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4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95" r:id="rId17"/>
    <p:sldId id="296" r:id="rId18"/>
    <p:sldId id="297" r:id="rId19"/>
    <p:sldId id="298" r:id="rId20"/>
    <p:sldId id="293" r:id="rId21"/>
    <p:sldId id="299" r:id="rId22"/>
    <p:sldId id="300" r:id="rId23"/>
    <p:sldId id="301" r:id="rId24"/>
    <p:sldId id="30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304" r:id="rId34"/>
    <p:sldId id="292" r:id="rId35"/>
    <p:sldId id="305" r:id="rId36"/>
    <p:sldId id="307" r:id="rId37"/>
    <p:sldId id="308" r:id="rId38"/>
    <p:sldId id="309" r:id="rId39"/>
    <p:sldId id="311" r:id="rId40"/>
    <p:sldId id="313" r:id="rId41"/>
    <p:sldId id="310" r:id="rId42"/>
    <p:sldId id="312" r:id="rId43"/>
    <p:sldId id="315" r:id="rId44"/>
    <p:sldId id="316" r:id="rId45"/>
    <p:sldId id="317" r:id="rId46"/>
    <p:sldId id="318" r:id="rId47"/>
    <p:sldId id="319" r:id="rId48"/>
    <p:sldId id="320" r:id="rId49"/>
    <p:sldId id="321" r:id="rId50"/>
    <p:sldId id="322" r:id="rId51"/>
    <p:sldId id="323" r:id="rId52"/>
    <p:sldId id="324" r:id="rId53"/>
    <p:sldId id="325" r:id="rId54"/>
    <p:sldId id="326" r:id="rId55"/>
    <p:sldId id="327" r:id="rId56"/>
    <p:sldId id="328" r:id="rId57"/>
    <p:sldId id="329" r:id="rId58"/>
    <p:sldId id="330" r:id="rId59"/>
    <p:sldId id="333" r:id="rId60"/>
    <p:sldId id="332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60" r:id="rId87"/>
    <p:sldId id="361" r:id="rId88"/>
    <p:sldId id="362" r:id="rId89"/>
    <p:sldId id="363" r:id="rId90"/>
    <p:sldId id="364" r:id="rId91"/>
    <p:sldId id="365" r:id="rId92"/>
    <p:sldId id="359" r:id="rId9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86" autoAdjust="0"/>
    <p:restoredTop sz="94610"/>
  </p:normalViewPr>
  <p:slideViewPr>
    <p:cSldViewPr snapToGrid="0" snapToObjects="1">
      <p:cViewPr varScale="1">
        <p:scale>
          <a:sx n="90" d="100"/>
          <a:sy n="90" d="100"/>
        </p:scale>
        <p:origin x="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636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https://www.proideators.com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5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7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49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36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70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9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86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581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75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040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9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https://www.proideators.com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96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01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9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7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54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91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87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9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36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497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4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816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1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863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026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05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673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22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33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575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485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1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007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760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892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88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056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9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3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782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28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8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8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803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873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757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1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721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3220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159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516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76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97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9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808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64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0528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9376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1882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4034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4960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949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802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6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135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7711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70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699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827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517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351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5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853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4337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7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11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835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6873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125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8315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161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805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784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8390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0870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5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3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C3FE8-0D55-4C68-88BD-169E770E2D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5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7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Traditional_vs_Digital_Marketing.pptx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scholar.in/dominos-digital-marketing-strategies/?utm_source=chatgpt.co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object 2"/>
          <p:cNvGrpSpPr>
            <a:grpSpLocks/>
          </p:cNvGrpSpPr>
          <p:nvPr/>
        </p:nvGrpSpPr>
        <p:grpSpPr bwMode="auto">
          <a:xfrm>
            <a:off x="1143000" y="0"/>
            <a:ext cx="6858000" cy="5143500"/>
            <a:chOff x="0" y="0"/>
            <a:chExt cx="9144000" cy="6858000"/>
          </a:xfrm>
        </p:grpSpPr>
        <p:sp>
          <p:nvSpPr>
            <p:cNvPr id="3077" name="object 3"/>
            <p:cNvSpPr>
              <a:spLocks/>
            </p:cNvSpPr>
            <p:nvPr/>
          </p:nvSpPr>
          <p:spPr bwMode="auto">
            <a:xfrm>
              <a:off x="0" y="0"/>
              <a:ext cx="9144000" cy="5970905"/>
            </a:xfrm>
            <a:custGeom>
              <a:avLst/>
              <a:gdLst>
                <a:gd name="T0" fmla="*/ 9144000 w 9144000"/>
                <a:gd name="T1" fmla="*/ 0 h 5970905"/>
                <a:gd name="T2" fmla="*/ 0 w 9144000"/>
                <a:gd name="T3" fmla="*/ 0 h 5970905"/>
                <a:gd name="T4" fmla="*/ 0 w 9144000"/>
                <a:gd name="T5" fmla="*/ 5970524 h 5970905"/>
                <a:gd name="T6" fmla="*/ 9144000 w 9144000"/>
                <a:gd name="T7" fmla="*/ 5970524 h 5970905"/>
                <a:gd name="T8" fmla="*/ 9144000 w 9144000"/>
                <a:gd name="T9" fmla="*/ 0 h 5970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44000" h="5970905">
                  <a:moveTo>
                    <a:pt x="9144000" y="0"/>
                  </a:moveTo>
                  <a:lnTo>
                    <a:pt x="0" y="0"/>
                  </a:lnTo>
                  <a:lnTo>
                    <a:pt x="0" y="5970524"/>
                  </a:lnTo>
                  <a:lnTo>
                    <a:pt x="9144000" y="5970524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7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078" name="object 4"/>
            <p:cNvSpPr>
              <a:spLocks/>
            </p:cNvSpPr>
            <p:nvPr/>
          </p:nvSpPr>
          <p:spPr bwMode="auto">
            <a:xfrm>
              <a:off x="0" y="5971032"/>
              <a:ext cx="9144000" cy="887094"/>
            </a:xfrm>
            <a:custGeom>
              <a:avLst/>
              <a:gdLst>
                <a:gd name="T0" fmla="*/ 9144000 w 9144000"/>
                <a:gd name="T1" fmla="*/ 0 h 887095"/>
                <a:gd name="T2" fmla="*/ 0 w 9144000"/>
                <a:gd name="T3" fmla="*/ 0 h 887095"/>
                <a:gd name="T4" fmla="*/ 0 w 9144000"/>
                <a:gd name="T5" fmla="*/ 886841 h 887095"/>
                <a:gd name="T6" fmla="*/ 9144000 w 9144000"/>
                <a:gd name="T7" fmla="*/ 886841 h 887095"/>
                <a:gd name="T8" fmla="*/ 9144000 w 9144000"/>
                <a:gd name="T9" fmla="*/ 0 h 887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44000" h="887095">
                  <a:moveTo>
                    <a:pt x="9144000" y="0"/>
                  </a:moveTo>
                  <a:lnTo>
                    <a:pt x="0" y="0"/>
                  </a:lnTo>
                  <a:lnTo>
                    <a:pt x="0" y="886841"/>
                  </a:lnTo>
                  <a:lnTo>
                    <a:pt x="9144000" y="886841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079" name="object 5"/>
            <p:cNvSpPr>
              <a:spLocks/>
            </p:cNvSpPr>
            <p:nvPr/>
          </p:nvSpPr>
          <p:spPr bwMode="auto">
            <a:xfrm>
              <a:off x="0" y="6068567"/>
              <a:ext cx="2240280" cy="713105"/>
            </a:xfrm>
            <a:custGeom>
              <a:avLst/>
              <a:gdLst>
                <a:gd name="T0" fmla="*/ 2240280 w 2240280"/>
                <a:gd name="T1" fmla="*/ 0 h 713104"/>
                <a:gd name="T2" fmla="*/ 0 w 2240280"/>
                <a:gd name="T3" fmla="*/ 0 h 713104"/>
                <a:gd name="T4" fmla="*/ 0 w 2240280"/>
                <a:gd name="T5" fmla="*/ 712723 h 713104"/>
                <a:gd name="T6" fmla="*/ 2240280 w 2240280"/>
                <a:gd name="T7" fmla="*/ 712723 h 713104"/>
                <a:gd name="T8" fmla="*/ 2240280 w 2240280"/>
                <a:gd name="T9" fmla="*/ 0 h 71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40280" h="713104">
                  <a:moveTo>
                    <a:pt x="2240280" y="0"/>
                  </a:moveTo>
                  <a:lnTo>
                    <a:pt x="0" y="0"/>
                  </a:lnTo>
                  <a:lnTo>
                    <a:pt x="0" y="712723"/>
                  </a:lnTo>
                  <a:lnTo>
                    <a:pt x="2240280" y="712723"/>
                  </a:lnTo>
                  <a:lnTo>
                    <a:pt x="2240280" y="0"/>
                  </a:lnTo>
                  <a:close/>
                </a:path>
              </a:pathLst>
            </a:custGeom>
            <a:solidFill>
              <a:srgbClr val="C050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  <p:sp>
          <p:nvSpPr>
            <p:cNvPr id="3080" name="object 6"/>
            <p:cNvSpPr>
              <a:spLocks/>
            </p:cNvSpPr>
            <p:nvPr/>
          </p:nvSpPr>
          <p:spPr bwMode="auto">
            <a:xfrm>
              <a:off x="2359151" y="6044182"/>
              <a:ext cx="6784975" cy="713105"/>
            </a:xfrm>
            <a:custGeom>
              <a:avLst/>
              <a:gdLst>
                <a:gd name="T0" fmla="*/ 6784721 w 6784975"/>
                <a:gd name="T1" fmla="*/ 0 h 713104"/>
                <a:gd name="T2" fmla="*/ 0 w 6784975"/>
                <a:gd name="T3" fmla="*/ 0 h 713104"/>
                <a:gd name="T4" fmla="*/ 0 w 6784975"/>
                <a:gd name="T5" fmla="*/ 712724 h 713104"/>
                <a:gd name="T6" fmla="*/ 6784721 w 6784975"/>
                <a:gd name="T7" fmla="*/ 712724 h 713104"/>
                <a:gd name="T8" fmla="*/ 6784721 w 6784975"/>
                <a:gd name="T9" fmla="*/ 0 h 713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84975" h="713104">
                  <a:moveTo>
                    <a:pt x="6784721" y="0"/>
                  </a:moveTo>
                  <a:lnTo>
                    <a:pt x="0" y="0"/>
                  </a:lnTo>
                  <a:lnTo>
                    <a:pt x="0" y="712724"/>
                  </a:lnTo>
                  <a:lnTo>
                    <a:pt x="6784721" y="712724"/>
                  </a:lnTo>
                  <a:lnTo>
                    <a:pt x="6784721" y="0"/>
                  </a:lnTo>
                  <a:close/>
                </a:path>
              </a:pathLst>
            </a:custGeom>
            <a:solidFill>
              <a:srgbClr val="4F81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 sz="135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38325" y="1169194"/>
            <a:ext cx="5539979" cy="840581"/>
          </a:xfrm>
        </p:spPr>
        <p:txBody>
          <a:bodyPr lIns="0" tIns="9525" rIns="0" bIns="0" rtlCol="0">
            <a:spAutoFit/>
          </a:bodyPr>
          <a:lstStyle/>
          <a:p>
            <a:pPr>
              <a:spcBef>
                <a:spcPts val="75"/>
              </a:spcBef>
              <a:defRPr/>
            </a:pPr>
            <a:r>
              <a:rPr sz="2800" b="1" spc="-8" dirty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sz="2800" b="1" spc="-38" dirty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br>
              <a:rPr sz="2800" b="1" spc="-38" dirty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800" b="1" dirty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sz="2800" b="1" dirty="0" smtClean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b="1" dirty="0" smtClean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ECEB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</a:t>
            </a:r>
            <a:endParaRPr sz="2800" b="1" dirty="0">
              <a:solidFill>
                <a:srgbClr val="ECEB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4181" y="4617244"/>
            <a:ext cx="3214688" cy="437940"/>
          </a:xfrm>
          <a:prstGeom prst="rect">
            <a:avLst/>
          </a:prstGeom>
        </p:spPr>
        <p:txBody>
          <a:bodyPr lIns="0" tIns="9525" rIns="0" bIns="0">
            <a:spAutoFit/>
          </a:bodyPr>
          <a:lstStyle/>
          <a:p>
            <a:pPr marL="9525">
              <a:spcBef>
                <a:spcPts val="75"/>
              </a:spcBef>
              <a:defRPr/>
            </a:pPr>
            <a:r>
              <a:rPr lang="en-US" sz="1350" spc="-34" dirty="0">
                <a:solidFill>
                  <a:srgbClr val="FFFFFF"/>
                </a:solidFill>
                <a:latin typeface="Times New Roman"/>
                <a:cs typeface="Times New Roman"/>
              </a:rPr>
              <a:t>Dr.</a:t>
            </a:r>
            <a:r>
              <a:rPr sz="1350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23" dirty="0">
                <a:solidFill>
                  <a:srgbClr val="FFFFFF"/>
                </a:solidFill>
                <a:latin typeface="Times New Roman"/>
                <a:cs typeface="Times New Roman"/>
              </a:rPr>
              <a:t>D.</a:t>
            </a:r>
            <a:r>
              <a:rPr sz="1350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26" dirty="0">
                <a:solidFill>
                  <a:srgbClr val="FFFFFF"/>
                </a:solidFill>
                <a:latin typeface="Times New Roman"/>
                <a:cs typeface="Times New Roman"/>
              </a:rPr>
              <a:t>S.</a:t>
            </a:r>
            <a:r>
              <a:rPr sz="13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8" dirty="0">
                <a:solidFill>
                  <a:srgbClr val="FFFFFF"/>
                </a:solidFill>
                <a:latin typeface="Times New Roman"/>
                <a:cs typeface="Times New Roman"/>
              </a:rPr>
              <a:t>Jadhav</a:t>
            </a:r>
            <a:endParaRPr sz="1350" dirty="0">
              <a:latin typeface="Times New Roman"/>
              <a:cs typeface="Times New Roman"/>
            </a:endParaRPr>
          </a:p>
          <a:p>
            <a:pPr marL="9525">
              <a:spcBef>
                <a:spcPts val="71"/>
              </a:spcBef>
              <a:defRPr/>
            </a:pPr>
            <a:r>
              <a:rPr sz="1350" spc="-38" dirty="0">
                <a:solidFill>
                  <a:srgbClr val="FFFFFF"/>
                </a:solidFill>
                <a:latin typeface="Times New Roman"/>
                <a:cs typeface="Times New Roman"/>
              </a:rPr>
              <a:t>Department</a:t>
            </a:r>
            <a:r>
              <a:rPr sz="1350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26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35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34" dirty="0">
                <a:solidFill>
                  <a:srgbClr val="FFFFFF"/>
                </a:solidFill>
                <a:latin typeface="Times New Roman"/>
                <a:cs typeface="Times New Roman"/>
              </a:rPr>
              <a:t>Computer</a:t>
            </a:r>
            <a:r>
              <a:rPr sz="1350" spc="-3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34" dirty="0">
                <a:solidFill>
                  <a:srgbClr val="FFFFFF"/>
                </a:solidFill>
                <a:latin typeface="Times New Roman"/>
                <a:cs typeface="Times New Roman"/>
              </a:rPr>
              <a:t>Engg.,</a:t>
            </a:r>
            <a:r>
              <a:rPr sz="1350" spc="-5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38" dirty="0">
                <a:solidFill>
                  <a:srgbClr val="FFFFFF"/>
                </a:solidFill>
                <a:latin typeface="Times New Roman"/>
                <a:cs typeface="Times New Roman"/>
              </a:rPr>
              <a:t>DYPCOE,</a:t>
            </a:r>
            <a:r>
              <a:rPr sz="1350" spc="-4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350" spc="-15" dirty="0">
                <a:solidFill>
                  <a:srgbClr val="FFFFFF"/>
                </a:solidFill>
                <a:latin typeface="Times New Roman"/>
                <a:cs typeface="Times New Roman"/>
              </a:rPr>
              <a:t>Pune</a:t>
            </a:r>
            <a:endParaRPr sz="135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188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Social Media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Social media platforms are powerful tools for reaching and engaging with customers.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Brands use social media to create a community, share content, and promote products.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Successful social media marketing increases brand awareness and drives website traffic.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91850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Email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Email marketing involves sending targeted messages to a segmented audience.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is one of the most cost-effective digital marketing strategies for customer retention.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Personalized and relevant email content can significantly boost conversion rates.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6387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Pay-Per-Click Advertising (PPC)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PPC is an online advertising model where advertisers pay a fee each time their ad is clicked.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This method allows businesses to reach potential customers instantly and generate immediate traffic.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 well-executed PPC campaign can deliver a high return on investment when managed properly.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751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Analytics and Data-Driven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Analytics tools provide insights into customer behavior and campaign effectiveness.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Data-driven marketing helps businesses optimize their strategies based on real-time performance.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Understanding analytics is crucial for making informed decisions and improving ROI.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886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Significance of Digital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Digital marketing is essential for building brand awareness and reaching a global audience.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allows for targeted messaging, ensuring that marketing efforts are directed toward the right demographics.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 today's competitive landscape, effective digital marketing can distinguish a brand from its competitors.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623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Future Trends in Digital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Emerging technologies like AI and machine learning are shaping the future of digital marketing.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Personalization and customer experience will become increasingly important in marketing strategies.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Staying updated with trends is vital for businesses to remain relevant in the digital 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029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Digital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AutoNum type="arabicPeriod"/>
            </a:pPr>
            <a:r>
              <a:rPr lang="en-GB" b="1" dirty="0" smtClean="0"/>
              <a:t>What </a:t>
            </a:r>
            <a:r>
              <a:rPr lang="en-GB" b="1" dirty="0"/>
              <a:t>is Digital Marketing?</a:t>
            </a:r>
            <a:r>
              <a:rPr lang="en-GB" sz="2000" b="1" dirty="0"/>
              <a:t/>
            </a:r>
            <a:br>
              <a:rPr lang="en-GB" sz="2000" b="1" dirty="0"/>
            </a:br>
            <a:r>
              <a:rPr lang="en-GB" dirty="0"/>
              <a:t>a) Marketing using digital channels like search engines, social media, and email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dirty="0"/>
              <a:t>b) Using only radio advertisements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dirty="0"/>
              <a:t>c) Distributing flyers door-to-door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dirty="0"/>
              <a:t>d) Marketing through print </a:t>
            </a:r>
            <a:r>
              <a:rPr lang="en-GB" dirty="0" smtClean="0"/>
              <a:t>media</a:t>
            </a:r>
          </a:p>
          <a:p>
            <a:pPr marL="342900" indent="-342900">
              <a:buSzPct val="100000"/>
              <a:buAutoNum type="arabicPeriod"/>
            </a:pPr>
            <a:r>
              <a:rPr lang="en-GB" b="1" dirty="0"/>
              <a:t>What is the primary goal of digital marketing?</a:t>
            </a:r>
            <a:br>
              <a:rPr lang="en-GB" b="1" dirty="0"/>
            </a:br>
            <a:r>
              <a:rPr lang="en-GB" dirty="0"/>
              <a:t>a) To build brand awareness online</a:t>
            </a:r>
            <a:br>
              <a:rPr lang="en-GB" dirty="0"/>
            </a:br>
            <a:r>
              <a:rPr lang="en-GB" dirty="0"/>
              <a:t>b) To increase offline sales</a:t>
            </a:r>
            <a:br>
              <a:rPr lang="en-GB" dirty="0"/>
            </a:br>
            <a:r>
              <a:rPr lang="en-GB" dirty="0"/>
              <a:t>c) To reduce online customer support</a:t>
            </a:r>
            <a:br>
              <a:rPr lang="en-GB" dirty="0"/>
            </a:br>
            <a:r>
              <a:rPr lang="en-GB" dirty="0"/>
              <a:t>d) To increase print </a:t>
            </a:r>
            <a:r>
              <a:rPr lang="en-GB" dirty="0" smtClean="0"/>
              <a:t>advertising</a:t>
            </a:r>
          </a:p>
          <a:p>
            <a:pPr marL="342900" indent="-342900">
              <a:buSzPct val="100000"/>
              <a:buAutoNum type="arabicPeriod"/>
            </a:pPr>
            <a:r>
              <a:rPr lang="en-GB" b="1" dirty="0"/>
              <a:t>Which of the following is NOT a type of digital marketing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a) Content marketing</a:t>
            </a:r>
            <a:br>
              <a:rPr lang="en-GB" dirty="0"/>
            </a:br>
            <a:r>
              <a:rPr lang="en-GB" dirty="0"/>
              <a:t>b) Print advertising</a:t>
            </a:r>
            <a:br>
              <a:rPr lang="en-GB" dirty="0"/>
            </a:br>
            <a:r>
              <a:rPr lang="en-GB" dirty="0"/>
              <a:t>c) Email marketing</a:t>
            </a:r>
            <a:br>
              <a:rPr lang="en-GB" dirty="0"/>
            </a:br>
            <a:r>
              <a:rPr lang="en-GB" dirty="0"/>
              <a:t>d) Social media marketing</a:t>
            </a:r>
            <a:endParaRPr lang="en-GB" dirty="0" smtClean="0"/>
          </a:p>
          <a:p>
            <a:pPr>
              <a:buSzPct val="100000"/>
            </a:pPr>
            <a:endParaRPr lang="en-GB" dirty="0" smtClean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87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Digital Marketing cont..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r>
              <a:rPr lang="en-GB" b="1" dirty="0"/>
              <a:t>4.  What does SEO stand for in digital marketing?</a:t>
            </a:r>
            <a:br>
              <a:rPr lang="en-GB" b="1" dirty="0"/>
            </a:br>
            <a:r>
              <a:rPr lang="en-GB" dirty="0" smtClean="0"/>
              <a:t>a</a:t>
            </a:r>
            <a:r>
              <a:rPr lang="en-GB" dirty="0"/>
              <a:t>) Search Engine Optimization</a:t>
            </a:r>
            <a:br>
              <a:rPr lang="en-GB" dirty="0"/>
            </a:br>
            <a:r>
              <a:rPr lang="en-GB" dirty="0"/>
              <a:t>b) Secure Email Operation</a:t>
            </a:r>
            <a:br>
              <a:rPr lang="en-GB" dirty="0"/>
            </a:br>
            <a:r>
              <a:rPr lang="en-GB" dirty="0"/>
              <a:t>c) Sales Engagement Online</a:t>
            </a:r>
            <a:br>
              <a:rPr lang="en-GB" dirty="0"/>
            </a:br>
            <a:r>
              <a:rPr lang="en-GB" dirty="0"/>
              <a:t>d) Social Engagement </a:t>
            </a:r>
            <a:r>
              <a:rPr lang="en-GB" dirty="0" smtClean="0"/>
              <a:t>Operation</a:t>
            </a:r>
          </a:p>
          <a:p>
            <a:pPr>
              <a:buSzPct val="100000"/>
            </a:pPr>
            <a:r>
              <a:rPr lang="en-GB" b="1" dirty="0" smtClean="0"/>
              <a:t>5.  What </a:t>
            </a:r>
            <a:r>
              <a:rPr lang="en-GB" b="1" dirty="0"/>
              <a:t>is the primary goal of digital marketing?</a:t>
            </a:r>
            <a:br>
              <a:rPr lang="en-GB" b="1" dirty="0"/>
            </a:br>
            <a:r>
              <a:rPr lang="en-GB" dirty="0"/>
              <a:t>a) To build brand awareness online</a:t>
            </a:r>
            <a:br>
              <a:rPr lang="en-GB" dirty="0"/>
            </a:br>
            <a:r>
              <a:rPr lang="en-GB" dirty="0"/>
              <a:t>b) To increase offline sales</a:t>
            </a:r>
            <a:br>
              <a:rPr lang="en-GB" dirty="0"/>
            </a:br>
            <a:r>
              <a:rPr lang="en-GB" dirty="0"/>
              <a:t>c) To reduce online customer support</a:t>
            </a:r>
            <a:br>
              <a:rPr lang="en-GB" dirty="0"/>
            </a:br>
            <a:r>
              <a:rPr lang="en-GB" dirty="0"/>
              <a:t>d) To increase print </a:t>
            </a:r>
            <a:r>
              <a:rPr lang="en-GB" dirty="0" smtClean="0"/>
              <a:t>advertising</a:t>
            </a:r>
          </a:p>
          <a:p>
            <a:pPr>
              <a:buSzPct val="100000"/>
            </a:pPr>
            <a:r>
              <a:rPr lang="en-GB" b="1" dirty="0" smtClean="0"/>
              <a:t>6.  Which </a:t>
            </a:r>
            <a:r>
              <a:rPr lang="en-GB" b="1" dirty="0"/>
              <a:t>of the following is NOT a type of digital marketing?</a:t>
            </a:r>
            <a:br>
              <a:rPr lang="en-GB" b="1" dirty="0"/>
            </a:br>
            <a:r>
              <a:rPr lang="en-GB" dirty="0"/>
              <a:t>a) Content marketing</a:t>
            </a:r>
            <a:br>
              <a:rPr lang="en-GB" dirty="0"/>
            </a:br>
            <a:r>
              <a:rPr lang="en-GB" dirty="0"/>
              <a:t>b) Print advertising</a:t>
            </a:r>
            <a:br>
              <a:rPr lang="en-GB" dirty="0"/>
            </a:br>
            <a:r>
              <a:rPr lang="en-GB" dirty="0"/>
              <a:t>c) Email marketing</a:t>
            </a:r>
            <a:br>
              <a:rPr lang="en-GB" dirty="0"/>
            </a:br>
            <a:r>
              <a:rPr lang="en-GB" dirty="0"/>
              <a:t>d) Social media marketing</a:t>
            </a:r>
            <a:endParaRPr lang="en-GB" dirty="0" smtClean="0"/>
          </a:p>
          <a:p>
            <a:pPr>
              <a:buSzPct val="100000"/>
            </a:pPr>
            <a:endParaRPr lang="en-GB" dirty="0" smtClean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244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Digital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r>
              <a:rPr lang="en-GB" b="1" dirty="0" smtClean="0"/>
              <a:t>7. What </a:t>
            </a:r>
            <a:r>
              <a:rPr lang="en-GB" b="1" dirty="0"/>
              <a:t>does PPC stand for in digital advertising?</a:t>
            </a:r>
            <a:br>
              <a:rPr lang="en-GB" b="1" dirty="0"/>
            </a:br>
            <a:r>
              <a:rPr lang="en-GB" dirty="0"/>
              <a:t>a) Pay Per Content</a:t>
            </a:r>
            <a:br>
              <a:rPr lang="en-GB" dirty="0"/>
            </a:br>
            <a:r>
              <a:rPr lang="en-GB" dirty="0"/>
              <a:t>b) Pay Per Promotion</a:t>
            </a:r>
            <a:br>
              <a:rPr lang="en-GB" dirty="0"/>
            </a:br>
            <a:r>
              <a:rPr lang="en-GB" dirty="0"/>
              <a:t>c) Pay Per Click</a:t>
            </a:r>
            <a:br>
              <a:rPr lang="en-GB" dirty="0"/>
            </a:br>
            <a:r>
              <a:rPr lang="en-GB" dirty="0"/>
              <a:t>d) Print Per </a:t>
            </a:r>
            <a:r>
              <a:rPr lang="en-GB" dirty="0" smtClean="0"/>
              <a:t>Conversion</a:t>
            </a:r>
          </a:p>
          <a:p>
            <a:pPr>
              <a:buSzPct val="100000"/>
            </a:pPr>
            <a:r>
              <a:rPr lang="en-GB" b="1" dirty="0" smtClean="0"/>
              <a:t>8. Which </a:t>
            </a:r>
            <a:r>
              <a:rPr lang="en-GB" b="1" dirty="0"/>
              <a:t>of the following is a key benefit of digital marketing?</a:t>
            </a:r>
            <a:br>
              <a:rPr lang="en-GB" b="1" dirty="0"/>
            </a:br>
            <a:r>
              <a:rPr lang="en-GB" dirty="0"/>
              <a:t>a) Global reach and accessibility</a:t>
            </a:r>
            <a:br>
              <a:rPr lang="en-GB" dirty="0"/>
            </a:br>
            <a:r>
              <a:rPr lang="en-GB" dirty="0"/>
              <a:t>b) Higher printing costs</a:t>
            </a:r>
            <a:br>
              <a:rPr lang="en-GB" dirty="0"/>
            </a:br>
            <a:r>
              <a:rPr lang="en-GB" dirty="0"/>
              <a:t>c) Decreased brand visibility</a:t>
            </a:r>
            <a:br>
              <a:rPr lang="en-GB" dirty="0"/>
            </a:br>
            <a:r>
              <a:rPr lang="en-GB" dirty="0"/>
              <a:t>d) Irrelevant content </a:t>
            </a:r>
            <a:r>
              <a:rPr lang="en-GB" dirty="0" smtClean="0"/>
              <a:t>sharing</a:t>
            </a:r>
          </a:p>
          <a:p>
            <a:pPr>
              <a:buSzPct val="100000"/>
            </a:pPr>
            <a:r>
              <a:rPr lang="en-GB" b="1" dirty="0" smtClean="0"/>
              <a:t>9. </a:t>
            </a:r>
            <a:r>
              <a:rPr lang="en-GB" dirty="0"/>
              <a:t>What is the main goal of social media marketing?</a:t>
            </a:r>
            <a:br>
              <a:rPr lang="en-GB" dirty="0"/>
            </a:br>
            <a:r>
              <a:rPr lang="en-GB" dirty="0"/>
              <a:t>a) Print advertisements</a:t>
            </a:r>
            <a:br>
              <a:rPr lang="en-GB" dirty="0"/>
            </a:br>
            <a:r>
              <a:rPr lang="en-GB" dirty="0"/>
              <a:t>b) Avoid using visuals</a:t>
            </a:r>
            <a:br>
              <a:rPr lang="en-GB" dirty="0"/>
            </a:br>
            <a:r>
              <a:rPr lang="en-GB" dirty="0"/>
              <a:t>c) Distribute newspapers</a:t>
            </a:r>
            <a:br>
              <a:rPr lang="en-GB" dirty="0"/>
            </a:br>
            <a:r>
              <a:rPr lang="en-GB" dirty="0"/>
              <a:t>d) Drive website traffic and engagement</a:t>
            </a:r>
            <a:endParaRPr lang="en-GB" dirty="0" smtClean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592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Digital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endParaRPr lang="en-GB" b="1" dirty="0" smtClean="0"/>
          </a:p>
          <a:p>
            <a:pPr>
              <a:buSzPct val="100000"/>
            </a:pPr>
            <a:r>
              <a:rPr lang="en-GB" b="1" dirty="0" smtClean="0"/>
              <a:t>10. Why </a:t>
            </a:r>
            <a:r>
              <a:rPr lang="en-GB" b="1" dirty="0"/>
              <a:t>is Keyword Research important in SEO?</a:t>
            </a:r>
            <a:br>
              <a:rPr lang="en-GB" b="1" dirty="0"/>
            </a:br>
            <a:r>
              <a:rPr lang="en-GB" dirty="0"/>
              <a:t>a) To ignore search engines</a:t>
            </a:r>
            <a:br>
              <a:rPr lang="en-GB" dirty="0"/>
            </a:br>
            <a:r>
              <a:rPr lang="en-GB" dirty="0"/>
              <a:t>b) To understand what terms your audience is searching for</a:t>
            </a:r>
            <a:br>
              <a:rPr lang="en-GB" dirty="0"/>
            </a:br>
            <a:r>
              <a:rPr lang="en-GB" dirty="0"/>
              <a:t>c) To create long URLs</a:t>
            </a:r>
            <a:br>
              <a:rPr lang="en-GB" dirty="0"/>
            </a:br>
            <a:r>
              <a:rPr lang="en-GB" dirty="0"/>
              <a:t>d) To reduce web traffic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01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" y="619432"/>
            <a:ext cx="7767138" cy="437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0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  <a:hlinkClick r:id="rId3" action="ppaction://hlinkpres?slideindex=1&amp;slidetitle="/>
              </a:rPr>
              <a:t>Traditional  vs Digital Marketing 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97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Traditional vs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b="1" dirty="0" smtClean="0"/>
              <a:t>1. </a:t>
            </a:r>
            <a:r>
              <a:rPr lang="en-GB" b="1" dirty="0"/>
              <a:t>Which of the following is a traditional marketing medium?</a:t>
            </a:r>
          </a:p>
          <a:p>
            <a:r>
              <a:rPr lang="en-GB" dirty="0" smtClean="0"/>
              <a:t>Instagram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B. Google Ads</a:t>
            </a:r>
            <a:br>
              <a:rPr lang="en-GB" dirty="0"/>
            </a:br>
            <a:r>
              <a:rPr lang="en-GB" dirty="0"/>
              <a:t>C. Television</a:t>
            </a:r>
            <a:br>
              <a:rPr lang="en-GB" dirty="0"/>
            </a:br>
            <a:r>
              <a:rPr lang="en-GB" dirty="0"/>
              <a:t>D. Email </a:t>
            </a:r>
            <a:r>
              <a:rPr lang="en-GB" dirty="0" smtClean="0"/>
              <a:t>Marketing</a:t>
            </a:r>
          </a:p>
          <a:p>
            <a:r>
              <a:rPr lang="en-GB" dirty="0" smtClean="0"/>
              <a:t>2. </a:t>
            </a:r>
            <a:r>
              <a:rPr lang="en-GB" b="1" dirty="0"/>
              <a:t>Digital marketing is generally more _______ than traditional marketing.</a:t>
            </a:r>
          </a:p>
          <a:p>
            <a:r>
              <a:rPr lang="en-GB" dirty="0"/>
              <a:t>A. Expensive</a:t>
            </a:r>
            <a:br>
              <a:rPr lang="en-GB" dirty="0"/>
            </a:br>
            <a:r>
              <a:rPr lang="en-GB" dirty="0"/>
              <a:t>B. Time-consuming</a:t>
            </a:r>
            <a:br>
              <a:rPr lang="en-GB" dirty="0"/>
            </a:br>
            <a:r>
              <a:rPr lang="en-GB" dirty="0"/>
              <a:t>C. Measurable</a:t>
            </a:r>
            <a:br>
              <a:rPr lang="en-GB" dirty="0"/>
            </a:br>
            <a:r>
              <a:rPr lang="en-GB" dirty="0"/>
              <a:t>D. Rigid</a:t>
            </a:r>
          </a:p>
          <a:p>
            <a:r>
              <a:rPr lang="en-GB" dirty="0" smtClean="0"/>
              <a:t>3.</a:t>
            </a:r>
            <a:r>
              <a:rPr lang="en-GB" b="1" dirty="0"/>
              <a:t> Which of these is NOT a characteristic of traditional marketing?</a:t>
            </a:r>
          </a:p>
          <a:p>
            <a:r>
              <a:rPr lang="en-GB" dirty="0"/>
              <a:t>A. One-way communication</a:t>
            </a:r>
            <a:br>
              <a:rPr lang="en-GB" dirty="0"/>
            </a:br>
            <a:r>
              <a:rPr lang="en-GB" dirty="0"/>
              <a:t>B. Higher cost per impression</a:t>
            </a:r>
            <a:br>
              <a:rPr lang="en-GB" dirty="0"/>
            </a:br>
            <a:r>
              <a:rPr lang="en-GB" dirty="0"/>
              <a:t>C. Global reach</a:t>
            </a:r>
            <a:br>
              <a:rPr lang="en-GB" dirty="0"/>
            </a:br>
            <a:r>
              <a:rPr lang="en-GB" dirty="0"/>
              <a:t>D. Tangible formats (TV, newspaper)</a:t>
            </a:r>
          </a:p>
          <a:p>
            <a:endParaRPr lang="en-GB" dirty="0" smtClean="0"/>
          </a:p>
          <a:p>
            <a:pPr marL="342900" indent="-342900">
              <a:buAutoNum type="alphaUcPeriod"/>
            </a:pPr>
            <a:endParaRPr lang="en-GB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337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Traditional vs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b="1" dirty="0"/>
              <a:t>4</a:t>
            </a:r>
            <a:r>
              <a:rPr lang="en-GB" b="1" dirty="0" smtClean="0"/>
              <a:t>. </a:t>
            </a:r>
            <a:r>
              <a:rPr lang="en-GB" b="1" dirty="0"/>
              <a:t>What is a major benefit of digital marketing over traditional marketing?</a:t>
            </a:r>
          </a:p>
          <a:p>
            <a:r>
              <a:rPr lang="en-GB" dirty="0"/>
              <a:t>A. Requires no technical skills</a:t>
            </a:r>
            <a:br>
              <a:rPr lang="en-GB" dirty="0"/>
            </a:br>
            <a:r>
              <a:rPr lang="en-GB" dirty="0"/>
              <a:t>B. Allows targeting specific audiences</a:t>
            </a:r>
            <a:br>
              <a:rPr lang="en-GB" dirty="0"/>
            </a:br>
            <a:r>
              <a:rPr lang="en-GB" dirty="0"/>
              <a:t>C. Is only accessible to large corporations</a:t>
            </a:r>
            <a:br>
              <a:rPr lang="en-GB" dirty="0"/>
            </a:br>
            <a:r>
              <a:rPr lang="en-GB" dirty="0"/>
              <a:t>D. Doesn’t require performance tracking</a:t>
            </a:r>
          </a:p>
          <a:p>
            <a:r>
              <a:rPr lang="en-GB" dirty="0" smtClean="0"/>
              <a:t>5. </a:t>
            </a:r>
            <a:r>
              <a:rPr lang="en-GB" b="1" dirty="0"/>
              <a:t>In traditional marketing, feedback from customers is typically:</a:t>
            </a:r>
          </a:p>
          <a:p>
            <a:r>
              <a:rPr lang="en-GB" dirty="0"/>
              <a:t>A. Immediate</a:t>
            </a:r>
            <a:br>
              <a:rPr lang="en-GB" dirty="0"/>
            </a:br>
            <a:r>
              <a:rPr lang="en-GB" dirty="0"/>
              <a:t>B. Delayed or limited</a:t>
            </a:r>
            <a:br>
              <a:rPr lang="en-GB" dirty="0"/>
            </a:br>
            <a:r>
              <a:rPr lang="en-GB" dirty="0"/>
              <a:t>C. Real-time</a:t>
            </a:r>
            <a:br>
              <a:rPr lang="en-GB" dirty="0"/>
            </a:br>
            <a:r>
              <a:rPr lang="en-GB" dirty="0"/>
              <a:t>D. Automated</a:t>
            </a:r>
          </a:p>
          <a:p>
            <a:r>
              <a:rPr lang="en-GB" dirty="0" smtClean="0"/>
              <a:t>6.</a:t>
            </a:r>
            <a:r>
              <a:rPr lang="en-GB" b="1" dirty="0" smtClean="0"/>
              <a:t> </a:t>
            </a:r>
            <a:r>
              <a:rPr lang="en-GB" b="1" dirty="0"/>
              <a:t>Which of the following offers two-way communication with consumers?</a:t>
            </a:r>
          </a:p>
          <a:p>
            <a:r>
              <a:rPr lang="en-GB" dirty="0"/>
              <a:t>A. Radio</a:t>
            </a:r>
            <a:br>
              <a:rPr lang="en-GB" dirty="0"/>
            </a:br>
            <a:r>
              <a:rPr lang="en-GB" dirty="0"/>
              <a:t>B. Newspaper</a:t>
            </a:r>
            <a:br>
              <a:rPr lang="en-GB" dirty="0"/>
            </a:br>
            <a:r>
              <a:rPr lang="en-GB" dirty="0"/>
              <a:t>C. Facebook Page</a:t>
            </a:r>
            <a:br>
              <a:rPr lang="en-GB" dirty="0"/>
            </a:br>
            <a:r>
              <a:rPr lang="en-GB" dirty="0"/>
              <a:t>D. Television</a:t>
            </a:r>
          </a:p>
          <a:p>
            <a:endParaRPr lang="en-GB" dirty="0" smtClean="0"/>
          </a:p>
          <a:p>
            <a:pPr marL="342900" indent="-342900">
              <a:buAutoNum type="alphaUcPeriod"/>
            </a:pPr>
            <a:endParaRPr lang="en-GB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6367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Traditional vs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b="1" dirty="0" smtClean="0"/>
              <a:t>7. Which of these is an example of traditional advertising?</a:t>
            </a:r>
          </a:p>
          <a:p>
            <a:r>
              <a:rPr lang="en-GB" dirty="0" smtClean="0"/>
              <a:t>A</a:t>
            </a:r>
            <a:r>
              <a:rPr lang="en-GB" dirty="0"/>
              <a:t>. Sponsored YouTube video</a:t>
            </a:r>
            <a:br>
              <a:rPr lang="en-GB" dirty="0"/>
            </a:br>
            <a:r>
              <a:rPr lang="en-GB" dirty="0"/>
              <a:t>B. Billboard on a highway</a:t>
            </a:r>
            <a:br>
              <a:rPr lang="en-GB" dirty="0"/>
            </a:br>
            <a:r>
              <a:rPr lang="en-GB" dirty="0"/>
              <a:t>C. Google Display Ad</a:t>
            </a:r>
            <a:br>
              <a:rPr lang="en-GB" dirty="0"/>
            </a:br>
            <a:r>
              <a:rPr lang="en-GB" dirty="0"/>
              <a:t>D. Instagram Story ad</a:t>
            </a:r>
          </a:p>
          <a:p>
            <a:r>
              <a:rPr lang="en-GB" b="1" dirty="0" smtClean="0"/>
              <a:t>8. Which </a:t>
            </a:r>
            <a:r>
              <a:rPr lang="en-GB" b="1" dirty="0"/>
              <a:t>marketing type allows more personalization and segmentation?</a:t>
            </a:r>
          </a:p>
          <a:p>
            <a:r>
              <a:rPr lang="en-GB" dirty="0" smtClean="0"/>
              <a:t>A. Traditional </a:t>
            </a:r>
            <a:r>
              <a:rPr lang="en-GB" dirty="0"/>
              <a:t>Marketing</a:t>
            </a:r>
            <a:br>
              <a:rPr lang="en-GB" dirty="0"/>
            </a:br>
            <a:r>
              <a:rPr lang="en-GB" dirty="0"/>
              <a:t>B. Print Marketing</a:t>
            </a:r>
            <a:br>
              <a:rPr lang="en-GB" dirty="0"/>
            </a:br>
            <a:r>
              <a:rPr lang="en-GB" dirty="0"/>
              <a:t>C. Event Marketing</a:t>
            </a:r>
            <a:br>
              <a:rPr lang="en-GB" dirty="0"/>
            </a:br>
            <a:r>
              <a:rPr lang="en-GB" dirty="0"/>
              <a:t>D. Digital </a:t>
            </a:r>
            <a:r>
              <a:rPr lang="en-GB" dirty="0" smtClean="0"/>
              <a:t>Marketing</a:t>
            </a:r>
          </a:p>
          <a:p>
            <a:r>
              <a:rPr lang="en-GB" dirty="0" smtClean="0"/>
              <a:t>9. </a:t>
            </a:r>
            <a:r>
              <a:rPr lang="en-GB" b="1" dirty="0"/>
              <a:t>What is a limitation of traditional marketing?</a:t>
            </a:r>
          </a:p>
          <a:p>
            <a:r>
              <a:rPr lang="en-GB" dirty="0"/>
              <a:t>A. Less reach</a:t>
            </a:r>
            <a:br>
              <a:rPr lang="en-GB" dirty="0"/>
            </a:br>
            <a:r>
              <a:rPr lang="en-GB" dirty="0"/>
              <a:t>B. High interactivity</a:t>
            </a:r>
            <a:br>
              <a:rPr lang="en-GB" dirty="0"/>
            </a:br>
            <a:r>
              <a:rPr lang="en-GB" dirty="0"/>
              <a:t>C. Advanced analytics</a:t>
            </a:r>
            <a:br>
              <a:rPr lang="en-GB" dirty="0"/>
            </a:br>
            <a:r>
              <a:rPr lang="en-GB" dirty="0"/>
              <a:t>D. Personalization</a:t>
            </a:r>
          </a:p>
          <a:p>
            <a:endParaRPr lang="en-GB" dirty="0"/>
          </a:p>
          <a:p>
            <a:endParaRPr lang="en-GB" dirty="0" smtClean="0"/>
          </a:p>
          <a:p>
            <a:pPr marL="342900" indent="-342900">
              <a:buAutoNum type="alphaUcPeriod"/>
            </a:pPr>
            <a:endParaRPr lang="en-GB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769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 smtClean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MCQs on </a:t>
            </a:r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Traditional vs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350875" y="728329"/>
            <a:ext cx="8229600" cy="41201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b="1" dirty="0" smtClean="0"/>
              <a:t>10. </a:t>
            </a:r>
            <a:r>
              <a:rPr lang="en-GB" b="1" dirty="0"/>
              <a:t>Which of the following platforms is typically used for digital marketing?</a:t>
            </a:r>
          </a:p>
          <a:p>
            <a:r>
              <a:rPr lang="en-GB" dirty="0"/>
              <a:t>A. Radio FM</a:t>
            </a:r>
            <a:br>
              <a:rPr lang="en-GB" dirty="0"/>
            </a:br>
            <a:r>
              <a:rPr lang="en-GB" dirty="0"/>
              <a:t>B. LinkedIn</a:t>
            </a:r>
            <a:br>
              <a:rPr lang="en-GB" dirty="0"/>
            </a:br>
            <a:r>
              <a:rPr lang="en-GB" dirty="0"/>
              <a:t>C. Magazine</a:t>
            </a:r>
            <a:br>
              <a:rPr lang="en-GB" dirty="0"/>
            </a:br>
            <a:r>
              <a:rPr lang="en-GB" dirty="0"/>
              <a:t>D. Flyers</a:t>
            </a:r>
          </a:p>
          <a:p>
            <a:endParaRPr lang="en-GB" dirty="0" smtClean="0"/>
          </a:p>
          <a:p>
            <a:pPr marL="342900" indent="-342900">
              <a:buAutoNum type="alphaUcPeriod"/>
            </a:pPr>
            <a:endParaRPr lang="en-GB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1053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b="1" dirty="0"/>
              <a:t>Pre-Digital Era (Before 1990s) – Traditional </a:t>
            </a:r>
            <a:r>
              <a:rPr lang="en-US" sz="2000" b="1" dirty="0" smtClean="0"/>
              <a:t>Marketing </a:t>
            </a:r>
          </a:p>
          <a:p>
            <a:pPr>
              <a:buSzPct val="100000"/>
            </a:pPr>
            <a:r>
              <a:rPr lang="en-GB" sz="2000" b="1" dirty="0"/>
              <a:t>Channels:</a:t>
            </a:r>
            <a:r>
              <a:rPr lang="en-GB" sz="2000" dirty="0"/>
              <a:t> Newspapers, TV, Radio, Flyers, </a:t>
            </a:r>
            <a:r>
              <a:rPr lang="en-GB" sz="2000" dirty="0" smtClean="0"/>
              <a:t>Billboards</a:t>
            </a:r>
          </a:p>
          <a:p>
            <a:pPr>
              <a:buSzPct val="100000"/>
            </a:pPr>
            <a:r>
              <a:rPr lang="en-GB" sz="2000" b="1" dirty="0"/>
              <a:t>Focus:</a:t>
            </a:r>
            <a:r>
              <a:rPr lang="en-GB" sz="2000" dirty="0"/>
              <a:t> Mass marketing &amp; one-way </a:t>
            </a:r>
            <a:r>
              <a:rPr lang="en-GB" sz="2000" dirty="0" smtClean="0"/>
              <a:t>communication</a:t>
            </a:r>
          </a:p>
          <a:p>
            <a:pPr>
              <a:buSzPct val="100000"/>
            </a:pPr>
            <a:r>
              <a:rPr lang="en-GB" sz="2000" b="1" dirty="0"/>
              <a:t>Limitations:</a:t>
            </a:r>
            <a:r>
              <a:rPr lang="en-GB" sz="2000" dirty="0"/>
              <a:t> Hard to measure, expensive, no targeting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622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GB" sz="2000" b="1" dirty="0"/>
              <a:t>Emergence of the Internet (1990s) – Birth of Digital </a:t>
            </a:r>
            <a:r>
              <a:rPr lang="en-GB" sz="2000" b="1" dirty="0" smtClean="0"/>
              <a:t>Marketing</a:t>
            </a:r>
          </a:p>
          <a:p>
            <a:r>
              <a:rPr lang="en-GB" sz="2000" b="1" dirty="0"/>
              <a:t>Milestones: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Websites became common (static HTML)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First clickable banner ad (AT&amp;T, 1994)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Yahoo (1994) and Google (1998) </a:t>
            </a:r>
            <a:r>
              <a:rPr lang="en-GB" sz="2000" dirty="0" smtClean="0"/>
              <a:t>launched</a:t>
            </a:r>
          </a:p>
          <a:p>
            <a:r>
              <a:rPr lang="en-GB" sz="2000" b="1" dirty="0"/>
              <a:t>Key Tactics:</a:t>
            </a: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Email 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Basic website SEO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3645709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SzPct val="100000"/>
              <a:buChar char="•"/>
            </a:pPr>
            <a:r>
              <a:rPr lang="en-GB" sz="2000" b="1" dirty="0"/>
              <a:t>Rise of Search Engines and Content (Early 2000s</a:t>
            </a:r>
            <a:r>
              <a:rPr lang="en-GB" sz="2000" b="1" dirty="0" smtClean="0"/>
              <a:t>)</a:t>
            </a:r>
          </a:p>
          <a:p>
            <a:pPr algn="just">
              <a:buSzPct val="100000"/>
            </a:pPr>
            <a:r>
              <a:rPr lang="en-GB" sz="2000" b="1" dirty="0" smtClean="0"/>
              <a:t>Milestones: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b="1" dirty="0"/>
              <a:t>Search Engine Marketing (SEM)</a:t>
            </a:r>
            <a:r>
              <a:rPr lang="en-GB" sz="2000" dirty="0"/>
              <a:t> became central (Google AdWords, 2000</a:t>
            </a:r>
            <a:r>
              <a:rPr lang="en-GB" sz="2000" dirty="0" smtClean="0"/>
              <a:t>)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b="1" dirty="0"/>
              <a:t>SEO</a:t>
            </a:r>
            <a:r>
              <a:rPr lang="en-GB" sz="2000" dirty="0"/>
              <a:t> evolved to improve website </a:t>
            </a:r>
            <a:r>
              <a:rPr lang="en-GB" sz="2000" dirty="0" smtClean="0"/>
              <a:t>visibility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Blogs &amp; content marketing gained popularity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53308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SzPct val="100000"/>
              <a:buChar char="•"/>
            </a:pPr>
            <a:r>
              <a:rPr lang="en-GB" sz="2000" b="1" dirty="0"/>
              <a:t>Social Media Revolution (Mid to Late 2000s</a:t>
            </a:r>
            <a:r>
              <a:rPr lang="en-GB" sz="2000" b="1" dirty="0" smtClean="0"/>
              <a:t>)</a:t>
            </a:r>
          </a:p>
          <a:p>
            <a:pPr algn="just">
              <a:buSzPct val="100000"/>
            </a:pPr>
            <a:r>
              <a:rPr lang="en-GB" sz="2000" b="1" dirty="0"/>
              <a:t>Platforms:</a:t>
            </a:r>
            <a:r>
              <a:rPr lang="en-GB" sz="2000" dirty="0"/>
              <a:t> </a:t>
            </a:r>
            <a:endParaRPr lang="en-GB" sz="2000" dirty="0" smtClean="0"/>
          </a:p>
          <a:p>
            <a:pPr algn="just">
              <a:buSzPct val="100000"/>
            </a:pPr>
            <a:r>
              <a:rPr lang="en-GB" sz="2000" dirty="0" smtClean="0"/>
              <a:t>Facebook </a:t>
            </a:r>
            <a:r>
              <a:rPr lang="en-GB" sz="2000" dirty="0"/>
              <a:t>(2004), YouTube (2005), Twitter (2006), Instagram (2010</a:t>
            </a:r>
            <a:r>
              <a:rPr lang="en-GB" sz="2000" dirty="0" smtClean="0"/>
              <a:t>)</a:t>
            </a:r>
          </a:p>
          <a:p>
            <a:pPr algn="just"/>
            <a:r>
              <a:rPr lang="en-GB" sz="2000" b="1" dirty="0"/>
              <a:t>Strategies:</a:t>
            </a:r>
            <a:endParaRPr lang="en-GB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Social media marketing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dirty="0"/>
              <a:t>Influencer marketing began emerging</a:t>
            </a:r>
          </a:p>
          <a:p>
            <a:pPr algn="just"/>
            <a:r>
              <a:rPr lang="en-GB" sz="2000" b="1" dirty="0"/>
              <a:t>Features:</a:t>
            </a:r>
            <a:r>
              <a:rPr lang="en-GB" sz="2000" dirty="0"/>
              <a:t> </a:t>
            </a:r>
            <a:endParaRPr lang="en-GB" sz="2000" dirty="0" smtClean="0"/>
          </a:p>
          <a:p>
            <a:pPr algn="just"/>
            <a:r>
              <a:rPr lang="en-GB" sz="2000" dirty="0" smtClean="0"/>
              <a:t>Two-way </a:t>
            </a:r>
            <a:r>
              <a:rPr lang="en-GB" sz="2000" dirty="0"/>
              <a:t>engagement, user-generated content</a:t>
            </a:r>
          </a:p>
        </p:txBody>
      </p:sp>
    </p:spTree>
    <p:extLst>
      <p:ext uri="{BB962C8B-B14F-4D97-AF65-F5344CB8AC3E}">
        <p14:creationId xmlns:p14="http://schemas.microsoft.com/office/powerpoint/2010/main" val="3552651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SzPct val="100000"/>
              <a:buChar char="•"/>
            </a:pPr>
            <a:r>
              <a:rPr lang="en-US" sz="2000" b="1" dirty="0"/>
              <a:t>Mobile-First &amp; App-Based Marketing (2010s</a:t>
            </a:r>
            <a:r>
              <a:rPr lang="en-US" sz="2000" b="1" dirty="0" smtClean="0"/>
              <a:t>)</a:t>
            </a:r>
          </a:p>
          <a:p>
            <a:pPr algn="just">
              <a:buSzPct val="100000"/>
            </a:pPr>
            <a:r>
              <a:rPr lang="en-GB" sz="2000" b="1" dirty="0"/>
              <a:t>Explosion of mobile users</a:t>
            </a:r>
            <a:r>
              <a:rPr lang="en-GB" sz="2000" dirty="0"/>
              <a:t> with smartphones and </a:t>
            </a:r>
            <a:r>
              <a:rPr lang="en-GB" sz="2000" dirty="0" smtClean="0"/>
              <a:t>apps</a:t>
            </a:r>
          </a:p>
          <a:p>
            <a:pPr algn="just">
              <a:buSzPct val="100000"/>
            </a:pPr>
            <a:r>
              <a:rPr lang="en-US" sz="2000" b="1" dirty="0" smtClean="0"/>
              <a:t>Tactics: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SMS </a:t>
            </a:r>
            <a:r>
              <a:rPr lang="en-US" sz="2000" dirty="0" smtClean="0"/>
              <a:t>notifications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In-app ads, location-based </a:t>
            </a:r>
            <a:r>
              <a:rPr lang="en-US" sz="2000" dirty="0" smtClean="0"/>
              <a:t>marketing</a:t>
            </a:r>
          </a:p>
          <a:p>
            <a:pPr marL="342900" indent="-342900" algn="just">
              <a:buSzPct val="100000"/>
              <a:buFont typeface="Arial" panose="020B0604020202020204" pitchFamily="34" charset="0"/>
              <a:buChar char="•"/>
            </a:pPr>
            <a:r>
              <a:rPr lang="en-GB" sz="2000" dirty="0"/>
              <a:t>Responsive web design for mobile browsing</a:t>
            </a:r>
          </a:p>
        </p:txBody>
      </p:sp>
    </p:spTree>
    <p:extLst>
      <p:ext uri="{BB962C8B-B14F-4D97-AF65-F5344CB8AC3E}">
        <p14:creationId xmlns:p14="http://schemas.microsoft.com/office/powerpoint/2010/main" val="191735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" y="527526"/>
            <a:ext cx="7858125" cy="373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SzPct val="100000"/>
              <a:buChar char="•"/>
            </a:pPr>
            <a:r>
              <a:rPr lang="en-GB" sz="2000" b="1" dirty="0"/>
              <a:t>Data-Driven &amp; Automation Era (Mid 2010s – Present</a:t>
            </a:r>
            <a:r>
              <a:rPr lang="en-GB" sz="2000" b="1" dirty="0" smtClean="0"/>
              <a:t>)</a:t>
            </a:r>
          </a:p>
          <a:p>
            <a:pPr algn="just"/>
            <a:r>
              <a:rPr lang="en-US" sz="2000" b="1" dirty="0"/>
              <a:t>Tools:</a:t>
            </a:r>
            <a:endParaRPr lang="en-US" sz="2000" dirty="0"/>
          </a:p>
          <a:p>
            <a:pPr algn="just"/>
            <a:r>
              <a:rPr lang="en-US" sz="2000" dirty="0"/>
              <a:t>Google Analytics, CRMs (e.g., Salesforce, </a:t>
            </a:r>
            <a:r>
              <a:rPr lang="en-US" sz="2000" dirty="0" err="1"/>
              <a:t>HubSpot</a:t>
            </a:r>
            <a:r>
              <a:rPr lang="en-US" sz="2000" dirty="0"/>
              <a:t>)</a:t>
            </a:r>
          </a:p>
          <a:p>
            <a:pPr algn="just"/>
            <a:r>
              <a:rPr lang="en-US" sz="2000" dirty="0"/>
              <a:t>Marketing Automation Platforms (</a:t>
            </a:r>
            <a:r>
              <a:rPr lang="en-US" sz="2000" dirty="0" err="1"/>
              <a:t>Mailchimp</a:t>
            </a:r>
            <a:r>
              <a:rPr lang="en-US" sz="2000" dirty="0"/>
              <a:t>, </a:t>
            </a:r>
            <a:r>
              <a:rPr lang="en-US" sz="2000" dirty="0" err="1"/>
              <a:t>Marketo</a:t>
            </a:r>
            <a:r>
              <a:rPr lang="en-US" sz="2000" dirty="0"/>
              <a:t>)</a:t>
            </a:r>
          </a:p>
          <a:p>
            <a:pPr algn="just"/>
            <a:r>
              <a:rPr lang="en-GB" sz="2000" b="1" dirty="0"/>
              <a:t>Tactics:</a:t>
            </a:r>
            <a:endParaRPr lang="en-GB" sz="2000" dirty="0"/>
          </a:p>
          <a:p>
            <a:pPr algn="just"/>
            <a:r>
              <a:rPr lang="en-GB" sz="2000" dirty="0"/>
              <a:t>Retargeting/Remarketing</a:t>
            </a:r>
          </a:p>
          <a:p>
            <a:pPr algn="just"/>
            <a:r>
              <a:rPr lang="en-GB" sz="2000" dirty="0" err="1"/>
              <a:t>Behavior</a:t>
            </a:r>
            <a:r>
              <a:rPr lang="en-GB" sz="2000" dirty="0"/>
              <a:t>-based personalization</a:t>
            </a:r>
          </a:p>
          <a:p>
            <a:pPr algn="just"/>
            <a:r>
              <a:rPr lang="en-GB" sz="2000" dirty="0"/>
              <a:t>Real-time campaign optimization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6495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of Digital </a:t>
            </a:r>
            <a:r>
              <a:rPr lang="en-US" sz="2800" b="1" dirty="0" smtClean="0"/>
              <a:t>Marketing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SzPct val="100000"/>
              <a:buChar char="•"/>
            </a:pPr>
            <a:r>
              <a:rPr lang="en-GB" sz="2000" b="1" dirty="0"/>
              <a:t>AI, Machine Learning &amp; Voice Search (2020s – Ongoing</a:t>
            </a:r>
            <a:r>
              <a:rPr lang="en-GB" sz="2000" b="1" dirty="0" smtClean="0"/>
              <a:t>)</a:t>
            </a:r>
          </a:p>
          <a:p>
            <a:pPr algn="just"/>
            <a:r>
              <a:rPr lang="en-US" sz="2000" b="1" dirty="0"/>
              <a:t>Innovations:</a:t>
            </a:r>
            <a:endParaRPr lang="en-US" sz="2000" dirty="0"/>
          </a:p>
          <a:p>
            <a:pPr algn="just"/>
            <a:r>
              <a:rPr lang="en-US" sz="2000" dirty="0" err="1"/>
              <a:t>Chatbots</a:t>
            </a:r>
            <a:r>
              <a:rPr lang="en-US" sz="2000" dirty="0"/>
              <a:t>, predictive analytics, programmatic advertising</a:t>
            </a:r>
          </a:p>
          <a:p>
            <a:pPr algn="just"/>
            <a:r>
              <a:rPr lang="en-US" sz="2000" dirty="0"/>
              <a:t>Voice search &amp; smart assistants (Alexa, Google Assistant)</a:t>
            </a:r>
          </a:p>
          <a:p>
            <a:pPr algn="just"/>
            <a:r>
              <a:rPr lang="en-US" sz="2000" dirty="0"/>
              <a:t>AI-powered content creation (e.g., </a:t>
            </a:r>
            <a:r>
              <a:rPr lang="en-US" sz="2000" dirty="0" err="1"/>
              <a:t>ChatGPT</a:t>
            </a:r>
            <a:r>
              <a:rPr lang="en-US" sz="2000" dirty="0"/>
              <a:t>)</a:t>
            </a:r>
          </a:p>
          <a:p>
            <a:pPr algn="just"/>
            <a:r>
              <a:rPr lang="en-GB" sz="2000" b="1" dirty="0"/>
              <a:t>Trends:</a:t>
            </a:r>
            <a:endParaRPr lang="en-GB" sz="2000" dirty="0"/>
          </a:p>
          <a:p>
            <a:pPr algn="just"/>
            <a:r>
              <a:rPr lang="en-GB" sz="2000" dirty="0"/>
              <a:t>Hyper-personalization</a:t>
            </a:r>
          </a:p>
          <a:p>
            <a:pPr algn="just"/>
            <a:r>
              <a:rPr lang="en-GB" sz="2000" dirty="0"/>
              <a:t>Conversational marketing</a:t>
            </a:r>
          </a:p>
          <a:p>
            <a:pPr algn="just"/>
            <a:r>
              <a:rPr lang="en-GB" sz="2000" dirty="0"/>
              <a:t>Video-first strategies (YouTube Shorts, Reels, </a:t>
            </a:r>
            <a:r>
              <a:rPr lang="en-GB" sz="2000" dirty="0" err="1"/>
              <a:t>TikTok</a:t>
            </a:r>
            <a:r>
              <a:rPr lang="en-GB" sz="2000" dirty="0"/>
              <a:t>)</a:t>
            </a:r>
          </a:p>
          <a:p>
            <a:pPr marL="342900" indent="-342900">
              <a:buSzPct val="100000"/>
              <a:buChar char="•"/>
            </a:pPr>
            <a:endParaRPr lang="en-GB" sz="2000" b="1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729193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Evolution </a:t>
            </a:r>
            <a:r>
              <a:rPr lang="en-US" sz="2800" b="1" dirty="0" smtClean="0"/>
              <a:t>Table cont..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endParaRPr lang="en-GB" sz="2000" b="1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6418599"/>
              </p:ext>
            </p:extLst>
          </p:nvPr>
        </p:nvGraphicFramePr>
        <p:xfrm>
          <a:off x="628650" y="1759974"/>
          <a:ext cx="7886700" cy="25834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76">
                  <a:extLst>
                    <a:ext uri="{9D8B030D-6E8A-4147-A177-3AD203B41FA5}">
                      <a16:colId xmlns:a16="http://schemas.microsoft.com/office/drawing/2014/main" val="2343656343"/>
                    </a:ext>
                  </a:extLst>
                </a:gridCol>
                <a:gridCol w="3684024">
                  <a:extLst>
                    <a:ext uri="{9D8B030D-6E8A-4147-A177-3AD203B41FA5}">
                      <a16:colId xmlns:a16="http://schemas.microsoft.com/office/drawing/2014/main" val="22259944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2174807"/>
                    </a:ext>
                  </a:extLst>
                </a:gridCol>
              </a:tblGrid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Innovation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Tools/Channels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460431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Pre-1990s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Ads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TV, Radio, Print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2439805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Internet/Websites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Email, Static Web Pages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2369891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2000s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Engines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Ads, SEO, Blogs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895924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2005–2012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Media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Facebook, YouTube, Twitter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14839344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2013–2018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&amp; Automation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Apps, SMS, CRM Tools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60736930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2019–Now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AI, Voice, Video, Personalization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Chatbots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AI,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TikTok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Analytics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22550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70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Digital Marketing Landscape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Overview of Channels, Tools, and Trends</a:t>
            </a:r>
          </a:p>
        </p:txBody>
      </p:sp>
    </p:spTree>
    <p:extLst>
      <p:ext uri="{BB962C8B-B14F-4D97-AF65-F5344CB8AC3E}">
        <p14:creationId xmlns:p14="http://schemas.microsoft.com/office/powerpoint/2010/main" val="1399183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Landscape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landscape is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ecosystem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tools,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platforms, strategies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technologies used to reach and engage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online</a:t>
            </a:r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SzPct val="100000"/>
              <a:buChar char="•"/>
            </a:pPr>
            <a:endParaRPr lang="en-GB" sz="2000" b="1" dirty="0" smtClean="0"/>
          </a:p>
          <a:p>
            <a:endParaRPr lang="en-US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87809"/>
              </p:ext>
            </p:extLst>
          </p:nvPr>
        </p:nvGraphicFramePr>
        <p:xfrm>
          <a:off x="1425063" y="2353238"/>
          <a:ext cx="5235575" cy="214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505">
                  <a:extLst>
                    <a:ext uri="{9D8B030D-6E8A-4147-A177-3AD203B41FA5}">
                      <a16:colId xmlns:a16="http://schemas.microsoft.com/office/drawing/2014/main" val="2262518404"/>
                    </a:ext>
                  </a:extLst>
                </a:gridCol>
                <a:gridCol w="1720645">
                  <a:extLst>
                    <a:ext uri="{9D8B030D-6E8A-4147-A177-3AD203B41FA5}">
                      <a16:colId xmlns:a16="http://schemas.microsoft.com/office/drawing/2014/main" val="1588681202"/>
                    </a:ext>
                  </a:extLst>
                </a:gridCol>
                <a:gridCol w="2268425">
                  <a:extLst>
                    <a:ext uri="{9D8B030D-6E8A-4147-A177-3AD203B41FA5}">
                      <a16:colId xmlns:a16="http://schemas.microsoft.com/office/drawing/2014/main" val="957435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effectLst/>
                        </a:rPr>
                        <a:t>Type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Description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Examples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365568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34413"/>
              </p:ext>
            </p:extLst>
          </p:nvPr>
        </p:nvGraphicFramePr>
        <p:xfrm>
          <a:off x="1422446" y="2528443"/>
          <a:ext cx="5240808" cy="2147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38864">
                  <a:extLst>
                    <a:ext uri="{9D8B030D-6E8A-4147-A177-3AD203B41FA5}">
                      <a16:colId xmlns:a16="http://schemas.microsoft.com/office/drawing/2014/main" val="3416578298"/>
                    </a:ext>
                  </a:extLst>
                </a:gridCol>
                <a:gridCol w="1743351">
                  <a:extLst>
                    <a:ext uri="{9D8B030D-6E8A-4147-A177-3AD203B41FA5}">
                      <a16:colId xmlns:a16="http://schemas.microsoft.com/office/drawing/2014/main" val="1664867970"/>
                    </a:ext>
                  </a:extLst>
                </a:gridCol>
                <a:gridCol w="2258593">
                  <a:extLst>
                    <a:ext uri="{9D8B030D-6E8A-4147-A177-3AD203B41FA5}">
                      <a16:colId xmlns:a16="http://schemas.microsoft.com/office/drawing/2014/main" val="3396407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Owned Media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Channels you control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Website, Blog, App, Email List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057371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011190"/>
              </p:ext>
            </p:extLst>
          </p:nvPr>
        </p:nvGraphicFramePr>
        <p:xfrm>
          <a:off x="1425063" y="2713173"/>
          <a:ext cx="5240808" cy="410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010">
                  <a:extLst>
                    <a:ext uri="{9D8B030D-6E8A-4147-A177-3AD203B41FA5}">
                      <a16:colId xmlns:a16="http://schemas.microsoft.com/office/drawing/2014/main" val="185728225"/>
                    </a:ext>
                  </a:extLst>
                </a:gridCol>
                <a:gridCol w="1733205">
                  <a:extLst>
                    <a:ext uri="{9D8B030D-6E8A-4147-A177-3AD203B41FA5}">
                      <a16:colId xmlns:a16="http://schemas.microsoft.com/office/drawing/2014/main" val="2430030944"/>
                    </a:ext>
                  </a:extLst>
                </a:gridCol>
                <a:gridCol w="2258593">
                  <a:extLst>
                    <a:ext uri="{9D8B030D-6E8A-4147-A177-3AD203B41FA5}">
                      <a16:colId xmlns:a16="http://schemas.microsoft.com/office/drawing/2014/main" val="2130503010"/>
                    </a:ext>
                  </a:extLst>
                </a:gridCol>
              </a:tblGrid>
              <a:tr h="29775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Earned Media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Organic publicity, not paid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Reviews, Shares, Mentions, SEO Ranking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830835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643240"/>
              </p:ext>
            </p:extLst>
          </p:nvPr>
        </p:nvGraphicFramePr>
        <p:xfrm>
          <a:off x="1432913" y="3113970"/>
          <a:ext cx="5235575" cy="4104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104">
                  <a:extLst>
                    <a:ext uri="{9D8B030D-6E8A-4147-A177-3AD203B41FA5}">
                      <a16:colId xmlns:a16="http://schemas.microsoft.com/office/drawing/2014/main" val="62296183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3348019088"/>
                    </a:ext>
                  </a:extLst>
                </a:gridCol>
                <a:gridCol w="2273658">
                  <a:extLst>
                    <a:ext uri="{9D8B030D-6E8A-4147-A177-3AD203B41FA5}">
                      <a16:colId xmlns:a16="http://schemas.microsoft.com/office/drawing/2014/main" val="1660883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Paid Media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Advertising and paid promotions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Google Ads, Facebook Ads, Influencers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5213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Widespread Internet Penetration</a:t>
            </a:r>
            <a:endParaRPr lang="en-GB" sz="2000" dirty="0"/>
          </a:p>
          <a:p>
            <a:pPr algn="just"/>
            <a:r>
              <a:rPr lang="en-GB" sz="2000" dirty="0"/>
              <a:t>High-speed internet and smartphone adoption have made it easier for people to access digital platforms anytime, anywhere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Growing Use of Mobile Devices</a:t>
            </a:r>
            <a:endParaRPr lang="en-GB" sz="2000" dirty="0"/>
          </a:p>
          <a:p>
            <a:pPr algn="just"/>
            <a:r>
              <a:rPr lang="en-GB" sz="2000" dirty="0"/>
              <a:t>Mobile phones are now the primary device for consuming content, searching, shopping, and using social media.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Social Media Engagement</a:t>
            </a:r>
            <a:endParaRPr lang="en-GB" sz="2000" dirty="0"/>
          </a:p>
          <a:p>
            <a:pPr algn="just"/>
            <a:r>
              <a:rPr lang="en-GB" sz="2000" dirty="0"/>
              <a:t>Platforms like Facebook, Instagram, LinkedIn, and </a:t>
            </a:r>
            <a:r>
              <a:rPr lang="en-GB" sz="2000" dirty="0" err="1"/>
              <a:t>TikTok</a:t>
            </a:r>
            <a:r>
              <a:rPr lang="en-GB" sz="2000" dirty="0"/>
              <a:t> help brands engage users, promote content, and create communities.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1542647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cont..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Data-Driven Marketing</a:t>
            </a:r>
            <a:endParaRPr lang="en-GB" sz="2000" dirty="0"/>
          </a:p>
          <a:p>
            <a:pPr algn="just"/>
            <a:r>
              <a:rPr lang="en-GB" sz="2000" dirty="0"/>
              <a:t>Access to big data and analytics tools allows marketers to understand consumer </a:t>
            </a:r>
            <a:r>
              <a:rPr lang="en-GB" sz="2000" dirty="0" err="1"/>
              <a:t>behavior</a:t>
            </a:r>
            <a:r>
              <a:rPr lang="en-GB" sz="2000" dirty="0"/>
              <a:t>, segment audiences, and personalize messaging.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Search Engine Dominance</a:t>
            </a:r>
            <a:endParaRPr lang="en-GB" sz="2000" dirty="0"/>
          </a:p>
          <a:p>
            <a:pPr algn="just"/>
            <a:r>
              <a:rPr lang="en-GB" sz="2000" dirty="0"/>
              <a:t>Google and other search engines drive traffic through SEO (Search Engine Optimization) and SEM (Search Engine Marketing), influencing visibility and customer reach.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Content Marketing Boom</a:t>
            </a:r>
            <a:endParaRPr lang="en-GB" sz="2000" dirty="0"/>
          </a:p>
          <a:p>
            <a:pPr algn="just"/>
            <a:r>
              <a:rPr lang="en-GB" sz="2000" dirty="0"/>
              <a:t>High-quality, relevant content in the form of blogs, videos, podcasts, etc., helps attract, engage, and convert audiences.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31001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Key Drivers cont..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E-commerce Growth</a:t>
            </a:r>
            <a:endParaRPr lang="en-GB" sz="2000" dirty="0"/>
          </a:p>
          <a:p>
            <a:pPr algn="just"/>
            <a:r>
              <a:rPr lang="en-GB" sz="2000" dirty="0"/>
              <a:t>Online shopping growth has driven the need for digital advertising, remarketing, and user experience optimization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AI and Automation</a:t>
            </a:r>
            <a:endParaRPr lang="en-GB" sz="2000" dirty="0"/>
          </a:p>
          <a:p>
            <a:pPr algn="just"/>
            <a:r>
              <a:rPr lang="en-GB" sz="2000" dirty="0"/>
              <a:t>Tools using AI for </a:t>
            </a:r>
            <a:r>
              <a:rPr lang="en-GB" sz="2000" dirty="0" err="1"/>
              <a:t>chatbots</a:t>
            </a:r>
            <a:r>
              <a:rPr lang="en-GB" sz="2000" dirty="0"/>
              <a:t>, email campaigns, and customer segmentation increase efficiency and personalization.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Cost-Effective Marketing</a:t>
            </a:r>
            <a:endParaRPr lang="en-GB" sz="2000" dirty="0"/>
          </a:p>
          <a:p>
            <a:pPr algn="just"/>
            <a:r>
              <a:rPr lang="en-GB" sz="2000" dirty="0"/>
              <a:t>Compared to traditional methods, digital marketing offers lower cost per lead and better ROI tracking.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446704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17968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Marketing Key Drivers cont..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Interactive and Real-Time Communication</a:t>
            </a:r>
            <a:endParaRPr lang="en-GB" sz="2000" dirty="0"/>
          </a:p>
          <a:p>
            <a:pPr algn="just"/>
            <a:r>
              <a:rPr lang="en-GB" sz="2000" dirty="0"/>
              <a:t>Two-way communication through comments, messaging apps, and live streams enhances customer experience and brand trust</a:t>
            </a:r>
            <a:r>
              <a:rPr lang="en-GB" sz="2000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000" b="1" dirty="0"/>
              <a:t>Influencer and Affiliate Marketing</a:t>
            </a:r>
            <a:endParaRPr lang="en-GB" sz="2000" dirty="0"/>
          </a:p>
          <a:p>
            <a:pPr algn="just"/>
            <a:r>
              <a:rPr lang="en-GB" sz="2000" dirty="0"/>
              <a:t>Influencers help brands gain trust and expand reach through authentic content and personal connections.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Global Reach and </a:t>
            </a:r>
            <a:r>
              <a:rPr lang="en-GB" b="1" dirty="0" smtClean="0"/>
              <a:t>Localization</a:t>
            </a:r>
            <a:endParaRPr lang="en-GB" dirty="0" smtClean="0"/>
          </a:p>
          <a:p>
            <a:pPr algn="just"/>
            <a:r>
              <a:rPr lang="en-GB" dirty="0" smtClean="0"/>
              <a:t>Digital </a:t>
            </a:r>
            <a:r>
              <a:rPr lang="en-GB" dirty="0"/>
              <a:t>platforms allow for global campaigns that can be localized based on language, culture, and preferences.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87977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dirty="0"/>
              <a:t>Digital Consumer &amp; Communities in Digital Marketing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000" dirty="0"/>
              <a:t>Understanding </a:t>
            </a:r>
            <a:r>
              <a:rPr lang="en-GB" sz="2000" b="1" dirty="0"/>
              <a:t>digital consumers</a:t>
            </a:r>
            <a:r>
              <a:rPr lang="en-GB" sz="2000" dirty="0"/>
              <a:t> and </a:t>
            </a:r>
            <a:r>
              <a:rPr lang="en-GB" sz="2000" b="1" dirty="0"/>
              <a:t>online communities</a:t>
            </a:r>
            <a:r>
              <a:rPr lang="en-GB" sz="2000" dirty="0"/>
              <a:t> is essential in crafting effective digital marketing strategies. Here's a breakdown of these key </a:t>
            </a:r>
            <a:r>
              <a:rPr lang="en-GB" sz="2000" dirty="0" smtClean="0"/>
              <a:t>concepts: </a:t>
            </a:r>
            <a:r>
              <a:rPr lang="en-US" sz="2000" dirty="0" smtClean="0"/>
              <a:t>Digital Consumer and Communities. 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1739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buSzPct val="100000"/>
            </a:pPr>
            <a:r>
              <a:rPr lang="en-US" sz="2000" dirty="0" smtClean="0"/>
              <a:t>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" y="1271587"/>
            <a:ext cx="88011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34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dirty="0"/>
              <a:t>Digital Consumer </a:t>
            </a:r>
            <a:r>
              <a:rPr lang="en-GB" sz="2800" dirty="0" smtClean="0"/>
              <a:t>in Digital </a:t>
            </a:r>
            <a:r>
              <a:rPr lang="en-GB" sz="2800" dirty="0"/>
              <a:t>Marketing</a:t>
            </a:r>
            <a:endParaRPr lang="en-US" sz="28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35664"/>
            <a:ext cx="8229600" cy="37107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000" dirty="0"/>
              <a:t>A </a:t>
            </a:r>
            <a:r>
              <a:rPr lang="en-GB" sz="2000" b="1" dirty="0"/>
              <a:t>digital consumer</a:t>
            </a:r>
            <a:r>
              <a:rPr lang="en-GB" sz="2000" dirty="0"/>
              <a:t> is an individual who uses digital technologies (e.g., internet, smartphones, social media) to interact with brands, gather information, and make purchases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b="1" dirty="0"/>
              <a:t>Key Characteristics: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Always Connected</a:t>
            </a:r>
            <a:r>
              <a:rPr lang="en-GB" sz="2000" dirty="0"/>
              <a:t> – Uses multiple devices (mobile, tablet, desktop).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Informed Decision-Makers</a:t>
            </a:r>
            <a:r>
              <a:rPr lang="en-GB" sz="2000" dirty="0"/>
              <a:t> – Research products/services before buying.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Seeks Personalization</a:t>
            </a:r>
            <a:r>
              <a:rPr lang="en-GB" sz="2000" dirty="0"/>
              <a:t> – Expects relevant content and tailored experiences.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Socially Influenced</a:t>
            </a:r>
            <a:r>
              <a:rPr lang="en-GB" sz="2000" dirty="0"/>
              <a:t> – Trusts reviews, ratings, influencers, and peer opinions.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 smtClean="0"/>
              <a:t>Omni-channel Behaviour</a:t>
            </a:r>
            <a:r>
              <a:rPr lang="en-GB" sz="2000" dirty="0" smtClean="0"/>
              <a:t> </a:t>
            </a:r>
            <a:r>
              <a:rPr lang="en-GB" sz="2000" dirty="0"/>
              <a:t>– Moves seamlessly across platforms (website, app, social media, email).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750740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Digital Communities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US" sz="2000" dirty="0" smtClean="0"/>
              <a:t>Digital </a:t>
            </a:r>
            <a:r>
              <a:rPr lang="en-US" sz="2000" dirty="0"/>
              <a:t>communities are groups of people connected through shared interests or goals on digital platforms.</a:t>
            </a:r>
          </a:p>
          <a:p>
            <a:pPr algn="just"/>
            <a:r>
              <a:rPr lang="en-US" sz="2000" b="1" dirty="0" smtClean="0"/>
              <a:t>Types </a:t>
            </a:r>
            <a:r>
              <a:rPr lang="en-US" sz="2000" b="1" dirty="0"/>
              <a:t>of Communities: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Brand Communities</a:t>
            </a:r>
            <a:r>
              <a:rPr lang="en-US" sz="2000" dirty="0"/>
              <a:t> (e.g., Apple, Nike fans)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Product Review Forums</a:t>
            </a:r>
            <a:r>
              <a:rPr lang="en-US" sz="2000" dirty="0"/>
              <a:t> (e.g., </a:t>
            </a:r>
            <a:r>
              <a:rPr lang="en-US" sz="2000" dirty="0" err="1"/>
              <a:t>Reddit</a:t>
            </a:r>
            <a:r>
              <a:rPr lang="en-US" sz="2000" dirty="0"/>
              <a:t>, </a:t>
            </a:r>
            <a:r>
              <a:rPr lang="en-US" sz="2000" dirty="0" err="1"/>
              <a:t>Quora</a:t>
            </a:r>
            <a:r>
              <a:rPr lang="en-US" sz="2000" dirty="0"/>
              <a:t>, Amazon reviews)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Social Media Groups</a:t>
            </a:r>
            <a:r>
              <a:rPr lang="en-US" sz="2000" dirty="0"/>
              <a:t> (e.g., Facebook Groups, LinkedIn communities)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/>
              <a:t>Fan &amp; Influencer Communities</a:t>
            </a:r>
            <a:r>
              <a:rPr lang="en-US" sz="2000" dirty="0"/>
              <a:t> (e.g., YouTube subscribers, Instagram followers)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594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800" b="1" dirty="0"/>
              <a:t>Digital Communities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000" b="1" dirty="0"/>
              <a:t>Importance in Marketing: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Trust &amp; Loyalty Building</a:t>
            </a:r>
            <a:r>
              <a:rPr lang="en-GB" sz="2000" dirty="0"/>
              <a:t> – Fosters emotional connection to the brand.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Word-of-Mouth Promotion</a:t>
            </a:r>
            <a:r>
              <a:rPr lang="en-GB" sz="2000" dirty="0"/>
              <a:t> – Encourages organic sharing and advocacy.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Customer Feedback &amp; Co-creation</a:t>
            </a:r>
            <a:r>
              <a:rPr lang="en-GB" sz="2000" dirty="0"/>
              <a:t> – Helps brands improve via suggestions.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Enhanced Brand Reach</a:t>
            </a:r>
            <a:r>
              <a:rPr lang="en-GB" sz="2000" dirty="0"/>
              <a:t> – Influencers and members help spread content.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GB" sz="2000" b="1" dirty="0"/>
              <a:t>Support &amp; Engagement Hubs</a:t>
            </a:r>
            <a:r>
              <a:rPr lang="en-GB" sz="2000" dirty="0"/>
              <a:t> – Enables peer-to-peer support and active brand dialogue.</a:t>
            </a:r>
          </a:p>
        </p:txBody>
      </p:sp>
    </p:spTree>
    <p:extLst>
      <p:ext uri="{BB962C8B-B14F-4D97-AF65-F5344CB8AC3E}">
        <p14:creationId xmlns:p14="http://schemas.microsoft.com/office/powerpoint/2010/main" val="3525085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Consumer &amp; Communities in Digital Marketing – MCQs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457200" indent="-457200">
              <a:buAutoNum type="arabicPeriod"/>
            </a:pP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best describes a digital consumer?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Someone who shops only in physical stores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Someone who only uses television ads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Someone who uses digital platforms to research, interact, and purchas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Someone who avoids online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</a:p>
          <a:p>
            <a:pPr marL="457200" indent="-457200">
              <a:buAutoNum type="arabicPeriod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device is most commonly used by digital consumers today?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Desktop computer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Television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Mobile phon</a:t>
            </a:r>
            <a:r>
              <a:rPr lang="en-GB" sz="2000" i="1" dirty="0"/>
              <a:t>e</a:t>
            </a:r>
            <a:r>
              <a:rPr lang="en-GB" sz="2000" dirty="0"/>
              <a:t/>
            </a:r>
            <a:br>
              <a:rPr lang="en-GB" sz="2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Radio</a:t>
            </a:r>
          </a:p>
        </p:txBody>
      </p:sp>
    </p:spTree>
    <p:extLst>
      <p:ext uri="{BB962C8B-B14F-4D97-AF65-F5344CB8AC3E}">
        <p14:creationId xmlns:p14="http://schemas.microsoft.com/office/powerpoint/2010/main" val="475087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Consumer &amp; Communities in Digital Marketing – MCQs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Digital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 are primarily built on: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Physical networking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Shared interests and digital interactio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Corporate advertisements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Print-based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Why are digital communities important for marketers?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They reduce the need for data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They allow direct mail campaigns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They help build brand loyalty and trus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They are used only for tech brands</a:t>
            </a:r>
          </a:p>
        </p:txBody>
      </p:sp>
    </p:spTree>
    <p:extLst>
      <p:ext uri="{BB962C8B-B14F-4D97-AF65-F5344CB8AC3E}">
        <p14:creationId xmlns:p14="http://schemas.microsoft.com/office/powerpoint/2010/main" val="27985388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Consumer &amp; Communities in Digital Marketing – MCQs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following is NOT a feature of digital consumers?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Personalized experience expectation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Social media influence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Offline-only shopping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behaviou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Omni-channel presence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User-Generated Content (UGC) in digital communities is important because: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It replaces traditional media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It lowers product quality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It adds credibility and authenticity to marketin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It avoids customer feedback</a:t>
            </a:r>
          </a:p>
        </p:txBody>
      </p:sp>
    </p:spTree>
    <p:extLst>
      <p:ext uri="{BB962C8B-B14F-4D97-AF65-F5344CB8AC3E}">
        <p14:creationId xmlns:p14="http://schemas.microsoft.com/office/powerpoint/2010/main" val="35626720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Consumer &amp; Communities in Digital Marketing – MCQs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 Which platform is least likely to host digital communities?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Facebook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LinkedIn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Instagram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Landline telephon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Digital consumers rely heavily on the following before purchase: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A. Billboard advertisements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Peer reviews and influencer opinion</a:t>
            </a:r>
            <a:r>
              <a:rPr lang="en-GB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Radio jingles</a:t>
            </a:r>
            <a:b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D. Door-to-door sales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3557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Consumer &amp; Communities in Digital Marketing – MCQs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major advantage of engaging with digital communities?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Reduced data collection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Higher print ad spend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Direct feedback from user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Lower product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</a:p>
          <a:p>
            <a:r>
              <a:rPr lang="en-GB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Which marketing strategy best utilizes digital communities?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Cold calling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TV commercial blasts</a:t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Influencer and community marketin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Newspaper ads</a:t>
            </a:r>
          </a:p>
        </p:txBody>
      </p:sp>
    </p:spTree>
    <p:extLst>
      <p:ext uri="{BB962C8B-B14F-4D97-AF65-F5344CB8AC3E}">
        <p14:creationId xmlns:p14="http://schemas.microsoft.com/office/powerpoint/2010/main" val="3355723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Y &amp; Netizen’s expectation &amp; influence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Y and netizens, as digital natives, have specific expectations from digital marketing, primarily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centring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 authenticity, personalization, and engaging experiences. 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brands that are transparent, responsive, and relatable, moving beyond traditional advertising to seek genuine connections. </a:t>
            </a:r>
            <a:endParaRPr lang="en-GB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expectations include relevant and timely content, seamless user experiences, and opportunities for community and collaboration. 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7093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Y &amp; Netizen’s expectation &amp; influence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dirty="0"/>
              <a:t>Key Aspects of Digital Marketing for Gen Y and Netizens: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Authenticity and Transparency:</a:t>
            </a:r>
            <a:endParaRPr lang="en-GB" dirty="0"/>
          </a:p>
          <a:p>
            <a:pPr algn="just" fontAlgn="ctr"/>
            <a:r>
              <a:rPr lang="en-GB" dirty="0"/>
              <a:t>Gen Y and netizens are highly attuned to genuine brand messaging and are quick to dismiss inauthentic or overly promotional content.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Engagement and Interactivity:</a:t>
            </a:r>
            <a:endParaRPr lang="en-GB" dirty="0"/>
          </a:p>
          <a:p>
            <a:pPr algn="just" fontAlgn="ctr"/>
            <a:r>
              <a:rPr lang="en-GB" dirty="0"/>
              <a:t>They prefer interactive content, personalized experiences, and opportunities to engage with brands directly.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Social Media Savvy:</a:t>
            </a:r>
            <a:endParaRPr lang="en-GB" dirty="0"/>
          </a:p>
          <a:p>
            <a:pPr algn="just" fontAlgn="ctr"/>
            <a:r>
              <a:rPr lang="en-GB" dirty="0"/>
              <a:t>Social media platforms are a primary channel for Gen Y and netizens, making it crucial for brands to have a strong presence and engage actively. </a:t>
            </a:r>
          </a:p>
          <a:p>
            <a:pPr algn="just"/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4232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Fundamentals Of Digital Marketing And Its Significance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66647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 Y &amp; Netizen’s expectation &amp; influence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Marketing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Content is King:</a:t>
            </a:r>
            <a:endParaRPr lang="en-GB" dirty="0"/>
          </a:p>
          <a:p>
            <a:pPr algn="just" fontAlgn="ctr"/>
            <a:r>
              <a:rPr lang="en-GB" dirty="0"/>
              <a:t>High-quality, relevant, and engaging content that aligns with their values and interests is essential for capturing their attention. </a:t>
            </a:r>
            <a:endParaRPr lang="en-GB" dirty="0" smtClean="0"/>
          </a:p>
          <a:p>
            <a:pPr marL="285750" indent="-285750" algn="just" fontAlgn="ctr">
              <a:buFont typeface="Arial" panose="020B0604020202020204" pitchFamily="34" charset="0"/>
              <a:buChar char="•"/>
            </a:pPr>
            <a:r>
              <a:rPr lang="en-GB" b="1" dirty="0" smtClean="0"/>
              <a:t>Personalization</a:t>
            </a:r>
            <a:r>
              <a:rPr lang="en-GB" b="1" dirty="0"/>
              <a:t>:</a:t>
            </a:r>
            <a:endParaRPr lang="en-GB" dirty="0"/>
          </a:p>
          <a:p>
            <a:pPr algn="just" fontAlgn="ctr"/>
            <a:r>
              <a:rPr lang="en-GB" dirty="0"/>
              <a:t>Tailoring marketing messages and offers to individual preferences and </a:t>
            </a:r>
            <a:r>
              <a:rPr lang="en-GB" dirty="0" err="1"/>
              <a:t>behaviors</a:t>
            </a:r>
            <a:r>
              <a:rPr lang="en-GB" dirty="0"/>
              <a:t> is important for creating a positive experience. 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b="1" dirty="0"/>
              <a:t>Influencer Marketing:</a:t>
            </a:r>
            <a:endParaRPr lang="en-GB" dirty="0"/>
          </a:p>
          <a:p>
            <a:pPr algn="just" fontAlgn="ctr"/>
            <a:r>
              <a:rPr lang="en-GB" dirty="0"/>
              <a:t>Collaborating with relevant influencers can help reach wider audiences and build trust within the community. </a:t>
            </a:r>
          </a:p>
          <a:p>
            <a:pPr algn="just"/>
            <a:r>
              <a:rPr lang="en-GB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492979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400" b="1" dirty="0"/>
              <a:t>Digital Marketing Strategy &amp; the Consumer Decision Journey</a:t>
            </a:r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 smtClean="0"/>
              <a:t>The </a:t>
            </a:r>
            <a:r>
              <a:rPr lang="en-GB" sz="2400" b="1" dirty="0"/>
              <a:t>Consumer Decision Journey</a:t>
            </a:r>
            <a:r>
              <a:rPr lang="en-GB" sz="2400" dirty="0"/>
              <a:t> (also known as the </a:t>
            </a:r>
            <a:r>
              <a:rPr lang="en-GB" sz="2400" b="1" dirty="0"/>
              <a:t>Customer Buying Journey</a:t>
            </a:r>
            <a:r>
              <a:rPr lang="en-GB" sz="2400" dirty="0"/>
              <a:t>) consists of multiple stages that a customer moves through before, during, and after making a purchase. Digital marketing strategies can be mapped to each stage to </a:t>
            </a:r>
            <a:r>
              <a:rPr lang="en-GB" sz="2400" b="1" dirty="0"/>
              <a:t>guide</a:t>
            </a:r>
            <a:r>
              <a:rPr lang="en-GB" sz="2400" dirty="0"/>
              <a:t>, </a:t>
            </a:r>
            <a:r>
              <a:rPr lang="en-GB" sz="2400" b="1" dirty="0"/>
              <a:t>engage</a:t>
            </a:r>
            <a:r>
              <a:rPr lang="en-GB" sz="2400" dirty="0"/>
              <a:t>, and </a:t>
            </a:r>
            <a:r>
              <a:rPr lang="en-GB" sz="2400" b="1" dirty="0"/>
              <a:t>convert</a:t>
            </a:r>
            <a:r>
              <a:rPr lang="en-GB" sz="2400" dirty="0"/>
              <a:t> consumers.</a:t>
            </a:r>
          </a:p>
        </p:txBody>
      </p:sp>
    </p:spTree>
    <p:extLst>
      <p:ext uri="{BB962C8B-B14F-4D97-AF65-F5344CB8AC3E}">
        <p14:creationId xmlns:p14="http://schemas.microsoft.com/office/powerpoint/2010/main" val="23598626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/>
              <a:t>1. Awareness Stage</a:t>
            </a:r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/>
              <a:t>The consumer becomes aware of a problem or need</a:t>
            </a:r>
            <a:r>
              <a:rPr lang="en-GB" sz="2400" dirty="0" smtClean="0"/>
              <a:t>.</a:t>
            </a:r>
          </a:p>
          <a:p>
            <a:pPr algn="just"/>
            <a:r>
              <a:rPr lang="en-US" sz="2400" b="1" dirty="0"/>
              <a:t>Digital Marketing Strategies</a:t>
            </a:r>
            <a:r>
              <a:rPr lang="en-US" sz="2400" b="1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Search Engine Marketing (SEM) &amp; </a:t>
            </a:r>
            <a:r>
              <a:rPr lang="en-GB" sz="2400" dirty="0" smtClean="0"/>
              <a:t>SEO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Social Media </a:t>
            </a:r>
            <a:r>
              <a:rPr lang="en-US" sz="2400" dirty="0" smtClean="0"/>
              <a:t>Advertising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Display Ads &amp; Video Ads (YouTube, Instagram</a:t>
            </a:r>
            <a:r>
              <a:rPr lang="en-GB" sz="2400" dirty="0" smtClean="0"/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Influencer </a:t>
            </a:r>
            <a:r>
              <a:rPr lang="en-US" sz="2400" dirty="0" smtClean="0"/>
              <a:t>Marketing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Content Marketing (Blogs, Explainers</a:t>
            </a:r>
            <a:r>
              <a:rPr lang="en-US" sz="2400" dirty="0" smtClean="0"/>
              <a:t>)</a:t>
            </a:r>
          </a:p>
          <a:p>
            <a:pPr algn="just"/>
            <a:r>
              <a:rPr lang="en-GB" sz="2400" b="1" dirty="0"/>
              <a:t>Goal:</a:t>
            </a:r>
            <a:r>
              <a:rPr lang="en-GB" sz="2400" dirty="0"/>
              <a:t> Get discovered and build brand visibility.</a:t>
            </a:r>
          </a:p>
        </p:txBody>
      </p:sp>
    </p:spTree>
    <p:extLst>
      <p:ext uri="{BB962C8B-B14F-4D97-AF65-F5344CB8AC3E}">
        <p14:creationId xmlns:p14="http://schemas.microsoft.com/office/powerpoint/2010/main" val="27674439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/>
              <a:t>2. Consideration Stage</a:t>
            </a:r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400" dirty="0"/>
              <a:t>The consumer researches options and evaluates brands</a:t>
            </a:r>
            <a:r>
              <a:rPr lang="en-GB" sz="2400" dirty="0" smtClean="0"/>
              <a:t>.</a:t>
            </a:r>
          </a:p>
          <a:p>
            <a:r>
              <a:rPr lang="en-US" sz="2400" b="1" dirty="0" smtClean="0"/>
              <a:t>Digital </a:t>
            </a:r>
            <a:r>
              <a:rPr lang="en-US" sz="2400" b="1" dirty="0"/>
              <a:t>Marketing Strategies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Email Campaigns</a:t>
            </a:r>
            <a:r>
              <a:rPr lang="en-GB" sz="2400" dirty="0"/>
              <a:t> with comparisons, guides, or </a:t>
            </a:r>
            <a:r>
              <a:rPr lang="en-GB" sz="2400" dirty="0" smtClean="0"/>
              <a:t>testimonials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Retargeting Ads</a:t>
            </a:r>
            <a:r>
              <a:rPr lang="en-GB" sz="2400" dirty="0"/>
              <a:t> (Google, Facebook Pixel</a:t>
            </a:r>
            <a:r>
              <a:rPr lang="en-GB" sz="24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Demo Videos &amp; </a:t>
            </a:r>
            <a:r>
              <a:rPr lang="en-US" sz="2400" dirty="0" smtClean="0"/>
              <a:t>Webinars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Online Reviews and </a:t>
            </a:r>
            <a:r>
              <a:rPr lang="en-US" sz="2400" dirty="0" smtClean="0"/>
              <a:t>Testimonials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Landing Pages with CTAs and Lead </a:t>
            </a:r>
            <a:r>
              <a:rPr lang="en-GB" sz="2400" dirty="0" smtClean="0"/>
              <a:t>Magnets</a:t>
            </a:r>
          </a:p>
          <a:p>
            <a:r>
              <a:rPr lang="en-GB" sz="2400" b="1" dirty="0" smtClean="0"/>
              <a:t>Goal</a:t>
            </a:r>
            <a:r>
              <a:rPr lang="en-GB" sz="2400" b="1" dirty="0"/>
              <a:t>:</a:t>
            </a:r>
            <a:r>
              <a:rPr lang="en-GB" sz="2400" dirty="0"/>
              <a:t> Stay in the consumer's consideration set by providing value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3418180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/>
              <a:t>3. Purchase Stage</a:t>
            </a:r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400" dirty="0"/>
              <a:t>The consumer makes the decision to buy</a:t>
            </a:r>
            <a:r>
              <a:rPr lang="en-GB" sz="2400" dirty="0" smtClean="0"/>
              <a:t>.</a:t>
            </a:r>
          </a:p>
          <a:p>
            <a:r>
              <a:rPr lang="en-US" sz="2400" b="1" dirty="0" smtClean="0"/>
              <a:t>Digital </a:t>
            </a:r>
            <a:r>
              <a:rPr lang="en-US" sz="2400" b="1" dirty="0"/>
              <a:t>Marketing Strategies</a:t>
            </a:r>
            <a:r>
              <a:rPr lang="en-US" sz="2400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E-commerce </a:t>
            </a:r>
            <a:r>
              <a:rPr lang="en-US" sz="2400" dirty="0" smtClean="0"/>
              <a:t>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Special Offers, Coupons &amp; </a:t>
            </a:r>
            <a:r>
              <a:rPr lang="en-US" sz="2400" dirty="0" smtClean="0"/>
              <a:t>Discounts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Mobile-Optimized Checkout </a:t>
            </a:r>
            <a:r>
              <a:rPr lang="en-US" sz="2400" dirty="0" smtClean="0"/>
              <a:t>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Live Chat &amp; </a:t>
            </a:r>
            <a:r>
              <a:rPr lang="en-GB" sz="2400" dirty="0" err="1"/>
              <a:t>Chatbots</a:t>
            </a:r>
            <a:r>
              <a:rPr lang="en-GB" sz="2400" dirty="0"/>
              <a:t> for Instant </a:t>
            </a:r>
            <a:r>
              <a:rPr lang="en-GB" sz="2400" dirty="0" smtClean="0"/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Abandoned Cart Email </a:t>
            </a:r>
            <a:r>
              <a:rPr lang="en-US" sz="2400" dirty="0" smtClean="0"/>
              <a:t>Sequences</a:t>
            </a:r>
          </a:p>
          <a:p>
            <a:r>
              <a:rPr lang="en-GB" sz="2400" b="1" dirty="0" smtClean="0"/>
              <a:t>Goal</a:t>
            </a:r>
            <a:r>
              <a:rPr lang="en-GB" sz="2400" b="1" dirty="0"/>
              <a:t>:</a:t>
            </a:r>
            <a:r>
              <a:rPr lang="en-GB" sz="2400" dirty="0"/>
              <a:t> Simplify the buying process and drive conversions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3009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/>
              <a:t>The consumer makes the decision to buy</a:t>
            </a:r>
            <a:r>
              <a:rPr lang="en-GB" sz="2400" dirty="0" smtClean="0"/>
              <a:t>.</a:t>
            </a:r>
          </a:p>
          <a:p>
            <a:pPr algn="just"/>
            <a:r>
              <a:rPr lang="en-US" sz="2400" b="1" dirty="0" smtClean="0"/>
              <a:t>Digital </a:t>
            </a:r>
            <a:r>
              <a:rPr lang="en-US" sz="2400" b="1" dirty="0"/>
              <a:t>Marketing Strategies</a:t>
            </a:r>
            <a:r>
              <a:rPr lang="en-US" sz="2400" b="1" dirty="0" smtClean="0"/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E-commerce </a:t>
            </a:r>
            <a:r>
              <a:rPr lang="en-US" sz="2400" dirty="0" smtClean="0"/>
              <a:t>Optimization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Special Offers, Coupons &amp; </a:t>
            </a:r>
            <a:r>
              <a:rPr lang="en-US" sz="2400" dirty="0" smtClean="0"/>
              <a:t>Discounts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Mobile-Optimized Checkout </a:t>
            </a:r>
            <a:r>
              <a:rPr lang="en-US" sz="2400" dirty="0" smtClean="0"/>
              <a:t>Experience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Live Chat &amp; </a:t>
            </a:r>
            <a:r>
              <a:rPr lang="en-GB" sz="2400" dirty="0" err="1"/>
              <a:t>Chatbots</a:t>
            </a:r>
            <a:r>
              <a:rPr lang="en-GB" sz="2400" dirty="0"/>
              <a:t> for Instant </a:t>
            </a:r>
            <a:r>
              <a:rPr lang="en-GB" sz="2400" dirty="0" smtClean="0"/>
              <a:t>Help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Abandoned Cart Email </a:t>
            </a:r>
            <a:r>
              <a:rPr lang="en-US" sz="2400" dirty="0" smtClean="0"/>
              <a:t>Sequences</a:t>
            </a:r>
          </a:p>
          <a:p>
            <a:pPr algn="just"/>
            <a:r>
              <a:rPr lang="en-GB" sz="2400" b="1" dirty="0" smtClean="0"/>
              <a:t>Goal</a:t>
            </a:r>
            <a:r>
              <a:rPr lang="en-GB" sz="2400" b="1" dirty="0"/>
              <a:t>:</a:t>
            </a:r>
            <a:r>
              <a:rPr lang="en-GB" sz="2400" dirty="0"/>
              <a:t> Simplify the buying process and drive conversions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45720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/>
              <a:t>4. Post-Purchase Stage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13390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The POEM framework in digital marketing stands for Paid, Owned, and Earned media. </a:t>
            </a: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It's </a:t>
            </a:r>
            <a:r>
              <a:rPr lang="en-GB" sz="2400" dirty="0"/>
              <a:t>a strategic approach that helps marketers understand and utilize different media channels to achieve their marketing goals. </a:t>
            </a:r>
            <a:endParaRPr lang="en-GB" sz="24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/>
              <a:t>By </a:t>
            </a:r>
            <a:r>
              <a:rPr lang="en-GB" sz="2400" dirty="0"/>
              <a:t>effectively balancing these three elements, businesses can optimize their online presence, reach a wider audience, and drive better results. </a:t>
            </a:r>
          </a:p>
        </p:txBody>
      </p:sp>
      <p:sp>
        <p:nvSpPr>
          <p:cNvPr id="5" name="Text 0"/>
          <p:cNvSpPr/>
          <p:nvPr/>
        </p:nvSpPr>
        <p:spPr>
          <a:xfrm>
            <a:off x="152400" y="3810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600" dirty="0"/>
              <a:t>What is the POEM Framework?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31693346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GB" sz="2800" dirty="0"/>
              <a:t>POEM stands for:</a:t>
            </a:r>
          </a:p>
          <a:p>
            <a:pPr>
              <a:defRPr sz="1800"/>
            </a:pPr>
            <a:r>
              <a:rPr lang="en-GB" sz="2800" dirty="0"/>
              <a:t>• Paid Media</a:t>
            </a:r>
          </a:p>
          <a:p>
            <a:pPr>
              <a:defRPr sz="1800"/>
            </a:pPr>
            <a:r>
              <a:rPr lang="en-GB" sz="2800" dirty="0"/>
              <a:t>• Owned Media</a:t>
            </a:r>
          </a:p>
          <a:p>
            <a:pPr>
              <a:defRPr sz="1800"/>
            </a:pPr>
            <a:r>
              <a:rPr lang="en-GB" sz="2800" dirty="0"/>
              <a:t>• Earned Media</a:t>
            </a:r>
          </a:p>
          <a:p>
            <a:r>
              <a:rPr lang="en-GB" sz="2800" dirty="0"/>
              <a:t>It helps brands plan, integrate, and optimize media strategies.</a:t>
            </a:r>
          </a:p>
        </p:txBody>
      </p:sp>
      <p:sp>
        <p:nvSpPr>
          <p:cNvPr id="5" name="Text 0"/>
          <p:cNvSpPr/>
          <p:nvPr/>
        </p:nvSpPr>
        <p:spPr>
          <a:xfrm>
            <a:off x="152400" y="3810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200" dirty="0"/>
              <a:t>Here's a breakdown of each component:</a:t>
            </a:r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745912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1142999"/>
            <a:ext cx="8229600" cy="35672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 smtClean="0"/>
              <a:t>This </a:t>
            </a:r>
            <a:r>
              <a:rPr lang="en-GB" sz="2400" dirty="0"/>
              <a:t>involves paying for advertising space or placements to promote your brand. </a:t>
            </a:r>
            <a:endParaRPr lang="en-GB" sz="2400" dirty="0" smtClean="0"/>
          </a:p>
          <a:p>
            <a:pPr algn="just"/>
            <a:r>
              <a:rPr lang="en-GB" sz="2400" dirty="0" smtClean="0"/>
              <a:t>Examples include:</a:t>
            </a:r>
          </a:p>
          <a:p>
            <a:pPr algn="just"/>
            <a:r>
              <a:rPr lang="en-GB" sz="2400" b="1" dirty="0"/>
              <a:t>Search Engine Advertising:</a:t>
            </a:r>
            <a:r>
              <a:rPr lang="en-GB" sz="2400" dirty="0"/>
              <a:t> Pay-per-click (PPC) campaigns on platforms like </a:t>
            </a:r>
            <a:r>
              <a:rPr lang="en-US" sz="2400" dirty="0"/>
              <a:t>Google or Yahoo.  </a:t>
            </a:r>
            <a:endParaRPr lang="en-US" sz="2400" dirty="0" smtClean="0"/>
          </a:p>
          <a:p>
            <a:pPr algn="just"/>
            <a:r>
              <a:rPr lang="en-GB" sz="2400" b="1" dirty="0"/>
              <a:t>Social Media Advertising:</a:t>
            </a:r>
            <a:r>
              <a:rPr lang="en-GB" sz="2400" dirty="0"/>
              <a:t> Running ads on platforms like Facebook, Instagram, or </a:t>
            </a:r>
            <a:r>
              <a:rPr lang="en-GB" sz="2400" dirty="0" err="1" smtClean="0"/>
              <a:t>TikTok</a:t>
            </a:r>
            <a:r>
              <a:rPr lang="en-GB" sz="2400" dirty="0" smtClean="0"/>
              <a:t>.</a:t>
            </a:r>
          </a:p>
          <a:p>
            <a:pPr algn="just"/>
            <a:r>
              <a:rPr lang="en-GB" sz="2400" b="1" dirty="0"/>
              <a:t>Influencer Marketing:</a:t>
            </a:r>
            <a:r>
              <a:rPr lang="en-GB" sz="2400" dirty="0"/>
              <a:t> Collaborating with influencers to promote your products or </a:t>
            </a:r>
            <a:r>
              <a:rPr lang="en-US" sz="2400" dirty="0"/>
              <a:t>services for a fee.  </a:t>
            </a:r>
            <a:r>
              <a:rPr lang="en-GB" sz="2400" dirty="0"/>
              <a:t> </a:t>
            </a:r>
          </a:p>
        </p:txBody>
      </p:sp>
      <p:sp>
        <p:nvSpPr>
          <p:cNvPr id="5" name="Text 0"/>
          <p:cNvSpPr/>
          <p:nvPr/>
        </p:nvSpPr>
        <p:spPr>
          <a:xfrm>
            <a:off x="152400" y="3810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600" dirty="0"/>
              <a:t>Paid Media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75990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44171"/>
            <a:ext cx="8229600" cy="40318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 smtClean="0"/>
              <a:t>This </a:t>
            </a:r>
            <a:r>
              <a:rPr lang="en-GB" sz="2400" dirty="0"/>
              <a:t>refers to the channels and content that your brand directly controls, such as</a:t>
            </a:r>
            <a:r>
              <a:rPr lang="en-GB" sz="2400" dirty="0" smtClean="0"/>
              <a:t>:</a:t>
            </a:r>
          </a:p>
          <a:p>
            <a:pPr algn="just"/>
            <a:r>
              <a:rPr lang="en-GB" sz="2400" b="1" dirty="0"/>
              <a:t>Your </a:t>
            </a:r>
            <a:r>
              <a:rPr lang="en-GB" sz="2400" b="1" dirty="0" smtClean="0"/>
              <a:t>Website: </a:t>
            </a:r>
            <a:r>
              <a:rPr lang="en-GB" sz="2400" dirty="0" smtClean="0"/>
              <a:t>A </a:t>
            </a:r>
            <a:r>
              <a:rPr lang="en-GB" sz="2400" dirty="0"/>
              <a:t>central hub for your brand's online presence, including information about your products or services</a:t>
            </a:r>
          </a:p>
          <a:p>
            <a:pPr algn="just"/>
            <a:r>
              <a:rPr lang="en-GB" sz="2400" b="1" dirty="0" smtClean="0"/>
              <a:t>Blog: </a:t>
            </a:r>
            <a:r>
              <a:rPr lang="en-GB" sz="2400" dirty="0" smtClean="0"/>
              <a:t>Sharing </a:t>
            </a:r>
            <a:r>
              <a:rPr lang="en-GB" sz="2400" dirty="0"/>
              <a:t>valuable content related to your industry, which can attract organic traffic </a:t>
            </a:r>
            <a:r>
              <a:rPr lang="en-GB" sz="2400" dirty="0" smtClean="0"/>
              <a:t>and establish </a:t>
            </a:r>
            <a:r>
              <a:rPr lang="en-GB" sz="2400" dirty="0"/>
              <a:t>your brand as a thought leader.  </a:t>
            </a:r>
            <a:endParaRPr lang="en-GB" sz="2400" dirty="0" smtClean="0"/>
          </a:p>
          <a:p>
            <a:pPr algn="just"/>
            <a:r>
              <a:rPr lang="en-GB" sz="2400" b="1" dirty="0" smtClean="0"/>
              <a:t>Social </a:t>
            </a:r>
            <a:r>
              <a:rPr lang="en-GB" sz="2400" b="1" dirty="0"/>
              <a:t>Media </a:t>
            </a:r>
            <a:r>
              <a:rPr lang="en-GB" sz="2400" b="1" dirty="0" smtClean="0"/>
              <a:t>Profiles: </a:t>
            </a:r>
            <a:r>
              <a:rPr lang="en-GB" sz="2400" dirty="0" smtClean="0"/>
              <a:t>Engaging </a:t>
            </a:r>
            <a:r>
              <a:rPr lang="en-GB" sz="2400" dirty="0"/>
              <a:t>with your audience, sharing updates, and building a community around </a:t>
            </a:r>
            <a:r>
              <a:rPr lang="en-GB" sz="2400" dirty="0" smtClean="0"/>
              <a:t>your </a:t>
            </a:r>
            <a:r>
              <a:rPr lang="en-US" sz="2400" dirty="0" smtClean="0"/>
              <a:t>brand</a:t>
            </a:r>
            <a:r>
              <a:rPr lang="en-US" sz="2400" dirty="0"/>
              <a:t>.  </a:t>
            </a:r>
            <a:r>
              <a:rPr lang="en-GB" sz="2400" dirty="0"/>
              <a:t> </a:t>
            </a:r>
            <a:endParaRPr lang="en-GB" sz="2400" dirty="0" smtClean="0"/>
          </a:p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600" dirty="0"/>
              <a:t>Owned Media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2311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Introduction to Digital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Digital marketing encompasses all marketing efforts that use the internet or electronic devices.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allows businesses to connect with their target audience through various online channels.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Understanding digital marketing is essential for companies in today's technology-driven world.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70756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228600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r>
              <a:rPr lang="en-GB" sz="2400" dirty="0" smtClean="0"/>
              <a:t>This </a:t>
            </a:r>
            <a:r>
              <a:rPr lang="en-GB" sz="2400" dirty="0"/>
              <a:t>is the publicity and brand mentions you receive through word-of-mouth, social sharing, and media coverage. It's essentially free advertising that you gain through positive customer experiences or compelling content. Examples </a:t>
            </a:r>
            <a:r>
              <a:rPr lang="en-GB" sz="2400" dirty="0" smtClean="0"/>
              <a:t>include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b="1" dirty="0" smtClean="0"/>
              <a:t>Customer </a:t>
            </a:r>
            <a:r>
              <a:rPr lang="en-US" altLang="en-US" sz="2400" b="1" dirty="0"/>
              <a:t>Reviews:</a:t>
            </a:r>
            <a:r>
              <a:rPr lang="en-US" altLang="en-US" sz="2400" dirty="0"/>
              <a:t> Positive reviews on platforms like Google, Yelp, or Amazon.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b="1" dirty="0"/>
              <a:t>Social Media Shares:</a:t>
            </a:r>
            <a:r>
              <a:rPr lang="en-US" altLang="en-US" sz="2400" dirty="0"/>
              <a:t> When users organically share your content on their </a:t>
            </a:r>
            <a:r>
              <a:rPr lang="en-US" altLang="en-US" sz="2400" dirty="0" smtClean="0"/>
              <a:t>social media </a:t>
            </a:r>
            <a:r>
              <a:rPr lang="en-US" altLang="en-US" sz="2400" dirty="0"/>
              <a:t>profiles.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smtClean="0"/>
              <a:t> </a:t>
            </a:r>
            <a:r>
              <a:rPr lang="en-US" altLang="en-US" sz="2400" b="1" dirty="0"/>
              <a:t>Media Mentions:</a:t>
            </a:r>
            <a:r>
              <a:rPr lang="en-US" altLang="en-US" sz="2400" dirty="0"/>
              <a:t> Articles or blog posts featuring your brand in reputable publications or websites.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600" dirty="0"/>
              <a:t>Earned Media</a:t>
            </a:r>
            <a:endParaRPr lang="en-GB" sz="36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2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3200" dirty="0"/>
              <a:t>How the POEM Framework Works:</a:t>
            </a:r>
            <a:endParaRPr lang="en-GB" sz="32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1256" y="794910"/>
            <a:ext cx="85414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dirty="0"/>
              <a:t>The POEM framework helps marketers create a holistic digital marketing strategy by considering the strengths and weaknesses of each media type. By integrating these elements, businesses can: </a:t>
            </a:r>
            <a:endParaRPr lang="en-US" altLang="en-US" b="1" dirty="0" smtClean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rgbClr val="001D35"/>
                </a:solidFill>
                <a:latin typeface="Google Sans"/>
              </a:rPr>
              <a:t>Increase </a:t>
            </a:r>
            <a:r>
              <a:rPr lang="en-US" altLang="en-US" b="1" dirty="0">
                <a:solidFill>
                  <a:srgbClr val="001D35"/>
                </a:solidFill>
                <a:latin typeface="Google Sans"/>
              </a:rPr>
              <a:t>Brand Awareness:</a:t>
            </a: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1D35"/>
                </a:solidFill>
                <a:latin typeface="Google Sans"/>
              </a:rPr>
              <a:t>Paid media can quickly reach a large audience, while owned media helps build a strong online presence.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1D35"/>
                </a:solidFill>
                <a:latin typeface="Google Sans"/>
              </a:rPr>
              <a:t>Drive Traffic and Engagement:</a:t>
            </a: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1D35"/>
                </a:solidFill>
                <a:latin typeface="Google Sans"/>
              </a:rPr>
              <a:t>Owned media channels can attract organic traffic through SEO and content marketing.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1D35"/>
                </a:solidFill>
                <a:latin typeface="Google Sans"/>
              </a:rPr>
              <a:t>Build Credibility and Trust:</a:t>
            </a: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1D35"/>
                </a:solidFill>
                <a:latin typeface="Google Sans"/>
              </a:rPr>
              <a:t>Earned media provides social proof and builds trust through positive customer experiences and media mentions.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rgbClr val="001D35"/>
                </a:solidFill>
                <a:latin typeface="Google Sans"/>
              </a:rPr>
              <a:t>Convert Leads and Sales:</a:t>
            </a: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1D35"/>
                </a:solidFill>
                <a:latin typeface="Google Sans"/>
              </a:rPr>
              <a:t>By strategically guiding potential customers through the customer journey, businesses can increase the likelihood of </a:t>
            </a:r>
            <a:r>
              <a:rPr lang="en-US" altLang="en-US" dirty="0" smtClean="0">
                <a:solidFill>
                  <a:srgbClr val="001D35"/>
                </a:solidFill>
                <a:latin typeface="Google Sans"/>
              </a:rPr>
              <a:t>conversions.</a:t>
            </a:r>
            <a:endParaRPr lang="en-US" altLang="en-US" dirty="0">
              <a:solidFill>
                <a:srgbClr val="001D35"/>
              </a:solidFill>
              <a:latin typeface="Google Sans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40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b="1" dirty="0"/>
              <a:t>Segmenting &amp; Customizing Messages in Digital Marketing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1"/>
            <a:ext cx="854148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What is Segmentation?</a:t>
            </a:r>
          </a:p>
          <a:p>
            <a:r>
              <a:rPr lang="en-GB" b="1" dirty="0"/>
              <a:t>Market segmentation</a:t>
            </a:r>
            <a:r>
              <a:rPr lang="en-GB" dirty="0"/>
              <a:t> is the process of dividing a broad target audience into </a:t>
            </a:r>
            <a:r>
              <a:rPr lang="en-GB" b="1" dirty="0"/>
              <a:t>smaller, more defined groups</a:t>
            </a:r>
            <a:r>
              <a:rPr lang="en-GB" dirty="0"/>
              <a:t> based on shared characteristics, such as</a:t>
            </a:r>
            <a:r>
              <a:rPr lang="en-GB" dirty="0" smtClean="0"/>
              <a:t>: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1743075"/>
            <a:ext cx="4448175" cy="23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b="1" dirty="0"/>
              <a:t>Segmenting &amp; Customizing Messages in Digital Marketing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What is Segmentation?</a:t>
            </a:r>
          </a:p>
          <a:p>
            <a:r>
              <a:rPr lang="en-GB" b="1" dirty="0"/>
              <a:t>Market segmentation</a:t>
            </a:r>
            <a:r>
              <a:rPr lang="en-GB" dirty="0"/>
              <a:t> is the process of dividing a broad target audience into </a:t>
            </a:r>
            <a:r>
              <a:rPr lang="en-GB" b="1" dirty="0"/>
              <a:t>smaller, more defined groups</a:t>
            </a:r>
            <a:r>
              <a:rPr lang="en-GB" dirty="0"/>
              <a:t> based on shared characteristics, such as</a:t>
            </a:r>
            <a:r>
              <a:rPr lang="en-GB" dirty="0" smtClean="0"/>
              <a:t>:</a:t>
            </a:r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endParaRPr lang="en-GB" b="1" dirty="0"/>
          </a:p>
          <a:p>
            <a:endParaRPr lang="en-GB" b="1" dirty="0" smtClean="0"/>
          </a:p>
          <a:p>
            <a:r>
              <a:rPr lang="en-GB" b="1" dirty="0" smtClean="0"/>
              <a:t>Purpose</a:t>
            </a:r>
            <a:r>
              <a:rPr lang="en-GB" b="1" dirty="0"/>
              <a:t>:</a:t>
            </a:r>
            <a:r>
              <a:rPr lang="en-GB" dirty="0"/>
              <a:t> To better understand customer needs and deliver more </a:t>
            </a:r>
            <a:r>
              <a:rPr lang="en-GB" b="1" dirty="0"/>
              <a:t>relevant marketing messages</a:t>
            </a:r>
            <a:r>
              <a:rPr lang="en-GB" dirty="0"/>
              <a:t>.</a:t>
            </a:r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1743075"/>
            <a:ext cx="4448175" cy="238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b="1" dirty="0"/>
              <a:t>Segmenting &amp; Customizing Messages in Digital Marketing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/>
              <a:t>What is Message Customization?</a:t>
            </a:r>
          </a:p>
          <a:p>
            <a:pPr algn="just"/>
            <a:r>
              <a:rPr lang="en-GB" sz="2400" b="1" dirty="0"/>
              <a:t>Customization</a:t>
            </a:r>
            <a:r>
              <a:rPr lang="en-GB" sz="2400" dirty="0"/>
              <a:t> involves </a:t>
            </a:r>
            <a:r>
              <a:rPr lang="en-GB" sz="2400" b="1" dirty="0"/>
              <a:t>tailoring the marketing message</a:t>
            </a:r>
            <a:r>
              <a:rPr lang="en-GB" sz="2400" dirty="0"/>
              <a:t> for different customer segments to improve relevance and engagement.</a:t>
            </a:r>
          </a:p>
          <a:p>
            <a:pPr algn="just"/>
            <a:r>
              <a:rPr lang="en-GB" sz="2400" b="1" dirty="0" smtClean="0"/>
              <a:t>Examples</a:t>
            </a:r>
            <a:r>
              <a:rPr lang="en-GB" sz="2400" b="1" dirty="0"/>
              <a:t>:</a:t>
            </a:r>
          </a:p>
          <a:p>
            <a:pPr algn="just"/>
            <a:r>
              <a:rPr lang="en-GB" sz="2400" dirty="0"/>
              <a:t>Sending </a:t>
            </a:r>
            <a:r>
              <a:rPr lang="en-GB" sz="2400" b="1" dirty="0"/>
              <a:t>personalized emails</a:t>
            </a:r>
            <a:r>
              <a:rPr lang="en-GB" sz="2400" dirty="0"/>
              <a:t> with the recipient’s name and relevant offers.</a:t>
            </a:r>
          </a:p>
          <a:p>
            <a:pPr algn="just"/>
            <a:r>
              <a:rPr lang="en-GB" sz="2400" dirty="0"/>
              <a:t>Showing </a:t>
            </a:r>
            <a:r>
              <a:rPr lang="en-GB" sz="2400" b="1" dirty="0"/>
              <a:t>product recommendations</a:t>
            </a:r>
            <a:r>
              <a:rPr lang="en-GB" sz="2400" dirty="0"/>
              <a:t> based on previous browsing or purchase </a:t>
            </a:r>
            <a:r>
              <a:rPr lang="en-GB" sz="2400" dirty="0" smtClean="0"/>
              <a:t>behaviour.</a:t>
            </a:r>
            <a:endParaRPr lang="en-GB" sz="2400" dirty="0"/>
          </a:p>
          <a:p>
            <a:pPr algn="just"/>
            <a:r>
              <a:rPr lang="en-GB" sz="2400" dirty="0"/>
              <a:t>Running </a:t>
            </a:r>
            <a:r>
              <a:rPr lang="en-GB" sz="2400" b="1" dirty="0"/>
              <a:t>location-specific ads</a:t>
            </a:r>
            <a:r>
              <a:rPr lang="en-GB" sz="2400" dirty="0"/>
              <a:t> in different regions or cities</a:t>
            </a:r>
            <a:r>
              <a:rPr lang="en-GB" sz="2400" dirty="0" smtClean="0"/>
              <a:t>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834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just"/>
            <a:r>
              <a:rPr lang="en-US" sz="2800" b="1" dirty="0"/>
              <a:t>Tools Used for Segmentation &amp; Customization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 smtClean="0"/>
              <a:t>CRM </a:t>
            </a:r>
            <a:r>
              <a:rPr lang="en-US" sz="2400" b="1" dirty="0"/>
              <a:t>Systems</a:t>
            </a:r>
            <a:r>
              <a:rPr lang="en-US" sz="2400" dirty="0"/>
              <a:t> (e.g., Salesforce, </a:t>
            </a:r>
            <a:r>
              <a:rPr lang="en-US" sz="2400" dirty="0" err="1"/>
              <a:t>HubSpot</a:t>
            </a:r>
            <a:r>
              <a:rPr lang="en-US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Email Marketing Tools</a:t>
            </a:r>
            <a:r>
              <a:rPr lang="en-US" sz="2400" dirty="0"/>
              <a:t> (e.g., </a:t>
            </a:r>
            <a:r>
              <a:rPr lang="en-US" sz="2400" dirty="0" err="1"/>
              <a:t>Mailchimp</a:t>
            </a:r>
            <a:r>
              <a:rPr lang="en-US" sz="2400" dirty="0"/>
              <a:t>, </a:t>
            </a:r>
            <a:r>
              <a:rPr lang="en-US" sz="2400" dirty="0" err="1"/>
              <a:t>MoEngage</a:t>
            </a:r>
            <a:r>
              <a:rPr lang="en-US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Web Analytics</a:t>
            </a:r>
            <a:r>
              <a:rPr lang="en-US" sz="2400" dirty="0"/>
              <a:t> (e.g., Google Analytics, </a:t>
            </a:r>
            <a:r>
              <a:rPr lang="en-US" sz="2400" dirty="0" err="1"/>
              <a:t>Hotjar</a:t>
            </a:r>
            <a:r>
              <a:rPr lang="en-US" sz="2400" dirty="0"/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Social Media Platforms</a:t>
            </a:r>
            <a:r>
              <a:rPr lang="en-US" sz="2400" dirty="0"/>
              <a:t> (e.g., Facebook Ads Manager for audience targeting)</a:t>
            </a:r>
          </a:p>
        </p:txBody>
      </p:sp>
    </p:spTree>
    <p:extLst>
      <p:ext uri="{BB962C8B-B14F-4D97-AF65-F5344CB8AC3E}">
        <p14:creationId xmlns:p14="http://schemas.microsoft.com/office/powerpoint/2010/main" val="135370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GB" sz="2800" b="1" dirty="0"/>
              <a:t>Real-World Examples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b="1" dirty="0" smtClean="0"/>
              <a:t>Amazon</a:t>
            </a:r>
            <a:r>
              <a:rPr lang="en-GB" sz="2400" dirty="0"/>
              <a:t>: Product suggestions based on browsing and buying </a:t>
            </a:r>
            <a:r>
              <a:rPr lang="en-GB" sz="2400" dirty="0" smtClean="0"/>
              <a:t>behaviour.</a:t>
            </a:r>
            <a:endParaRPr lang="en-GB" sz="2400" dirty="0"/>
          </a:p>
          <a:p>
            <a:pPr algn="just"/>
            <a:r>
              <a:rPr lang="en-GB" sz="2400" b="1" dirty="0"/>
              <a:t>Netflix</a:t>
            </a:r>
            <a:r>
              <a:rPr lang="en-GB" sz="2400" dirty="0"/>
              <a:t>: Customizes homepage based on viewing habits.</a:t>
            </a:r>
          </a:p>
          <a:p>
            <a:pPr algn="just"/>
            <a:r>
              <a:rPr lang="en-GB" sz="2400" b="1" dirty="0"/>
              <a:t>Spotify</a:t>
            </a:r>
            <a:r>
              <a:rPr lang="en-GB" sz="2400" dirty="0"/>
              <a:t>: Personalized playlists and ads based on listening </a:t>
            </a:r>
            <a:r>
              <a:rPr lang="en-GB" sz="2400" dirty="0" smtClean="0"/>
              <a:t>behaviour.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4264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 smtClean="0"/>
              <a:t>MCQs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1. What </a:t>
            </a:r>
            <a:r>
              <a:rPr lang="en-GB" sz="2400" b="1" dirty="0"/>
              <a:t>is the first stage in the consumer decision journey?</a:t>
            </a:r>
            <a:endParaRPr lang="en-GB" sz="2400" dirty="0"/>
          </a:p>
          <a:p>
            <a:r>
              <a:rPr lang="en-GB" sz="2400" dirty="0" smtClean="0"/>
              <a:t>A) Evaluation </a:t>
            </a:r>
            <a:r>
              <a:rPr lang="en-GB" sz="2400" dirty="0"/>
              <a:t>of alternatives</a:t>
            </a:r>
            <a:br>
              <a:rPr lang="en-GB" sz="2400" dirty="0"/>
            </a:br>
            <a:r>
              <a:rPr lang="en-GB" sz="2400" dirty="0"/>
              <a:t>B) Purchase decision</a:t>
            </a:r>
            <a:br>
              <a:rPr lang="en-GB" sz="2400" dirty="0"/>
            </a:br>
            <a:r>
              <a:rPr lang="en-GB" sz="2400" dirty="0"/>
              <a:t>C) Awareness</a:t>
            </a:r>
            <a:br>
              <a:rPr lang="en-GB" sz="2400" dirty="0"/>
            </a:br>
            <a:r>
              <a:rPr lang="en-GB" sz="2400" dirty="0"/>
              <a:t>D) Post-purchase </a:t>
            </a:r>
            <a:r>
              <a:rPr lang="en-GB" sz="2400" dirty="0" err="1" smtClean="0"/>
              <a:t>behavior</a:t>
            </a:r>
            <a:endParaRPr lang="en-GB" sz="2400" dirty="0" smtClean="0"/>
          </a:p>
          <a:p>
            <a:r>
              <a:rPr lang="en-GB" sz="2400" b="1" dirty="0" smtClean="0"/>
              <a:t>2. Which </a:t>
            </a:r>
            <a:r>
              <a:rPr lang="en-GB" sz="2400" b="1" dirty="0"/>
              <a:t>of the following best describes the 'Consideration' stage in the consumer decision journey?</a:t>
            </a:r>
            <a:endParaRPr lang="en-GB" sz="2400" dirty="0"/>
          </a:p>
          <a:p>
            <a:r>
              <a:rPr lang="en-GB" sz="2400" dirty="0"/>
              <a:t>A) The consumer becomes aware of a product.</a:t>
            </a:r>
            <a:br>
              <a:rPr lang="en-GB" sz="2400" dirty="0"/>
            </a:br>
            <a:r>
              <a:rPr lang="en-GB" sz="2400" dirty="0"/>
              <a:t>B) The consumer evaluates different products or brands.</a:t>
            </a:r>
            <a:br>
              <a:rPr lang="en-GB" sz="2400" dirty="0"/>
            </a:br>
            <a:r>
              <a:rPr lang="en-GB" sz="2400" dirty="0"/>
              <a:t>C) The consumer makes a purchase decision.</a:t>
            </a:r>
            <a:br>
              <a:rPr lang="en-GB" sz="2400" dirty="0"/>
            </a:br>
            <a:r>
              <a:rPr lang="en-GB" sz="2400" dirty="0"/>
              <a:t>D) The consumer shares feedback post-purchase.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92597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3. What </a:t>
            </a:r>
            <a:r>
              <a:rPr lang="en-GB" sz="2400" b="1" dirty="0"/>
              <a:t>role does 'Social Proof' play in the consumer decision journey?</a:t>
            </a:r>
            <a:endParaRPr lang="en-GB" sz="2400" dirty="0"/>
          </a:p>
          <a:p>
            <a:r>
              <a:rPr lang="en-GB" sz="2400" dirty="0" smtClean="0"/>
              <a:t>A) It </a:t>
            </a:r>
            <a:r>
              <a:rPr lang="en-GB" sz="2400" dirty="0"/>
              <a:t>decreases consumer trust.</a:t>
            </a:r>
            <a:br>
              <a:rPr lang="en-GB" sz="2400" dirty="0"/>
            </a:br>
            <a:r>
              <a:rPr lang="en-GB" sz="2400" dirty="0"/>
              <a:t>B) It has no impact on consumer decisions.</a:t>
            </a:r>
            <a:br>
              <a:rPr lang="en-GB" sz="2400" dirty="0"/>
            </a:br>
            <a:r>
              <a:rPr lang="en-GB" sz="2400" dirty="0"/>
              <a:t>C) It builds credibility and trust through testimonials and review</a:t>
            </a:r>
            <a:r>
              <a:rPr lang="en-GB" sz="2400" i="1" dirty="0"/>
              <a:t>s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D) It confuses consumers with too much information</a:t>
            </a:r>
            <a:r>
              <a:rPr lang="en-GB" sz="2400" dirty="0" smtClean="0"/>
              <a:t>.</a:t>
            </a:r>
          </a:p>
          <a:p>
            <a:r>
              <a:rPr lang="en-GB" sz="2400" b="1" dirty="0" smtClean="0"/>
              <a:t>4. What </a:t>
            </a:r>
            <a:r>
              <a:rPr lang="en-GB" sz="2400" b="1" dirty="0"/>
              <a:t>is the final stage of the consumer decision journey?</a:t>
            </a:r>
            <a:endParaRPr lang="en-GB" sz="2400" dirty="0"/>
          </a:p>
          <a:p>
            <a:r>
              <a:rPr lang="en-GB" sz="2400" dirty="0"/>
              <a:t>A) Purchase</a:t>
            </a:r>
            <a:br>
              <a:rPr lang="en-GB" sz="2400" dirty="0"/>
            </a:br>
            <a:r>
              <a:rPr lang="en-GB" sz="2400" dirty="0"/>
              <a:t>B) Awareness</a:t>
            </a:r>
            <a:br>
              <a:rPr lang="en-GB" sz="2400" dirty="0"/>
            </a:br>
            <a:r>
              <a:rPr lang="en-GB" sz="2400" dirty="0"/>
              <a:t>C) Consideration</a:t>
            </a:r>
            <a:br>
              <a:rPr lang="en-GB" sz="2400" dirty="0"/>
            </a:br>
            <a:r>
              <a:rPr lang="en-GB" sz="2400" dirty="0"/>
              <a:t>D) Loyalty/Post-purchase </a:t>
            </a:r>
            <a:r>
              <a:rPr lang="en-GB" sz="2400" dirty="0" smtClean="0"/>
              <a:t>behavi</a:t>
            </a:r>
            <a:r>
              <a:rPr lang="en-GB" sz="2400" i="1" dirty="0" smtClean="0"/>
              <a:t>o</a:t>
            </a:r>
            <a:r>
              <a:rPr lang="en-GB" sz="2400" dirty="0" smtClean="0"/>
              <a:t>ur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7947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5. Which </a:t>
            </a:r>
            <a:r>
              <a:rPr lang="en-GB" sz="2400" b="1" dirty="0"/>
              <a:t>of the following is an example of owned media?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A Facebook ad campaign</a:t>
            </a:r>
            <a:br>
              <a:rPr lang="en-GB" sz="2400" dirty="0"/>
            </a:br>
            <a:r>
              <a:rPr lang="en-GB" sz="2400" dirty="0"/>
              <a:t>B) A review on a consumer blog</a:t>
            </a:r>
            <a:br>
              <a:rPr lang="en-GB" sz="2400" dirty="0"/>
            </a:br>
            <a:r>
              <a:rPr lang="en-GB" sz="2400" dirty="0"/>
              <a:t>C) Your brand’s homepage and bl</a:t>
            </a:r>
            <a:r>
              <a:rPr lang="en-GB" sz="2400" i="1" dirty="0"/>
              <a:t>o</a:t>
            </a:r>
            <a:r>
              <a:rPr lang="en-GB" sz="2400" dirty="0"/>
              <a:t>g</a:t>
            </a:r>
            <a:br>
              <a:rPr lang="en-GB" sz="2400" dirty="0"/>
            </a:br>
            <a:r>
              <a:rPr lang="en-GB" sz="2400" dirty="0"/>
              <a:t>D) A customer share on social </a:t>
            </a:r>
            <a:r>
              <a:rPr lang="en-GB" sz="2400" dirty="0" smtClean="0"/>
              <a:t>media</a:t>
            </a:r>
          </a:p>
          <a:p>
            <a:r>
              <a:rPr lang="en-GB" sz="2400" b="1" dirty="0" smtClean="0"/>
              <a:t>6</a:t>
            </a:r>
            <a:r>
              <a:rPr lang="en-GB" sz="2400" b="1" dirty="0"/>
              <a:t>. Earned media is best described as: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Paid influencer posts</a:t>
            </a:r>
            <a:br>
              <a:rPr lang="en-GB" sz="2400" dirty="0"/>
            </a:br>
            <a:r>
              <a:rPr lang="en-GB" sz="2400" dirty="0"/>
              <a:t>B) Content on your blog</a:t>
            </a:r>
            <a:br>
              <a:rPr lang="en-GB" sz="2400" dirty="0"/>
            </a:br>
            <a:r>
              <a:rPr lang="en-GB" sz="2400" dirty="0"/>
              <a:t>C) Organic mentions, shares, and review</a:t>
            </a:r>
            <a:r>
              <a:rPr lang="en-GB" sz="2400" i="1" dirty="0"/>
              <a:t>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D) Paid social media ads</a:t>
            </a:r>
            <a:br>
              <a:rPr lang="en-GB" sz="2400" dirty="0"/>
            </a:b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1759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Key Components of Digital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main components include SEO, content marketing, social media, email marketing, and PPC.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Each component plays a unique role in engaging customers and boosting brand visibility.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 well-rounded digital marketing strategy integrates these components for maximum effectiveness.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73546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800282"/>
            <a:ext cx="892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7. </a:t>
            </a:r>
            <a:r>
              <a:rPr lang="en-GB" sz="2400" b="1" dirty="0"/>
              <a:t>Which of the following correctly matches the component with its benefit?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Paid = builds trust; Earned = immediate traffic</a:t>
            </a:r>
            <a:br>
              <a:rPr lang="en-GB" sz="2400" dirty="0"/>
            </a:br>
            <a:r>
              <a:rPr lang="en-GB" sz="2400" dirty="0"/>
              <a:t>B) Owned = you control; Paid = organic credibility</a:t>
            </a:r>
            <a:br>
              <a:rPr lang="en-GB" sz="2400" dirty="0"/>
            </a:br>
            <a:r>
              <a:rPr lang="en-GB" sz="2400" dirty="0"/>
              <a:t>C) Earned = trustworthy and viral; Owned = long-term engageme</a:t>
            </a:r>
            <a:r>
              <a:rPr lang="en-GB" sz="2400" i="1" dirty="0"/>
              <a:t>n</a:t>
            </a:r>
            <a:r>
              <a:rPr lang="en-GB" sz="2400" dirty="0"/>
              <a:t>t</a:t>
            </a:r>
            <a:br>
              <a:rPr lang="en-GB" sz="2400" dirty="0"/>
            </a:br>
            <a:r>
              <a:rPr lang="en-GB" sz="2400" dirty="0"/>
              <a:t>D) Paid = free exposure; Owned = external </a:t>
            </a:r>
            <a:r>
              <a:rPr lang="en-GB" sz="2400" dirty="0" smtClean="0"/>
              <a:t>reviews</a:t>
            </a:r>
          </a:p>
          <a:p>
            <a:r>
              <a:rPr lang="en-GB" sz="2400" b="1" dirty="0" smtClean="0"/>
              <a:t>8. </a:t>
            </a:r>
            <a:r>
              <a:rPr lang="en-GB" sz="2400" b="1" dirty="0"/>
              <a:t>A </a:t>
            </a:r>
            <a:r>
              <a:rPr lang="en-GB" sz="2400" b="1" dirty="0" err="1"/>
              <a:t>startup</a:t>
            </a:r>
            <a:r>
              <a:rPr lang="en-GB" sz="2400" b="1" dirty="0"/>
              <a:t> wants a balanced digital marketing strategy under POEM. Which action aligns to all three media types?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Launch a PPC campaign, run a blog, and encourage user review</a:t>
            </a:r>
            <a:r>
              <a:rPr lang="en-GB" sz="2400" i="1" dirty="0"/>
              <a:t>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B) Only use paid social ads</a:t>
            </a:r>
            <a:br>
              <a:rPr lang="en-GB" sz="2400" dirty="0"/>
            </a:br>
            <a:r>
              <a:rPr lang="en-GB" sz="2400" dirty="0"/>
              <a:t>C) Share reviews and ignore owned channels</a:t>
            </a:r>
            <a:br>
              <a:rPr lang="en-GB" sz="2400" dirty="0"/>
            </a:br>
            <a:r>
              <a:rPr lang="en-GB" sz="2400" dirty="0"/>
              <a:t>D) Post randomly on social media without direction</a:t>
            </a:r>
          </a:p>
        </p:txBody>
      </p:sp>
    </p:spTree>
    <p:extLst>
      <p:ext uri="{BB962C8B-B14F-4D97-AF65-F5344CB8AC3E}">
        <p14:creationId xmlns:p14="http://schemas.microsoft.com/office/powerpoint/2010/main" val="2569449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693956"/>
            <a:ext cx="892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9</a:t>
            </a:r>
            <a:r>
              <a:rPr lang="en-GB" sz="2400" b="1" dirty="0" smtClean="0"/>
              <a:t>. </a:t>
            </a:r>
            <a:r>
              <a:rPr lang="en-GB" sz="2400" b="1" dirty="0"/>
              <a:t>Which media type is often hardest to control yet most trusted by consumers?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Paid Media</a:t>
            </a:r>
            <a:br>
              <a:rPr lang="en-GB" sz="2400" dirty="0"/>
            </a:br>
            <a:r>
              <a:rPr lang="en-GB" sz="2400" dirty="0"/>
              <a:t>B) Owned Media</a:t>
            </a:r>
            <a:br>
              <a:rPr lang="en-GB" sz="2400" dirty="0"/>
            </a:br>
            <a:r>
              <a:rPr lang="en-GB" sz="2400" dirty="0"/>
              <a:t>C) Earn</a:t>
            </a:r>
            <a:r>
              <a:rPr lang="en-GB" sz="2400" i="1" dirty="0"/>
              <a:t>e</a:t>
            </a:r>
            <a:r>
              <a:rPr lang="en-GB" sz="2400" dirty="0"/>
              <a:t>d M</a:t>
            </a:r>
            <a:r>
              <a:rPr lang="en-GB" sz="2400" i="1" dirty="0"/>
              <a:t>e</a:t>
            </a:r>
            <a:r>
              <a:rPr lang="en-GB" sz="2400" dirty="0"/>
              <a:t>dia</a:t>
            </a:r>
            <a:br>
              <a:rPr lang="en-GB" sz="2400" dirty="0"/>
            </a:br>
            <a:r>
              <a:rPr lang="en-GB" sz="2400" dirty="0"/>
              <a:t>D) Shared </a:t>
            </a:r>
            <a:r>
              <a:rPr lang="en-GB" sz="2400" dirty="0" smtClean="0"/>
              <a:t>Media</a:t>
            </a:r>
          </a:p>
          <a:p>
            <a:r>
              <a:rPr lang="en-GB" sz="2400" b="1" dirty="0" smtClean="0"/>
              <a:t>10. </a:t>
            </a:r>
            <a:r>
              <a:rPr lang="en-GB" sz="2400" b="1" dirty="0"/>
              <a:t>A </a:t>
            </a:r>
            <a:r>
              <a:rPr lang="en-GB" sz="2400" b="1" dirty="0" smtClean="0"/>
              <a:t>start-up </a:t>
            </a:r>
            <a:r>
              <a:rPr lang="en-GB" sz="2400" b="1" dirty="0"/>
              <a:t>wants a balanced digital marketing strategy under POEM. Which action aligns to all three media types?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Launch a PPC campaign, run a blog, and encourage user review</a:t>
            </a:r>
            <a:r>
              <a:rPr lang="en-GB" sz="2400" i="1" dirty="0"/>
              <a:t>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B) Only use paid social ads</a:t>
            </a:r>
            <a:br>
              <a:rPr lang="en-GB" sz="2400" dirty="0"/>
            </a:br>
            <a:r>
              <a:rPr lang="en-GB" sz="2400" dirty="0"/>
              <a:t>C) Share reviews and ignore owned channels</a:t>
            </a:r>
            <a:br>
              <a:rPr lang="en-GB" sz="2400" dirty="0"/>
            </a:br>
            <a:r>
              <a:rPr lang="en-GB" sz="2400" dirty="0"/>
              <a:t>D) Post randomly on social media without direction</a:t>
            </a:r>
          </a:p>
        </p:txBody>
      </p:sp>
    </p:spTree>
    <p:extLst>
      <p:ext uri="{BB962C8B-B14F-4D97-AF65-F5344CB8AC3E}">
        <p14:creationId xmlns:p14="http://schemas.microsoft.com/office/powerpoint/2010/main" val="119870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9823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693956"/>
            <a:ext cx="8927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11. </a:t>
            </a:r>
            <a:r>
              <a:rPr lang="en-GB" sz="2400" b="1" dirty="0"/>
              <a:t>In the POEM framework, how can content marketing in owned media support earned media?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By paying influencers to write reviews</a:t>
            </a:r>
            <a:br>
              <a:rPr lang="en-GB" sz="2400" dirty="0"/>
            </a:br>
            <a:r>
              <a:rPr lang="en-GB" sz="2400" dirty="0"/>
              <a:t>B) By publishing high-value content that other</a:t>
            </a:r>
            <a:r>
              <a:rPr lang="en-GB" sz="2400" i="1" dirty="0"/>
              <a:t>s</a:t>
            </a:r>
            <a:r>
              <a:rPr lang="en-GB" sz="2400" dirty="0"/>
              <a:t> </a:t>
            </a:r>
            <a:r>
              <a:rPr lang="en-GB" sz="2400" i="1" dirty="0"/>
              <a:t>s</a:t>
            </a:r>
            <a:r>
              <a:rPr lang="en-GB" sz="2400" dirty="0"/>
              <a:t>hare</a:t>
            </a:r>
            <a:br>
              <a:rPr lang="en-GB" sz="2400" dirty="0"/>
            </a:br>
            <a:r>
              <a:rPr lang="en-GB" sz="2400" dirty="0"/>
              <a:t>C) By ignoring website updates</a:t>
            </a:r>
            <a:br>
              <a:rPr lang="en-GB" sz="2400" dirty="0"/>
            </a:br>
            <a:r>
              <a:rPr lang="en-GB" sz="2400" dirty="0"/>
              <a:t>D) By focusing only on display </a:t>
            </a:r>
            <a:r>
              <a:rPr lang="en-GB" sz="2400" dirty="0" smtClean="0"/>
              <a:t>ads</a:t>
            </a:r>
          </a:p>
          <a:p>
            <a:r>
              <a:rPr lang="en-GB" sz="2400" b="1" dirty="0" smtClean="0"/>
              <a:t>12. </a:t>
            </a:r>
            <a:r>
              <a:rPr lang="en-GB" sz="2400" b="1" dirty="0"/>
              <a:t>What is primary purpose of market segmentation?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To create one message for all customers</a:t>
            </a:r>
            <a:br>
              <a:rPr lang="en-GB" sz="2400" dirty="0"/>
            </a:br>
            <a:r>
              <a:rPr lang="en-GB" sz="2400" dirty="0"/>
              <a:t>B) To divide customers into groups with shared characteristic</a:t>
            </a:r>
            <a:r>
              <a:rPr lang="en-GB" sz="2400" i="1" dirty="0"/>
              <a:t>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C) To customize messages to one individual without grouping</a:t>
            </a:r>
            <a:br>
              <a:rPr lang="en-GB" sz="2400" dirty="0"/>
            </a:br>
            <a:r>
              <a:rPr lang="en-GB" sz="2400" dirty="0"/>
              <a:t>D) To standardize marketing messages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495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380797"/>
            <a:ext cx="892780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13. </a:t>
            </a:r>
            <a:r>
              <a:rPr lang="en-GB" sz="2400" b="1" dirty="0"/>
              <a:t>Customization in digital marketing refers to: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Segmenting customers based on past purchases</a:t>
            </a:r>
            <a:br>
              <a:rPr lang="en-GB" sz="2400" dirty="0"/>
            </a:br>
            <a:r>
              <a:rPr lang="en-GB" sz="2400" dirty="0"/>
              <a:t>B) Allowing customers to input preferences to shape message</a:t>
            </a:r>
            <a:r>
              <a:rPr lang="en-GB" sz="2400" i="1" dirty="0"/>
              <a:t>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C) Predicting </a:t>
            </a:r>
            <a:r>
              <a:rPr lang="en-GB" sz="2400" dirty="0" err="1"/>
              <a:t>behavior</a:t>
            </a:r>
            <a:r>
              <a:rPr lang="en-GB" sz="2400" dirty="0"/>
              <a:t> through data analysis</a:t>
            </a:r>
            <a:br>
              <a:rPr lang="en-GB" sz="2400" dirty="0"/>
            </a:br>
            <a:r>
              <a:rPr lang="en-GB" sz="2400" dirty="0"/>
              <a:t>D) Sending the same message to all </a:t>
            </a:r>
            <a:r>
              <a:rPr lang="en-GB" sz="2400" dirty="0" smtClean="0"/>
              <a:t>segments</a:t>
            </a:r>
          </a:p>
          <a:p>
            <a:r>
              <a:rPr lang="en-GB" sz="2400" b="1" dirty="0" smtClean="0"/>
              <a:t>14. </a:t>
            </a:r>
            <a:r>
              <a:rPr lang="en-US" sz="2400" b="1" dirty="0"/>
              <a:t>How does customization differ from personalization?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A) Cu</a:t>
            </a:r>
            <a:r>
              <a:rPr lang="en-US" sz="2400" i="1" dirty="0"/>
              <a:t>s</a:t>
            </a:r>
            <a:r>
              <a:rPr lang="en-US" sz="2400" dirty="0"/>
              <a:t>tomization is made by user input; personalization is algorithm-driven</a:t>
            </a:r>
            <a:br>
              <a:rPr lang="en-US" sz="2400" dirty="0"/>
            </a:br>
            <a:r>
              <a:rPr lang="en-US" sz="2400" dirty="0"/>
              <a:t>B) Customization uses machine learning; personalization uses static segments</a:t>
            </a:r>
            <a:br>
              <a:rPr lang="en-US" sz="2400" dirty="0"/>
            </a:br>
            <a:r>
              <a:rPr lang="en-US" sz="2400" dirty="0"/>
              <a:t>C) Customization targets groups; personalization targets segments</a:t>
            </a:r>
            <a:br>
              <a:rPr lang="en-US" sz="2400" dirty="0"/>
            </a:br>
            <a:r>
              <a:rPr lang="en-US" sz="2400" dirty="0"/>
              <a:t>D) Customization focuses on behavior; personalization on demographics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23200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380797"/>
            <a:ext cx="8927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15</a:t>
            </a:r>
            <a:r>
              <a:rPr lang="en-GB" sz="2400" b="1" dirty="0"/>
              <a:t>. Which type of messaging technique adds a user’s name into marketing content?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Segmentation</a:t>
            </a:r>
            <a:br>
              <a:rPr lang="en-GB" sz="2400" dirty="0"/>
            </a:br>
            <a:r>
              <a:rPr lang="en-GB" sz="2400" dirty="0"/>
              <a:t>B) Customization</a:t>
            </a:r>
            <a:br>
              <a:rPr lang="en-GB" sz="2400" dirty="0"/>
            </a:br>
            <a:r>
              <a:rPr lang="en-GB" sz="2400" dirty="0"/>
              <a:t>C) Per</a:t>
            </a:r>
            <a:r>
              <a:rPr lang="en-GB" sz="2400" i="1" dirty="0"/>
              <a:t>s</a:t>
            </a:r>
            <a:r>
              <a:rPr lang="en-GB" sz="2400" dirty="0"/>
              <a:t>onalization</a:t>
            </a:r>
            <a:br>
              <a:rPr lang="en-GB" sz="2400" dirty="0"/>
            </a:br>
            <a:r>
              <a:rPr lang="en-GB" sz="2400" dirty="0"/>
              <a:t>D) None of the above</a:t>
            </a:r>
            <a:endParaRPr lang="en-GB" sz="2400" dirty="0" smtClean="0"/>
          </a:p>
          <a:p>
            <a:r>
              <a:rPr lang="en-GB" sz="2400" b="1" dirty="0" smtClean="0"/>
              <a:t>16</a:t>
            </a:r>
            <a:r>
              <a:rPr lang="en-GB" sz="2400" b="1" dirty="0"/>
              <a:t>. What is a key benefit of message customization?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Reduces the need for customer data</a:t>
            </a:r>
            <a:br>
              <a:rPr lang="en-GB" sz="2400" dirty="0"/>
            </a:br>
            <a:r>
              <a:rPr lang="en-GB" sz="2400" dirty="0"/>
              <a:t>B) Allow</a:t>
            </a:r>
            <a:r>
              <a:rPr lang="en-GB" sz="2400" i="1" dirty="0"/>
              <a:t>s</a:t>
            </a:r>
            <a:r>
              <a:rPr lang="en-GB" sz="2400" dirty="0"/>
              <a:t> customers to feel control over their experience</a:t>
            </a:r>
            <a:br>
              <a:rPr lang="en-GB" sz="2400" dirty="0"/>
            </a:br>
            <a:r>
              <a:rPr lang="en-GB" sz="2400" dirty="0"/>
              <a:t>C) Always yields higher conversion than personalization</a:t>
            </a:r>
            <a:br>
              <a:rPr lang="en-GB" sz="2400" dirty="0"/>
            </a:br>
            <a:r>
              <a:rPr lang="en-GB" sz="2400" dirty="0"/>
              <a:t>D) Simplifies segment creation by marketers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410579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MCQs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380797"/>
            <a:ext cx="892780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/>
              <a:t>17</a:t>
            </a:r>
            <a:r>
              <a:rPr lang="en-GB" sz="2400" b="1" dirty="0"/>
              <a:t>. Which statement best describes the relationship between segmentation, customization, and personalization?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They are different terms for the same process</a:t>
            </a:r>
            <a:br>
              <a:rPr lang="en-GB" sz="2400" dirty="0"/>
            </a:br>
            <a:r>
              <a:rPr lang="en-GB" sz="2400" dirty="0"/>
              <a:t>B) Segmentation group</a:t>
            </a:r>
            <a:r>
              <a:rPr lang="en-GB" sz="2400" i="1" dirty="0"/>
              <a:t>s</a:t>
            </a:r>
            <a:r>
              <a:rPr lang="en-GB" sz="2400" dirty="0"/>
              <a:t> customer</a:t>
            </a:r>
            <a:r>
              <a:rPr lang="en-GB" sz="2400" i="1" dirty="0"/>
              <a:t>s</a:t>
            </a:r>
            <a:r>
              <a:rPr lang="en-GB" sz="2400" dirty="0"/>
              <a:t>; customization is user‑selected; personalization tailors individual messages with data</a:t>
            </a:r>
            <a:br>
              <a:rPr lang="en-GB" sz="2400" dirty="0"/>
            </a:br>
            <a:r>
              <a:rPr lang="en-GB" sz="2400" dirty="0"/>
              <a:t>C) Personalization comes before segmentation and customization</a:t>
            </a:r>
            <a:br>
              <a:rPr lang="en-GB" sz="2400" dirty="0"/>
            </a:br>
            <a:r>
              <a:rPr lang="en-GB" sz="2400" dirty="0"/>
              <a:t>D) Customization cannot be used without segmentation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4967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 smtClean="0"/>
              <a:t>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531628"/>
            <a:ext cx="89278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Digital marketing requires a diverse set of skills, encompassing technical, analytical, and creative abilities. </a:t>
            </a:r>
            <a:endParaRPr lang="en-GB" sz="3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smtClean="0"/>
              <a:t>Key </a:t>
            </a:r>
            <a:r>
              <a:rPr lang="en-GB" sz="3000" dirty="0"/>
              <a:t>skills include SEO, content creation, social media management, data analysis, PPC advertising, and email marketing. </a:t>
            </a:r>
            <a:endParaRPr lang="en-GB" sz="3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smtClean="0"/>
              <a:t>Strong </a:t>
            </a:r>
            <a:r>
              <a:rPr lang="en-GB" sz="3000" dirty="0"/>
              <a:t>communication and adaptability are also essential for success in this dynamic field. 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517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 smtClean="0"/>
              <a:t>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531628"/>
            <a:ext cx="89278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/>
              <a:t>Technical Skills: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SEO (Search Engine Optimization):</a:t>
            </a:r>
          </a:p>
          <a:p>
            <a:pPr algn="just"/>
            <a:r>
              <a:rPr lang="en-GB" sz="2000" dirty="0"/>
              <a:t>Optimizing website content to rank higher in search engine results.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PPC Advertising:</a:t>
            </a:r>
          </a:p>
          <a:p>
            <a:pPr algn="just"/>
            <a:r>
              <a:rPr lang="en-GB" sz="2000" dirty="0"/>
              <a:t>Managing paid advertising campaigns on platforms like Google Ads and Facebook.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GB" sz="2000" dirty="0"/>
              <a:t>Email</a:t>
            </a:r>
            <a:r>
              <a:rPr lang="en-GB" sz="2000" b="1" dirty="0"/>
              <a:t> Marketing:</a:t>
            </a:r>
          </a:p>
          <a:p>
            <a:pPr algn="just"/>
            <a:r>
              <a:rPr lang="en-GB" sz="2000" dirty="0"/>
              <a:t>Creating and executing effective email campaigns to engage and nurture customers.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Social Media Management:</a:t>
            </a:r>
          </a:p>
          <a:p>
            <a:pPr algn="just"/>
            <a:r>
              <a:rPr lang="en-GB" sz="2000" dirty="0"/>
              <a:t>Managing social media presence, engaging with audiences, and running campaigns. 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Content Creation:</a:t>
            </a:r>
          </a:p>
          <a:p>
            <a:pPr algn="just"/>
            <a:r>
              <a:rPr lang="en-GB" sz="2000" dirty="0"/>
              <a:t>Writing, designing, and producing engaging content for various digital platforms. </a:t>
            </a:r>
          </a:p>
        </p:txBody>
      </p:sp>
    </p:spTree>
    <p:extLst>
      <p:ext uri="{BB962C8B-B14F-4D97-AF65-F5344CB8AC3E}">
        <p14:creationId xmlns:p14="http://schemas.microsoft.com/office/powerpoint/2010/main" val="3305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 smtClean="0"/>
              <a:t>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000" b="1" dirty="0"/>
              <a:t>Technical Skills: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 smtClean="0"/>
              <a:t>Digital </a:t>
            </a:r>
            <a:r>
              <a:rPr lang="en-GB" sz="2000" b="1" dirty="0"/>
              <a:t>Analytics:</a:t>
            </a:r>
          </a:p>
          <a:p>
            <a:pPr algn="just"/>
            <a:r>
              <a:rPr lang="en-GB" sz="2000" dirty="0"/>
              <a:t>Utilizing tools like Google Analytics to track website performance and user </a:t>
            </a:r>
            <a:r>
              <a:rPr lang="en-GB" sz="2000" dirty="0" err="1"/>
              <a:t>behavior</a:t>
            </a:r>
            <a:r>
              <a:rPr lang="en-GB" sz="2000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CRM (Customer Relationship Management):</a:t>
            </a:r>
          </a:p>
          <a:p>
            <a:pPr algn="just"/>
            <a:r>
              <a:rPr lang="en-GB" sz="2000" dirty="0"/>
              <a:t>Managing customer interactions and data to improve marketing efforts.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AI and ML (Artificial Intelligence and Machine Learning):</a:t>
            </a:r>
          </a:p>
          <a:p>
            <a:pPr algn="just"/>
            <a:r>
              <a:rPr lang="en-GB" sz="2000" dirty="0"/>
              <a:t>Understanding how these technologies can be leveraged for marketing automation and personalization.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b="1" dirty="0"/>
              <a:t>Web Design:</a:t>
            </a:r>
          </a:p>
          <a:p>
            <a:pPr algn="just"/>
            <a:r>
              <a:rPr lang="en-GB" sz="2000" dirty="0"/>
              <a:t>Basic understanding of web design principles for creating visually appealing digital content</a:t>
            </a:r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5364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A digital marketing plan is a comprehensive document that outlines a company's online marketing strategy to achieve specific business goals. </a:t>
            </a:r>
            <a:endParaRPr lang="en-GB" sz="3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smtClean="0"/>
              <a:t>It </a:t>
            </a:r>
            <a:r>
              <a:rPr lang="en-GB" sz="3000" dirty="0"/>
              <a:t>details the objectives, target audience, chosen channels, budget, and timelines for all digital marketing activities. </a:t>
            </a:r>
            <a:endParaRPr lang="en-GB" sz="30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smtClean="0"/>
              <a:t>Think </a:t>
            </a:r>
            <a:r>
              <a:rPr lang="en-GB" sz="3000" dirty="0"/>
              <a:t>of it as a roadmap that guides your online marketing efforts to ensure efficiency and effectiveness. 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33330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Search Engine Optimization (SEO)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SEO involves optimizing website content to rank higher in search engine results.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focuses on keyword research, on-page optimization, and link-building strategies.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Effective SEO increases organic traffic, enhancing visibility and credibility.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936299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700" b="1" dirty="0"/>
              <a:t>Define Objectives and Goals: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700" dirty="0"/>
              <a:t>Establish clear, measurable, achievable, relevant, and time-bound (SMART) objectives that align with your overall business goals.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700" dirty="0"/>
              <a:t>Examples include increasing website traffic, generating leads, boosting sales, or enhancing brand awareness. </a:t>
            </a:r>
          </a:p>
          <a:p>
            <a:pPr algn="just"/>
            <a:r>
              <a:rPr lang="en-GB" sz="2700" b="1" dirty="0" smtClean="0"/>
              <a:t>Understand </a:t>
            </a:r>
            <a:r>
              <a:rPr lang="en-GB" sz="2700" b="1" dirty="0"/>
              <a:t>Your Target Audience: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700" dirty="0"/>
              <a:t>Create detailed buyer personas based on research and data to understand your ideal customers.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700" dirty="0"/>
              <a:t>Consider demographics, interests, online </a:t>
            </a:r>
            <a:r>
              <a:rPr lang="en-GB" sz="2700" dirty="0" err="1"/>
              <a:t>behavior</a:t>
            </a:r>
            <a:r>
              <a:rPr lang="en-GB" sz="2700" dirty="0"/>
              <a:t>, and purchase motivations. </a:t>
            </a:r>
            <a:endParaRPr lang="en-GB" sz="2700" dirty="0" smtClean="0"/>
          </a:p>
        </p:txBody>
      </p:sp>
    </p:spTree>
    <p:extLst>
      <p:ext uri="{BB962C8B-B14F-4D97-AF65-F5344CB8AC3E}">
        <p14:creationId xmlns:p14="http://schemas.microsoft.com/office/powerpoint/2010/main" val="419840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000" b="1" dirty="0" smtClean="0"/>
              <a:t>Conduct </a:t>
            </a:r>
            <a:r>
              <a:rPr lang="en-GB" sz="3000" b="1" dirty="0"/>
              <a:t>a Digital Audit: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Evaluate your current online presence, including your website, social media, content, and other digital assets.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Identify strengths, weaknesses, opportunities, and threats (SWOT analysis). </a:t>
            </a:r>
          </a:p>
          <a:p>
            <a:pPr algn="just"/>
            <a:r>
              <a:rPr lang="en-GB" sz="3000" b="1" dirty="0" smtClean="0"/>
              <a:t>Choose </a:t>
            </a:r>
            <a:r>
              <a:rPr lang="en-GB" sz="3000" b="1" dirty="0"/>
              <a:t>Your Digital Marketing Channels: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Determine which channels are most relevant to your target audience and goals. 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195270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700" dirty="0" smtClean="0"/>
              <a:t>Common </a:t>
            </a:r>
            <a:r>
              <a:rPr lang="en-GB" sz="2700" dirty="0"/>
              <a:t>channels include: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700" dirty="0"/>
              <a:t>Search Engine Optimization (SEO): Improve your website's visibility in search engine results pages (SERPs).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700" dirty="0"/>
              <a:t>Paid Advertising (PPC): Utilize platforms like Google Ads to drive traffic and conversions.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700" dirty="0"/>
              <a:t>Social Media Marketing: Engage with your audience on relevant social media platforms.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700" dirty="0"/>
              <a:t>Content Marketing: Create and distribute valuable content to attract and engage your audience. </a:t>
            </a:r>
            <a:endParaRPr lang="en-GB" sz="27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sz="2700" dirty="0"/>
              <a:t>Email Marketing: Nurture leads and build relationships with your audience through email campaigns.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4850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000" dirty="0" smtClean="0"/>
              <a:t> </a:t>
            </a:r>
            <a:r>
              <a:rPr lang="en-GB" sz="3000" b="1" dirty="0"/>
              <a:t>Develop a Content Strategy: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Plan the type, format, and frequency of content you will create and distribute.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Consider blog posts, articles, videos, infographics, and other relevant content formats. </a:t>
            </a:r>
          </a:p>
          <a:p>
            <a:pPr algn="just"/>
            <a:r>
              <a:rPr lang="en-GB" sz="3000" b="1" dirty="0" smtClean="0"/>
              <a:t>Set </a:t>
            </a:r>
            <a:r>
              <a:rPr lang="en-GB" sz="3000" b="1" dirty="0"/>
              <a:t>a Budget: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Allocate resources to each chosen channel and activity.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Consider both paid and organic marketing efforts</a:t>
            </a:r>
            <a:r>
              <a:rPr lang="en-GB" sz="3000" dirty="0" smtClean="0"/>
              <a:t>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169718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6196" y="459417"/>
            <a:ext cx="892780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000" b="1" dirty="0" smtClean="0"/>
              <a:t>Establish </a:t>
            </a:r>
            <a:r>
              <a:rPr lang="en-GB" sz="3000" b="1" dirty="0"/>
              <a:t>Key Performance Indicators (KPIs):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Identify metrics that will help you track your progress and measure the success of your plan.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Examples include website traffic, conversion rates, lead generation, and social media engagement. </a:t>
            </a:r>
            <a:endParaRPr lang="en-GB" sz="3000" dirty="0" smtClean="0"/>
          </a:p>
          <a:p>
            <a:pPr algn="just"/>
            <a:r>
              <a:rPr lang="en-GB" sz="3000" b="1" dirty="0" smtClean="0"/>
              <a:t>Implement and Monitor: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smtClean="0"/>
              <a:t>Execute </a:t>
            </a:r>
            <a:r>
              <a:rPr lang="en-GB" sz="3000" dirty="0"/>
              <a:t>your digital marketing plan according to your defined strategies and timelines.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Regularly monitor your KPIs and make adjustments as needed. </a:t>
            </a:r>
          </a:p>
        </p:txBody>
      </p:sp>
    </p:spTree>
    <p:extLst>
      <p:ext uri="{BB962C8B-B14F-4D97-AF65-F5344CB8AC3E}">
        <p14:creationId xmlns:p14="http://schemas.microsoft.com/office/powerpoint/2010/main" val="370283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/>
              <a:t>A digital marketing plan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000" dirty="0" smtClean="0"/>
              <a:t> </a:t>
            </a:r>
            <a:r>
              <a:rPr lang="en-GB" sz="3000" b="1" dirty="0" err="1"/>
              <a:t>Analyze</a:t>
            </a:r>
            <a:r>
              <a:rPr lang="en-GB" sz="3000" b="1" dirty="0"/>
              <a:t> and Optimize: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 err="1"/>
              <a:t>Analyze</a:t>
            </a:r>
            <a:r>
              <a:rPr lang="en-GB" sz="3000" dirty="0"/>
              <a:t> your results and identify areas for improvement.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Continuously optimize your plan based on your findings to maximize your results. </a:t>
            </a:r>
          </a:p>
          <a:p>
            <a:pPr algn="just"/>
            <a:r>
              <a:rPr lang="en-GB" sz="3000" b="1" dirty="0" smtClean="0"/>
              <a:t>Integrate </a:t>
            </a:r>
            <a:r>
              <a:rPr lang="en-GB" sz="3000" b="1" dirty="0"/>
              <a:t>with Overall Marketing Strategy: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3000" dirty="0"/>
              <a:t>Ensure your digital marketing plan aligns with your overall business and marketing objectives.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284823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sv-SE" sz="2800" b="1" dirty="0"/>
              <a:t>MCQs: 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400" b="1" dirty="0"/>
              <a:t>Which skill is identified as most crucial by marketers entering the field?</a:t>
            </a:r>
          </a:p>
          <a:p>
            <a:r>
              <a:rPr lang="en-GB" sz="2400" dirty="0" smtClean="0"/>
              <a:t>A) Graphic </a:t>
            </a:r>
            <a:r>
              <a:rPr lang="en-GB" sz="2400" dirty="0"/>
              <a:t>design</a:t>
            </a:r>
            <a:br>
              <a:rPr lang="en-GB" sz="2400" dirty="0"/>
            </a:br>
            <a:r>
              <a:rPr lang="en-GB" sz="2400" dirty="0"/>
              <a:t>B) SEO knowledge</a:t>
            </a:r>
            <a:br>
              <a:rPr lang="en-GB" sz="2400" dirty="0"/>
            </a:br>
            <a:r>
              <a:rPr lang="en-GB" sz="2400" dirty="0"/>
              <a:t>C) Public speaking</a:t>
            </a:r>
            <a:br>
              <a:rPr lang="en-GB" sz="2400" dirty="0"/>
            </a:br>
            <a:r>
              <a:rPr lang="en-GB" sz="2400" dirty="0"/>
              <a:t>D) Video </a:t>
            </a:r>
            <a:r>
              <a:rPr lang="en-GB" sz="2400" dirty="0" smtClean="0"/>
              <a:t>production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What is considered the most essential skill for modern digital marketing roles?</a:t>
            </a:r>
          </a:p>
          <a:p>
            <a:r>
              <a:rPr lang="en-GB" sz="2400" dirty="0"/>
              <a:t>A) Video editing</a:t>
            </a:r>
            <a:br>
              <a:rPr lang="en-GB" sz="2400" dirty="0"/>
            </a:br>
            <a:r>
              <a:rPr lang="en-GB" sz="2400" dirty="0"/>
              <a:t>B) Google Analytics and data interpretation</a:t>
            </a:r>
            <a:br>
              <a:rPr lang="en-GB" sz="2400" dirty="0"/>
            </a:br>
            <a:r>
              <a:rPr lang="en-GB" sz="2400" dirty="0"/>
              <a:t>C) Email template designing</a:t>
            </a:r>
            <a:br>
              <a:rPr lang="en-GB" sz="2400" dirty="0"/>
            </a:br>
            <a:r>
              <a:rPr lang="en-GB" sz="2400" dirty="0"/>
              <a:t>D) Offline advertising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743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sv-SE" sz="2800" b="1" dirty="0"/>
              <a:t>MCQs: 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/>
              <a:t> </a:t>
            </a:r>
            <a:r>
              <a:rPr lang="en-GB" sz="2200" b="1" dirty="0"/>
              <a:t>Digital marketers see analytics and strategy as two types of skills. Which are technical, and which are strategic?</a:t>
            </a:r>
          </a:p>
          <a:p>
            <a:r>
              <a:rPr lang="en-GB" sz="2200" dirty="0"/>
              <a:t>A) Content writing is strategic, email marketing is technical</a:t>
            </a:r>
            <a:br>
              <a:rPr lang="en-GB" sz="2200" dirty="0"/>
            </a:br>
            <a:r>
              <a:rPr lang="en-GB" sz="2200" dirty="0"/>
              <a:t>B) SEO tools and platform use are technical; creativity, leadership, decision-making are strategic</a:t>
            </a:r>
            <a:br>
              <a:rPr lang="en-GB" sz="2200" dirty="0"/>
            </a:br>
            <a:r>
              <a:rPr lang="en-GB" sz="2200" dirty="0"/>
              <a:t>C) Data visualization is technical; budget planning is strategic</a:t>
            </a:r>
            <a:br>
              <a:rPr lang="en-GB" sz="2200" dirty="0"/>
            </a:br>
            <a:r>
              <a:rPr lang="en-GB" sz="2200" dirty="0"/>
              <a:t>D) Graphic design is strategic; ROI reporting is technical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/>
              <a:t>Which skill is highlighted as critical for optimizing digital marketing campaigns and improving efficiency?</a:t>
            </a:r>
          </a:p>
          <a:p>
            <a:r>
              <a:rPr lang="en-GB" sz="2200" dirty="0"/>
              <a:t>A) Copywriting</a:t>
            </a:r>
            <a:br>
              <a:rPr lang="en-GB" sz="2200" dirty="0"/>
            </a:br>
            <a:r>
              <a:rPr lang="en-GB" sz="2200" dirty="0"/>
              <a:t>B) Marketing automation knowledge</a:t>
            </a:r>
            <a:br>
              <a:rPr lang="en-GB" sz="2200" dirty="0"/>
            </a:br>
            <a:r>
              <a:rPr lang="en-GB" sz="2200" dirty="0"/>
              <a:t>C) Video production</a:t>
            </a:r>
            <a:br>
              <a:rPr lang="en-GB" sz="2200" dirty="0"/>
            </a:br>
            <a:r>
              <a:rPr lang="en-GB" sz="2200" dirty="0"/>
              <a:t>D) Event planning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200" dirty="0" smtClean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26872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sv-SE" sz="2800" b="1" dirty="0"/>
              <a:t>MCQs: Skills in Digital Marketing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What combination of skills is widely recommended for aspiring digital marketers, especially beginners?</a:t>
            </a:r>
          </a:p>
          <a:p>
            <a:r>
              <a:rPr lang="en-GB" sz="2400" dirty="0"/>
              <a:t>A) SEO, social media, and pay-per-click</a:t>
            </a:r>
            <a:br>
              <a:rPr lang="en-GB" sz="2400" dirty="0"/>
            </a:br>
            <a:r>
              <a:rPr lang="en-GB" sz="2400" dirty="0"/>
              <a:t>B) SEO, data analytics, and content creation</a:t>
            </a:r>
            <a:br>
              <a:rPr lang="en-GB" sz="2400" dirty="0"/>
            </a:br>
            <a:r>
              <a:rPr lang="en-GB" sz="2400" dirty="0"/>
              <a:t>C) Graphic design, UX, and coding</a:t>
            </a:r>
            <a:br>
              <a:rPr lang="en-GB" sz="2400" dirty="0"/>
            </a:br>
            <a:r>
              <a:rPr lang="en-GB" sz="2400" dirty="0"/>
              <a:t>D) Leadership, budgeting, and design</a:t>
            </a:r>
          </a:p>
        </p:txBody>
      </p:sp>
    </p:spTree>
    <p:extLst>
      <p:ext uri="{BB962C8B-B14F-4D97-AF65-F5344CB8AC3E}">
        <p14:creationId xmlns:p14="http://schemas.microsoft.com/office/powerpoint/2010/main" val="19346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" y="174599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dirty="0"/>
              <a:t>MCQs: Digital Marketing Plan &amp; Strategy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What is the primary objective of a digital marketing strategy?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To increase social media followers</a:t>
            </a:r>
            <a:br>
              <a:rPr lang="en-GB" sz="2400" dirty="0"/>
            </a:br>
            <a:r>
              <a:rPr lang="en-GB" sz="2400" dirty="0"/>
              <a:t>B) To define the overall approach for achieving specific digital marketing </a:t>
            </a:r>
            <a:r>
              <a:rPr lang="en-GB" sz="2400" dirty="0" smtClean="0"/>
              <a:t>goals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C) To plan offline events</a:t>
            </a:r>
            <a:br>
              <a:rPr lang="en-GB" sz="2400" dirty="0"/>
            </a:br>
            <a:r>
              <a:rPr lang="en-GB" sz="2400" dirty="0"/>
              <a:t>D) To </a:t>
            </a:r>
            <a:r>
              <a:rPr lang="en-GB" sz="2400" dirty="0" err="1"/>
              <a:t>exclusivement</a:t>
            </a:r>
            <a:r>
              <a:rPr lang="en-GB" sz="2400" dirty="0"/>
              <a:t> focus on influencer </a:t>
            </a:r>
            <a:r>
              <a:rPr lang="en-GB" sz="2400" dirty="0" smtClean="0"/>
              <a:t>marketing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Which component is essential in a digital marketing plan?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Office decoration budget</a:t>
            </a:r>
            <a:br>
              <a:rPr lang="en-GB" sz="2400" dirty="0"/>
            </a:br>
            <a:r>
              <a:rPr lang="en-GB" sz="2400" dirty="0"/>
              <a:t>B) Digital marketing objectives (e.g. KPI setting)</a:t>
            </a:r>
            <a:br>
              <a:rPr lang="en-GB" sz="2400" dirty="0"/>
            </a:br>
            <a:r>
              <a:rPr lang="en-GB" sz="2400" dirty="0"/>
              <a:t>C) Employee satisfaction metrics</a:t>
            </a:r>
            <a:br>
              <a:rPr lang="en-GB" sz="2400" dirty="0"/>
            </a:br>
            <a:r>
              <a:rPr lang="en-GB" sz="2400" dirty="0"/>
              <a:t>D) Packaging design</a:t>
            </a:r>
          </a:p>
        </p:txBody>
      </p:sp>
    </p:spTree>
    <p:extLst>
      <p:ext uri="{BB962C8B-B14F-4D97-AF65-F5344CB8AC3E}">
        <p14:creationId xmlns:p14="http://schemas.microsoft.com/office/powerpoint/2010/main" val="2633238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Content Marketing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Content marketing is the creation and distribution of valuable content to attract an audience.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It includes blogs, videos, infographics, and podcasts that provide relevant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High-quality content builds trust with customers and encourages engagement and loyalty.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13299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" y="174599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dirty="0"/>
              <a:t>MCQs: Digital Marketing Plan &amp; Strategy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What is a SWOT analysis used for in planning marketing strategies?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Tracking website traffic</a:t>
            </a:r>
            <a:br>
              <a:rPr lang="en-GB" sz="2400" dirty="0"/>
            </a:br>
            <a:r>
              <a:rPr lang="en-GB" sz="2400" dirty="0"/>
              <a:t>B) Identifying Strengths, Weaknesses, Opportunities, Threats</a:t>
            </a:r>
            <a:br>
              <a:rPr lang="en-GB" sz="2400" dirty="0"/>
            </a:br>
            <a:r>
              <a:rPr lang="en-GB" sz="2400" dirty="0"/>
              <a:t>C) Measuring social media likes</a:t>
            </a:r>
            <a:br>
              <a:rPr lang="en-GB" sz="2400" dirty="0"/>
            </a:br>
            <a:r>
              <a:rPr lang="en-GB" sz="2400" dirty="0"/>
              <a:t>D) Evaluating inventory </a:t>
            </a:r>
            <a:r>
              <a:rPr lang="en-GB" sz="2400" dirty="0" smtClean="0"/>
              <a:t>levels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Which metric is most commonly used to assess the success of digital marketing campaigns?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Number of staff meetings</a:t>
            </a:r>
            <a:br>
              <a:rPr lang="en-GB" sz="2400" dirty="0"/>
            </a:br>
            <a:r>
              <a:rPr lang="en-GB" sz="2400" dirty="0"/>
              <a:t>B) Revenue generated from digital channels</a:t>
            </a:r>
            <a:br>
              <a:rPr lang="en-GB" sz="2400" dirty="0"/>
            </a:br>
            <a:r>
              <a:rPr lang="en-GB" sz="2400" dirty="0"/>
              <a:t>C) Inventory turnover</a:t>
            </a:r>
            <a:br>
              <a:rPr lang="en-GB" sz="2400" dirty="0"/>
            </a:br>
            <a:r>
              <a:rPr lang="en-GB" sz="2400" dirty="0"/>
              <a:t>D) Office attendance rates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37215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" y="174599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2800" b="1" dirty="0"/>
              <a:t>MCQs: Digital Marketing Plan &amp; Strategy</a:t>
            </a:r>
            <a:endParaRPr lang="en-GB" sz="2800" b="1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What is the purpose of setting KPIs (Key Performance Indicators) in a plan?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A) To manage employee schedules</a:t>
            </a:r>
            <a:br>
              <a:rPr lang="en-GB" sz="2400" dirty="0"/>
            </a:br>
            <a:r>
              <a:rPr lang="en-GB" sz="2400" dirty="0"/>
              <a:t>B) To evaluate effectiveness of marketing activities</a:t>
            </a:r>
            <a:br>
              <a:rPr lang="en-GB" sz="2400" dirty="0"/>
            </a:br>
            <a:r>
              <a:rPr lang="en-GB" sz="2400" dirty="0"/>
              <a:t>C) To decide office hours</a:t>
            </a:r>
            <a:br>
              <a:rPr lang="en-GB" sz="2400" dirty="0"/>
            </a:br>
            <a:r>
              <a:rPr lang="en-GB" sz="2400" dirty="0"/>
              <a:t>D) To plan product packaging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61204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37161"/>
            <a:ext cx="91440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GB" sz="2400" b="1" dirty="0"/>
          </a:p>
        </p:txBody>
      </p:sp>
      <p:sp>
        <p:nvSpPr>
          <p:cNvPr id="3" name="Text 1"/>
          <p:cNvSpPr/>
          <p:nvPr/>
        </p:nvSpPr>
        <p:spPr>
          <a:xfrm>
            <a:off x="457200" y="960121"/>
            <a:ext cx="8229600" cy="37075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/>
            <a:endParaRPr lang="en-GB" sz="2400" dirty="0"/>
          </a:p>
        </p:txBody>
      </p:sp>
      <p:sp>
        <p:nvSpPr>
          <p:cNvPr id="5" name="Text 0"/>
          <p:cNvSpPr/>
          <p:nvPr/>
        </p:nvSpPr>
        <p:spPr>
          <a:xfrm>
            <a:off x="152400" y="40211"/>
            <a:ext cx="9144000" cy="4914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on Digital Marketing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-377956"/>
            <a:ext cx="65" cy="7559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239457"/>
            <a:ext cx="65" cy="4789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6654" rIns="0" bIns="13330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5" y="516456"/>
            <a:ext cx="89278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>
                <a:hlinkClick r:id="rId3"/>
              </a:rPr>
              <a:t>https://digitalscholar.in/dominos-digital-marketing-strategies/?</a:t>
            </a:r>
            <a:r>
              <a:rPr lang="en-GB" sz="3000" dirty="0" smtClean="0">
                <a:hlinkClick r:id="rId3"/>
              </a:rPr>
              <a:t>utm_source=chatgpt.com</a:t>
            </a:r>
            <a:endParaRPr lang="en-GB" sz="30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3000" dirty="0"/>
              <a:t>https://digitalscholar.in/coca-colas-digital-marketing-strategies/?utm_source=chatgpt.com</a:t>
            </a:r>
            <a:endParaRPr lang="en-GB" sz="3000" dirty="0" smtClean="0"/>
          </a:p>
        </p:txBody>
      </p:sp>
    </p:spTree>
    <p:extLst>
      <p:ext uri="{BB962C8B-B14F-4D97-AF65-F5344CB8AC3E}">
        <p14:creationId xmlns:p14="http://schemas.microsoft.com/office/powerpoint/2010/main" val="342424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</TotalTime>
  <Words>3612</Words>
  <Application>Microsoft Office PowerPoint</Application>
  <PresentationFormat>On-screen Show (16:9)</PresentationFormat>
  <Paragraphs>617</Paragraphs>
  <Slides>92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Google Sans</vt:lpstr>
      <vt:lpstr>Times New Roman</vt:lpstr>
      <vt:lpstr>Verdana</vt:lpstr>
      <vt:lpstr>Office Theme</vt:lpstr>
      <vt:lpstr>UNIT-I Introduction to Digital marketing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Marketing Landscape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Traditional Marketing Vs Digital Marketing</dc:title>
  <dc:subject>Traditional Marketing Vs Digital Marketing</dc:subject>
  <dc:creator>SlideMake.com</dc:creator>
  <cp:lastModifiedBy>dyp</cp:lastModifiedBy>
  <cp:revision>183</cp:revision>
  <dcterms:created xsi:type="dcterms:W3CDTF">2025-05-27T15:34:02Z</dcterms:created>
  <dcterms:modified xsi:type="dcterms:W3CDTF">2025-07-28T12:05:04Z</dcterms:modified>
</cp:coreProperties>
</file>