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24"/>
  </p:notesMasterIdLst>
  <p:sldIdLst>
    <p:sldId id="256" r:id="rId2"/>
    <p:sldId id="259" r:id="rId3"/>
    <p:sldId id="257" r:id="rId4"/>
    <p:sldId id="266" r:id="rId5"/>
    <p:sldId id="267" r:id="rId6"/>
    <p:sldId id="268" r:id="rId7"/>
    <p:sldId id="269" r:id="rId8"/>
    <p:sldId id="260" r:id="rId9"/>
    <p:sldId id="277" r:id="rId10"/>
    <p:sldId id="261" r:id="rId11"/>
    <p:sldId id="262" r:id="rId12"/>
    <p:sldId id="263" r:id="rId13"/>
    <p:sldId id="264" r:id="rId14"/>
    <p:sldId id="265" r:id="rId15"/>
    <p:sldId id="276" r:id="rId16"/>
    <p:sldId id="270" r:id="rId17"/>
    <p:sldId id="275" r:id="rId18"/>
    <p:sldId id="274" r:id="rId19"/>
    <p:sldId id="278" r:id="rId20"/>
    <p:sldId id="279" r:id="rId21"/>
    <p:sldId id="273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C7311-5267-4E82-893E-9914BF53C0E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9C71-0663-46B2-88F1-6ACDE54B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6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1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cademic/students" TargetMode="External"/><Relationship Id="rId2" Type="http://schemas.openxmlformats.org/officeDocument/2006/relationships/hyperlink" Target="https://www.cloudera.com/downloads/connectors/hive/odbc/2-7-0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azureuser@57.154.217.1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00F8-98E5-3A8E-23AC-E872175C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585" y="5254075"/>
            <a:ext cx="8584830" cy="728295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15E57-0DBB-27CF-AC14-F02D6A86D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71" y="658761"/>
            <a:ext cx="5784412" cy="349045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Professor: </a:t>
            </a:r>
            <a:r>
              <a:rPr lang="en-US" sz="2400" b="1" dirty="0" err="1">
                <a:solidFill>
                  <a:schemeClr val="bg1"/>
                </a:solidFill>
              </a:rPr>
              <a:t>Mrudala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Mukada</a:t>
            </a:r>
            <a:endParaRPr lang="en-US" sz="2400" b="1" dirty="0">
              <a:solidFill>
                <a:schemeClr val="bg1"/>
              </a:solidFill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Students: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		1. Ngoc But Bui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		2. Van An Vu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		3. Ha Vu Duy Nguyen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		4. Hong Huan Nguyen</a:t>
            </a:r>
          </a:p>
          <a:p>
            <a:pPr algn="l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07E1-D165-0848-0523-D624A4BB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9590046-DA73-4BBF-84B5-C08E6F75191A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F5214F-D763-04F8-888E-00CF8B96791E}"/>
              </a:ext>
            </a:extLst>
          </p:cNvPr>
          <p:cNvSpPr txBox="1">
            <a:spLocks/>
          </p:cNvSpPr>
          <p:nvPr/>
        </p:nvSpPr>
        <p:spPr>
          <a:xfrm>
            <a:off x="3558989" y="6041362"/>
            <a:ext cx="5074022" cy="728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Big Data Technology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09/2024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35EBC6-6692-7FC3-EBCB-3B2421CB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42" y="1517774"/>
            <a:ext cx="5033687" cy="16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Start Kafka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099629"/>
            <a:ext cx="6152536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Kafka 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installation folder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./bin/kafka-server-start.sh -daemon ./config/</a:t>
            </a:r>
            <a:r>
              <a:rPr lang="en-US" sz="16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server.properties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E5EFC-6DBB-067C-927A-10704787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00" y="4311157"/>
            <a:ext cx="8992379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4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Start HBase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148792"/>
            <a:ext cx="6152536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HBase 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installation folder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./bin/start-hbase.sh</a:t>
            </a:r>
            <a:endParaRPr lang="en-US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11C61-C97F-D411-90A3-CCF58672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198" y="4391240"/>
            <a:ext cx="4168501" cy="1920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86B3D3-3C52-C0E9-BA2A-D328C1103DA8}"/>
              </a:ext>
            </a:extLst>
          </p:cNvPr>
          <p:cNvSpPr txBox="1"/>
          <p:nvPr/>
        </p:nvSpPr>
        <p:spPr>
          <a:xfrm>
            <a:off x="267928" y="4267784"/>
            <a:ext cx="6152536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Run </a:t>
            </a:r>
            <a:r>
              <a:rPr lang="en-US" kern="100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jps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command to check if all services are running</a:t>
            </a:r>
          </a:p>
        </p:txBody>
      </p:sp>
    </p:spTree>
    <p:extLst>
      <p:ext uri="{BB962C8B-B14F-4D97-AF65-F5344CB8AC3E}">
        <p14:creationId xmlns:p14="http://schemas.microsoft.com/office/powerpoint/2010/main" val="171217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Build Java projects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197950"/>
            <a:ext cx="6152536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the root project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DataAnalysis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)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mvn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clean install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9AAF6-2D07-AE07-1553-42D861F9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62" y="4271454"/>
            <a:ext cx="7552074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Run </a:t>
            </a:r>
            <a:r>
              <a:rPr lang="en-US" sz="2400" b="1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DataProducer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7" y="3197950"/>
            <a:ext cx="7637207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DataProducer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project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java -jar DataProducer-0.0.1-SNAPSHOT-jar-with-dependencies.jar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C022B-0485-F48A-2468-7A070360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1" y="4319870"/>
            <a:ext cx="11248095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Run </a:t>
            </a:r>
            <a:r>
              <a:rPr lang="en-US" sz="2400" b="1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DataConsumer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085176"/>
            <a:ext cx="7637207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DataConsumer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project and run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java -jar DataConsumer-0.0.1-SNAPSHOT-jar-with-dependencies.jar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B903B7-3D23-3ACA-63E0-A5BC3D17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67" y="4094323"/>
            <a:ext cx="4931809" cy="25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0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Check data in HBase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67928" y="3085176"/>
            <a:ext cx="3792443" cy="250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</a:t>
            </a:r>
            <a:r>
              <a:rPr lang="en-US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</a:t>
            </a: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shell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&gt;</a:t>
            </a:r>
            <a:r>
              <a:rPr lang="en-US" kern="100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</a:t>
            </a: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shell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Show tables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</a:t>
            </a: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&gt;list	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Show data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</a:t>
            </a: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&gt;scan ‘ticker’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58DF3-0880-DDD8-2AA9-A18BD1C7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688" y="2644295"/>
            <a:ext cx="7335798" cy="3391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473C5-3BC5-9DF9-0D36-E1FD45A2BF78}"/>
              </a:ext>
            </a:extLst>
          </p:cNvPr>
          <p:cNvSpPr txBox="1"/>
          <p:nvPr/>
        </p:nvSpPr>
        <p:spPr>
          <a:xfrm>
            <a:off x="4319523" y="6089848"/>
            <a:ext cx="6854694" cy="36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The data stored in HBase like this (screenshot on Cloudera QuickStart VM)</a:t>
            </a:r>
          </a:p>
        </p:txBody>
      </p:sp>
    </p:spTree>
    <p:extLst>
      <p:ext uri="{BB962C8B-B14F-4D97-AF65-F5344CB8AC3E}">
        <p14:creationId xmlns:p14="http://schemas.microsoft.com/office/powerpoint/2010/main" val="152092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mera lens close up">
            <a:extLst>
              <a:ext uri="{FF2B5EF4-FFF2-40B4-BE49-F238E27FC236}">
                <a16:creationId xmlns:a16="http://schemas.microsoft.com/office/drawing/2014/main" id="{64CE314B-D857-1B17-93AB-38C0663516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8"/>
            <a:ext cx="10572000" cy="9348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Visualization 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9590046-DA73-4BBF-84B5-C08E6F75191A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3B22D-6495-A3FE-33E0-684D5666D837}"/>
              </a:ext>
            </a:extLst>
          </p:cNvPr>
          <p:cNvSpPr txBox="1"/>
          <p:nvPr/>
        </p:nvSpPr>
        <p:spPr>
          <a:xfrm>
            <a:off x="1839686" y="5654596"/>
            <a:ext cx="8567057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*** This demo will be run locally, connecting to Cloudera QuickStart VM</a:t>
            </a:r>
            <a:endParaRPr lang="en-US" sz="16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0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 smtClean="0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2E35-0ECF-CA5B-8204-579884D2821A}"/>
              </a:ext>
            </a:extLst>
          </p:cNvPr>
          <p:cNvSpPr txBox="1"/>
          <p:nvPr/>
        </p:nvSpPr>
        <p:spPr>
          <a:xfrm>
            <a:off x="4125687" y="1970836"/>
            <a:ext cx="7712771" cy="493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CREATE EXTERNAL TABLE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hive_ticker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key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id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price FLOAT,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time BIGINT,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formattedDateTime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`exchange`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quoteType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marketHours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STRING,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changePercent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FLOAT,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change FLOAT)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STORED BY '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org.apache.hadoop.hive.hbase.HBaseStorageHandler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'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WITH SERDEPROPERTIES 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   "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hbase.columns.mapping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" = ":key,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info:id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info:price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info:time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info:formattedDateTime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info:exchange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info:quoteType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info:marketHours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info:changePercent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info:change</a:t>
            </a: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"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TBLPROPERTIES ("hbase.table.name" = "ticker");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B2997-ECCB-A5CC-7F36-C9A948946666}"/>
              </a:ext>
            </a:extLst>
          </p:cNvPr>
          <p:cNvSpPr txBox="1"/>
          <p:nvPr/>
        </p:nvSpPr>
        <p:spPr>
          <a:xfrm>
            <a:off x="267928" y="3085176"/>
            <a:ext cx="3291701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 to Hive shell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&gt;hive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Create a table in Hive on top of HBase table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7F58F-91EB-AA9D-B5EF-C6A1BB5D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75" y="1894634"/>
            <a:ext cx="4066240" cy="32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2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F0868-B89B-8564-2AD3-3E119C9215D9}"/>
              </a:ext>
            </a:extLst>
          </p:cNvPr>
          <p:cNvSpPr txBox="1"/>
          <p:nvPr/>
        </p:nvSpPr>
        <p:spPr>
          <a:xfrm>
            <a:off x="238431" y="2514905"/>
            <a:ext cx="9711814" cy="2711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Download and install Cloudera Hive ODBC Driver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2"/>
              </a:rPr>
              <a:t>https://www.cloudera.com/downloads/connectors/hive/odbc/2-7-0.html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Download and install Tableau Desktop Pro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https://www.tableau.com/academic/students</a:t>
            </a:r>
            <a:endParaRPr lang="en-US" sz="1600" kern="100" dirty="0"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*** Tableau Desktop Public does not support connection to Cloudera Hadoop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*** Students are eligible for a free one-year license to activate Tableau Desktop and Tableau Prep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8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F0868-B89B-8564-2AD3-3E119C9215D9}"/>
              </a:ext>
            </a:extLst>
          </p:cNvPr>
          <p:cNvSpPr txBox="1"/>
          <p:nvPr/>
        </p:nvSpPr>
        <p:spPr>
          <a:xfrm>
            <a:off x="267928" y="3085176"/>
            <a:ext cx="3803329" cy="10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Open Tableau Desktop and connect to Hive via Cloudera Hadoop connector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B3285-3563-5980-5DDD-51F65E1A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88" y="2066052"/>
            <a:ext cx="6476063" cy="44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5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Project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0B304-47B7-E320-F7DA-31A24D33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71" y="2225149"/>
            <a:ext cx="6816277" cy="43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F0868-B89B-8564-2AD3-3E119C9215D9}"/>
              </a:ext>
            </a:extLst>
          </p:cNvPr>
          <p:cNvSpPr txBox="1"/>
          <p:nvPr/>
        </p:nvSpPr>
        <p:spPr>
          <a:xfrm>
            <a:off x="267928" y="3085176"/>
            <a:ext cx="3803329" cy="71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Use Custom SQL Query to get data from Hive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E608-007F-4C49-8FF5-73FDD659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03" y="2172928"/>
            <a:ext cx="6417207" cy="44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9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Visualization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03018-70C2-6063-3289-BB834B71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98" y="2276500"/>
            <a:ext cx="8004517" cy="4023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28E57E-2FFB-307A-FD8D-AEAD8D52EC8C}"/>
              </a:ext>
            </a:extLst>
          </p:cNvPr>
          <p:cNvSpPr txBox="1"/>
          <p:nvPr/>
        </p:nvSpPr>
        <p:spPr>
          <a:xfrm>
            <a:off x="267928" y="3085176"/>
            <a:ext cx="2453501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Build chart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3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2547EAB9-7381-4523-BEEF-532E54E36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42083" y="336390"/>
            <a:ext cx="6332416" cy="5838454"/>
          </a:xfrm>
          <a:custGeom>
            <a:avLst/>
            <a:gdLst/>
            <a:ahLst/>
            <a:cxnLst/>
            <a:rect l="l" t="t" r="r" b="b"/>
            <a:pathLst>
              <a:path w="6332416" h="5838454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654" y="150496"/>
            <a:ext cx="5706532" cy="1354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3258653" y="3526971"/>
            <a:ext cx="5706533" cy="208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9590046-DA73-4BBF-84B5-C08E6F75191A}" type="slidenum">
              <a:rPr lang="en-US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85BA5-3730-D192-A9C8-7AE0470C55FC}"/>
              </a:ext>
            </a:extLst>
          </p:cNvPr>
          <p:cNvSpPr txBox="1"/>
          <p:nvPr/>
        </p:nvSpPr>
        <p:spPr>
          <a:xfrm>
            <a:off x="3366680" y="2863292"/>
            <a:ext cx="6609735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https://github.com/butbuiapp/data-analysis/tree/main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98928-E1A6-8C61-D2E5-E3E79B5B18DC}"/>
              </a:ext>
            </a:extLst>
          </p:cNvPr>
          <p:cNvSpPr txBox="1"/>
          <p:nvPr/>
        </p:nvSpPr>
        <p:spPr>
          <a:xfrm>
            <a:off x="2942083" y="2469648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 err="1">
                <a:solidFill>
                  <a:srgbClr val="FF0000"/>
                </a:solidFill>
              </a:rPr>
              <a:t>Github</a:t>
            </a:r>
            <a:r>
              <a:rPr lang="en-US" b="1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06814-E5F7-1D21-BB8C-A34769BA60A7}"/>
              </a:ext>
            </a:extLst>
          </p:cNvPr>
          <p:cNvSpPr txBox="1"/>
          <p:nvPr/>
        </p:nvSpPr>
        <p:spPr>
          <a:xfrm>
            <a:off x="3366680" y="3917865"/>
            <a:ext cx="5452855" cy="135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https://mum0-my.sharepoint.com/:v:/r/personal/honghuan_nguyen_miu_edu/Documents/Microsoft%20Teams%20Chat%20Files/BDT.mp4?csf=1&amp;web=1&amp;e=97UFnI</a:t>
            </a:r>
            <a:endParaRPr lang="en-US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B16F3-1F14-B886-5BE4-CF462F29AE72}"/>
              </a:ext>
            </a:extLst>
          </p:cNvPr>
          <p:cNvSpPr txBox="1"/>
          <p:nvPr/>
        </p:nvSpPr>
        <p:spPr>
          <a:xfrm>
            <a:off x="2942083" y="3484893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F0000"/>
                </a:solidFill>
              </a:rPr>
              <a:t>Recording</a:t>
            </a:r>
            <a:r>
              <a:rPr lang="en-US" b="1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20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dirty="0">
              <a:solidFill>
                <a:srgbClr val="A6A6A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FD4078-6042-FD25-1B2F-D2119345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9387"/>
              </p:ext>
            </p:extLst>
          </p:nvPr>
        </p:nvGraphicFramePr>
        <p:xfrm>
          <a:off x="2182762" y="2725447"/>
          <a:ext cx="765277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387">
                  <a:extLst>
                    <a:ext uri="{9D8B030D-6E8A-4147-A177-3AD203B41FA5}">
                      <a16:colId xmlns:a16="http://schemas.microsoft.com/office/drawing/2014/main" val="3440106140"/>
                    </a:ext>
                  </a:extLst>
                </a:gridCol>
                <a:gridCol w="3826387">
                  <a:extLst>
                    <a:ext uri="{9D8B030D-6E8A-4147-A177-3AD203B41FA5}">
                      <a16:colId xmlns:a16="http://schemas.microsoft.com/office/drawing/2014/main" val="35037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4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8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5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3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2.13-3.8.0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OpenJDK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1.8.0_422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5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9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Project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A2B1C-DB79-A161-27EE-5290C9BC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499" y="2668399"/>
            <a:ext cx="2569968" cy="33292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7A4E10-049F-0776-0767-F4FA3C36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83210"/>
              </p:ext>
            </p:extLst>
          </p:nvPr>
        </p:nvGraphicFramePr>
        <p:xfrm>
          <a:off x="439174" y="2668399"/>
          <a:ext cx="8128000" cy="332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684">
                  <a:extLst>
                    <a:ext uri="{9D8B030D-6E8A-4147-A177-3AD203B41FA5}">
                      <a16:colId xmlns:a16="http://schemas.microsoft.com/office/drawing/2014/main" val="635679906"/>
                    </a:ext>
                  </a:extLst>
                </a:gridCol>
                <a:gridCol w="5745316">
                  <a:extLst>
                    <a:ext uri="{9D8B030D-6E8A-4147-A177-3AD203B41FA5}">
                      <a16:colId xmlns:a16="http://schemas.microsoft.com/office/drawing/2014/main" val="1058786543"/>
                    </a:ext>
                  </a:extLst>
                </a:gridCol>
              </a:tblGrid>
              <a:tr h="527813">
                <a:tc>
                  <a:txBody>
                    <a:bodyPr/>
                    <a:lstStyle/>
                    <a:p>
                      <a:r>
                        <a:rPr lang="en-US" sz="20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6963"/>
                  </a:ext>
                </a:extLst>
              </a:tr>
              <a:tr h="933822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DataCommon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Hold common configurations, objects and functionalities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83930"/>
                  </a:ext>
                </a:extLst>
              </a:tr>
              <a:tr h="933822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DataProducer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Connect to Yahoo Finance Web Socket to get data and publish data to Kafka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76994"/>
                  </a:ext>
                </a:extLst>
              </a:tr>
              <a:tr h="933822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DataConsumer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Subscribe to Kafka using Spark Streaming to consume data and store data to HBase.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3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2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DataCommon</a:t>
            </a:r>
            <a:r>
              <a:rPr lang="en-US" sz="54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13770-96AF-A52D-2AA6-6E5BC77D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9" y="4641285"/>
            <a:ext cx="4625741" cy="1464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FC870-B7FC-5036-5E6F-5205BAF0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453" y="2596176"/>
            <a:ext cx="6813470" cy="3509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9B50BE-FD8B-C18B-6607-8AFF0020D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1" y="2596176"/>
            <a:ext cx="4625741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DataProducer</a:t>
            </a:r>
            <a:r>
              <a:rPr lang="en-US" sz="54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D5574-3C50-136B-A9AF-C1705A76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70" y="2114628"/>
            <a:ext cx="2273983" cy="4121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ADA9A-5B48-4677-AA07-07C4F2A5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08" y="2113341"/>
            <a:ext cx="5017935" cy="4122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08602-A694-A195-51E1-6E2899A79C92}"/>
              </a:ext>
            </a:extLst>
          </p:cNvPr>
          <p:cNvSpPr txBox="1"/>
          <p:nvPr/>
        </p:nvSpPr>
        <p:spPr>
          <a:xfrm>
            <a:off x="996010" y="6329571"/>
            <a:ext cx="10031218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*** Test data is stored in CSV format in 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DataProducer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src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/main/resources/ticker_data_test.csv </a:t>
            </a:r>
            <a:endParaRPr lang="en-US" sz="16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2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DataConsumer</a:t>
            </a:r>
            <a:r>
              <a:rPr lang="en-US" sz="54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dirty="0">
              <a:solidFill>
                <a:srgbClr val="A6A6A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13B5-DE45-B4E5-8A37-56A08552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38" y="2098583"/>
            <a:ext cx="602032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39097"/>
            <a:ext cx="5466736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Application Demo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17DAB-2E79-0198-71C3-4BDD865E2AE5}"/>
              </a:ext>
            </a:extLst>
          </p:cNvPr>
          <p:cNvSpPr txBox="1"/>
          <p:nvPr/>
        </p:nvSpPr>
        <p:spPr>
          <a:xfrm>
            <a:off x="217714" y="5781591"/>
            <a:ext cx="5660571" cy="785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*** This demo will be run on Azure environment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B5CD1EED-271B-1383-D5B9-DCC0A55C8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226" y="1326979"/>
            <a:ext cx="4174333" cy="41743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9590046-DA73-4BBF-84B5-C08E6F75191A}" type="slidenum">
              <a:rPr lang="en-US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2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A92-C83A-8A36-F74D-C99D424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2" y="245806"/>
            <a:ext cx="10156435" cy="1032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Application Demo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6690E-B03F-399C-BF9D-84D4557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269850"/>
            <a:ext cx="1062155" cy="490599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590046-DA73-4BBF-84B5-C08E6F75191A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A421-BC5F-518D-F7D5-FA05A2798FD5}"/>
              </a:ext>
            </a:extLst>
          </p:cNvPr>
          <p:cNvSpPr txBox="1"/>
          <p:nvPr/>
        </p:nvSpPr>
        <p:spPr>
          <a:xfrm>
            <a:off x="267928" y="2396246"/>
            <a:ext cx="46580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Connect to Ubuntu on Azure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92D7-B6E4-0B7B-0E25-9AAAB6187EFA}"/>
              </a:ext>
            </a:extLst>
          </p:cNvPr>
          <p:cNvSpPr txBox="1"/>
          <p:nvPr/>
        </p:nvSpPr>
        <p:spPr>
          <a:xfrm>
            <a:off x="270385" y="3089797"/>
            <a:ext cx="5738527" cy="113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Open a terminal and run the command below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	ssh -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C:\Users\butbu\Downloads\cs532_key.pem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2" tooltip="mailto:azureuser@57.154.217.141"/>
              </a:rPr>
              <a:t>azureuser@57.154.217.141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79B6C-768C-A7A1-BCDA-3794A89A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0" y="2208848"/>
            <a:ext cx="5578058" cy="44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17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1587</TotalTime>
  <Words>681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Century Gothic</vt:lpstr>
      <vt:lpstr>Wingdings</vt:lpstr>
      <vt:lpstr>Wingdings 2</vt:lpstr>
      <vt:lpstr>Quotable</vt:lpstr>
      <vt:lpstr>Final Project Presentation</vt:lpstr>
      <vt:lpstr>Project Architecture</vt:lpstr>
      <vt:lpstr>Technologies used</vt:lpstr>
      <vt:lpstr>Project Structure</vt:lpstr>
      <vt:lpstr>DataCommon Project</vt:lpstr>
      <vt:lpstr>DataProducer Project</vt:lpstr>
      <vt:lpstr>DataConsumer Project</vt:lpstr>
      <vt:lpstr>Application Demo</vt:lpstr>
      <vt:lpstr>Application Demo</vt:lpstr>
      <vt:lpstr>Application Demo</vt:lpstr>
      <vt:lpstr>Application Demo</vt:lpstr>
      <vt:lpstr>Application Demo</vt:lpstr>
      <vt:lpstr>Application Demo</vt:lpstr>
      <vt:lpstr>Application Demo</vt:lpstr>
      <vt:lpstr>Application Demo</vt:lpstr>
      <vt:lpstr>Visualization Demo</vt:lpstr>
      <vt:lpstr>Visualization Demo</vt:lpstr>
      <vt:lpstr>Visualization Demo</vt:lpstr>
      <vt:lpstr>Visualization Demo</vt:lpstr>
      <vt:lpstr>Visualization Demo</vt:lpstr>
      <vt:lpstr>Visualization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 Bui</dc:creator>
  <cp:lastModifiedBy>But Bui</cp:lastModifiedBy>
  <cp:revision>81</cp:revision>
  <dcterms:created xsi:type="dcterms:W3CDTF">2024-09-25T18:09:42Z</dcterms:created>
  <dcterms:modified xsi:type="dcterms:W3CDTF">2024-09-28T17:12:58Z</dcterms:modified>
</cp:coreProperties>
</file>