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66" r:id="rId5"/>
    <p:sldId id="258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211" autoAdjust="0"/>
  </p:normalViewPr>
  <p:slideViewPr>
    <p:cSldViewPr snapToGrid="0">
      <p:cViewPr varScale="1">
        <p:scale>
          <a:sx n="37" d="100"/>
          <a:sy n="37" d="100"/>
        </p:scale>
        <p:origin x="22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338F9-2B0C-4C02-AA98-BDF012663D8F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F723C-B06D-406C-8FAC-F2930FFF6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43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mental</a:t>
            </a:r>
            <a:r>
              <a:rPr lang="en-US" baseline="0" dirty="0"/>
              <a:t> disorder that takes place even without any history of depression within the family.</a:t>
            </a:r>
          </a:p>
          <a:p>
            <a:r>
              <a:rPr lang="en-US" baseline="0" dirty="0"/>
              <a:t>These can occur when a person cannot cope up from negative situations.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723C-B06D-406C-8FAC-F2930FFF6CF3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37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EMMA’s world is a VR software targeted to persons who has post-traumatic</a:t>
            </a:r>
            <a:r>
              <a:rPr lang="en-US" baseline="0" dirty="0"/>
              <a:t> stress disorder or PTSD.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What this software does is depict real life situations wherein the patients interact with real-time virtual elements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It uses positive psychology as basis for depicting the stressful situations.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Positive psychology’s basic concept is to make the patient accept his past and give hope for the future.</a:t>
            </a:r>
          </a:p>
          <a:p>
            <a:pPr marL="1143000" lvl="2" indent="-228600">
              <a:buAutoNum type="arabicPeriod"/>
            </a:pPr>
            <a:r>
              <a:rPr lang="en-US" baseline="0" dirty="0"/>
              <a:t>The software will create stressful situations in order to study or examine how the patient reacts.</a:t>
            </a:r>
          </a:p>
          <a:p>
            <a:pPr marL="1143000" lvl="2" indent="-228600">
              <a:buAutoNum type="arabicPeriod"/>
            </a:pPr>
            <a:r>
              <a:rPr lang="en-US" baseline="0" dirty="0"/>
              <a:t>The patient will then confront the problem, make decisions, and be prepared the next time this kind of situation comes.</a:t>
            </a:r>
          </a:p>
          <a:p>
            <a:pPr marL="1143000" lvl="2" indent="-228600">
              <a:buAutoNum type="arabicPeriod"/>
            </a:pPr>
            <a:r>
              <a:rPr lang="en-US" baseline="0" dirty="0"/>
              <a:t>This is to enhance the natural ability of humans to resist in depression, and learn from it.</a:t>
            </a:r>
          </a:p>
          <a:p>
            <a:pPr marL="228600" lvl="0" indent="-228600">
              <a:buAutoNum type="arabicPeriod"/>
            </a:pPr>
            <a:r>
              <a:rPr lang="en-US" baseline="0" dirty="0"/>
              <a:t>Automated Conversational Agents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These agents were developed for a cost-efficient mental health care service mainly targeted to the wide audience of online engagements.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According to one study, these automated conversational agents are good mediums for applying cognitive-behavioral therapy.</a:t>
            </a:r>
          </a:p>
          <a:p>
            <a:pPr marL="1143000" lvl="2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723C-B06D-406C-8FAC-F2930FFF6CF3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275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Inspired</a:t>
            </a:r>
            <a:r>
              <a:rPr lang="en-US" baseline="0" dirty="0"/>
              <a:t> by the structure of the human brain to solve perplex problems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Problems involve clustering, classification, pattern recognition, </a:t>
            </a:r>
            <a:r>
              <a:rPr lang="en-US" baseline="0" dirty="0" err="1"/>
              <a:t>etc</a:t>
            </a: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Series of layers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Input, hidden, output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Nodes per layer has numerous interconnection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Has weight in each connection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Are adjusted when the gathered data is to be fed in the process of training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Weights are randomly assigned and changed during training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723C-B06D-406C-8FAC-F2930FFF6CF3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43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They</a:t>
            </a:r>
            <a:r>
              <a:rPr lang="en-US" baseline="0" dirty="0"/>
              <a:t> were able to classify 31 bipolar and 58 unipolar subjects with an overall accuracy of 89.89%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Before and after feature selection classification accuracies: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Bipolar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From 64.52% to 83.87%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Unipolar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From 77.59% to 93.10%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723C-B06D-406C-8FAC-F2930FFF6CF3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052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Programs from</a:t>
            </a:r>
            <a:r>
              <a:rPr lang="en-US" baseline="0" dirty="0"/>
              <a:t> a computer that imitates how a human would converse in reality.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Inputs are natural language text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Would give a response that would closely resemble how an intelligent being should respond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723C-B06D-406C-8FAC-F2930FFF6CF3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334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723C-B06D-406C-8FAC-F2930FFF6CF3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448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723C-B06D-406C-8FAC-F2930FFF6CF3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20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800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93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86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640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33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60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588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942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91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0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884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779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042" y="2235200"/>
            <a:ext cx="10635916" cy="2387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Franklin Gothic Demi Cond" panose="020B0706030402020204" pitchFamily="34" charset="0"/>
              </a:rPr>
              <a:t>DEPRESSION CHATBOT INTEGRATION</a:t>
            </a:r>
            <a:br>
              <a:rPr lang="en-US" dirty="0">
                <a:latin typeface="Franklin Gothic Demi Cond" panose="020B0706030402020204" pitchFamily="34" charset="0"/>
              </a:rPr>
            </a:br>
            <a:r>
              <a:rPr lang="en-US" dirty="0">
                <a:latin typeface="Franklin Gothic Demi Cond" panose="020B0706030402020204" pitchFamily="34" charset="0"/>
              </a:rPr>
              <a:t> IN SOCIAL MEDIA</a:t>
            </a:r>
            <a:endParaRPr lang="en-PH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7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Virtually there- </a:t>
            </a:r>
            <a:r>
              <a:rPr lang="en-PH" dirty="0" err="1"/>
              <a:t>Chatbots</a:t>
            </a:r>
            <a:r>
              <a:rPr lang="en-PH" dirty="0"/>
              <a:t> for Mental Health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HARLIE (Human and Robot Language Interaction Experiment)</a:t>
            </a:r>
          </a:p>
          <a:p>
            <a:r>
              <a:rPr lang="en-US" dirty="0"/>
              <a:t>AIML (Artificial Intelligence Markup Language)</a:t>
            </a:r>
            <a:endParaRPr lang="en-PH" dirty="0"/>
          </a:p>
        </p:txBody>
      </p:sp>
      <p:pic>
        <p:nvPicPr>
          <p:cNvPr id="4" name="Picture 2" descr="https://lh6.googleusercontent.com/mJRWGaHM5r7IvAuH8HpZiURTa6tqH19fhmRhTB6owS67UiVwe793Wvt0Sx3yHTqMuXBAqBetgwcEwtU16TBaitrjjD1FEiqlpghBzbC8U0grbsq_wHvLWwAP0e6v4wsOfZDurvF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63" y="3667167"/>
            <a:ext cx="35147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6.googleusercontent.com/f-b4WH7ijW9Mr8KjjbKF-LPlpXR1mHltd-UINa8QwjDe_xuY1bSiSqIfqk2SNcDREc2t0o91N8xGQbKYkrWP-lvGDSzb8GMHckxabVl9V48yH-2KzK5r6tQd0QPMrE4LMBkU8l3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79" y="2895641"/>
            <a:ext cx="35909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7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042" y="2235200"/>
            <a:ext cx="10635916" cy="2387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Demi Cond" panose="020B0706030402020204" pitchFamily="34" charset="0"/>
              </a:rPr>
              <a:t>SITUATIONAL DEPRESSION</a:t>
            </a:r>
            <a:endParaRPr lang="en-PH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Mental Health Support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</a:t>
            </a:r>
          </a:p>
          <a:p>
            <a:pPr lvl="1"/>
            <a:r>
              <a:rPr lang="en-US" dirty="0"/>
              <a:t>EMMA’s World</a:t>
            </a:r>
          </a:p>
          <a:p>
            <a:r>
              <a:rPr lang="en-US" dirty="0"/>
              <a:t>Automated Conversational Agents</a:t>
            </a:r>
          </a:p>
          <a:p>
            <a:pPr lvl="1"/>
            <a:r>
              <a:rPr lang="en-US" dirty="0" err="1"/>
              <a:t>Woebot</a:t>
            </a:r>
            <a:endParaRPr lang="en-US" dirty="0"/>
          </a:p>
          <a:p>
            <a:pPr lvl="1"/>
            <a:r>
              <a:rPr lang="en-US" dirty="0"/>
              <a:t>Panoply</a:t>
            </a:r>
          </a:p>
          <a:p>
            <a:pPr lvl="1"/>
            <a:r>
              <a:rPr lang="en-US" dirty="0"/>
              <a:t>Shim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120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Franklin Gothic Demi Cond" panose="020B0706030402020204" pitchFamily="34" charset="0"/>
              </a:rPr>
              <a:t>ARTIFICIAL NEURAL NETWORKS</a:t>
            </a:r>
            <a:endParaRPr lang="en-PH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Artificial Intelligence Approach to Classify Unipolar and Bipolar Depressive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EEG (Electroencephalogram) signals</a:t>
            </a:r>
          </a:p>
          <a:p>
            <a:r>
              <a:rPr lang="en-US" dirty="0"/>
              <a:t>PSO for feature selection</a:t>
            </a:r>
          </a:p>
          <a:p>
            <a:pPr lvl="1"/>
            <a:r>
              <a:rPr lang="en-US" dirty="0"/>
              <a:t>Reduction of features in the increase of classification accuracy</a:t>
            </a:r>
          </a:p>
          <a:p>
            <a:r>
              <a:rPr lang="en-US" dirty="0"/>
              <a:t>Using back-propagation neural network to minimize the error value and modify the weights between the last hidden layer and the output layer.</a:t>
            </a:r>
          </a:p>
          <a:p>
            <a:r>
              <a:rPr lang="en-US" dirty="0"/>
              <a:t>The study concluded that it has the potential to be used as a clinical tool in classifying UDs and </a:t>
            </a:r>
            <a:r>
              <a:rPr lang="en-US" dirty="0" err="1"/>
              <a:t>BDs.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053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150" y="5648325"/>
            <a:ext cx="6743700" cy="866775"/>
          </a:xfrm>
        </p:spPr>
        <p:txBody>
          <a:bodyPr>
            <a:noAutofit/>
          </a:bodyPr>
          <a:lstStyle/>
          <a:p>
            <a:pPr algn="ctr"/>
            <a:r>
              <a:rPr lang="en-PH" sz="1400" dirty="0">
                <a:latin typeface="Century Schoolbook" panose="02040604050505020304" pitchFamily="18" charset="0"/>
              </a:rPr>
              <a:t>Flow chart of hybrid PSO-ANN feature selection from the study of “Artificial Intelligence Approach to Classify Unipolar and Bipolar Depressive Disorders”</a:t>
            </a:r>
            <a:br>
              <a:rPr lang="en-PH" sz="1400" dirty="0">
                <a:latin typeface="Century Schoolbook" panose="02040604050505020304" pitchFamily="18" charset="0"/>
              </a:rPr>
            </a:br>
            <a:br>
              <a:rPr lang="en-PH" sz="1400" dirty="0">
                <a:latin typeface="Century Schoolbook" panose="02040604050505020304" pitchFamily="18" charset="0"/>
              </a:rPr>
            </a:br>
            <a:endParaRPr lang="en-PH" sz="1400" dirty="0">
              <a:latin typeface="Century Schoolbook" panose="02040604050505020304" pitchFamily="18" charset="0"/>
            </a:endParaRPr>
          </a:p>
        </p:txBody>
      </p:sp>
      <p:pic>
        <p:nvPicPr>
          <p:cNvPr id="3074" name="Picture 2" descr="https://lh5.googleusercontent.com/FlOHX5JnF6rwHFmtaNhUMCxeoJEPxqPPzcSb6W_Xe6gkGe_oaOOFRS-lYC6V3TxyW6YRtCC4YIP2O9WMagtT6ZJdhS90CRQ8J84rqsWy-5KsTxjwolYpAdGpm-_w_06T_8LTev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343025"/>
            <a:ext cx="55816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6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oQPLA3l9KCCdeAJiG3nHGOP5Snk0Kd1gP9NB8woK8IhmOueMzPpQRst6_FXVeEO0GR6RDYeHrpYwH5fIoGa02-9ln-r6SXak5Idj6AmVl6wQXWnsiYXXKyz06jvK_QxZGnsScj5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704975"/>
            <a:ext cx="56673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24150" y="5153025"/>
            <a:ext cx="6743700" cy="866775"/>
          </a:xfrm>
        </p:spPr>
        <p:txBody>
          <a:bodyPr>
            <a:noAutofit/>
          </a:bodyPr>
          <a:lstStyle/>
          <a:p>
            <a:pPr algn="ctr"/>
            <a:r>
              <a:rPr lang="en-PH" sz="1400" dirty="0">
                <a:latin typeface="Century Schoolbook" panose="02040604050505020304" pitchFamily="18" charset="0"/>
              </a:rPr>
              <a:t>Structure of used back-propagation neural network from the study of “Artificial Intelligence Approach to Classify Unipolar and Bipolar Depressive Disorders”</a:t>
            </a:r>
          </a:p>
        </p:txBody>
      </p:sp>
    </p:spTree>
    <p:extLst>
      <p:ext uri="{BB962C8B-B14F-4D97-AF65-F5344CB8AC3E}">
        <p14:creationId xmlns:p14="http://schemas.microsoft.com/office/powerpoint/2010/main" val="137473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Franklin Gothic Demi Cond" panose="020B0706030402020204" pitchFamily="34" charset="0"/>
              </a:rPr>
              <a:t>CHATBOTS</a:t>
            </a:r>
            <a:endParaRPr lang="en-PH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3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Artificial Intelligence-Assisted Online Social Therapy for Youth Mental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Chatbots</a:t>
            </a:r>
            <a:r>
              <a:rPr lang="en-US" dirty="0"/>
              <a:t> can guide the user in expressing their emotions, and what kind of therapy they would like to be in.</a:t>
            </a:r>
          </a:p>
          <a:p>
            <a:r>
              <a:rPr lang="en-US" dirty="0"/>
              <a:t>They can also make conversational searches in creating a sense of connectivity and personalization from the user’s input.</a:t>
            </a:r>
          </a:p>
          <a:p>
            <a:r>
              <a:rPr lang="en-US" dirty="0"/>
              <a:t>Researchers say that users are more open with their personal life to machine interfaces.</a:t>
            </a:r>
          </a:p>
          <a:p>
            <a:r>
              <a:rPr lang="en-US" dirty="0"/>
              <a:t>At its current development, it only handles social therapy and not yet close as to what therapists would do in addressing users with mental health issues.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172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594</Words>
  <Application>Microsoft Office PowerPoint</Application>
  <PresentationFormat>Widescreen</PresentationFormat>
  <Paragraphs>63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Franklin Gothic Demi Cond</vt:lpstr>
      <vt:lpstr>Office Theme</vt:lpstr>
      <vt:lpstr>DEPRESSION CHATBOT INTEGRATION  IN SOCIAL MEDIA</vt:lpstr>
      <vt:lpstr>SITUATIONAL DEPRESSION</vt:lpstr>
      <vt:lpstr>Virtual Mental Health Support</vt:lpstr>
      <vt:lpstr>ARTIFICIAL NEURAL NETWORKS</vt:lpstr>
      <vt:lpstr>Artificial Intelligence Approach to Classify Unipolar and Bipolar Depressive Disorders</vt:lpstr>
      <vt:lpstr>Flow chart of hybrid PSO-ANN feature selection from the study of “Artificial Intelligence Approach to Classify Unipolar and Bipolar Depressive Disorders”  </vt:lpstr>
      <vt:lpstr>Structure of used back-propagation neural network from the study of “Artificial Intelligence Approach to Classify Unipolar and Bipolar Depressive Disorders”</vt:lpstr>
      <vt:lpstr>CHATBOTS</vt:lpstr>
      <vt:lpstr>Artificial Intelligence-Assisted Online Social Therapy for Youth Mental Health</vt:lpstr>
      <vt:lpstr>Virtually there- Chatbots for Mental Health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Depression Chatbot Integration  in Social Media</dc:title>
  <dc:creator>Kennethe Ann Mina</dc:creator>
  <cp:lastModifiedBy>Kennethe Ann Mina</cp:lastModifiedBy>
  <cp:revision>16</cp:revision>
  <dcterms:created xsi:type="dcterms:W3CDTF">2018-01-09T00:15:56Z</dcterms:created>
  <dcterms:modified xsi:type="dcterms:W3CDTF">2018-01-09T04:00:01Z</dcterms:modified>
</cp:coreProperties>
</file>