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  <p:sldId id="265" r:id="rId10"/>
    <p:sldId id="259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Line 2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grpSp>
        <p:nvGrpSpPr>
          <p:cNvPr id="60419" name="Group 3"/>
          <p:cNvGrpSpPr>
            <a:grpSpLocks/>
          </p:cNvGrpSpPr>
          <p:nvPr/>
        </p:nvGrpSpPr>
        <p:grpSpPr bwMode="auto">
          <a:xfrm>
            <a:off x="4763" y="887413"/>
            <a:ext cx="6654800" cy="2851150"/>
            <a:chOff x="3" y="559"/>
            <a:chExt cx="4192" cy="1796"/>
          </a:xfrm>
        </p:grpSpPr>
        <p:sp>
          <p:nvSpPr>
            <p:cNvPr id="60420" name="Line 4"/>
            <p:cNvSpPr>
              <a:spLocks noChangeShapeType="1"/>
            </p:cNvSpPr>
            <p:nvPr/>
          </p:nvSpPr>
          <p:spPr bwMode="ltGray">
            <a:xfrm>
              <a:off x="506" y="559"/>
              <a:ext cx="0" cy="1796"/>
            </a:xfrm>
            <a:prstGeom prst="line">
              <a:avLst/>
            </a:prstGeom>
            <a:noFill/>
            <a:ln w="9525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421" name="Line 5"/>
            <p:cNvSpPr>
              <a:spLocks noChangeShapeType="1"/>
            </p:cNvSpPr>
            <p:nvPr/>
          </p:nvSpPr>
          <p:spPr bwMode="ltGray">
            <a:xfrm flipH="1" flipV="1">
              <a:off x="3" y="1924"/>
              <a:ext cx="3211" cy="1"/>
            </a:xfrm>
            <a:prstGeom prst="line">
              <a:avLst/>
            </a:prstGeom>
            <a:noFill/>
            <a:ln w="9525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422" name="Line 6"/>
            <p:cNvSpPr>
              <a:spLocks noChangeShapeType="1"/>
            </p:cNvSpPr>
            <p:nvPr/>
          </p:nvSpPr>
          <p:spPr bwMode="ltGray">
            <a:xfrm flipH="1" flipV="1">
              <a:off x="384" y="938"/>
              <a:ext cx="3811" cy="1"/>
            </a:xfrm>
            <a:prstGeom prst="line">
              <a:avLst/>
            </a:prstGeom>
            <a:noFill/>
            <a:ln w="9525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423" name="Arc 7"/>
            <p:cNvSpPr>
              <a:spLocks/>
            </p:cNvSpPr>
            <p:nvPr/>
          </p:nvSpPr>
          <p:spPr bwMode="ltGray">
            <a:xfrm rot="16200000" flipH="1">
              <a:off x="426" y="860"/>
              <a:ext cx="156" cy="157"/>
            </a:xfrm>
            <a:custGeom>
              <a:avLst/>
              <a:gdLst>
                <a:gd name="G0" fmla="+- 21595 0 0"/>
                <a:gd name="G1" fmla="+- 21600 0 0"/>
                <a:gd name="G2" fmla="+- 21600 0 0"/>
                <a:gd name="T0" fmla="*/ 21114 w 43195"/>
                <a:gd name="T1" fmla="*/ 5 h 43200"/>
                <a:gd name="T2" fmla="*/ 0 w 43195"/>
                <a:gd name="T3" fmla="*/ 22056 h 43200"/>
                <a:gd name="T4" fmla="*/ 21595 w 4319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close/>
                </a:path>
              </a:pathLst>
            </a:custGeom>
            <a:noFill/>
            <a:ln w="9525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60424" name="Group 8"/>
          <p:cNvGrpSpPr>
            <a:grpSpLocks/>
          </p:cNvGrpSpPr>
          <p:nvPr/>
        </p:nvGrpSpPr>
        <p:grpSpPr bwMode="auto">
          <a:xfrm>
            <a:off x="2349500" y="3098800"/>
            <a:ext cx="6045200" cy="2876550"/>
            <a:chOff x="1480" y="1952"/>
            <a:chExt cx="3808" cy="1812"/>
          </a:xfrm>
        </p:grpSpPr>
        <p:sp>
          <p:nvSpPr>
            <p:cNvPr id="60425" name="Line 9"/>
            <p:cNvSpPr>
              <a:spLocks noChangeShapeType="1"/>
            </p:cNvSpPr>
            <p:nvPr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9525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426" name="Line 10"/>
            <p:cNvSpPr>
              <a:spLocks noChangeShapeType="1"/>
            </p:cNvSpPr>
            <p:nvPr/>
          </p:nvSpPr>
          <p:spPr bwMode="ltGray">
            <a:xfrm flipH="1">
              <a:off x="5172" y="1952"/>
              <a:ext cx="0" cy="1812"/>
            </a:xfrm>
            <a:prstGeom prst="line">
              <a:avLst/>
            </a:prstGeom>
            <a:noFill/>
            <a:ln w="9525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427" name="Arc 11"/>
            <p:cNvSpPr>
              <a:spLocks/>
            </p:cNvSpPr>
            <p:nvPr/>
          </p:nvSpPr>
          <p:spPr bwMode="ltGray">
            <a:xfrm rot="5400000">
              <a:off x="5097" y="3346"/>
              <a:ext cx="156" cy="157"/>
            </a:xfrm>
            <a:custGeom>
              <a:avLst/>
              <a:gdLst>
                <a:gd name="G0" fmla="+- 21595 0 0"/>
                <a:gd name="G1" fmla="+- 21600 0 0"/>
                <a:gd name="G2" fmla="+- 21600 0 0"/>
                <a:gd name="T0" fmla="*/ 21114 w 43195"/>
                <a:gd name="T1" fmla="*/ 5 h 43200"/>
                <a:gd name="T2" fmla="*/ 0 w 43195"/>
                <a:gd name="T3" fmla="*/ 22056 h 43200"/>
                <a:gd name="T4" fmla="*/ 21595 w 4319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close/>
                </a:path>
              </a:pathLst>
            </a:custGeom>
            <a:noFill/>
            <a:ln w="9525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604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</a:p>
        </p:txBody>
      </p:sp>
      <p:sp>
        <p:nvSpPr>
          <p:cNvPr id="60429" name="Rectangle 1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</a:p>
        </p:txBody>
      </p:sp>
      <p:sp>
        <p:nvSpPr>
          <p:cNvPr id="60430" name="Rectangle 14"/>
          <p:cNvSpPr>
            <a:spLocks noGrp="1" noChangeArrowheads="1"/>
          </p:cNvSpPr>
          <p:nvPr>
            <p:ph type="dt" sz="quarter" idx="2"/>
          </p:nvPr>
        </p:nvSpPr>
        <p:spPr/>
        <p:txBody>
          <a:bodyPr anchor="b"/>
          <a:lstStyle>
            <a:lvl1pPr>
              <a:defRPr>
                <a:latin typeface="Tahoma" pitchFamily="34" charset="0"/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2012/1/10</a:t>
            </a:fld>
            <a:endParaRPr kumimoji="1" lang="ja-JP" altLang="en-US"/>
          </a:p>
        </p:txBody>
      </p:sp>
      <p:sp>
        <p:nvSpPr>
          <p:cNvPr id="60431" name="Rectangle 15"/>
          <p:cNvSpPr>
            <a:spLocks noGrp="1" noChangeArrowheads="1"/>
          </p:cNvSpPr>
          <p:nvPr>
            <p:ph type="ftr" sz="quarter" idx="3"/>
          </p:nvPr>
        </p:nvSpPr>
        <p:spPr/>
        <p:txBody>
          <a:bodyPr anchor="b"/>
          <a:lstStyle>
            <a:lvl1pPr>
              <a:defRPr>
                <a:latin typeface="Tahoma" pitchFamily="34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60432" name="Rectangle 16"/>
          <p:cNvSpPr>
            <a:spLocks noGrp="1" noChangeArrowheads="1"/>
          </p:cNvSpPr>
          <p:nvPr>
            <p:ph type="sldNum" sz="quarter" idx="4"/>
          </p:nvPr>
        </p:nvSpPr>
        <p:spPr/>
        <p:txBody>
          <a:bodyPr anchor="b"/>
          <a:lstStyle>
            <a:lvl1pPr>
              <a:defRPr>
                <a:latin typeface="Tahoma" pitchFamily="34" charset="0"/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60433" name="Picture 17" descr="merl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50" y="114300"/>
            <a:ext cx="17780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ED720-0104-4369-84BC-D37694168613}" type="datetimeFigureOut">
              <a:rPr kumimoji="1" lang="ja-JP" altLang="en-US" smtClean="0"/>
              <a:t>2012/1/10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54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ED720-0104-4369-84BC-D37694168613}" type="datetimeFigureOut">
              <a:rPr kumimoji="1" lang="ja-JP" altLang="en-US" smtClean="0"/>
              <a:t>2012/1/10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82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タイトル、コンテンツ、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90ED720-0104-4369-84BC-D37694168613}" type="datetimeFigureOut">
              <a:rPr kumimoji="1" lang="ja-JP" altLang="en-US" smtClean="0"/>
              <a:t>2012/1/10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10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ED720-0104-4369-84BC-D37694168613}" type="datetimeFigureOut">
              <a:rPr kumimoji="1" lang="ja-JP" altLang="en-US" smtClean="0"/>
              <a:t>2012/1/10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01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ED720-0104-4369-84BC-D37694168613}" type="datetimeFigureOut">
              <a:rPr kumimoji="1" lang="ja-JP" altLang="en-US" smtClean="0"/>
              <a:t>2012/1/10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18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ED720-0104-4369-84BC-D37694168613}" type="datetimeFigureOut">
              <a:rPr kumimoji="1" lang="ja-JP" altLang="en-US" smtClean="0"/>
              <a:t>2012/1/10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81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ED720-0104-4369-84BC-D37694168613}" type="datetimeFigureOut">
              <a:rPr kumimoji="1" lang="ja-JP" altLang="en-US" smtClean="0"/>
              <a:t>2012/1/10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05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ED720-0104-4369-84BC-D37694168613}" type="datetimeFigureOut">
              <a:rPr kumimoji="1" lang="ja-JP" altLang="en-US" smtClean="0"/>
              <a:t>2012/1/10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981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ED720-0104-4369-84BC-D37694168613}" type="datetimeFigureOut">
              <a:rPr kumimoji="1" lang="ja-JP" altLang="en-US" smtClean="0"/>
              <a:t>2012/1/10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5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ED720-0104-4369-84BC-D37694168613}" type="datetimeFigureOut">
              <a:rPr kumimoji="1" lang="ja-JP" altLang="en-US" smtClean="0"/>
              <a:t>2012/1/10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50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ED720-0104-4369-84BC-D37694168613}" type="datetimeFigureOut">
              <a:rPr kumimoji="1" lang="ja-JP" altLang="en-US" smtClean="0"/>
              <a:t>2012/1/10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81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merl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50" y="114300"/>
            <a:ext cx="17780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>
                <a:latin typeface="+mn-lt"/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2012/1/10</a:t>
            </a:fld>
            <a:endParaRPr kumimoji="1" lang="ja-JP" altLang="en-US"/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ltGray">
          <a:xfrm>
            <a:off x="228600" y="-26988"/>
            <a:ext cx="22225" cy="7056438"/>
          </a:xfrm>
          <a:prstGeom prst="line">
            <a:avLst/>
          </a:prstGeom>
          <a:noFill/>
          <a:ln w="9525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ltGray">
          <a:xfrm flipH="1" flipV="1">
            <a:off x="0" y="592138"/>
            <a:ext cx="9144000" cy="0"/>
          </a:xfrm>
          <a:prstGeom prst="line">
            <a:avLst/>
          </a:prstGeom>
          <a:noFill/>
          <a:ln w="9525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9402" name="Arc 10"/>
          <p:cNvSpPr>
            <a:spLocks/>
          </p:cNvSpPr>
          <p:nvPr/>
        </p:nvSpPr>
        <p:spPr bwMode="ltGray">
          <a:xfrm rot="16200000" flipH="1">
            <a:off x="100807" y="451644"/>
            <a:ext cx="247650" cy="249237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noFill/>
          <a:ln w="9525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.hatena.ne.jp/naraba/20090322/p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論文輪講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2012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11</a:t>
            </a:r>
            <a:r>
              <a:rPr kumimoji="1" lang="ja-JP" altLang="en-US" dirty="0" smtClean="0"/>
              <a:t>日</a:t>
            </a:r>
            <a:endParaRPr kumimoji="1" lang="en-US" altLang="ja-JP" dirty="0" smtClean="0"/>
          </a:p>
          <a:p>
            <a:r>
              <a:rPr kumimoji="1" lang="en-US" altLang="ja-JP" dirty="0" smtClean="0"/>
              <a:t>D3 </a:t>
            </a:r>
            <a:r>
              <a:rPr kumimoji="1" lang="ja-JP" altLang="en-US" dirty="0" smtClean="0"/>
              <a:t>岩淵 勇樹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6860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可聴化について調べた </a:t>
            </a:r>
            <a:r>
              <a:rPr lang="en-US" altLang="ja-JP" dirty="0"/>
              <a:t>- </a:t>
            </a:r>
            <a:r>
              <a:rPr lang="ja-JP" altLang="en-US" dirty="0" smtClean="0"/>
              <a:t>ならば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://d.hatena.ne.jp/naraba/20090322/p1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543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選択論文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Taxonomy and definitions for </a:t>
            </a:r>
            <a:r>
              <a:rPr lang="en-US" altLang="ja-JP" dirty="0" err="1"/>
              <a:t>sonification</a:t>
            </a:r>
            <a:r>
              <a:rPr lang="en-US" altLang="ja-JP" dirty="0"/>
              <a:t> and auditory display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（可聴化と聴覚ディスプレイのための分類と定義</a:t>
            </a:r>
            <a:r>
              <a:rPr lang="ja-JP" altLang="en-US" dirty="0" smtClean="0"/>
              <a:t>）</a:t>
            </a:r>
            <a:r>
              <a:rPr lang="en-US" altLang="ja-JP" dirty="0" smtClean="0"/>
              <a:t>,</a:t>
            </a:r>
            <a:br>
              <a:rPr lang="en-US" altLang="ja-JP" dirty="0" smtClean="0"/>
            </a:br>
            <a:r>
              <a:rPr lang="en-US" altLang="ja-JP" dirty="0" smtClean="0"/>
              <a:t>T. Hermann,</a:t>
            </a:r>
            <a:br>
              <a:rPr lang="en-US" altLang="ja-JP" dirty="0" smtClean="0"/>
            </a:br>
            <a:r>
              <a:rPr lang="en-US" altLang="ja-JP" dirty="0" smtClean="0"/>
              <a:t>Proc</a:t>
            </a:r>
            <a:r>
              <a:rPr lang="en-US" altLang="ja-JP" dirty="0"/>
              <a:t>. of the 14th ICAD, </a:t>
            </a:r>
            <a:r>
              <a:rPr lang="en-US" altLang="ja-JP" dirty="0" smtClean="0"/>
              <a:t>Paris, 2008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8587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可聴化とは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可聴化とは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ja-JP" altLang="en-US" sz="4400" dirty="0" smtClean="0"/>
              <a:t>データを音声信号に変換し、</a:t>
            </a:r>
            <a:r>
              <a:rPr lang="en-US" altLang="ja-JP" sz="4400" dirty="0"/>
              <a:t/>
            </a:r>
            <a:br>
              <a:rPr lang="en-US" altLang="ja-JP" sz="4400" dirty="0"/>
            </a:br>
            <a:r>
              <a:rPr kumimoji="1" lang="ja-JP" altLang="en-US" sz="4400" dirty="0" smtClean="0"/>
              <a:t>コミュニケーションや情報伝達を促進すること</a:t>
            </a:r>
            <a:r>
              <a:rPr kumimoji="1" lang="ja-JP" altLang="en-US" dirty="0" smtClean="0"/>
              <a:t>で</a:t>
            </a:r>
            <a:r>
              <a:rPr kumimoji="1" lang="ja-JP" altLang="en-US" dirty="0" smtClean="0"/>
              <a:t>ある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（</a:t>
            </a:r>
            <a:r>
              <a:rPr lang="en-US" altLang="ja-JP" dirty="0" smtClean="0"/>
              <a:t>Kramer</a:t>
            </a:r>
            <a:r>
              <a:rPr lang="ja-JP" altLang="en-US" dirty="0" err="1" smtClean="0"/>
              <a:t>らに</a:t>
            </a:r>
            <a:r>
              <a:rPr lang="ja-JP" altLang="en-US" dirty="0" smtClean="0"/>
              <a:t>よる定義）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6007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著者の定義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(</a:t>
            </a:r>
            <a:r>
              <a:rPr lang="en-US" altLang="ja-JP" i="1" dirty="0" smtClean="0"/>
              <a:t>C</a:t>
            </a:r>
            <a:r>
              <a:rPr lang="en-US" altLang="ja-JP" baseline="-25000" dirty="0" smtClean="0"/>
              <a:t>1</a:t>
            </a:r>
            <a:r>
              <a:rPr lang="en-US" altLang="ja-JP" dirty="0" smtClean="0"/>
              <a:t>) </a:t>
            </a:r>
            <a:r>
              <a:rPr lang="ja-JP" altLang="en-US" dirty="0" smtClean="0"/>
              <a:t>音が入力データの</a:t>
            </a:r>
            <a:r>
              <a:rPr lang="ja-JP" altLang="en-US" i="1" dirty="0" smtClean="0"/>
              <a:t>客観的</a:t>
            </a:r>
            <a:r>
              <a:rPr lang="ja-JP" altLang="en-US" dirty="0" smtClean="0"/>
              <a:t>特性を反映している</a:t>
            </a:r>
            <a:endParaRPr lang="en-US" altLang="ja-JP" dirty="0" smtClean="0"/>
          </a:p>
          <a:p>
            <a:r>
              <a:rPr lang="en-US" altLang="ja-JP" dirty="0" smtClean="0"/>
              <a:t>(</a:t>
            </a:r>
            <a:r>
              <a:rPr lang="en-US" altLang="ja-JP" i="1" dirty="0" smtClean="0"/>
              <a:t>C</a:t>
            </a:r>
            <a:r>
              <a:rPr lang="en-US" altLang="ja-JP" baseline="-25000" dirty="0" smtClean="0"/>
              <a:t>2</a:t>
            </a:r>
            <a:r>
              <a:rPr lang="en-US" altLang="ja-JP" dirty="0" smtClean="0"/>
              <a:t>) </a:t>
            </a:r>
            <a:r>
              <a:rPr lang="ja-JP" altLang="en-US" dirty="0" smtClean="0"/>
              <a:t>データから音の変換が</a:t>
            </a:r>
            <a:r>
              <a:rPr lang="ja-JP" altLang="en-US" i="1" dirty="0"/>
              <a:t>規則正しい</a:t>
            </a:r>
            <a:endParaRPr lang="en-US" altLang="ja-JP" dirty="0" smtClean="0"/>
          </a:p>
          <a:p>
            <a:r>
              <a:rPr lang="en-US" altLang="ja-JP" dirty="0" smtClean="0"/>
              <a:t>(</a:t>
            </a:r>
            <a:r>
              <a:rPr lang="en-US" altLang="ja-JP" i="1" dirty="0" smtClean="0"/>
              <a:t>C</a:t>
            </a:r>
            <a:r>
              <a:rPr lang="en-US" altLang="ja-JP" baseline="-25000" dirty="0" smtClean="0"/>
              <a:t>3</a:t>
            </a:r>
            <a:r>
              <a:rPr lang="en-US" altLang="ja-JP" dirty="0" smtClean="0"/>
              <a:t>) </a:t>
            </a:r>
            <a:r>
              <a:rPr lang="ja-JP" altLang="en-US" dirty="0"/>
              <a:t>音の生成</a:t>
            </a:r>
            <a:r>
              <a:rPr lang="ja-JP" altLang="en-US" dirty="0" smtClean="0"/>
              <a:t>に</a:t>
            </a:r>
            <a:r>
              <a:rPr lang="ja-JP" altLang="en-US" i="1" dirty="0"/>
              <a:t>再現性</a:t>
            </a:r>
            <a:r>
              <a:rPr lang="ja-JP" altLang="en-US" dirty="0"/>
              <a:t>がある</a:t>
            </a:r>
            <a:endParaRPr lang="en-US" altLang="ja-JP" dirty="0" smtClean="0"/>
          </a:p>
          <a:p>
            <a:r>
              <a:rPr lang="en-US" altLang="ja-JP" dirty="0" smtClean="0"/>
              <a:t>(</a:t>
            </a:r>
            <a:r>
              <a:rPr lang="en-US" altLang="ja-JP" i="1" dirty="0" smtClean="0"/>
              <a:t>C</a:t>
            </a:r>
            <a:r>
              <a:rPr lang="en-US" altLang="ja-JP" baseline="-25000" dirty="0" smtClean="0"/>
              <a:t>4</a:t>
            </a:r>
            <a:r>
              <a:rPr lang="en-US" altLang="ja-JP" dirty="0" smtClean="0"/>
              <a:t>) </a:t>
            </a:r>
            <a:r>
              <a:rPr lang="ja-JP" altLang="en-US" i="1" dirty="0" smtClean="0"/>
              <a:t>異なる</a:t>
            </a:r>
            <a:r>
              <a:rPr lang="ja-JP" altLang="en-US" dirty="0" smtClean="0"/>
              <a:t>データも繰り返しのデータも入力できること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357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一般構造と必要条件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5800" y="5589240"/>
            <a:ext cx="7772400" cy="936104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ja-JP" dirty="0" smtClean="0"/>
              <a:t>Figure 1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1700808"/>
            <a:ext cx="67532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70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聴覚ディスプレイ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5800" y="5589240"/>
            <a:ext cx="7772400" cy="1080120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ja-JP" dirty="0" smtClean="0"/>
              <a:t>Figure 2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893540"/>
            <a:ext cx="6696075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052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可聴化</a:t>
            </a:r>
            <a:r>
              <a:rPr lang="ja-JP" altLang="en-US" dirty="0" smtClean="0"/>
              <a:t>を</a:t>
            </a:r>
            <a:r>
              <a:rPr lang="ja-JP" altLang="en-US" dirty="0"/>
              <a:t>内包</a:t>
            </a:r>
            <a:r>
              <a:rPr lang="ja-JP" altLang="en-US" dirty="0" smtClean="0"/>
              <a:t>するシステム図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5800" y="5733256"/>
            <a:ext cx="7772400" cy="936104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ja-JP" dirty="0" smtClean="0"/>
              <a:t>Figure 3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3" y="1869068"/>
            <a:ext cx="5184576" cy="386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線矢印コネクタ 4"/>
          <p:cNvCxnSpPr>
            <a:stCxn id="6" idx="0"/>
          </p:cNvCxnSpPr>
          <p:nvPr/>
        </p:nvCxnSpPr>
        <p:spPr bwMode="auto">
          <a:xfrm flipH="1" flipV="1">
            <a:off x="6516216" y="2420888"/>
            <a:ext cx="1527225" cy="24738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テキスト ボックス 5"/>
          <p:cNvSpPr txBox="1"/>
          <p:nvPr/>
        </p:nvSpPr>
        <p:spPr>
          <a:xfrm>
            <a:off x="7308304" y="2668270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ランダム音等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線矢印コネクタ 7"/>
          <p:cNvCxnSpPr>
            <a:stCxn id="9" idx="0"/>
          </p:cNvCxnSpPr>
          <p:nvPr/>
        </p:nvCxnSpPr>
        <p:spPr bwMode="auto">
          <a:xfrm flipV="1">
            <a:off x="877526" y="2675282"/>
            <a:ext cx="2542346" cy="13937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テキスト ボックス 8"/>
          <p:cNvSpPr txBox="1"/>
          <p:nvPr/>
        </p:nvSpPr>
        <p:spPr>
          <a:xfrm>
            <a:off x="323528" y="28146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環境音等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線矢印コネクタ 12"/>
          <p:cNvCxnSpPr>
            <a:stCxn id="14" idx="0"/>
          </p:cNvCxnSpPr>
          <p:nvPr/>
        </p:nvCxnSpPr>
        <p:spPr bwMode="auto">
          <a:xfrm flipH="1" flipV="1">
            <a:off x="6372219" y="3369114"/>
            <a:ext cx="1493544" cy="24738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7164289" y="3616496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電話、ベル、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サイレン等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線矢印コネクタ 14"/>
          <p:cNvCxnSpPr>
            <a:stCxn id="16" idx="0"/>
          </p:cNvCxnSpPr>
          <p:nvPr/>
        </p:nvCxnSpPr>
        <p:spPr bwMode="auto">
          <a:xfrm flipV="1">
            <a:off x="1106164" y="3800291"/>
            <a:ext cx="2961780" cy="13937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テキスト ボックス 15"/>
          <p:cNvSpPr txBox="1"/>
          <p:nvPr/>
        </p:nvSpPr>
        <p:spPr>
          <a:xfrm>
            <a:off x="359806" y="3939661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法螺、銅鑼等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9" name="直線矢印コネクタ 18"/>
          <p:cNvCxnSpPr>
            <a:stCxn id="20" idx="0"/>
          </p:cNvCxnSpPr>
          <p:nvPr/>
        </p:nvCxnSpPr>
        <p:spPr bwMode="auto">
          <a:xfrm flipH="1" flipV="1">
            <a:off x="5940170" y="3939661"/>
            <a:ext cx="2166167" cy="49105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テキスト ボックス 19"/>
          <p:cNvSpPr txBox="1"/>
          <p:nvPr/>
        </p:nvSpPr>
        <p:spPr>
          <a:xfrm>
            <a:off x="7279828" y="4430711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モスキート音等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2" name="直線矢印コネクタ 21"/>
          <p:cNvCxnSpPr>
            <a:stCxn id="23" idx="0"/>
          </p:cNvCxnSpPr>
          <p:nvPr/>
        </p:nvCxnSpPr>
        <p:spPr bwMode="auto">
          <a:xfrm flipH="1" flipV="1">
            <a:off x="4310968" y="4244271"/>
            <a:ext cx="3829437" cy="955896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テキスト ボックス 22"/>
          <p:cNvSpPr txBox="1"/>
          <p:nvPr/>
        </p:nvSpPr>
        <p:spPr>
          <a:xfrm>
            <a:off x="7099895" y="5200167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ジェスチャー楽器</a:t>
            </a:r>
            <a:r>
              <a:rPr kumimoji="1" lang="ja-JP" altLang="en-US" dirty="0" smtClean="0">
                <a:solidFill>
                  <a:srgbClr val="FF0000"/>
                </a:solidFill>
              </a:rPr>
              <a:t>等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9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聴覚ディスプレイの閉ループ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5801" y="5348876"/>
            <a:ext cx="7772400" cy="1296144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ja-JP" dirty="0" smtClean="0"/>
              <a:t>Figure 4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1967746"/>
            <a:ext cx="6336704" cy="3189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線矢印コネクタ 4"/>
          <p:cNvCxnSpPr>
            <a:stCxn id="6" idx="0"/>
          </p:cNvCxnSpPr>
          <p:nvPr/>
        </p:nvCxnSpPr>
        <p:spPr bwMode="auto">
          <a:xfrm flipV="1">
            <a:off x="851878" y="2564904"/>
            <a:ext cx="767794" cy="249748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テキスト ボックス 5"/>
          <p:cNvSpPr txBox="1"/>
          <p:nvPr/>
        </p:nvSpPr>
        <p:spPr>
          <a:xfrm>
            <a:off x="323528" y="281465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センサ</a:t>
            </a:r>
            <a:r>
              <a:rPr kumimoji="1" lang="ja-JP" altLang="en-US" dirty="0" smtClean="0">
                <a:solidFill>
                  <a:srgbClr val="FF0000"/>
                </a:solidFill>
              </a:rPr>
              <a:t>等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線矢印コネクタ 8"/>
          <p:cNvCxnSpPr>
            <a:stCxn id="10" idx="0"/>
          </p:cNvCxnSpPr>
          <p:nvPr/>
        </p:nvCxnSpPr>
        <p:spPr bwMode="auto">
          <a:xfrm flipV="1">
            <a:off x="1082412" y="2979126"/>
            <a:ext cx="2121436" cy="37848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テキスト ボックス 9"/>
          <p:cNvSpPr txBox="1"/>
          <p:nvPr/>
        </p:nvSpPr>
        <p:spPr>
          <a:xfrm>
            <a:off x="297582" y="335761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未処理</a:t>
            </a:r>
            <a:r>
              <a:rPr lang="ja-JP" altLang="en-US" dirty="0" smtClean="0">
                <a:solidFill>
                  <a:srgbClr val="FF0000"/>
                </a:solidFill>
              </a:rPr>
              <a:t>の情報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線矢印コネクタ 12"/>
          <p:cNvCxnSpPr>
            <a:stCxn id="14" idx="0"/>
          </p:cNvCxnSpPr>
          <p:nvPr/>
        </p:nvCxnSpPr>
        <p:spPr bwMode="auto">
          <a:xfrm flipH="1" flipV="1">
            <a:off x="6660246" y="3726942"/>
            <a:ext cx="1115240" cy="35013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7452320" y="40770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後述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線矢印コネクタ 16"/>
          <p:cNvCxnSpPr>
            <a:stCxn id="18" idx="0"/>
          </p:cNvCxnSpPr>
          <p:nvPr/>
        </p:nvCxnSpPr>
        <p:spPr bwMode="auto">
          <a:xfrm flipH="1" flipV="1">
            <a:off x="5580130" y="4102858"/>
            <a:ext cx="2422397" cy="35013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テキスト ボックス 17"/>
          <p:cNvSpPr txBox="1"/>
          <p:nvPr/>
        </p:nvSpPr>
        <p:spPr>
          <a:xfrm>
            <a:off x="7254566" y="4452988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データの選択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0" name="直線矢印コネクタ 19"/>
          <p:cNvCxnSpPr>
            <a:stCxn id="21" idx="0"/>
          </p:cNvCxnSpPr>
          <p:nvPr/>
        </p:nvCxnSpPr>
        <p:spPr bwMode="auto">
          <a:xfrm flipH="1" flipV="1">
            <a:off x="6012160" y="4452988"/>
            <a:ext cx="2104982" cy="519538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テキスト ボックス 20"/>
          <p:cNvSpPr txBox="1"/>
          <p:nvPr/>
        </p:nvSpPr>
        <p:spPr>
          <a:xfrm>
            <a:off x="7254566" y="4972526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リハビリ、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スポーツ支援等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5" name="直線矢印コネクタ 24"/>
          <p:cNvCxnSpPr>
            <a:stCxn id="26" idx="0"/>
          </p:cNvCxnSpPr>
          <p:nvPr/>
        </p:nvCxnSpPr>
        <p:spPr bwMode="auto">
          <a:xfrm flipH="1" flipV="1">
            <a:off x="6012160" y="4972526"/>
            <a:ext cx="1536747" cy="701257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テキスト ボックス 25"/>
          <p:cNvSpPr txBox="1"/>
          <p:nvPr/>
        </p:nvSpPr>
        <p:spPr>
          <a:xfrm>
            <a:off x="6791328" y="5673783"/>
            <a:ext cx="1515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現実</a:t>
            </a:r>
            <a:r>
              <a:rPr lang="ja-JP" altLang="en-US" dirty="0" smtClean="0">
                <a:solidFill>
                  <a:srgbClr val="FF0000"/>
                </a:solidFill>
              </a:rPr>
              <a:t>世界</a:t>
            </a:r>
            <a:r>
              <a:rPr lang="ja-JP" altLang="en-US" dirty="0">
                <a:solidFill>
                  <a:srgbClr val="FF0000"/>
                </a:solidFill>
              </a:rPr>
              <a:t>と</a:t>
            </a:r>
            <a:r>
              <a:rPr lang="ja-JP" altLang="en-US" dirty="0" smtClean="0">
                <a:solidFill>
                  <a:srgbClr val="FF0000"/>
                </a:solidFill>
              </a:rPr>
              <a:t>の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相互作用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4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インタラクティブ可聴化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(a)</a:t>
            </a:r>
            <a:r>
              <a:rPr kumimoji="1" lang="ja-JP" altLang="en-US" i="1" dirty="0" smtClean="0"/>
              <a:t>トリガー</a:t>
            </a:r>
            <a:r>
              <a:rPr kumimoji="1" lang="ja-JP" altLang="en-US" dirty="0" smtClean="0"/>
              <a:t>（</a:t>
            </a:r>
            <a:r>
              <a:rPr lang="ja-JP" altLang="en-US" dirty="0" smtClean="0"/>
              <a:t>聴く</a:t>
            </a:r>
            <a:r>
              <a:rPr kumimoji="1" lang="ja-JP" altLang="en-US" dirty="0" smtClean="0"/>
              <a:t>データの選択等）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(b)</a:t>
            </a:r>
            <a:r>
              <a:rPr lang="ja-JP" altLang="en-US" i="1" dirty="0" smtClean="0"/>
              <a:t>パラメータ調整</a:t>
            </a:r>
            <a:r>
              <a:rPr lang="ja-JP" altLang="en-US" dirty="0" smtClean="0"/>
              <a:t>（音響パラメータ、制御範囲、圧縮因子等）</a:t>
            </a:r>
            <a:endParaRPr lang="en-US" altLang="ja-JP" i="1" dirty="0" smtClean="0"/>
          </a:p>
          <a:p>
            <a:pPr marL="0" indent="0">
              <a:buNone/>
            </a:pPr>
            <a:r>
              <a:rPr kumimoji="1" lang="en-US" altLang="ja-JP" dirty="0" smtClean="0"/>
              <a:t>(c)</a:t>
            </a:r>
            <a:r>
              <a:rPr kumimoji="1" lang="ja-JP" altLang="en-US" i="1" dirty="0" smtClean="0"/>
              <a:t>興奮性インタラクション</a:t>
            </a:r>
            <a:r>
              <a:rPr kumimoji="1" lang="ja-JP" altLang="en-US" dirty="0" smtClean="0"/>
              <a:t>（振る</a:t>
            </a:r>
            <a:r>
              <a:rPr lang="ja-JP" altLang="en-US" dirty="0" smtClean="0"/>
              <a:t>、傾けるといった動作に反応する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8295870"/>
      </p:ext>
    </p:extLst>
  </p:cSld>
  <p:clrMapOvr>
    <a:masterClrMapping/>
  </p:clrMapOvr>
</p:sld>
</file>

<file path=ppt/theme/theme1.xml><?xml version="1.0" encoding="utf-8"?>
<a:theme xmlns:a="http://schemas.openxmlformats.org/drawingml/2006/main" name="1_標準デザイン">
  <a:themeElements>
    <a:clrScheme name="1_標準デザイン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9933FF"/>
      </a:hlink>
      <a:folHlink>
        <a:srgbClr val="B2B2B2"/>
      </a:folHlink>
    </a:clrScheme>
    <a:fontScheme name="1_標準デザイン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50" charset="-128"/>
          </a:defRPr>
        </a:defPPr>
      </a:lstStyle>
    </a:ln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66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9933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081022iwabuchi</Template>
  <TotalTime>654</TotalTime>
  <Words>194</Words>
  <Application>Microsoft Office PowerPoint</Application>
  <PresentationFormat>画面に合わせる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1_標準デザイン</vt:lpstr>
      <vt:lpstr>論文輪講</vt:lpstr>
      <vt:lpstr>選択論文</vt:lpstr>
      <vt:lpstr>可聴化とは</vt:lpstr>
      <vt:lpstr>著者の定義</vt:lpstr>
      <vt:lpstr>一般構造と必要条件</vt:lpstr>
      <vt:lpstr>聴覚ディスプレイ</vt:lpstr>
      <vt:lpstr>可聴化を内包するシステム図</vt:lpstr>
      <vt:lpstr>聴覚ディスプレイの閉ループ</vt:lpstr>
      <vt:lpstr>インタラクティブ可聴化</vt:lpstr>
      <vt:lpstr>参考文献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論文輪講</dc:title>
  <dc:creator>iwabuchi-yuki</dc:creator>
  <cp:lastModifiedBy>iwabuchi-yuki</cp:lastModifiedBy>
  <cp:revision>20</cp:revision>
  <dcterms:created xsi:type="dcterms:W3CDTF">2012-01-04T08:28:37Z</dcterms:created>
  <dcterms:modified xsi:type="dcterms:W3CDTF">2012-01-10T19:27:32Z</dcterms:modified>
</cp:coreProperties>
</file>