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3" r:id="rId4"/>
    <p:sldId id="274" r:id="rId5"/>
    <p:sldId id="275" r:id="rId6"/>
    <p:sldId id="276" r:id="rId7"/>
    <p:sldId id="277" r:id="rId8"/>
    <p:sldId id="271" r:id="rId9"/>
    <p:sldId id="266" r:id="rId10"/>
    <p:sldId id="272" r:id="rId11"/>
    <p:sldId id="269" r:id="rId12"/>
    <p:sldId id="268" r:id="rId13"/>
    <p:sldId id="261" r:id="rId14"/>
    <p:sldId id="267" r:id="rId15"/>
    <p:sldId id="270" r:id="rId16"/>
    <p:sldId id="257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891C8-8DCD-594E-A382-5B0D00CE6B9E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AA55E-2DAC-FC43-87A0-0DDBF1B0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5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0E9A3-2DD5-45FC-9385-8B046B68CBC7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0BF59-B53D-45D6-BCCE-83B91F6E3687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Butchi</a:t>
            </a:r>
            <a:r>
              <a:rPr kumimoji="1" lang="en-US" altLang="ja-JP" baseline="0" dirty="0" smtClean="0"/>
              <a:t> number: 40000, </a:t>
            </a:r>
            <a:r>
              <a:rPr kumimoji="1" lang="en-US" altLang="ja-JP" baseline="0" dirty="0" err="1" smtClean="0"/>
              <a:t>quatenary</a:t>
            </a:r>
            <a:r>
              <a:rPr kumimoji="1" lang="en-US" altLang="ja-JP" baseline="0" dirty="0" smtClean="0"/>
              <a:t> tile: 4096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A610-330C-4518-AC86-B92F7B0D480B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7CB9B-13EB-414B-8C3B-E0BBA02DCBAF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44BB9-A54B-455A-96DB-425BC25FA947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4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9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7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7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7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tchi.jp/" TargetMode="External"/><Relationship Id="rId4" Type="http://schemas.openxmlformats.org/officeDocument/2006/relationships/hyperlink" Target="http://kayac.com/team/iwabuchi-yuk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面白法人</a:t>
            </a:r>
            <a:r>
              <a:rPr lang="ja-JP" altLang="en-US" dirty="0" smtClean="0"/>
              <a:t>カヤック</a:t>
            </a:r>
            <a:endParaRPr lang="en-US" altLang="ja-JP" dirty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ファイ部・人事部</a:t>
            </a:r>
            <a:endParaRPr lang="en-US" altLang="ja-JP" dirty="0"/>
          </a:p>
          <a:p>
            <a:r>
              <a:rPr lang="ja-JP" altLang="en-US" dirty="0" smtClean="0"/>
              <a:t>岩淵勇樹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97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フラクタル</a:t>
            </a:r>
          </a:p>
        </p:txBody>
      </p:sp>
      <p:pic>
        <p:nvPicPr>
          <p:cNvPr id="549892" name="Picture 4" descr="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6736" y="3860800"/>
            <a:ext cx="2447925" cy="2120900"/>
          </a:xfrm>
          <a:prstGeom prst="rect">
            <a:avLst/>
          </a:prstGeom>
          <a:noFill/>
        </p:spPr>
      </p:pic>
      <p:pic>
        <p:nvPicPr>
          <p:cNvPr id="549893" name="Picture 5" descr="4_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173" y="1916113"/>
            <a:ext cx="2447925" cy="509587"/>
          </a:xfrm>
          <a:prstGeom prst="rect">
            <a:avLst/>
          </a:prstGeom>
          <a:noFill/>
        </p:spPr>
      </p:pic>
      <p:pic>
        <p:nvPicPr>
          <p:cNvPr id="549894" name="Picture 6" descr="5_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1998" y="1773238"/>
            <a:ext cx="2305050" cy="665162"/>
          </a:xfrm>
          <a:prstGeom prst="rect">
            <a:avLst/>
          </a:prstGeom>
          <a:noFill/>
        </p:spPr>
      </p:pic>
      <p:pic>
        <p:nvPicPr>
          <p:cNvPr id="549895" name="Picture 7" descr="6_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2852738"/>
            <a:ext cx="2592388" cy="539750"/>
          </a:xfrm>
          <a:prstGeom prst="rect">
            <a:avLst/>
          </a:prstGeom>
          <a:noFill/>
        </p:spPr>
      </p:pic>
      <p:pic>
        <p:nvPicPr>
          <p:cNvPr id="549896" name="Picture 8" descr="7_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9486" y="3500438"/>
            <a:ext cx="2403475" cy="2449512"/>
          </a:xfrm>
          <a:prstGeom prst="rect">
            <a:avLst/>
          </a:prstGeom>
          <a:noFill/>
        </p:spPr>
      </p:pic>
      <p:pic>
        <p:nvPicPr>
          <p:cNvPr id="549897" name="Picture 9" descr="drag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811" y="4292600"/>
            <a:ext cx="2016125" cy="1490663"/>
          </a:xfrm>
          <a:prstGeom prst="rect">
            <a:avLst/>
          </a:prstGeom>
          <a:noFill/>
        </p:spPr>
      </p:pic>
      <p:pic>
        <p:nvPicPr>
          <p:cNvPr id="549898" name="Picture 10" descr="koch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1773238"/>
            <a:ext cx="2314575" cy="666750"/>
          </a:xfrm>
          <a:prstGeom prst="rect">
            <a:avLst/>
          </a:prstGeom>
          <a:noFill/>
        </p:spPr>
      </p:pic>
      <p:pic>
        <p:nvPicPr>
          <p:cNvPr id="549899" name="Picture 11" descr="2_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7098" y="2636838"/>
            <a:ext cx="1727200" cy="1146175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285720" y="6215082"/>
            <a:ext cx="3553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http://butchi.jp/documents/fractal/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13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Butchi</a:t>
            </a:r>
            <a:r>
              <a:rPr kumimoji="1" lang="ja-JP" altLang="en-US" dirty="0" smtClean="0"/>
              <a:t>数</a:t>
            </a:r>
            <a:endParaRPr kumimoji="1" lang="ja-JP" altLang="en-US" dirty="0"/>
          </a:p>
        </p:txBody>
      </p:sp>
      <p:pic>
        <p:nvPicPr>
          <p:cNvPr id="4098" name="Picture 2" descr="F:\mydoc\univ\MeRL\myres\planar_binary\400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3643338" cy="364333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l="13799" t="21789" r="34221" b="15137"/>
          <a:stretch>
            <a:fillRect/>
          </a:stretch>
        </p:blipFill>
        <p:spPr bwMode="auto">
          <a:xfrm>
            <a:off x="4857752" y="1857364"/>
            <a:ext cx="40004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正方形/長方形 4"/>
          <p:cNvSpPr/>
          <p:nvPr/>
        </p:nvSpPr>
        <p:spPr>
          <a:xfrm>
            <a:off x="214282" y="6286520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http://butchi.jp/documents/planar_binary/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79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WebClapPad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リアルな拍手を実現するシステム</a:t>
            </a:r>
          </a:p>
          <a:p>
            <a:r>
              <a:rPr lang="ja-JP" altLang="en-US" dirty="0"/>
              <a:t>動画再生後やブログパーツへの応用</a:t>
            </a:r>
          </a:p>
          <a:p>
            <a:r>
              <a:rPr lang="ja-JP" altLang="en-US" dirty="0" smtClean="0"/>
              <a:t>新しいコミュニケーションツール</a:t>
            </a:r>
            <a:endParaRPr lang="en-US" altLang="ja-JP" dirty="0"/>
          </a:p>
        </p:txBody>
      </p:sp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3" cstate="print"/>
          <a:srcRect l="1213" t="12257" r="1051" b="1083"/>
          <a:stretch>
            <a:fillRect/>
          </a:stretch>
        </p:blipFill>
        <p:spPr bwMode="auto">
          <a:xfrm>
            <a:off x="2143108" y="3326750"/>
            <a:ext cx="4786347" cy="2959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329476" y="6286520"/>
            <a:ext cx="409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http://butchi.jp/documents/webclappad/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4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ビット逆転</a:t>
            </a:r>
            <a:endParaRPr lang="ja-JP" alt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4038600" cy="4038600"/>
          </a:xfrm>
          <a:prstGeom prst="rect">
            <a:avLst/>
          </a:prstGeom>
          <a:noFill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066800" y="2286000"/>
            <a:ext cx="40386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791200" y="1828800"/>
            <a:ext cx="2311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/>
              <a:t>セル </a:t>
            </a:r>
            <a:r>
              <a:rPr lang="en-US" altLang="ja-JP"/>
              <a:t>[X,Y]</a:t>
            </a:r>
            <a:r>
              <a:rPr lang="ja-JP" altLang="en-US"/>
              <a:t>の変位</a:t>
            </a:r>
            <a:r>
              <a:rPr lang="en-US" altLang="ja-JP"/>
              <a:t>(x,y)</a:t>
            </a:r>
          </a:p>
          <a:p>
            <a:pPr algn="l"/>
            <a:r>
              <a:rPr lang="en-US" altLang="ja-JP"/>
              <a:t>x=r</a:t>
            </a:r>
            <a:r>
              <a:rPr lang="en-US" altLang="ja-JP" baseline="-25000"/>
              <a:t>N</a:t>
            </a:r>
            <a:r>
              <a:rPr lang="en-US" altLang="ja-JP"/>
              <a:t>(Y) </a:t>
            </a:r>
            <a:r>
              <a:rPr lang="en-US" altLang="ja-JP">
                <a:solidFill>
                  <a:schemeClr val="bg2"/>
                </a:solidFill>
              </a:rPr>
              <a:t>-2</a:t>
            </a:r>
            <a:r>
              <a:rPr lang="en-US" altLang="ja-JP" baseline="30000">
                <a:solidFill>
                  <a:schemeClr val="bg2"/>
                </a:solidFill>
              </a:rPr>
              <a:t>N-1</a:t>
            </a:r>
          </a:p>
          <a:p>
            <a:pPr algn="l"/>
            <a:r>
              <a:rPr lang="en-US" altLang="ja-JP"/>
              <a:t>y=r</a:t>
            </a:r>
            <a:r>
              <a:rPr lang="en-US" altLang="ja-JP" baseline="-25000"/>
              <a:t>N</a:t>
            </a:r>
            <a:r>
              <a:rPr lang="en-US" altLang="ja-JP"/>
              <a:t> (X) </a:t>
            </a:r>
            <a:r>
              <a:rPr lang="en-US" altLang="ja-JP">
                <a:solidFill>
                  <a:schemeClr val="bg2"/>
                </a:solidFill>
              </a:rPr>
              <a:t>-2</a:t>
            </a:r>
            <a:r>
              <a:rPr lang="en-US" altLang="ja-JP" baseline="30000">
                <a:solidFill>
                  <a:schemeClr val="bg2"/>
                </a:solidFill>
              </a:rPr>
              <a:t>N-1</a:t>
            </a:r>
            <a:endParaRPr lang="en-US" altLang="ja-JP">
              <a:solidFill>
                <a:schemeClr val="bg2"/>
              </a:solidFill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14300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652588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163763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674938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184525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69570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5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206875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71805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5800" y="586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85800" y="5365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85800" y="4865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85800" y="4364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85800" y="3863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85800" y="3362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5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85800" y="2862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858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81600" y="63246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[</a:t>
            </a:r>
            <a:r>
              <a:rPr lang="ja-JP" altLang="en-US"/>
              <a:t>セル</a:t>
            </a:r>
            <a:r>
              <a:rPr lang="en-US" altLang="ja-JP"/>
              <a:t>]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57200" y="19050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[</a:t>
            </a:r>
            <a:r>
              <a:rPr lang="ja-JP" altLang="en-US"/>
              <a:t>セル</a:t>
            </a:r>
            <a:r>
              <a:rPr lang="en-US" altLang="ja-JP"/>
              <a:t>]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3048000"/>
            <a:ext cx="2667000" cy="2743200"/>
            <a:chOff x="3792" y="1920"/>
            <a:chExt cx="1680" cy="1728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3792" y="2160"/>
              <a:ext cx="1488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3978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4164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4350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4536" y="192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4722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4908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5094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rot="5400000">
              <a:off x="4536" y="160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 rot="5400000">
              <a:off x="4536" y="178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rot="5400000">
              <a:off x="4536" y="197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rot="5400000">
              <a:off x="4632" y="206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rot="5400000">
              <a:off x="4536" y="234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rot="5400000">
              <a:off x="4536" y="253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rot="5400000">
              <a:off x="4536" y="271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4350" y="2532"/>
              <a:ext cx="186" cy="18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4094163" y="2790825"/>
            <a:ext cx="428783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3594100" y="3300413"/>
            <a:ext cx="2425700" cy="249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6019800" y="5867400"/>
            <a:ext cx="286067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/>
              <a:t>セル</a:t>
            </a:r>
            <a:r>
              <a:rPr lang="en-US" altLang="ja-JP"/>
              <a:t>[101</a:t>
            </a:r>
            <a:r>
              <a:rPr lang="en-US" altLang="ja-JP" baseline="-25000"/>
              <a:t>(2)</a:t>
            </a:r>
            <a:r>
              <a:rPr lang="en-US" altLang="ja-JP"/>
              <a:t>,110</a:t>
            </a:r>
            <a:r>
              <a:rPr lang="en-US" altLang="ja-JP" baseline="-25000"/>
              <a:t>(2)</a:t>
            </a:r>
            <a:r>
              <a:rPr lang="en-US" altLang="ja-JP"/>
              <a:t>]</a:t>
            </a:r>
            <a:r>
              <a:rPr lang="ja-JP" altLang="en-US"/>
              <a:t>の変位は</a:t>
            </a:r>
          </a:p>
          <a:p>
            <a:pPr algn="l"/>
            <a:r>
              <a:rPr lang="en-US" altLang="ja-JP"/>
              <a:t>(011</a:t>
            </a:r>
            <a:r>
              <a:rPr lang="en-US" altLang="ja-JP" baseline="-25000"/>
              <a:t>(2)</a:t>
            </a:r>
            <a:r>
              <a:rPr lang="en-US" altLang="ja-JP"/>
              <a:t>-100</a:t>
            </a:r>
            <a:r>
              <a:rPr lang="en-US" altLang="ja-JP" baseline="-25000"/>
              <a:t>(2)</a:t>
            </a:r>
            <a:r>
              <a:rPr lang="en-US" altLang="ja-JP"/>
              <a:t>,101</a:t>
            </a:r>
            <a:r>
              <a:rPr lang="en-US" altLang="ja-JP" baseline="-25000"/>
              <a:t>(2)</a:t>
            </a:r>
            <a:r>
              <a:rPr lang="en-US" altLang="ja-JP"/>
              <a:t>-100</a:t>
            </a:r>
            <a:r>
              <a:rPr lang="en-US" altLang="ja-JP" baseline="-25000"/>
              <a:t>(2)</a:t>
            </a:r>
            <a:r>
              <a:rPr lang="en-US" altLang="ja-JP"/>
              <a:t>)</a:t>
            </a:r>
          </a:p>
          <a:p>
            <a:pPr algn="l"/>
            <a:r>
              <a:rPr lang="en-US" altLang="ja-JP"/>
              <a:t>=(111</a:t>
            </a:r>
            <a:r>
              <a:rPr lang="en-US" altLang="ja-JP" baseline="-25000"/>
              <a:t>(2)</a:t>
            </a:r>
            <a:r>
              <a:rPr lang="en-US" altLang="ja-JP"/>
              <a:t>,001</a:t>
            </a:r>
            <a:r>
              <a:rPr lang="en-US" altLang="ja-JP" baseline="-25000"/>
              <a:t>(2)</a:t>
            </a:r>
            <a:r>
              <a:rPr lang="en-US" altLang="ja-JP"/>
              <a:t>)</a:t>
            </a:r>
            <a:r>
              <a:rPr lang="en-US" altLang="ja-JP" sz="1400"/>
              <a:t>(2</a:t>
            </a:r>
            <a:r>
              <a:rPr lang="ja-JP" altLang="en-US" sz="1400"/>
              <a:t>の補数表現</a:t>
            </a:r>
            <a:r>
              <a:rPr lang="en-US" altLang="ja-JP" sz="1400"/>
              <a:t>)</a:t>
            </a: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7277100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0</a:t>
            </a: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7551738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1</a:t>
            </a: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7826375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2</a:t>
            </a: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8099425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3</a:t>
            </a: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5943600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-4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6276975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-3</a:t>
            </a: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6610350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-2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6943725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-1</a:t>
            </a:r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72771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1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7277100" y="3733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2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7277100" y="3429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3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7218363" y="45720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-1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7218363" y="48768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-2</a:t>
            </a:r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7218363" y="51816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-3</a:t>
            </a: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7218363" y="54864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-4</a:t>
            </a: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590927" y="2793207"/>
            <a:ext cx="500063" cy="500063"/>
            <a:chOff x="2264" y="1758"/>
            <a:chExt cx="315" cy="315"/>
          </a:xfrm>
        </p:grpSpPr>
        <p:sp>
          <p:nvSpPr>
            <p:cNvPr id="48221" name="Line 93"/>
            <p:cNvSpPr>
              <a:spLocks noChangeShapeType="1"/>
            </p:cNvSpPr>
            <p:nvPr/>
          </p:nvSpPr>
          <p:spPr bwMode="auto">
            <a:xfrm>
              <a:off x="2303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>
              <a:off x="2343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3" name="Line 95"/>
            <p:cNvSpPr>
              <a:spLocks noChangeShapeType="1"/>
            </p:cNvSpPr>
            <p:nvPr/>
          </p:nvSpPr>
          <p:spPr bwMode="auto">
            <a:xfrm>
              <a:off x="2382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2461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5" name="Line 97"/>
            <p:cNvSpPr>
              <a:spLocks noChangeShapeType="1"/>
            </p:cNvSpPr>
            <p:nvPr/>
          </p:nvSpPr>
          <p:spPr bwMode="auto">
            <a:xfrm>
              <a:off x="2500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2540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7" name="Line 99"/>
            <p:cNvSpPr>
              <a:spLocks noChangeShapeType="1"/>
            </p:cNvSpPr>
            <p:nvPr/>
          </p:nvSpPr>
          <p:spPr bwMode="auto">
            <a:xfrm rot="5400000">
              <a:off x="2422" y="1639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8" name="Line 100"/>
            <p:cNvSpPr>
              <a:spLocks noChangeShapeType="1"/>
            </p:cNvSpPr>
            <p:nvPr/>
          </p:nvSpPr>
          <p:spPr bwMode="auto">
            <a:xfrm rot="5400000">
              <a:off x="2422" y="1679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9" name="Line 101"/>
            <p:cNvSpPr>
              <a:spLocks noChangeShapeType="1"/>
            </p:cNvSpPr>
            <p:nvPr/>
          </p:nvSpPr>
          <p:spPr bwMode="auto">
            <a:xfrm rot="5400000">
              <a:off x="2422" y="171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0" name="Line 102"/>
            <p:cNvSpPr>
              <a:spLocks noChangeShapeType="1"/>
            </p:cNvSpPr>
            <p:nvPr/>
          </p:nvSpPr>
          <p:spPr bwMode="auto">
            <a:xfrm rot="5400000">
              <a:off x="2422" y="1797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1" name="Line 103"/>
            <p:cNvSpPr>
              <a:spLocks noChangeShapeType="1"/>
            </p:cNvSpPr>
            <p:nvPr/>
          </p:nvSpPr>
          <p:spPr bwMode="auto">
            <a:xfrm rot="5400000">
              <a:off x="2422" y="1836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2" name="Line 104"/>
            <p:cNvSpPr>
              <a:spLocks noChangeShapeType="1"/>
            </p:cNvSpPr>
            <p:nvPr/>
          </p:nvSpPr>
          <p:spPr bwMode="auto">
            <a:xfrm rot="5400000">
              <a:off x="2422" y="1876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3" name="Rectangle 105"/>
            <p:cNvSpPr>
              <a:spLocks noChangeArrowheads="1"/>
            </p:cNvSpPr>
            <p:nvPr/>
          </p:nvSpPr>
          <p:spPr bwMode="auto">
            <a:xfrm>
              <a:off x="2264" y="1758"/>
              <a:ext cx="31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234" name="Line 106"/>
            <p:cNvSpPr>
              <a:spLocks noChangeShapeType="1"/>
            </p:cNvSpPr>
            <p:nvPr/>
          </p:nvSpPr>
          <p:spPr bwMode="auto">
            <a:xfrm>
              <a:off x="2422" y="1758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5" name="Line 107"/>
            <p:cNvSpPr>
              <a:spLocks noChangeShapeType="1"/>
            </p:cNvSpPr>
            <p:nvPr/>
          </p:nvSpPr>
          <p:spPr bwMode="auto">
            <a:xfrm rot="5400000">
              <a:off x="2422" y="1758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858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GraphiCalPad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Times New Roman" pitchFamily="18" charset="0"/>
              </a:rPr>
              <a:t>学生</a:t>
            </a:r>
            <a:r>
              <a:rPr lang="en-US" altLang="ja-JP" dirty="0" smtClean="0">
                <a:latin typeface="Times New Roman" pitchFamily="18" charset="0"/>
              </a:rPr>
              <a:t>e-Learning</a:t>
            </a:r>
            <a:r>
              <a:rPr lang="ja-JP" altLang="en-US" dirty="0" smtClean="0">
                <a:latin typeface="Times New Roman" pitchFamily="18" charset="0"/>
              </a:rPr>
              <a:t>作品コンテスト（</a:t>
            </a:r>
            <a:r>
              <a:rPr lang="en-US" altLang="ja-JP" dirty="0" smtClean="0">
                <a:latin typeface="Times New Roman" pitchFamily="18" charset="0"/>
              </a:rPr>
              <a:t>IT</a:t>
            </a:r>
            <a:r>
              <a:rPr lang="ja-JP" altLang="en-US" dirty="0" smtClean="0">
                <a:latin typeface="Times New Roman" pitchFamily="18" charset="0"/>
              </a:rPr>
              <a:t>教育推進プログラム主催）</a:t>
            </a:r>
            <a:r>
              <a:rPr lang="ja-JP" altLang="en-US" dirty="0" smtClean="0">
                <a:solidFill>
                  <a:srgbClr val="FF0000"/>
                </a:solidFill>
                <a:latin typeface="Times New Roman" pitchFamily="18" charset="0"/>
              </a:rPr>
              <a:t>優秀賞受賞</a:t>
            </a:r>
            <a:endParaRPr lang="en-US" altLang="ja-JP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</a:rPr>
              <a:t>ビジュアルプログラミング環境として再開発中</a:t>
            </a:r>
            <a:endParaRPr lang="en-US" altLang="ja-JP" dirty="0" smtClean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517127" name="Picture 7"/>
          <p:cNvPicPr>
            <a:picLocks noChangeAspect="1" noChangeArrowheads="1"/>
          </p:cNvPicPr>
          <p:nvPr/>
        </p:nvPicPr>
        <p:blipFill>
          <a:blip r:embed="rId3" cstate="print"/>
          <a:srcRect l="958" t="9056" r="958" b="873"/>
          <a:stretch>
            <a:fillRect/>
          </a:stretch>
        </p:blipFill>
        <p:spPr bwMode="auto">
          <a:xfrm>
            <a:off x="2571736" y="3286124"/>
            <a:ext cx="4572032" cy="28468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357158" y="6286520"/>
            <a:ext cx="416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http://butchi.jp/documents/graphicalpad/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20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lang="en-US" altLang="ja-JP" dirty="0" err="1" smtClean="0"/>
              <a:t>bion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waon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pic>
        <p:nvPicPr>
          <p:cNvPr id="3" name="Picture 6" descr="wa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643050"/>
            <a:ext cx="2500330" cy="2500330"/>
          </a:xfrm>
          <a:prstGeom prst="rect">
            <a:avLst/>
          </a:prstGeom>
          <a:noFill/>
        </p:spPr>
      </p:pic>
      <p:pic>
        <p:nvPicPr>
          <p:cNvPr id="4" name="Picture 9" descr="b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8" y="1500174"/>
            <a:ext cx="2690760" cy="2690760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06227" y="1785926"/>
            <a:ext cx="326243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 sz="2400" dirty="0" smtClean="0"/>
              <a:t>制作</a:t>
            </a:r>
            <a:r>
              <a:rPr lang="ja-JP" altLang="en-US" sz="2400" dirty="0"/>
              <a:t>環境</a:t>
            </a:r>
            <a:r>
              <a:rPr lang="en-US" altLang="ja-JP" sz="2400" dirty="0"/>
              <a:t>:</a:t>
            </a:r>
          </a:p>
          <a:p>
            <a:pPr algn="l"/>
            <a:r>
              <a:rPr lang="en-US" altLang="ja-JP" sz="2400" dirty="0" err="1" smtClean="0"/>
              <a:t>Mathematica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 dirty="0"/>
              <a:t>出展</a:t>
            </a:r>
            <a:r>
              <a:rPr lang="en-US" altLang="ja-JP" sz="2400" dirty="0"/>
              <a:t>:</a:t>
            </a:r>
          </a:p>
          <a:p>
            <a:pPr algn="l"/>
            <a:r>
              <a:rPr lang="en-US" altLang="ja-JP" sz="2400" dirty="0" smtClean="0"/>
              <a:t>2008</a:t>
            </a:r>
            <a:r>
              <a:rPr lang="ja-JP" altLang="en-US" sz="2400" dirty="0" smtClean="0"/>
              <a:t>年度</a:t>
            </a:r>
            <a:endParaRPr lang="en-US" altLang="ja-JP" sz="2400" dirty="0" smtClean="0"/>
          </a:p>
          <a:p>
            <a:pPr algn="l"/>
            <a:r>
              <a:rPr lang="ja-JP" altLang="en-US" sz="2400" dirty="0" smtClean="0"/>
              <a:t>金沢大学美術部新歓展</a:t>
            </a:r>
            <a:endParaRPr lang="ja-JP" alt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24" y="5312647"/>
            <a:ext cx="76152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ja-JP" altLang="en-US" sz="2400" dirty="0" smtClean="0"/>
              <a:t>音の倍音をモチーフにした作品。</a:t>
            </a:r>
            <a:endParaRPr lang="en-US" altLang="ja-JP" sz="2400" dirty="0" smtClean="0"/>
          </a:p>
          <a:p>
            <a:pPr algn="l"/>
            <a:r>
              <a:rPr lang="ja-JP" altLang="en-US" sz="2400" dirty="0" smtClean="0"/>
              <a:t>螺旋と放射状の線を組み合わせた座標系を用いている。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25692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2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自己平均顔</a:t>
            </a:r>
            <a:endParaRPr kumimoji="1" lang="ja-JP" altLang="en-US" dirty="0"/>
          </a:p>
        </p:txBody>
      </p:sp>
      <p:pic>
        <p:nvPicPr>
          <p:cNvPr id="3" name="Picture 5" descr="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88471" y="1285860"/>
            <a:ext cx="5183646" cy="5183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9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岩淵勇樹</a:t>
            </a:r>
            <a:endParaRPr lang="en-US" altLang="ja-JP" dirty="0" smtClean="0"/>
          </a:p>
          <a:p>
            <a:r>
              <a:rPr lang="ja-JP" altLang="en-US" dirty="0" smtClean="0"/>
              <a:t>金沢大学工学部情報システム工学科出身</a:t>
            </a:r>
            <a:endParaRPr lang="en-US" altLang="ja-JP" dirty="0" smtClean="0"/>
          </a:p>
          <a:p>
            <a:r>
              <a:rPr lang="ja-JP" altLang="en-US" dirty="0" smtClean="0"/>
              <a:t>博士（工学）</a:t>
            </a:r>
            <a:endParaRPr lang="en-US" altLang="ja-JP" dirty="0"/>
          </a:p>
          <a:p>
            <a:r>
              <a:rPr lang="ja-JP" altLang="en-US" dirty="0" smtClean="0"/>
              <a:t>面白法人カヤック所属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ja-JP" altLang="en-US" dirty="0" smtClean="0"/>
              <a:t>年目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HP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>
                <a:hlinkClick r:id="rId3"/>
              </a:rPr>
              <a:t>http://butchi.jp/</a:t>
            </a:r>
            <a:endParaRPr kumimoji="1" lang="en-US" altLang="ja-JP" dirty="0" smtClean="0"/>
          </a:p>
          <a:p>
            <a:r>
              <a:rPr kumimoji="1" lang="en-US" altLang="ja-JP" dirty="0" smtClean="0">
                <a:hlinkClick r:id="rId4"/>
              </a:rPr>
              <a:t>http://kayac.co</a:t>
            </a:r>
            <a:r>
              <a:rPr lang="en-US" altLang="ja-JP" dirty="0" smtClean="0">
                <a:hlinkClick r:id="rId4"/>
              </a:rPr>
              <a:t>m/team/iwabuchi-yuki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097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16990" r="-16990"/>
          <a:stretch>
            <a:fillRect/>
          </a:stretch>
        </p:blipFill>
        <p:spPr>
          <a:xfrm>
            <a:off x="916636" y="1673992"/>
            <a:ext cx="7310728" cy="402062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931603" y="5891640"/>
            <a:ext cx="531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明治エッセルスーパー祭り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991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6689" y="5891640"/>
            <a:ext cx="66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/>
              <a:t>戦後</a:t>
            </a:r>
            <a:r>
              <a:rPr lang="en-US" altLang="ja-JP" sz="3600" dirty="0" smtClean="0"/>
              <a:t>70</a:t>
            </a:r>
            <a:r>
              <a:rPr lang="ja-JP" altLang="en-US" sz="3600" dirty="0" smtClean="0"/>
              <a:t>年　ニッポンの家族（</a:t>
            </a:r>
            <a:r>
              <a:rPr lang="en-US" altLang="ja-JP" sz="3600" dirty="0" smtClean="0"/>
              <a:t>NHK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8" y="1219078"/>
            <a:ext cx="7834924" cy="44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1500" y="5891640"/>
            <a:ext cx="662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ヴォルフガングコーポレートサイト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85" y="1396794"/>
            <a:ext cx="6854642" cy="43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興味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画像処理</a:t>
            </a:r>
            <a:r>
              <a:rPr lang="en-US" altLang="ja-JP" dirty="0"/>
              <a:t>, </a:t>
            </a:r>
            <a:r>
              <a:rPr lang="ja-JP" altLang="en-US" dirty="0"/>
              <a:t>曲線</a:t>
            </a:r>
            <a:r>
              <a:rPr lang="en-US" altLang="ja-JP" dirty="0"/>
              <a:t>, </a:t>
            </a:r>
            <a:r>
              <a:rPr lang="ja-JP" altLang="en-US" dirty="0"/>
              <a:t>ベクタ画像</a:t>
            </a:r>
            <a:r>
              <a:rPr lang="en-US" altLang="ja-JP" dirty="0"/>
              <a:t>, </a:t>
            </a:r>
            <a:r>
              <a:rPr lang="ja-JP" altLang="en-US" dirty="0"/>
              <a:t>アンチエイリアシング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サンプリング</a:t>
            </a:r>
            <a:r>
              <a:rPr lang="en-US" altLang="ja-JP" dirty="0"/>
              <a:t>, </a:t>
            </a:r>
            <a:r>
              <a:rPr lang="ja-JP" altLang="en-US" dirty="0"/>
              <a:t>フーリエ変換</a:t>
            </a:r>
            <a:r>
              <a:rPr lang="en-US" altLang="ja-JP" dirty="0"/>
              <a:t>, </a:t>
            </a:r>
            <a:r>
              <a:rPr lang="ja-JP" altLang="en-US" dirty="0"/>
              <a:t>解析信号</a:t>
            </a:r>
            <a:r>
              <a:rPr lang="en-US" altLang="ja-JP" dirty="0"/>
              <a:t>, </a:t>
            </a:r>
            <a:r>
              <a:rPr lang="ja-JP" altLang="en-US" dirty="0"/>
              <a:t>ヒルベルト変換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数式処理</a:t>
            </a:r>
            <a:r>
              <a:rPr lang="en-US" altLang="ja-JP" dirty="0"/>
              <a:t>, </a:t>
            </a:r>
            <a:r>
              <a:rPr lang="en-US" altLang="ja-JP" dirty="0" err="1"/>
              <a:t>Mathematica</a:t>
            </a:r>
            <a:r>
              <a:rPr lang="en-US" altLang="ja-JP" dirty="0"/>
              <a:t>, </a:t>
            </a:r>
            <a:r>
              <a:rPr lang="ja-JP" altLang="en-US" dirty="0"/>
              <a:t>プロット</a:t>
            </a:r>
            <a:r>
              <a:rPr lang="en-US" altLang="ja-JP" dirty="0"/>
              <a:t>, 2</a:t>
            </a:r>
            <a:r>
              <a:rPr lang="ja-JP" altLang="en-US" dirty="0"/>
              <a:t>進数</a:t>
            </a:r>
            <a:r>
              <a:rPr lang="en-US" altLang="ja-JP" dirty="0"/>
              <a:t>, </a:t>
            </a:r>
            <a:r>
              <a:rPr lang="ja-JP" altLang="en-US" dirty="0"/>
              <a:t>記数法</a:t>
            </a:r>
            <a:r>
              <a:rPr lang="en-US" altLang="ja-JP" dirty="0"/>
              <a:t>, </a:t>
            </a:r>
            <a:r>
              <a:rPr lang="ja-JP" altLang="en-US" dirty="0"/>
              <a:t>演算器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次元</a:t>
            </a:r>
            <a:r>
              <a:rPr lang="en-US" altLang="ja-JP" dirty="0"/>
              <a:t>, </a:t>
            </a:r>
            <a:r>
              <a:rPr lang="ja-JP" altLang="en-US" dirty="0"/>
              <a:t>フラクタル</a:t>
            </a:r>
            <a:r>
              <a:rPr lang="en-US" altLang="ja-JP" dirty="0"/>
              <a:t>, </a:t>
            </a:r>
            <a:r>
              <a:rPr lang="ja-JP" altLang="en-US" dirty="0"/>
              <a:t>再帰曲線</a:t>
            </a:r>
            <a:r>
              <a:rPr lang="en-US" altLang="ja-JP" dirty="0"/>
              <a:t>, </a:t>
            </a:r>
            <a:r>
              <a:rPr lang="ja-JP" altLang="en-US" dirty="0"/>
              <a:t>ドラゴン曲線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黄金比</a:t>
            </a:r>
            <a:r>
              <a:rPr lang="en-US" altLang="ja-JP" dirty="0"/>
              <a:t>, </a:t>
            </a:r>
            <a:r>
              <a:rPr lang="ja-JP" altLang="en-US" dirty="0"/>
              <a:t>フィボナッチ数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哲学</a:t>
            </a:r>
            <a:r>
              <a:rPr lang="en-US" altLang="ja-JP" dirty="0"/>
              <a:t>, </a:t>
            </a:r>
            <a:r>
              <a:rPr lang="ja-JP" altLang="en-US" dirty="0"/>
              <a:t>心理学</a:t>
            </a:r>
            <a:r>
              <a:rPr lang="en-US" altLang="ja-JP" dirty="0"/>
              <a:t>, </a:t>
            </a:r>
            <a:r>
              <a:rPr lang="ja-JP" altLang="en-US" dirty="0"/>
              <a:t>認知科学</a:t>
            </a:r>
            <a:r>
              <a:rPr lang="en-US" altLang="ja-JP" dirty="0"/>
              <a:t>, </a:t>
            </a:r>
            <a:r>
              <a:rPr lang="ja-JP" altLang="en-US" dirty="0"/>
              <a:t>顔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人工知能</a:t>
            </a:r>
            <a:r>
              <a:rPr lang="en-US" altLang="ja-JP" dirty="0"/>
              <a:t>, </a:t>
            </a:r>
            <a:r>
              <a:rPr lang="ja-JP" altLang="en-US" dirty="0"/>
              <a:t>言語理解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グラフ理論</a:t>
            </a:r>
            <a:r>
              <a:rPr lang="en-US" altLang="ja-JP" dirty="0"/>
              <a:t>, </a:t>
            </a:r>
            <a:r>
              <a:rPr lang="ja-JP" altLang="en-US" dirty="0"/>
              <a:t>巡回セールスマン問題</a:t>
            </a:r>
            <a:r>
              <a:rPr lang="en-US" altLang="ja-JP" dirty="0"/>
              <a:t>, </a:t>
            </a:r>
            <a:r>
              <a:rPr lang="ja-JP" altLang="en-US" dirty="0"/>
              <a:t>コラッツ問題（</a:t>
            </a:r>
            <a:r>
              <a:rPr lang="en-US" altLang="ja-JP" dirty="0"/>
              <a:t>3n+1</a:t>
            </a:r>
            <a:r>
              <a:rPr lang="ja-JP" altLang="en-US" dirty="0"/>
              <a:t>問題）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JSON, XML, </a:t>
            </a:r>
            <a:r>
              <a:rPr lang="en-US" altLang="ja-JP" dirty="0" err="1"/>
              <a:t>MathML</a:t>
            </a:r>
            <a:r>
              <a:rPr lang="en-US" altLang="ja-JP" dirty="0"/>
              <a:t>, SVG</a:t>
            </a:r>
            <a:r>
              <a:rPr lang="en-US" altLang="ja-JP" dirty="0" smtClean="0"/>
              <a:t>, Jade, Compass, Firefox OS,</a:t>
            </a:r>
          </a:p>
          <a:p>
            <a:r>
              <a:rPr lang="ja-JP" altLang="en-US" dirty="0"/>
              <a:t>デジタルアート</a:t>
            </a:r>
            <a:r>
              <a:rPr lang="en-US" altLang="ja-JP" dirty="0"/>
              <a:t>, </a:t>
            </a:r>
            <a:r>
              <a:rPr lang="ja-JP" altLang="en-US" dirty="0" smtClean="0"/>
              <a:t>メディアアート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Flash </a:t>
            </a:r>
            <a:r>
              <a:rPr lang="en-US" altLang="ja-JP" dirty="0"/>
              <a:t>(</a:t>
            </a:r>
            <a:r>
              <a:rPr lang="en-US" altLang="ja-JP" dirty="0" err="1"/>
              <a:t>ActionScript</a:t>
            </a:r>
            <a:r>
              <a:rPr lang="en-US" altLang="ja-JP" dirty="0"/>
              <a:t>), Illustrator</a:t>
            </a:r>
            <a:r>
              <a:rPr lang="en-US" altLang="ja-JP" dirty="0" smtClean="0"/>
              <a:t>, Google Web Designer,</a:t>
            </a:r>
            <a:endParaRPr lang="en-US" altLang="ja-JP" dirty="0"/>
          </a:p>
          <a:p>
            <a:r>
              <a:rPr lang="ja-JP" altLang="en-US" dirty="0"/>
              <a:t>テクノ</a:t>
            </a:r>
            <a:r>
              <a:rPr lang="en-US" altLang="ja-JP" dirty="0"/>
              <a:t>(Electronic), </a:t>
            </a:r>
            <a:r>
              <a:rPr lang="ja-JP" altLang="en-US" dirty="0"/>
              <a:t>ドラムンベース</a:t>
            </a:r>
            <a:r>
              <a:rPr lang="en-US" altLang="ja-JP" dirty="0"/>
              <a:t>, IDM, </a:t>
            </a:r>
            <a:r>
              <a:rPr lang="en-US" altLang="ja-JP" dirty="0" err="1" smtClean="0"/>
              <a:t>Chiptune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19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</a:t>
            </a:r>
            <a:r>
              <a:rPr lang="ja-JP" altLang="en-US" dirty="0" smtClean="0"/>
              <a:t>信号（音を形にする）</a:t>
            </a:r>
            <a:endParaRPr lang="ja-JP" altLang="en-US" dirty="0"/>
          </a:p>
        </p:txBody>
      </p:sp>
      <p:pic>
        <p:nvPicPr>
          <p:cNvPr id="552964" name="Picture 4" descr="023_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949685"/>
            <a:ext cx="1944687" cy="1944687"/>
          </a:xfrm>
          <a:prstGeom prst="rect">
            <a:avLst/>
          </a:prstGeom>
          <a:noFill/>
        </p:spPr>
      </p:pic>
      <p:pic>
        <p:nvPicPr>
          <p:cNvPr id="552966" name="Picture 6" descr="guitar_p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2959" y="3949685"/>
            <a:ext cx="1944688" cy="1944687"/>
          </a:xfrm>
          <a:prstGeom prst="rect">
            <a:avLst/>
          </a:prstGeom>
          <a:noFill/>
        </p:spPr>
      </p:pic>
      <p:pic>
        <p:nvPicPr>
          <p:cNvPr id="552967" name="Picture 7" descr="sawlike_p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2959" y="1285860"/>
            <a:ext cx="1944688" cy="1944687"/>
          </a:xfrm>
          <a:prstGeom prst="rect">
            <a:avLst/>
          </a:prstGeom>
          <a:noFill/>
        </p:spPr>
      </p:pic>
      <p:pic>
        <p:nvPicPr>
          <p:cNvPr id="552968" name="Picture 8" descr="shamisen-high_p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5359" y="1358885"/>
            <a:ext cx="1944688" cy="1944687"/>
          </a:xfrm>
          <a:prstGeom prst="rect">
            <a:avLst/>
          </a:prstGeom>
          <a:noFill/>
        </p:spPr>
      </p:pic>
      <p:pic>
        <p:nvPicPr>
          <p:cNvPr id="552969" name="Picture 9" descr="violin-high_p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5359" y="3949685"/>
            <a:ext cx="1944688" cy="1944687"/>
          </a:xfrm>
          <a:prstGeom prst="rect">
            <a:avLst/>
          </a:prstGeom>
          <a:noFill/>
        </p:spPr>
      </p:pic>
      <p:pic>
        <p:nvPicPr>
          <p:cNvPr id="552970" name="Picture 10" descr="sinc_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6000" y="1358885"/>
            <a:ext cx="1944688" cy="1944687"/>
          </a:xfrm>
          <a:prstGeom prst="rect">
            <a:avLst/>
          </a:prstGeom>
          <a:noFill/>
        </p:spPr>
      </p:pic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1576363" y="3375010"/>
            <a:ext cx="1085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ja-JP"/>
              <a:t>Sinc</a:t>
            </a:r>
            <a:r>
              <a:rPr lang="ja-JP" altLang="en-US"/>
              <a:t>関数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4343359" y="3360722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鋸波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6713522" y="3360722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三味線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503338" y="5953110"/>
            <a:ext cx="12334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ハーモニカ</a:t>
            </a:r>
          </a:p>
        </p:txBody>
      </p:sp>
      <p:sp>
        <p:nvSpPr>
          <p:cNvPr id="552975" name="Text Box 15"/>
          <p:cNvSpPr txBox="1">
            <a:spLocks noChangeArrowheads="1"/>
          </p:cNvSpPr>
          <p:nvPr/>
        </p:nvSpPr>
        <p:spPr bwMode="auto">
          <a:xfrm>
            <a:off x="4262397" y="5953110"/>
            <a:ext cx="7985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ギター</a:t>
            </a:r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6564297" y="5953110"/>
            <a:ext cx="11811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バイオリン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4282" y="6357958"/>
            <a:ext cx="433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http://butchi.jp/documents/analytic_signal/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24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CloSynth</a:t>
            </a:r>
            <a:endParaRPr kumimoji="1" lang="ja-JP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7715304" cy="4800600"/>
          </a:xfrm>
        </p:spPr>
        <p:txBody>
          <a:bodyPr/>
          <a:lstStyle/>
          <a:p>
            <a:pPr>
              <a:buFontTx/>
              <a:buNone/>
            </a:pPr>
            <a:r>
              <a:rPr lang="ja-JP" altLang="en-US" dirty="0"/>
              <a:t>閉曲線を利用</a:t>
            </a:r>
            <a:r>
              <a:rPr lang="ja-JP" altLang="en-US" dirty="0" smtClean="0"/>
              <a:t>した音色</a:t>
            </a:r>
            <a:r>
              <a:rPr lang="ja-JP" altLang="en-US" dirty="0"/>
              <a:t>操作システムの</a:t>
            </a:r>
            <a:r>
              <a:rPr lang="ja-JP" altLang="en-US" dirty="0" smtClean="0"/>
              <a:t>開発</a:t>
            </a:r>
            <a:endParaRPr lang="en-US" altLang="ja-JP" dirty="0" smtClean="0"/>
          </a:p>
          <a:p>
            <a:pPr>
              <a:buFontTx/>
              <a:buNone/>
            </a:pPr>
            <a:r>
              <a:rPr lang="ja-JP" altLang="en-US" sz="2400" dirty="0" smtClean="0"/>
              <a:t>開発環境</a:t>
            </a:r>
            <a:r>
              <a:rPr lang="en-US" altLang="ja-JP" sz="2400" dirty="0" smtClean="0"/>
              <a:t>: Flash (</a:t>
            </a:r>
            <a:r>
              <a:rPr lang="en-US" altLang="ja-JP" sz="2400" dirty="0" err="1" smtClean="0"/>
              <a:t>ActionScript</a:t>
            </a:r>
            <a:r>
              <a:rPr lang="en-US" altLang="ja-JP" sz="2400" dirty="0" smtClean="0"/>
              <a:t> 3.0)</a:t>
            </a:r>
            <a:endParaRPr lang="ja-JP" alt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 l="1224" t="12276" r="917" b="1753"/>
          <a:stretch>
            <a:fillRect/>
          </a:stretch>
        </p:blipFill>
        <p:spPr bwMode="auto">
          <a:xfrm>
            <a:off x="1928794" y="2643182"/>
            <a:ext cx="5288856" cy="3241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285720" y="6286520"/>
            <a:ext cx="413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http://butchi.jp/documents/mus85demo/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49810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528</Words>
  <Application>Microsoft Macintosh PowerPoint</Application>
  <PresentationFormat>画面に合わせる (4:3)</PresentationFormat>
  <Paragraphs>116</Paragraphs>
  <Slides>16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自己紹介</vt:lpstr>
      <vt:lpstr>自己平均顔</vt:lpstr>
      <vt:lpstr>自己紹介</vt:lpstr>
      <vt:lpstr>実績紹介</vt:lpstr>
      <vt:lpstr>実績紹介</vt:lpstr>
      <vt:lpstr>実績紹介</vt:lpstr>
      <vt:lpstr>興味</vt:lpstr>
      <vt:lpstr>解析信号（音を形にする）</vt:lpstr>
      <vt:lpstr>CloSynth</vt:lpstr>
      <vt:lpstr>フラクタル</vt:lpstr>
      <vt:lpstr>Butchi数</vt:lpstr>
      <vt:lpstr>「WebClapPad」</vt:lpstr>
      <vt:lpstr>ビット逆転</vt:lpstr>
      <vt:lpstr>「GraphiCalPad」</vt:lpstr>
      <vt:lpstr>「bion」&amp;「waon」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IWABUCHI Yu(u)ki</dc:creator>
  <cp:lastModifiedBy>IWABUCHI Yu(u)ki</cp:lastModifiedBy>
  <cp:revision>5</cp:revision>
  <dcterms:created xsi:type="dcterms:W3CDTF">2014-10-27T08:04:38Z</dcterms:created>
  <dcterms:modified xsi:type="dcterms:W3CDTF">2015-07-01T06:56:58Z</dcterms:modified>
</cp:coreProperties>
</file>