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7" r:id="rId4"/>
    <p:sldId id="308" r:id="rId5"/>
    <p:sldId id="311" r:id="rId6"/>
    <p:sldId id="336" r:id="rId7"/>
    <p:sldId id="340" r:id="rId8"/>
    <p:sldId id="337" r:id="rId9"/>
    <p:sldId id="338" r:id="rId10"/>
    <p:sldId id="339" r:id="rId11"/>
    <p:sldId id="341" r:id="rId12"/>
    <p:sldId id="343" r:id="rId13"/>
    <p:sldId id="344" r:id="rId14"/>
    <p:sldId id="346" r:id="rId15"/>
    <p:sldId id="335" r:id="rId16"/>
    <p:sldId id="347" r:id="rId17"/>
    <p:sldId id="348" r:id="rId18"/>
    <p:sldId id="349" r:id="rId19"/>
    <p:sldId id="355" r:id="rId20"/>
    <p:sldId id="350" r:id="rId21"/>
    <p:sldId id="351" r:id="rId22"/>
    <p:sldId id="352" r:id="rId23"/>
    <p:sldId id="354" r:id="rId24"/>
    <p:sldId id="357" r:id="rId25"/>
    <p:sldId id="369" r:id="rId26"/>
    <p:sldId id="358" r:id="rId27"/>
    <p:sldId id="359" r:id="rId28"/>
    <p:sldId id="361" r:id="rId29"/>
    <p:sldId id="362" r:id="rId30"/>
    <p:sldId id="363" r:id="rId31"/>
    <p:sldId id="364" r:id="rId32"/>
    <p:sldId id="366" r:id="rId33"/>
    <p:sldId id="367" r:id="rId34"/>
    <p:sldId id="368" r:id="rId35"/>
    <p:sldId id="34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B6A-F176-4EB5-95D5-C46BC756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ED02-E562-4DF9-8314-7D064248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D9F6-787F-4E2B-9938-CCEEB67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F56D-0F27-4DBF-BF2A-F3D599E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6704-AEE9-4AC1-AC1E-4E06464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BD-B3D9-405D-AA3B-A82DC549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3C51-A0C5-4918-AAB4-BE092F96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E7B-C885-4996-8927-B69956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4AB2-9EEE-462D-9C7E-37367E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26E0-22EA-4DA3-A455-6579DA6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90C26-C80E-4682-9297-A44C7453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83DB-4E0E-468A-A462-32D9AB40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3689-41E2-4553-AD10-51CD0BA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7DF-DA85-4F39-AF12-D9346C3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FBED-E5EE-427D-BACC-CF9784C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237-A8A5-4255-B0A9-10E2544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1E19-26B5-4902-BEBF-36D8D7A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842-B0A8-46E5-8FB6-CB9C934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46A8-75D0-4004-9559-71BBC21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29D-CFA2-45D8-ADE9-ABEB054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7A4C-15C7-40A8-9E8F-DB74929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66F9-4190-42F8-8A0F-BB1953E8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15E8-AF02-4596-B980-3053143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EA6-E336-4C16-885D-1FED3BD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A035-50D3-4F34-86A3-0799AA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15-6D6F-49A0-A6F1-690220F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32F-243A-4825-BC6F-AC111AF6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72E38-2184-4D6D-A11E-2CBDFA2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10-7102-4430-A07B-46E33FB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E188-F8EB-48CA-80AE-A259217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5719-C3F4-4BB8-8B87-17E4D83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439-E885-40A3-9275-DA7C47F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B71D-A7F1-49B7-AC03-F3049BF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001-5ECA-4B26-8840-811C0ED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31758-5896-4A93-BF08-9C7DE6A5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581EB-2F4F-4B6B-94F7-AE658CF8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CC18-9A35-4270-9276-4E885D2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32A5-A044-4533-8F5F-8D24700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96B7-7B73-4225-9EFC-A1381B1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C1D-F3B1-4C12-BFB9-AD09AD2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255C1-2DCF-400F-881B-F60E004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DA52-07EB-44EF-9BF1-6827A78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1A3-9F62-4834-822A-8743CD3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D872-231B-4257-AAA2-406D1EB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029-E22A-40A3-B21C-54E9207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45CC-69A9-46A4-A0F2-EC024C0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641-3DB8-45A6-ACAA-F51572B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86F-5EAA-4D91-8255-335620A7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6419-F9FA-4C28-8689-F39956EB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107-63B6-4445-9F76-8B08BC9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7E2B-8798-4545-B59D-28BD9CD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85E-FA90-4A48-85B4-EB616A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A03-176A-4DE1-8F9D-D36370F6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FAEF-35EC-49CC-9A11-7D3B8BD8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8599-7BA4-472F-8E36-FDAF4D6D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49C8-064C-4A55-B667-9AB76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CFBD-C7D8-40AC-B9FD-90AF51C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7E9C-0679-4E83-9EBF-CFC226F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9297-4ED1-4A24-84D4-96C7B2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0B-BCC9-453B-9F65-A796386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3F27-57E8-419A-83E2-BFBC5CFD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663-F43A-4610-80B7-87FE109BAE06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6159-E91F-46E5-9FF2-00D0AAE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242-6D44-42C5-889D-8AC84684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A71-FFE5-45B4-BE06-D04E7445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5ED-3424-4777-B3F3-1E927E8D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Spring Security-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5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LogoutFilter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проверяет совпадает ли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c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паттерном </a:t>
            </a:r>
            <a:r>
              <a:rPr lang="ru-RU" dirty="0"/>
              <a:t>(</a:t>
            </a:r>
            <a:r>
              <a:rPr lang="en-GB" dirty="0"/>
              <a:t>[pattern='/logout', POST] - </a:t>
            </a:r>
            <a:r>
              <a:rPr lang="ru-RU" dirty="0"/>
              <a:t>по умолчанию)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запускает процедуру логаута</a:t>
            </a:r>
          </a:p>
          <a:p>
            <a:pPr lvl="1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Удаляется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Csrf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токен.</a:t>
            </a:r>
          </a:p>
          <a:p>
            <a:pPr lvl="1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Завершается сессия</a:t>
            </a:r>
          </a:p>
          <a:p>
            <a:pPr lvl="1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Чистится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endParaRPr lang="ru-RU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BasicAuthenticationFilter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ф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ильтр проверяет, есть ли заголовок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Authorization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 значением начинающийся на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Basic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находит, извлекает логин\пароль и передает их в </a:t>
            </a:r>
            <a:r>
              <a:rPr lang="en-GB" dirty="0" err="1"/>
              <a:t>AuthenticationManager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2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0C5D0C-92D2-1E43-3CCE-3F92A4D39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94" y="1837563"/>
            <a:ext cx="8191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3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AuthenticationManager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представляет из себя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интрефейс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который принимает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возвращает тоже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Authentication.</a:t>
            </a:r>
            <a:br>
              <a:rPr lang="en-GB" dirty="0"/>
            </a:b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нашем случае в имплементацией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будет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UsernamePasswordAuthenticationToken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AuthenticationManager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01A0E-CC3E-F8A6-701E-A44F2E076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88" y="2200137"/>
            <a:ext cx="9292224" cy="24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ProviderManager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6F4981-8A9B-AD29-593E-A2B121A6A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31" y="2141728"/>
            <a:ext cx="8665538" cy="25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122" name="Picture 2" descr="Meme Overflow on Twitter: &quot;Get actual user details with ...">
            <a:extLst>
              <a:ext uri="{FF2B5EF4-FFF2-40B4-BE49-F238E27FC236}">
                <a16:creationId xmlns:a16="http://schemas.microsoft.com/office/drawing/2014/main" id="{DF0DAE54-2BED-2A00-D541-031988F5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356616"/>
            <a:ext cx="4907280" cy="61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0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Menlo" panose="020B0609030804020204" pitchFamily="49" charset="0"/>
              </a:rPr>
              <a:t>AuthenticationProvider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Когда мы передаем объект </a:t>
            </a:r>
            <a:r>
              <a:rPr lang="en-GB" dirty="0"/>
              <a:t>Authentication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 </a:t>
            </a:r>
            <a:r>
              <a:rPr lang="en-GB" dirty="0" err="1"/>
              <a:t>ProviderManager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он перебирает существующие </a:t>
            </a:r>
            <a:r>
              <a:rPr lang="en-GB" dirty="0" err="1"/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-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ры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и проверяет поддерживает ли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эту имплементацию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4B3E9B-66FD-5A5F-99EC-641761147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52" y="3534811"/>
            <a:ext cx="6483096" cy="20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Menlo" panose="020B0609030804020204" pitchFamily="49" charset="0"/>
              </a:rPr>
              <a:t>AuthenticationProvider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результате внутри </a:t>
            </a:r>
            <a:r>
              <a:rPr lang="en-GB" dirty="0" err="1"/>
              <a:t>AuthenticationProvider.authenticate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мы уже можем привести переданный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нужную реализацию без исключений приведения. 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Далее из конкретной реализации вытаскиваем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credentionals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аутентификация не удалась </a:t>
            </a:r>
            <a:r>
              <a:rPr lang="en-GB" dirty="0" err="1"/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должен бросить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исключение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GB" dirty="0" err="1"/>
              <a:t>ProviderManager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поймает его и попробует следующий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из списка, если ни один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не вернет успешную аутентификацию, то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ProviderManager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пробросит последний пойманное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исключение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44"/>
            <a:ext cx="10515600" cy="1325563"/>
          </a:xfrm>
        </p:spPr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Menlo" panose="020B0609030804020204" pitchFamily="49" charset="0"/>
              </a:rPr>
              <a:t>AuthenticationProvider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Далее </a:t>
            </a:r>
            <a:r>
              <a:rPr lang="en-GB" dirty="0" err="1"/>
              <a:t>BasicAuthenticationFilter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сохраняет полученный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SecurityContextHolder.getContext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().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setAuthentication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authResult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);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Процесс аутентификации на этом завершен.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выбросится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AuthenticationException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 будет сброшен контекст и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вызовится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AuthenticationEntryPoint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C47730-24D8-FE68-FA9E-7F0E2724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2564"/>
            <a:ext cx="10337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2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utiny: #SpringSecurity Part 1 : Authentication v/s Authorization">
            <a:extLst>
              <a:ext uri="{FF2B5EF4-FFF2-40B4-BE49-F238E27FC236}">
                <a16:creationId xmlns:a16="http://schemas.microsoft.com/office/drawing/2014/main" id="{B3A83D69-172F-C0B1-A060-2C03A1C9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09550"/>
            <a:ext cx="105664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4" name="Picture 2" descr="Spring Boot security restrict requests to IP address range ...">
            <a:extLst>
              <a:ext uri="{FF2B5EF4-FFF2-40B4-BE49-F238E27FC236}">
                <a16:creationId xmlns:a16="http://schemas.microsoft.com/office/drawing/2014/main" id="{2E715257-D011-234A-3DD3-0C27E4C2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1" y="1628706"/>
            <a:ext cx="6668077" cy="36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7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RequestCacheAwareFilter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этапы работы фильтра: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1. Пользователь заходит на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защишенный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2.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Его перекидывает на страницу логина.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3. После успешной авторизации пользователя перекидывает на страницу которую он запрашивал в начале.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Именно для восстановления оригинального запроса существует этот фильтр.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Внутри проверяется есть ли сохраненный запрос, если есть им подменяется текущий запрос.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Запрос сохраняется в сессии.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BasicAuthenticationFilter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ф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ильтр проверяет, есть ли заголовок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Authorization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 значением начинающийся на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Basic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находит, извлекает логин\пароль и передает их в </a:t>
            </a:r>
            <a:r>
              <a:rPr lang="en-GB" dirty="0" err="1"/>
              <a:t>AuthenticationManager</a:t>
            </a:r>
            <a:r>
              <a:rPr lang="ru-RU" dirty="0"/>
              <a:t>.</a:t>
            </a:r>
            <a:endParaRPr lang="en-GB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8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RequestCacheAwareFilter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о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борачивает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существущий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запрос 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SecurityContextHolderAwareRequestWrapper</a:t>
            </a:r>
            <a:endParaRPr lang="ru-RU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AnonymousAuthenticationFilter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-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к моменту выполнения этого фильтра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пуст, т.е. не произошло аутентификации фильтр заполняет объект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анонимной аутентификацией —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AnonymousAuthenticationToken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 ролью «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ROLE_ANONYMOUS».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гарарантирует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что 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будет объект, это позволяет не бояться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NullPointerException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 также более гибко подходить к настройке доступа для неавторизованных пользователей.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97B1B-5A86-DAEE-FFA7-015F8A255296}"/>
              </a:ext>
            </a:extLst>
          </p:cNvPr>
          <p:cNvSpPr txBox="1"/>
          <p:nvPr/>
        </p:nvSpPr>
        <p:spPr>
          <a:xfrm>
            <a:off x="6876288" y="987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B68DC-4F3C-AEEB-F9C6-67DECD542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94" y="2535248"/>
            <a:ext cx="9195312" cy="11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SessionManagementFilter</a:t>
            </a:r>
            <a:r>
              <a:rPr lang="en-GB" sz="3400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sz="3400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sz="3400" dirty="0">
                <a:solidFill>
                  <a:srgbClr val="111111"/>
                </a:solidFill>
                <a:latin typeface="-apple-system"/>
              </a:rPr>
              <a:t>н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 этом этапе производятся действия связанные с сессией.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может быть:</a:t>
            </a:r>
          </a:p>
          <a:p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смена идентификатора сессии</a:t>
            </a:r>
          </a:p>
          <a:p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ограничение количества одновременных сессий</a:t>
            </a:r>
          </a:p>
          <a:p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сохранение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securityContextRepository</a:t>
            </a:r>
            <a:br>
              <a:rPr lang="en-GB" sz="3400" dirty="0"/>
            </a:br>
            <a:endParaRPr lang="ru-RU" sz="3400" dirty="0"/>
          </a:p>
          <a:p>
            <a:pPr marL="0" indent="0">
              <a:buNone/>
            </a:pP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обычном случае происходит следующе:</a:t>
            </a:r>
            <a:br>
              <a:rPr lang="ru-RU" sz="3400" dirty="0"/>
            </a:br>
            <a:r>
              <a:rPr lang="en-GB" sz="3400" dirty="0" err="1"/>
              <a:t>SecurityContextRepository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 дефолтной реализацией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HttpSessionSecurityContextRepository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сохраняет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сессию.</a:t>
            </a:r>
            <a:br>
              <a:rPr lang="ru-RU" sz="3400" dirty="0"/>
            </a:b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Вызывается </a:t>
            </a:r>
            <a:r>
              <a:rPr lang="en-GB" sz="3400" dirty="0" err="1"/>
              <a:t>sessionAuthenticationStrategy.onAuthentication</a:t>
            </a:r>
            <a:r>
              <a:rPr lang="ru-RU" sz="3400" dirty="0"/>
              <a:t>.</a:t>
            </a:r>
          </a:p>
          <a:p>
            <a:pPr marL="0" indent="0">
              <a:buNone/>
            </a:pP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Происходят 2 вещи:</a:t>
            </a:r>
            <a:br>
              <a:rPr lang="ru-RU" sz="3400" dirty="0"/>
            </a:br>
            <a:br>
              <a:rPr lang="ru-RU" sz="3400" dirty="0"/>
            </a:b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1. По умолчанию </a:t>
            </a:r>
            <a:r>
              <a:rPr lang="ru-RU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включенна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защита от 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session fixation attack,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т.е. после </a:t>
            </a:r>
            <a:r>
              <a:rPr lang="ru-RU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аутенцификации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меняется 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id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сессии.</a:t>
            </a:r>
            <a:br>
              <a:rPr lang="ru-RU" sz="3400" dirty="0"/>
            </a:b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2. Если был передан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csrf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токен, генерируется новый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csrf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токен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97B1B-5A86-DAEE-FFA7-015F8A255296}"/>
              </a:ext>
            </a:extLst>
          </p:cNvPr>
          <p:cNvSpPr txBox="1"/>
          <p:nvPr/>
        </p:nvSpPr>
        <p:spPr>
          <a:xfrm>
            <a:off x="6876288" y="987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3490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ExceptionTranslationFilter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к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этому моменту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должен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содеражть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анонимную, либо нормальную аутентификацию.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ExceptionTranslationFilter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прокидывает запрос и ответ по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filter chain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обрабатывает возможные ошибки авторизации.</a:t>
            </a: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FilterSecurityInterceptor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-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На последнем этапе происходит авторизация на основе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запроса.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FilterSecurityInterceptor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наследуется от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AbstractSecurityInterceptor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решает, имеет ли текущий пользователь доступ до текущего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Существует другая реализация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MethodSecurityInterceptor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отвественнен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 допуск до вызова метода, при использовании аннотаций @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Secured\@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PreAuthorize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Внутри вызывается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AccessDecisionManager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Есть несколько стратегий принятия решения о том давать ли допуск или нет, по умолчанию используется: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AffirmativeBased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race yourself Spring Security - Brace Yourself - Game of Thrones Meme |  Make a Meme">
            <a:extLst>
              <a:ext uri="{FF2B5EF4-FFF2-40B4-BE49-F238E27FC236}">
                <a16:creationId xmlns:a16="http://schemas.microsoft.com/office/drawing/2014/main" id="{6A2C1125-7C6F-062A-E5FA-71C7C80E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0"/>
            <a:ext cx="7494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1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E9CC21-3E07-6BEC-C6C0-923404ED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444500"/>
            <a:ext cx="10223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F93794-3D9E-B35F-690D-BE3DF677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558800"/>
            <a:ext cx="118364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19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5001DA0-14CC-CDA9-99C5-529DC7F5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73100"/>
            <a:ext cx="11938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0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452792-0AC8-8732-6621-247BFE67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4" y="0"/>
            <a:ext cx="11782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005108-18FB-A4F0-F416-08DCC9DA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816100"/>
            <a:ext cx="9042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2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Security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Java/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JavaEE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framework,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предоставляющий механизмы построения систем аутентификации и авторизации, а также другие возможности обеспечения безопасности для корпоративных приложений, созданных с помощью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Framework. 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7992BBF-0955-6F82-70D2-5897019E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901700"/>
            <a:ext cx="112903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1CCDA8-83BD-9165-3BEE-C110B581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244600"/>
            <a:ext cx="96901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0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F10A4CE-10B7-DF52-5897-809157A0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901700"/>
            <a:ext cx="4762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52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49B759-D331-3FC6-F189-F8EF5A9D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901700"/>
            <a:ext cx="4762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5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7170" name="Picture 2" descr="Security, Cloud с JWT и WebFlux | ВКонтакте">
            <a:extLst>
              <a:ext uri="{FF2B5EF4-FFF2-40B4-BE49-F238E27FC236}">
                <a16:creationId xmlns:a16="http://schemas.microsoft.com/office/drawing/2014/main" id="{529C2385-237E-914C-837B-352BA49C6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295400"/>
            <a:ext cx="7607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15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8194" name="Picture 2" descr="Smiling Cat Memes - Imgflip">
            <a:extLst>
              <a:ext uri="{FF2B5EF4-FFF2-40B4-BE49-F238E27FC236}">
                <a16:creationId xmlns:a16="http://schemas.microsoft.com/office/drawing/2014/main" id="{B63B9D2F-D707-B8D8-2201-6CBD5350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5400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pic>
        <p:nvPicPr>
          <p:cNvPr id="5" name="Content Placeholder 4" descr="Text, email&#10;&#10;Description automatically generated">
            <a:extLst>
              <a:ext uri="{FF2B5EF4-FFF2-40B4-BE49-F238E27FC236}">
                <a16:creationId xmlns:a16="http://schemas.microsoft.com/office/drawing/2014/main" id="{60A51A80-F158-151D-D576-545B5048F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1" y="1435164"/>
            <a:ext cx="5970150" cy="4741799"/>
          </a:xfrm>
        </p:spPr>
      </p:pic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529C1C5-38C3-274E-09FC-761F204ED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6" y="1089406"/>
            <a:ext cx="10134647" cy="46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проект в своей работе использует паттерн «Цепочки обязанностей». При выполнение </a:t>
            </a:r>
            <a:r>
              <a:rPr lang="en-US" dirty="0"/>
              <a:t>http </a:t>
            </a:r>
            <a:r>
              <a:rPr lang="ru-RU" dirty="0"/>
              <a:t>запроса происходит поэтапная обработка фильтрами, которые производят валидацию запроса. 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2050" name="Picture 2" descr="settings">
            <a:extLst>
              <a:ext uri="{FF2B5EF4-FFF2-40B4-BE49-F238E27FC236}">
                <a16:creationId xmlns:a16="http://schemas.microsoft.com/office/drawing/2014/main" id="{D30EA49F-E891-75E3-45C7-511DFAD2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9" y="524256"/>
            <a:ext cx="8440928" cy="604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4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33AC3C-C108-F6E3-7979-9A41EE122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28" y="2112064"/>
            <a:ext cx="5156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WebAsyncManagerIntegrationFilter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С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огласно документации он «интегрирует»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WebAsyncManager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отвественнен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 асинхронные запросы.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SecurityContextPersistenceFilter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- </a:t>
            </a:r>
            <a:r>
              <a:rPr lang="en-U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и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щет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сессии и заполняет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находит. По умолчанию используется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ThreadLocalSecurityContextHolderStrategy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которая хранит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ThreadLocal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переменной.</a:t>
            </a: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HeaderWriterFilter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-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п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росто добавляет заголовки 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response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9663</TotalTime>
  <Words>750</Words>
  <Application>Microsoft Macintosh PowerPoint</Application>
  <PresentationFormat>Широкоэкранный</PresentationFormat>
  <Paragraphs>51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Fira Sans</vt:lpstr>
      <vt:lpstr>Menlo</vt:lpstr>
      <vt:lpstr>Office Theme</vt:lpstr>
      <vt:lpstr>Технологии программирования</vt:lpstr>
      <vt:lpstr>Spring Security</vt:lpstr>
      <vt:lpstr>Spring Security</vt:lpstr>
      <vt:lpstr>Spring Security</vt:lpstr>
      <vt:lpstr>Презентация PowerPoint</vt:lpstr>
      <vt:lpstr>Spring Security</vt:lpstr>
      <vt:lpstr>Презентация PowerPoint</vt:lpstr>
      <vt:lpstr>Spring Security</vt:lpstr>
      <vt:lpstr>Spring Security - фильтры</vt:lpstr>
      <vt:lpstr>Spring Security - фильтры</vt:lpstr>
      <vt:lpstr>Spring Security - фильтры</vt:lpstr>
      <vt:lpstr>AuthenticationManager</vt:lpstr>
      <vt:lpstr>AuthenticationManager</vt:lpstr>
      <vt:lpstr>ProviderManager</vt:lpstr>
      <vt:lpstr>Презентация PowerPoint</vt:lpstr>
      <vt:lpstr>AuthenticationProvider</vt:lpstr>
      <vt:lpstr>AuthenticationProvider</vt:lpstr>
      <vt:lpstr>AuthenticationProvider</vt:lpstr>
      <vt:lpstr>Презентация PowerPoint</vt:lpstr>
      <vt:lpstr>Spring Security - фильтры</vt:lpstr>
      <vt:lpstr>Spring Security - фильтры</vt:lpstr>
      <vt:lpstr>Spring Security - фильтры</vt:lpstr>
      <vt:lpstr>Spring Security - фильтры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Бутенко Олег Романович</cp:lastModifiedBy>
  <cp:revision>8</cp:revision>
  <dcterms:created xsi:type="dcterms:W3CDTF">2023-03-11T19:20:44Z</dcterms:created>
  <dcterms:modified xsi:type="dcterms:W3CDTF">2024-04-23T17:22:01Z</dcterms:modified>
</cp:coreProperties>
</file>