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2"/>
  </p:notesMasterIdLst>
  <p:sldIdLst>
    <p:sldId id="256" r:id="rId2"/>
    <p:sldId id="305" r:id="rId3"/>
    <p:sldId id="335" r:id="rId4"/>
    <p:sldId id="336" r:id="rId5"/>
    <p:sldId id="333" r:id="rId6"/>
    <p:sldId id="337" r:id="rId7"/>
    <p:sldId id="334" r:id="rId8"/>
    <p:sldId id="310" r:id="rId9"/>
    <p:sldId id="311" r:id="rId10"/>
    <p:sldId id="312" r:id="rId11"/>
    <p:sldId id="306" r:id="rId12"/>
    <p:sldId id="307" r:id="rId13"/>
    <p:sldId id="308" r:id="rId14"/>
    <p:sldId id="309" r:id="rId15"/>
    <p:sldId id="314" r:id="rId16"/>
    <p:sldId id="313" r:id="rId17"/>
    <p:sldId id="316" r:id="rId18"/>
    <p:sldId id="315" r:id="rId19"/>
    <p:sldId id="339" r:id="rId20"/>
    <p:sldId id="340" r:id="rId21"/>
    <p:sldId id="319" r:id="rId22"/>
    <p:sldId id="288" r:id="rId23"/>
    <p:sldId id="321" r:id="rId24"/>
    <p:sldId id="290" r:id="rId25"/>
    <p:sldId id="291" r:id="rId26"/>
    <p:sldId id="292" r:id="rId27"/>
    <p:sldId id="293" r:id="rId28"/>
    <p:sldId id="294" r:id="rId29"/>
    <p:sldId id="318" r:id="rId30"/>
    <p:sldId id="29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970B93A-08BB-4291-BCFA-C8AE682325C2}">
          <p14:sldIdLst>
            <p14:sldId id="256"/>
            <p14:sldId id="305"/>
            <p14:sldId id="335"/>
            <p14:sldId id="336"/>
            <p14:sldId id="333"/>
            <p14:sldId id="337"/>
            <p14:sldId id="334"/>
            <p14:sldId id="310"/>
            <p14:sldId id="311"/>
            <p14:sldId id="312"/>
            <p14:sldId id="306"/>
            <p14:sldId id="307"/>
            <p14:sldId id="308"/>
            <p14:sldId id="309"/>
            <p14:sldId id="314"/>
            <p14:sldId id="313"/>
            <p14:sldId id="316"/>
            <p14:sldId id="315"/>
            <p14:sldId id="339"/>
            <p14:sldId id="340"/>
            <p14:sldId id="319"/>
            <p14:sldId id="288"/>
            <p14:sldId id="321"/>
            <p14:sldId id="290"/>
            <p14:sldId id="291"/>
            <p14:sldId id="292"/>
            <p14:sldId id="293"/>
            <p14:sldId id="294"/>
            <p14:sldId id="31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9051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6" autoAdjust="0"/>
    <p:restoredTop sz="94716"/>
  </p:normalViewPr>
  <p:slideViewPr>
    <p:cSldViewPr snapToGrid="0">
      <p:cViewPr>
        <p:scale>
          <a:sx n="120" d="100"/>
          <a:sy n="120" d="100"/>
        </p:scale>
        <p:origin x="232" y="728"/>
      </p:cViewPr>
      <p:guideLst>
        <p:guide orient="horz" pos="2160"/>
        <p:guide pos="211"/>
        <p:guide pos="3840"/>
        <p:guide pos="7355"/>
        <p:guide orient="horz" pos="119"/>
      </p:guideLst>
    </p:cSldViewPr>
  </p:slideViewPr>
  <p:outlineViewPr>
    <p:cViewPr>
      <p:scale>
        <a:sx n="33" d="100"/>
        <a:sy n="33" d="100"/>
      </p:scale>
      <p:origin x="0" y="-152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63EBA-BAF9-514A-8D2B-C00B2A33EBCA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063B-0B5F-8A44-82B6-B247A453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17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7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3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5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5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3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7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5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6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3FB3-452A-430E-97BD-45890B2B5EA9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54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ailaleksseev/conferenceAbstracts/blob/main/%2B%2B%202013%20Gradle%20%7C%20%D0%95%D0%B2%D0%B3%D0%B5%D0%BD%D0%B8%D0%B8%CC%86%20%D0%91%D0%BE%D1%80%D0%B8%D1%81%D0%BE%D0%B2%20%E2%80%94%20Power%20of%20Gradl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4321"/>
            <a:ext cx="9144000" cy="1980000"/>
          </a:xfrm>
        </p:spPr>
        <p:txBody>
          <a:bodyPr>
            <a:normAutofit fontScale="90000"/>
          </a:bodyPr>
          <a:lstStyle/>
          <a:p>
            <a:r>
              <a:rPr lang="ru-RU" sz="8800" dirty="0">
                <a:solidFill>
                  <a:srgbClr val="003399"/>
                </a:solidFill>
              </a:rPr>
              <a:t>Технологии программирования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055111" y="2254321"/>
            <a:ext cx="4081779" cy="3851426"/>
            <a:chOff x="4097629" y="2254321"/>
            <a:chExt cx="4081779" cy="385142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20" name="Группа 19"/>
            <p:cNvGrpSpPr/>
            <p:nvPr/>
          </p:nvGrpSpPr>
          <p:grpSpPr>
            <a:xfrm>
              <a:off x="4942433" y="2254321"/>
              <a:ext cx="3236975" cy="1219200"/>
              <a:chOff x="8265667" y="2297528"/>
              <a:chExt cx="3236975" cy="1219200"/>
            </a:xfrm>
          </p:grpSpPr>
          <p:sp>
            <p:nvSpPr>
              <p:cNvPr id="18" name="Овальная выноска 17"/>
              <p:cNvSpPr/>
              <p:nvPr/>
            </p:nvSpPr>
            <p:spPr>
              <a:xfrm>
                <a:off x="8265667" y="2297528"/>
                <a:ext cx="3236975" cy="1219200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598372" y="2583962"/>
                <a:ext cx="28902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Что значит код запускается </a:t>
                </a:r>
                <a:endParaRPr lang="en-US" dirty="0"/>
              </a:p>
              <a:p>
                <a:r>
                  <a:rPr lang="en-US" dirty="0"/>
                  <a:t>   </a:t>
                </a:r>
                <a:r>
                  <a:rPr lang="ru-RU" dirty="0"/>
                  <a:t>не только в </a:t>
                </a:r>
                <a:r>
                  <a:rPr lang="en-US" dirty="0"/>
                  <a:t>IDEA</a:t>
                </a:r>
                <a:r>
                  <a:rPr lang="ru-RU" dirty="0"/>
                  <a:t>?!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98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compile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область видимости по умолчанию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provided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аналогично типу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, но во 	время выполнения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зависимость подставляет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JDK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runtime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указывает, что зависимость не требуется во время компиляции, и будет подставлена именно во время выполнения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указывает, что зависимость требуется только во время компиляции и выполнения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system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устарела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import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подставляет зависимости, указанные в отдельном блоке </a:t>
            </a:r>
            <a:r>
              <a:rPr lang="en-US" sz="2000" b="1" dirty="0">
                <a:solidFill>
                  <a:srgbClr val="003399"/>
                </a:solidFill>
                <a:latin typeface="+mj-lt"/>
              </a:rPr>
              <a:t>dependencyManagement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в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POM</a:t>
            </a:r>
            <a:endParaRPr lang="en-US" sz="2000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Области видимости зависимостей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91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основан на концепции жизненного цикла сборки. Пользователю нужно указать одну из фаз жизненного цикла, а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 основе конфигурации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сам сделает все, что нужно пользователю.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Фазы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представляют из себя следующие команды: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clean, validate, compile, test, package, verify, install, site, deploy.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Которые объединяются в три жизненных цикла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Maven: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clean, default, site.</a:t>
            </a: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Жизненный цикл</a:t>
            </a:r>
          </a:p>
        </p:txBody>
      </p:sp>
    </p:spTree>
    <p:extLst>
      <p:ext uri="{BB962C8B-B14F-4D97-AF65-F5344CB8AC3E}">
        <p14:creationId xmlns:p14="http://schemas.microsoft.com/office/powerpoint/2010/main" val="202562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pre-clean –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выполнить процессы, необходимые до очистки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clean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удалить все файлы, предыдущей сборки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post-clean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выполнить процессы, необходимые для завершения очистки проекта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 цикл очистки</a:t>
            </a:r>
          </a:p>
        </p:txBody>
      </p:sp>
    </p:spTree>
    <p:extLst>
      <p:ext uri="{BB962C8B-B14F-4D97-AF65-F5344CB8AC3E}">
        <p14:creationId xmlns:p14="http://schemas.microsoft.com/office/powerpoint/2010/main" val="182799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pre-site –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выполнить процессы, необходимые до создания сайта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генерировать сайт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post-site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выполнить процессы, необходимые для завершения создания сайта и подготовки к развертыванию сайта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site-deploy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развернуть сайт на указанный веб-сервер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</a:t>
            </a:r>
            <a:r>
              <a:rPr lang="ru-RU" dirty="0">
                <a:solidFill>
                  <a:srgbClr val="003399"/>
                </a:solidFill>
              </a:rPr>
              <a:t> цикл генерации сайта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0605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validate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проверить доступность всей необходимой информации для сборки проекта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скомпилировать исходный код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test-compile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скомпилировать исходный код тестов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запустить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unit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-тесты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package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упаковать скомпилированный исходный код в необходимый формат (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war, jar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и т.д.)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</a:t>
            </a: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integration-test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развернуть пакет для запуска интеграционных тестов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verify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проверить собранный пакет на работоспособность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install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установить проект в локальный репозиторий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deploy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копировать полностью проверенный пакет в удаленный репозиторий (откуда потом может быть доставлен до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web-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сервера и развернут там)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</a:t>
            </a:r>
            <a:r>
              <a:rPr lang="ru-RU" dirty="0">
                <a:solidFill>
                  <a:srgbClr val="003399"/>
                </a:solidFill>
              </a:rPr>
              <a:t> цикл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374778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 самом деле, когда мы даем команду на выполнение какой-то фазы, выполняется не сама фаза, а конкретные цели, которые в ней заложены. То есть, исполняемыми «методами являются именно цели».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Например, есть фаза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мы можем ее вызвать командой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но на самом деле выполняется цель этой фазы, которая выглядит так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site:site</a:t>
            </a:r>
            <a:endParaRPr lang="en-US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Давайте подведем итог: сами фазы – это обертка, для выполнения команд используются цели. А посмотреть, какие цели закреплены за каждой фазой мы можем командой </a:t>
            </a:r>
            <a:br>
              <a:rPr lang="ru-RU" dirty="0">
                <a:solidFill>
                  <a:srgbClr val="003399"/>
                </a:solidFill>
                <a:latin typeface="+mj-lt"/>
              </a:rPr>
            </a:b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help:describe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-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Dcmd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=PHASENAME</a:t>
            </a: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Цели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95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Плагины 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– это вторая после зависимостей сущность данного инструмента. Если зависимость выступает статической библиотекой, которая просто присутствует или отсутствует в проекте, то плагин – это, грубо говоря, метод, который совершает какие-то действия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3399"/>
                </a:solidFill>
                <a:latin typeface="+mj-lt"/>
              </a:rPr>
              <a:t>	На самом деле, фазы – это и есть плагины, просто вшитые в 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по умолчанию. Также есть еще множество различных плагинов для различных целей. А еще вы можете написать собственный плагин, нужный именно вам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А, если быть совсем точными, то плагины – это группа целей, так как мы уже знаем, что именно за выполнение команд отвечают цели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Плагины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0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Рассмотрим подробно данный плагин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org.apache.maven.plugins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maven-jar-plugin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:2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.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6</a:t>
            </a:r>
          </a:p>
          <a:p>
            <a:pPr marL="0" indent="0">
              <a:buNone/>
            </a:pP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Данный плагин отвечает за генерацию документации в формате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JavaDoc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из исходного кода вашего проекта</a:t>
            </a: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maven-</a:t>
            </a:r>
            <a:r>
              <a:rPr lang="en-US" dirty="0" err="1">
                <a:solidFill>
                  <a:srgbClr val="003399"/>
                </a:solidFill>
              </a:rPr>
              <a:t>javadoc</a:t>
            </a:r>
            <a:r>
              <a:rPr lang="en-US" dirty="0">
                <a:solidFill>
                  <a:srgbClr val="003399"/>
                </a:solidFill>
              </a:rPr>
              <a:t>-plugin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299716" y="4003286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5798056" y="4003286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677656" y="4003286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896745" y="3630168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6141722" y="3686363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8804149" y="3639312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1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– это одновременно и объектная модель объекта, и файл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pom.xml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в котором хранится метаинформация о проекте, информация о зависимостях и описаны необходимые плагины.</a:t>
            </a: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Давайте рассмотри один такой файл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https://drive.google.com/file/d/14maqANo6l4DXARTZiRsMBTkMHkR4ZndK/view?usp=sharing</a:t>
            </a: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POM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1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6C6D1-EFAA-896D-76DA-29B67863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933C92F-5CD4-FCDC-0C33-8C18F615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8" y="1629000"/>
            <a:ext cx="1030588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8192F11-44BA-ADBB-22B3-EEAF778ADF4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3399"/>
                </a:solidFill>
              </a:rPr>
              <a:t>Вопрос номер раз:</a:t>
            </a:r>
            <a:br>
              <a:rPr lang="ru-RU" dirty="0">
                <a:solidFill>
                  <a:srgbClr val="003399"/>
                </a:solidFill>
              </a:rPr>
            </a:br>
            <a:r>
              <a:rPr lang="ru-RU" dirty="0">
                <a:solidFill>
                  <a:srgbClr val="003399"/>
                </a:solidFill>
              </a:rPr>
              <a:t>Из чего состоит приложение?</a:t>
            </a:r>
          </a:p>
        </p:txBody>
      </p:sp>
    </p:spTree>
    <p:extLst>
      <p:ext uri="{BB962C8B-B14F-4D97-AF65-F5344CB8AC3E}">
        <p14:creationId xmlns:p14="http://schemas.microsoft.com/office/powerpoint/2010/main" val="3028157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3A0AF-1FFE-B665-034F-BC3D0A945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3A854023-DDD2-A205-81B7-C8A5DD73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260000"/>
            <a:ext cx="11473200" cy="3546000"/>
          </a:xfrm>
        </p:spPr>
        <p:txBody>
          <a:bodyPr numCol="2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r>
              <a:rPr lang="ru-RU" sz="2400" dirty="0">
                <a:solidFill>
                  <a:srgbClr val="003399"/>
                </a:solidFill>
              </a:rPr>
              <a:t>помогает автоматизировать широкий спектр сценариев сборки ПО, используя встроенные функции, сторонние плагины или пользовательскую логику сборки</a:t>
            </a: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ru-RU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ru-RU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r>
              <a:rPr lang="ru-RU" sz="2400" dirty="0">
                <a:solidFill>
                  <a:srgbClr val="003399"/>
                </a:solidFill>
              </a:rPr>
              <a:t>предоставляет</a:t>
            </a:r>
            <a:r>
              <a:rPr lang="ru-RU" sz="1600" b="0" i="0" dirty="0">
                <a:solidFill>
                  <a:srgbClr val="AAAAAA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2400" dirty="0">
                <a:solidFill>
                  <a:srgbClr val="003399"/>
                </a:solidFill>
              </a:rPr>
              <a:t>высокоуровневый, декларативный и выразительный язык сборки, который упрощает чтение и написание логики сборки</a:t>
            </a: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r>
              <a:rPr lang="ru-RU" sz="2400" b="0" i="0" dirty="0">
                <a:solidFill>
                  <a:srgbClr val="003399"/>
                </a:solidFill>
                <a:effectLst/>
              </a:rPr>
              <a:t>обеспечивает надежные результаты, используя такие оптимизации, как инкрементальные сборки, кэширование сборок и параллельное выполнение</a:t>
            </a: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ru-RU" sz="2400" b="0" i="0" dirty="0">
              <a:solidFill>
                <a:srgbClr val="003399"/>
              </a:solidFill>
              <a:effectLst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ru-RU" sz="2400" b="0" i="0" dirty="0">
              <a:solidFill>
                <a:srgbClr val="003399"/>
              </a:solidFill>
              <a:effectLst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ru-RU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r>
              <a:rPr lang="ru-RU" sz="2400" dirty="0">
                <a:solidFill>
                  <a:srgbClr val="003399"/>
                </a:solidFill>
              </a:rPr>
              <a:t>п</a:t>
            </a:r>
            <a:r>
              <a:rPr lang="ru-RU" sz="2400" b="0" i="0" dirty="0">
                <a:solidFill>
                  <a:srgbClr val="003399"/>
                </a:solidFill>
                <a:effectLst/>
              </a:rPr>
              <a:t>оддерживает </a:t>
            </a:r>
            <a:r>
              <a:rPr lang="en" sz="2400" dirty="0">
                <a:solidFill>
                  <a:srgbClr val="003399"/>
                </a:solidFill>
              </a:rPr>
              <a:t>Android, Java, Kotlin Multiplatform, Groovy, Scala, JavaScript </a:t>
            </a:r>
            <a:r>
              <a:rPr lang="ru-RU" sz="2400" dirty="0">
                <a:solidFill>
                  <a:srgbClr val="003399"/>
                </a:solidFill>
              </a:rPr>
              <a:t>и </a:t>
            </a:r>
            <a:r>
              <a:rPr lang="en" sz="2400" dirty="0">
                <a:solidFill>
                  <a:srgbClr val="003399"/>
                </a:solidFill>
              </a:rPr>
              <a:t>C/C++</a:t>
            </a:r>
            <a:endParaRPr lang="ru-RU" sz="2400" dirty="0">
              <a:solidFill>
                <a:srgbClr val="003399"/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AF9788CA-9D1D-13EF-FB14-E8C36B60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540000"/>
            <a:ext cx="11473200" cy="432000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rgbClr val="003399"/>
                </a:solidFill>
                <a:latin typeface="+mn-lt"/>
              </a:rPr>
              <a:t>Инструмент</a:t>
            </a:r>
            <a:r>
              <a:rPr lang="en-US" sz="2400" dirty="0">
                <a:solidFill>
                  <a:srgbClr val="003399"/>
                </a:solidFill>
                <a:latin typeface="+mn-lt"/>
              </a:rPr>
              <a:t> </a:t>
            </a:r>
            <a:r>
              <a:rPr lang="ru-RU" sz="2400" dirty="0">
                <a:solidFill>
                  <a:srgbClr val="003399"/>
                </a:solidFill>
                <a:latin typeface="+mn-lt"/>
              </a:rPr>
              <a:t>автоматизации сборки с открытым исходным кодом</a:t>
            </a:r>
            <a:endParaRPr lang="en-US" sz="2400" dirty="0">
              <a:solidFill>
                <a:srgbClr val="003399"/>
              </a:solidFill>
              <a:latin typeface="+mn-lt"/>
            </a:endParaRPr>
          </a:p>
        </p:txBody>
      </p:sp>
      <p:pic>
        <p:nvPicPr>
          <p:cNvPr id="2" name="Рисунок 1" descr="Изображение выглядит как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4D37E7-F5B9-97A4-9705-FE1B726AB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00" y="5778000"/>
            <a:ext cx="257646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9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000" y="1584000"/>
            <a:ext cx="114732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3399"/>
                </a:solidFill>
              </a:rPr>
              <a:t>	Зависимость в терминологии </a:t>
            </a:r>
            <a:r>
              <a:rPr lang="en-US" sz="2400" dirty="0">
                <a:solidFill>
                  <a:srgbClr val="003399"/>
                </a:solidFill>
              </a:rPr>
              <a:t>Gradle </a:t>
            </a:r>
            <a:r>
              <a:rPr lang="ru-RU" sz="2400" dirty="0">
                <a:solidFill>
                  <a:srgbClr val="003399"/>
                </a:solidFill>
              </a:rPr>
              <a:t>– это библиотека; проект, (многомодульный проект); локальный файл, (</a:t>
            </a:r>
            <a:r>
              <a:rPr lang="en-US" sz="2400" dirty="0">
                <a:solidFill>
                  <a:srgbClr val="003399"/>
                </a:solidFill>
              </a:rPr>
              <a:t>.jar</a:t>
            </a:r>
            <a:r>
              <a:rPr lang="ru-RU" sz="2400" dirty="0">
                <a:solidFill>
                  <a:srgbClr val="003399"/>
                </a:solidFill>
              </a:rPr>
              <a:t>), которая необходима данному проекту для корректной работы.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3399"/>
                </a:solidFill>
              </a:rPr>
              <a:t>Идентификатор зависимости имеет 3 составляющие:</a:t>
            </a:r>
          </a:p>
          <a:p>
            <a:pPr marL="1080000" indent="0"/>
            <a:r>
              <a:rPr lang="ru-RU" sz="2400" dirty="0">
                <a:solidFill>
                  <a:srgbClr val="003399"/>
                </a:solidFill>
              </a:rPr>
              <a:t> </a:t>
            </a:r>
            <a:r>
              <a:rPr lang="en-US" sz="2400" dirty="0">
                <a:solidFill>
                  <a:srgbClr val="003399"/>
                </a:solidFill>
              </a:rPr>
              <a:t>groupId</a:t>
            </a:r>
          </a:p>
          <a:p>
            <a:pPr marL="1080000" indent="0"/>
            <a:r>
              <a:rPr lang="ru-RU" sz="2400" dirty="0">
                <a:solidFill>
                  <a:srgbClr val="003399"/>
                </a:solidFill>
              </a:rPr>
              <a:t> </a:t>
            </a:r>
            <a:r>
              <a:rPr lang="en-US" sz="2400" dirty="0">
                <a:solidFill>
                  <a:srgbClr val="003399"/>
                </a:solidFill>
              </a:rPr>
              <a:t>artifactId</a:t>
            </a:r>
          </a:p>
          <a:p>
            <a:pPr marL="1080000" indent="0"/>
            <a:r>
              <a:rPr lang="ru-RU" sz="2400" dirty="0">
                <a:solidFill>
                  <a:srgbClr val="003399"/>
                </a:solidFill>
              </a:rPr>
              <a:t> </a:t>
            </a:r>
            <a:r>
              <a:rPr lang="en-US" sz="2400" dirty="0">
                <a:solidFill>
                  <a:srgbClr val="003399"/>
                </a:solidFill>
              </a:rPr>
              <a:t>version</a:t>
            </a:r>
            <a:endParaRPr lang="ru-RU" sz="24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3399"/>
                </a:solidFill>
              </a:rPr>
              <a:t>Например: 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3399"/>
                </a:solidFill>
              </a:rPr>
              <a:t>	</a:t>
            </a:r>
            <a:r>
              <a:rPr lang="en-US" sz="2400" b="1" dirty="0" err="1">
                <a:solidFill>
                  <a:srgbClr val="003399"/>
                </a:solidFill>
              </a:rPr>
              <a:t>org.junit.jupiter</a:t>
            </a:r>
            <a:r>
              <a:rPr lang="ru-RU" sz="2400" b="1" dirty="0">
                <a:solidFill>
                  <a:srgbClr val="003399"/>
                </a:solidFill>
              </a:rPr>
              <a:t>:</a:t>
            </a:r>
            <a:r>
              <a:rPr lang="en-US" sz="2400" b="1" dirty="0" err="1">
                <a:solidFill>
                  <a:srgbClr val="003399"/>
                </a:solidFill>
              </a:rPr>
              <a:t>junit-jupiter-api</a:t>
            </a:r>
            <a:r>
              <a:rPr lang="ru-RU" sz="2400" b="1" dirty="0">
                <a:solidFill>
                  <a:srgbClr val="003399"/>
                </a:solidFill>
              </a:rPr>
              <a:t>:5</a:t>
            </a:r>
            <a:r>
              <a:rPr lang="en-US" sz="2400" b="1" dirty="0">
                <a:solidFill>
                  <a:srgbClr val="003399"/>
                </a:solidFill>
              </a:rPr>
              <a:t>.9.2</a:t>
            </a:r>
            <a:endParaRPr lang="ru-RU" sz="2400" b="1" dirty="0">
              <a:solidFill>
                <a:srgbClr val="003399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60001" y="180000"/>
            <a:ext cx="11473200" cy="756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003399"/>
                </a:solidFill>
              </a:rPr>
              <a:t>Зависимости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826131" y="5813798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737606" y="5804654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634227" y="5804654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423160" y="5440680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081272" y="5487731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5760720" y="5440680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 descr="Изображение выглядит как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AC590AB-6879-7086-65E2-AEF32CFA4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00" y="5778000"/>
            <a:ext cx="257646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3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B4158206-10D1-915E-768D-821CAC64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84000"/>
            <a:ext cx="114732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i="1" dirty="0">
                <a:solidFill>
                  <a:srgbClr val="003399"/>
                </a:solidFill>
                <a:effectLst/>
              </a:rPr>
              <a:t>dependencies </a:t>
            </a:r>
            <a:r>
              <a:rPr lang="en" sz="2400" b="1" dirty="0">
                <a:solidFill>
                  <a:srgbClr val="003399"/>
                </a:solidFill>
                <a:effectLst/>
              </a:rPr>
              <a:t>{</a:t>
            </a:r>
            <a:br>
              <a:rPr lang="en" sz="2400" b="1" dirty="0">
                <a:solidFill>
                  <a:srgbClr val="003399"/>
                </a:solidFill>
                <a:effectLst/>
              </a:rPr>
            </a:br>
            <a:r>
              <a:rPr lang="en" sz="2400" b="1" dirty="0">
                <a:solidFill>
                  <a:srgbClr val="003399"/>
                </a:solidFill>
                <a:effectLst/>
              </a:rPr>
              <a:t>    </a:t>
            </a:r>
            <a:r>
              <a:rPr lang="en" sz="2400" i="1" dirty="0" err="1">
                <a:solidFill>
                  <a:srgbClr val="003399"/>
                </a:solidFill>
                <a:effectLst/>
              </a:rPr>
              <a:t>testImplementation</a:t>
            </a:r>
            <a:r>
              <a:rPr lang="en" sz="2400" dirty="0">
                <a:solidFill>
                  <a:srgbClr val="003399"/>
                </a:solidFill>
                <a:effectLst/>
              </a:rPr>
              <a:t>(platform("org.junit:junit-bom:5.10.0"))</a:t>
            </a:r>
            <a:br>
              <a:rPr lang="en" sz="2400" dirty="0">
                <a:solidFill>
                  <a:srgbClr val="003399"/>
                </a:solidFill>
                <a:effectLst/>
              </a:rPr>
            </a:br>
            <a:r>
              <a:rPr lang="en" sz="2400" dirty="0">
                <a:solidFill>
                  <a:srgbClr val="003399"/>
                </a:solidFill>
                <a:effectLst/>
              </a:rPr>
              <a:t>    </a:t>
            </a:r>
            <a:r>
              <a:rPr lang="en" sz="2400" i="1" dirty="0" err="1">
                <a:solidFill>
                  <a:srgbClr val="003399"/>
                </a:solidFill>
                <a:effectLst/>
              </a:rPr>
              <a:t>testImplementation</a:t>
            </a:r>
            <a:r>
              <a:rPr lang="en" sz="2400" dirty="0">
                <a:solidFill>
                  <a:srgbClr val="003399"/>
                </a:solidFill>
                <a:effectLst/>
              </a:rPr>
              <a:t>("</a:t>
            </a:r>
            <a:r>
              <a:rPr lang="en" sz="2400" dirty="0" err="1">
                <a:solidFill>
                  <a:srgbClr val="003399"/>
                </a:solidFill>
                <a:effectLst/>
              </a:rPr>
              <a:t>org.junit.jupiter:junit-jupiter</a:t>
            </a:r>
            <a:r>
              <a:rPr lang="en" sz="2400" dirty="0">
                <a:solidFill>
                  <a:srgbClr val="003399"/>
                </a:solidFill>
                <a:effectLst/>
              </a:rPr>
              <a:t>")</a:t>
            </a:r>
            <a:br>
              <a:rPr lang="en" sz="2400" dirty="0">
                <a:solidFill>
                  <a:srgbClr val="003399"/>
                </a:solidFill>
                <a:effectLst/>
              </a:rPr>
            </a:br>
            <a:r>
              <a:rPr lang="en" sz="2400" dirty="0">
                <a:solidFill>
                  <a:srgbClr val="003399"/>
                </a:solidFill>
                <a:effectLst/>
              </a:rPr>
              <a:t>    </a:t>
            </a:r>
            <a:r>
              <a:rPr lang="en" sz="2400" i="1" dirty="0" err="1">
                <a:solidFill>
                  <a:srgbClr val="003399"/>
                </a:solidFill>
                <a:effectLst/>
              </a:rPr>
              <a:t>compileOnly</a:t>
            </a:r>
            <a:r>
              <a:rPr lang="en" sz="2400" dirty="0">
                <a:solidFill>
                  <a:srgbClr val="003399"/>
                </a:solidFill>
                <a:effectLst/>
              </a:rPr>
              <a:t>("org.projectlombok:lombok:1.18.36")</a:t>
            </a:r>
            <a:br>
              <a:rPr lang="en" sz="2400" dirty="0">
                <a:solidFill>
                  <a:srgbClr val="003399"/>
                </a:solidFill>
                <a:effectLst/>
              </a:rPr>
            </a:br>
            <a:r>
              <a:rPr lang="en" sz="2400" b="1" dirty="0">
                <a:solidFill>
                  <a:srgbClr val="003399"/>
                </a:solidFill>
                <a:effectLst/>
              </a:rPr>
              <a:t>}</a:t>
            </a:r>
            <a:endParaRPr lang="en" sz="2400" dirty="0">
              <a:solidFill>
                <a:srgbClr val="003399"/>
              </a:solidFill>
              <a:effectLst/>
            </a:endParaRPr>
          </a:p>
        </p:txBody>
      </p:sp>
      <p:pic>
        <p:nvPicPr>
          <p:cNvPr id="8" name="Рисунок 7" descr="Изображение выглядит как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21F37FB-7157-249F-0227-586BAF8E8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00" y="5778000"/>
            <a:ext cx="257646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41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>
            <a:extLst>
              <a:ext uri="{FF2B5EF4-FFF2-40B4-BE49-F238E27FC236}">
                <a16:creationId xmlns:a16="http://schemas.microsoft.com/office/drawing/2014/main" id="{450E02D8-063E-5C0B-35D3-F7AA673E54A6}"/>
              </a:ext>
            </a:extLst>
          </p:cNvPr>
          <p:cNvSpPr txBox="1">
            <a:spLocks/>
          </p:cNvSpPr>
          <p:nvPr/>
        </p:nvSpPr>
        <p:spPr>
          <a:xfrm>
            <a:off x="360000" y="1584000"/>
            <a:ext cx="11473200" cy="47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implementation</a:t>
            </a:r>
            <a:r>
              <a:rPr lang="ru-RU" sz="2400" dirty="0">
                <a:solidFill>
                  <a:srgbClr val="003399"/>
                </a:solidFill>
              </a:rPr>
              <a:t> –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ru-RU" sz="2400" dirty="0">
                <a:solidFill>
                  <a:srgbClr val="003399"/>
                </a:solidFill>
              </a:rPr>
              <a:t>зависимости, необходимые, как для компиляции, так и для выполнения</a:t>
            </a:r>
            <a:endParaRPr lang="en-US" sz="24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3399"/>
                </a:solidFill>
              </a:rPr>
              <a:t>api</a:t>
            </a:r>
            <a:r>
              <a:rPr lang="en-US" sz="2400" dirty="0">
                <a:solidFill>
                  <a:srgbClr val="003399"/>
                </a:solidFill>
              </a:rPr>
              <a:t> – </a:t>
            </a:r>
            <a:r>
              <a:rPr lang="ru-RU" sz="2400" dirty="0">
                <a:solidFill>
                  <a:srgbClr val="003399"/>
                </a:solidFill>
              </a:rPr>
              <a:t>открытый </a:t>
            </a:r>
            <a:r>
              <a:rPr lang="en-US" sz="2400" dirty="0">
                <a:solidFill>
                  <a:srgbClr val="003399"/>
                </a:solidFill>
              </a:rPr>
              <a:t>“implementation”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3399"/>
                </a:solidFill>
              </a:rPr>
              <a:t>compileOnly</a:t>
            </a:r>
            <a:r>
              <a:rPr lang="ru-RU" sz="2400" dirty="0">
                <a:solidFill>
                  <a:srgbClr val="003399"/>
                </a:solidFill>
              </a:rPr>
              <a:t> – зависимости, необходимые только для компиляции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3399"/>
                </a:solidFill>
              </a:rPr>
              <a:t>compileOnlyApi</a:t>
            </a:r>
            <a:r>
              <a:rPr lang="en-US" sz="2400" dirty="0">
                <a:solidFill>
                  <a:srgbClr val="003399"/>
                </a:solidFill>
              </a:rPr>
              <a:t> –</a:t>
            </a:r>
            <a:r>
              <a:rPr lang="ru-RU" sz="2400" dirty="0">
                <a:solidFill>
                  <a:srgbClr val="003399"/>
                </a:solidFill>
              </a:rPr>
              <a:t> открытый</a:t>
            </a:r>
            <a:r>
              <a:rPr lang="en-US" sz="2400" dirty="0">
                <a:solidFill>
                  <a:srgbClr val="003399"/>
                </a:solidFill>
              </a:rPr>
              <a:t> “</a:t>
            </a:r>
            <a:r>
              <a:rPr lang="en-US" sz="2400" dirty="0" err="1">
                <a:solidFill>
                  <a:srgbClr val="003399"/>
                </a:solidFill>
              </a:rPr>
              <a:t>compileOnly</a:t>
            </a:r>
            <a:r>
              <a:rPr lang="en-US" sz="2400" dirty="0">
                <a:solidFill>
                  <a:srgbClr val="003399"/>
                </a:solidFill>
              </a:rPr>
              <a:t>”</a:t>
            </a:r>
            <a:endParaRPr lang="ru-RU" sz="24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3399"/>
                </a:solidFill>
              </a:rPr>
              <a:t>runtimeOnly</a:t>
            </a:r>
            <a:r>
              <a:rPr lang="en-US" sz="2400" dirty="0">
                <a:solidFill>
                  <a:srgbClr val="003399"/>
                </a:solidFill>
              </a:rPr>
              <a:t> – </a:t>
            </a:r>
            <a:r>
              <a:rPr lang="ru-RU" sz="2400" dirty="0">
                <a:solidFill>
                  <a:srgbClr val="003399"/>
                </a:solidFill>
              </a:rPr>
              <a:t>зависимости, необходимые только для выполнения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3399"/>
                </a:solidFill>
              </a:rPr>
              <a:t>testImplementation</a:t>
            </a:r>
            <a:r>
              <a:rPr lang="en-US" sz="2400" dirty="0">
                <a:solidFill>
                  <a:srgbClr val="003399"/>
                </a:solidFill>
              </a:rPr>
              <a:t> –</a:t>
            </a:r>
            <a:r>
              <a:rPr lang="ru-RU" sz="2400" dirty="0">
                <a:solidFill>
                  <a:srgbClr val="003399"/>
                </a:solidFill>
              </a:rPr>
              <a:t> зависимости, необходимые для компиляции и выполнения тестов</a:t>
            </a:r>
            <a:endParaRPr lang="en-US" sz="24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3399"/>
                </a:solidFill>
              </a:rPr>
              <a:t>testCompileOnly</a:t>
            </a:r>
            <a:r>
              <a:rPr lang="ru-RU" sz="2400" dirty="0">
                <a:solidFill>
                  <a:srgbClr val="003399"/>
                </a:solidFill>
              </a:rPr>
              <a:t> – зависимости, необходимые только для компиляции тестов</a:t>
            </a:r>
            <a:endParaRPr lang="en-US" sz="24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3399"/>
                </a:solidFill>
              </a:rPr>
              <a:t>testRuntimeOnly</a:t>
            </a:r>
            <a:r>
              <a:rPr lang="ru-RU" sz="2400" dirty="0">
                <a:solidFill>
                  <a:srgbClr val="003399"/>
                </a:solidFill>
              </a:rPr>
              <a:t> – зависимости, необходимые только для выполнения тестов</a:t>
            </a:r>
            <a:endParaRPr lang="en-US" sz="2400" dirty="0">
              <a:solidFill>
                <a:srgbClr val="003399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B15857D-890F-EB4B-6000-16E129E78CDF}"/>
              </a:ext>
            </a:extLst>
          </p:cNvPr>
          <p:cNvSpPr txBox="1">
            <a:spLocks/>
          </p:cNvSpPr>
          <p:nvPr/>
        </p:nvSpPr>
        <p:spPr>
          <a:xfrm>
            <a:off x="360001" y="180000"/>
            <a:ext cx="11473200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3399"/>
                </a:solidFill>
              </a:rPr>
              <a:t>Области видимости зависимостей</a:t>
            </a:r>
          </a:p>
        </p:txBody>
      </p:sp>
      <p:pic>
        <p:nvPicPr>
          <p:cNvPr id="16" name="Рисунок 15" descr="Изображение выглядит как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1EB45ED-3FDC-A44C-4033-2EA23583D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00" y="5778000"/>
            <a:ext cx="257646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78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31FF674C-74FE-37E4-F5D9-7E776C9751BB}"/>
              </a:ext>
            </a:extLst>
          </p:cNvPr>
          <p:cNvSpPr txBox="1">
            <a:spLocks/>
          </p:cNvSpPr>
          <p:nvPr/>
        </p:nvSpPr>
        <p:spPr>
          <a:xfrm>
            <a:off x="360000" y="1584000"/>
            <a:ext cx="11473200" cy="47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err="1">
                <a:solidFill>
                  <a:srgbClr val="003399"/>
                </a:solidFill>
              </a:rPr>
              <a:t>Gradle</a:t>
            </a:r>
            <a:r>
              <a:rPr lang="ru-RU" sz="2400" dirty="0">
                <a:solidFill>
                  <a:srgbClr val="003399"/>
                </a:solidFill>
              </a:rPr>
              <a:t> не имеет собственных репозиториев и в качестве источника зависимостей использует </a:t>
            </a:r>
            <a:r>
              <a:rPr lang="ru-RU" sz="2400" dirty="0" err="1">
                <a:solidFill>
                  <a:srgbClr val="003399"/>
                </a:solidFill>
              </a:rPr>
              <a:t>Maven</a:t>
            </a:r>
            <a:r>
              <a:rPr lang="ru-RU" sz="2400" dirty="0">
                <a:solidFill>
                  <a:srgbClr val="003399"/>
                </a:solidFill>
              </a:rPr>
              <a:t> и </a:t>
            </a:r>
            <a:r>
              <a:rPr lang="ru-RU" sz="2400" dirty="0" err="1">
                <a:solidFill>
                  <a:srgbClr val="003399"/>
                </a:solidFill>
              </a:rPr>
              <a:t>Ivy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ru-RU" sz="2400" dirty="0">
                <a:solidFill>
                  <a:srgbClr val="003399"/>
                </a:solidFill>
              </a:rPr>
              <a:t>репозитории. При этом интерфейс для работы с репозиториями не отличается на базовом уровне, более развёрнуто об отличиях параметров вы можете узнать по ссылкам </a:t>
            </a:r>
            <a:r>
              <a:rPr lang="ru-RU" sz="2400" dirty="0" err="1">
                <a:solidFill>
                  <a:srgbClr val="003399"/>
                </a:solidFill>
              </a:rPr>
              <a:t>IvyArtifactRepository</a:t>
            </a:r>
            <a:r>
              <a:rPr lang="ru-RU" sz="2400" dirty="0">
                <a:solidFill>
                  <a:srgbClr val="003399"/>
                </a:solidFill>
              </a:rPr>
              <a:t> и </a:t>
            </a:r>
            <a:r>
              <a:rPr lang="ru-RU" sz="2400" dirty="0" err="1">
                <a:solidFill>
                  <a:srgbClr val="003399"/>
                </a:solidFill>
              </a:rPr>
              <a:t>MavenArtifactRepository</a:t>
            </a:r>
            <a:r>
              <a:rPr lang="ru-RU" sz="2400" dirty="0">
                <a:solidFill>
                  <a:srgbClr val="003399"/>
                </a:solidFill>
              </a:rPr>
              <a:t>.</a:t>
            </a:r>
            <a:endParaRPr lang="en-US" sz="2400" dirty="0">
              <a:solidFill>
                <a:srgbClr val="003399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C63CD19-1301-807C-6298-F5962135EF2C}"/>
              </a:ext>
            </a:extLst>
          </p:cNvPr>
          <p:cNvSpPr txBox="1">
            <a:spLocks/>
          </p:cNvSpPr>
          <p:nvPr/>
        </p:nvSpPr>
        <p:spPr>
          <a:xfrm>
            <a:off x="360001" y="180000"/>
            <a:ext cx="11473200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3399"/>
                </a:solidFill>
              </a:rPr>
              <a:t>Репозитории</a:t>
            </a:r>
          </a:p>
        </p:txBody>
      </p:sp>
      <p:pic>
        <p:nvPicPr>
          <p:cNvPr id="8" name="Рисунок 7" descr="Изображение выглядит как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1202DF8-6183-8267-0239-E2C16FAD2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00" y="5778000"/>
            <a:ext cx="257646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24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5BDD962-5903-D3DF-1F3F-3A2AC9FFB967}"/>
              </a:ext>
            </a:extLst>
          </p:cNvPr>
          <p:cNvSpPr txBox="1">
            <a:spLocks/>
          </p:cNvSpPr>
          <p:nvPr/>
        </p:nvSpPr>
        <p:spPr>
          <a:xfrm>
            <a:off x="360001" y="180000"/>
            <a:ext cx="11473200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>
                <a:solidFill>
                  <a:srgbClr val="003399"/>
                </a:solidFill>
              </a:rPr>
              <a:t>Структура проекта</a:t>
            </a:r>
          </a:p>
        </p:txBody>
      </p:sp>
      <p:pic>
        <p:nvPicPr>
          <p:cNvPr id="7" name="Рисунок 6" descr="Изображение выглядит как текст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2E3A6FE-A13D-D0C9-443C-1C033EAE7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7" y="1296000"/>
            <a:ext cx="5705546" cy="5382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4D596E3-0D43-EB63-26DF-A24779600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00" y="5778000"/>
            <a:ext cx="257646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31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8FC2FC-5A4A-0BCC-5CED-860CB0B829DF}"/>
              </a:ext>
            </a:extLst>
          </p:cNvPr>
          <p:cNvSpPr txBox="1">
            <a:spLocks/>
          </p:cNvSpPr>
          <p:nvPr/>
        </p:nvSpPr>
        <p:spPr>
          <a:xfrm>
            <a:off x="360001" y="180000"/>
            <a:ext cx="11473200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3399"/>
                </a:solidFill>
              </a:rPr>
              <a:t>Wrapper</a:t>
            </a:r>
            <a:endParaRPr lang="ru-RU" sz="4800" dirty="0">
              <a:solidFill>
                <a:srgbClr val="003399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5FC51A8-3308-7FAA-DFDB-9204E9F1BCCF}"/>
              </a:ext>
            </a:extLst>
          </p:cNvPr>
          <p:cNvSpPr txBox="1">
            <a:spLocks/>
          </p:cNvSpPr>
          <p:nvPr/>
        </p:nvSpPr>
        <p:spPr>
          <a:xfrm>
            <a:off x="360000" y="1584000"/>
            <a:ext cx="11473200" cy="47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0" dirty="0">
                <a:solidFill>
                  <a:srgbClr val="003399"/>
                </a:solidFill>
                <a:effectLst/>
              </a:rPr>
              <a:t>Это скрипт, который запускает задачи </a:t>
            </a:r>
            <a:r>
              <a:rPr lang="en" sz="2400" i="0" dirty="0">
                <a:solidFill>
                  <a:srgbClr val="003399"/>
                </a:solidFill>
                <a:effectLst/>
              </a:rPr>
              <a:t>Gradle </a:t>
            </a:r>
            <a:r>
              <a:rPr lang="ru-RU" sz="2400" i="0" dirty="0">
                <a:solidFill>
                  <a:srgbClr val="003399"/>
                </a:solidFill>
                <a:effectLst/>
              </a:rPr>
              <a:t>с объявленной версией . Если объявленная версия не установлена, </a:t>
            </a:r>
            <a:r>
              <a:rPr lang="en" sz="2400" i="0" dirty="0">
                <a:solidFill>
                  <a:srgbClr val="003399"/>
                </a:solidFill>
                <a:effectLst/>
              </a:rPr>
              <a:t>Wrapper </a:t>
            </a:r>
            <a:r>
              <a:rPr lang="ru-RU" sz="2400" i="0" dirty="0">
                <a:solidFill>
                  <a:srgbClr val="003399"/>
                </a:solidFill>
                <a:effectLst/>
              </a:rPr>
              <a:t>устанавливает требуемую.</a:t>
            </a:r>
            <a:endParaRPr lang="en-US" sz="2400" i="0" dirty="0">
              <a:solidFill>
                <a:srgbClr val="003399"/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3399"/>
                </a:solidFill>
              </a:rPr>
              <a:t>Преимущества</a:t>
            </a:r>
          </a:p>
          <a:p>
            <a:pPr algn="l">
              <a:spcAft>
                <a:spcPts val="750"/>
              </a:spcAft>
              <a:buFont typeface="Системный шрифт, обычный"/>
              <a:buChar char="−"/>
            </a:pPr>
            <a:r>
              <a:rPr lang="ru-RU" sz="2400" i="0" dirty="0">
                <a:solidFill>
                  <a:srgbClr val="003399"/>
                </a:solidFill>
                <a:effectLst/>
              </a:rPr>
              <a:t>создание проектов с помощью </a:t>
            </a:r>
            <a:r>
              <a:rPr lang="en" sz="2400" i="0" dirty="0">
                <a:solidFill>
                  <a:srgbClr val="003399"/>
                </a:solidFill>
                <a:effectLst/>
              </a:rPr>
              <a:t>Wrapper </a:t>
            </a:r>
            <a:r>
              <a:rPr lang="ru-RU" sz="2400" dirty="0">
                <a:solidFill>
                  <a:srgbClr val="003399"/>
                </a:solidFill>
              </a:rPr>
              <a:t>локально позволяет вам предварительно не устанавливать </a:t>
            </a:r>
            <a:r>
              <a:rPr lang="en-US" sz="2400" dirty="0">
                <a:solidFill>
                  <a:srgbClr val="003399"/>
                </a:solidFill>
              </a:rPr>
              <a:t>Gradle</a:t>
            </a:r>
            <a:endParaRPr lang="en" sz="2400" i="0" dirty="0">
              <a:solidFill>
                <a:srgbClr val="003399"/>
              </a:solidFill>
              <a:effectLst/>
            </a:endParaRPr>
          </a:p>
          <a:p>
            <a:pPr algn="l">
              <a:spcAft>
                <a:spcPts val="750"/>
              </a:spcAft>
              <a:buFont typeface="Системный шрифт, обычный"/>
              <a:buChar char="−"/>
            </a:pPr>
            <a:r>
              <a:rPr lang="ru-RU" sz="2400" i="0" dirty="0">
                <a:solidFill>
                  <a:srgbClr val="003399"/>
                </a:solidFill>
                <a:effectLst/>
              </a:rPr>
              <a:t>у каждого участника команды и на конвейерах </a:t>
            </a:r>
            <a:r>
              <a:rPr lang="en-US" sz="2400" i="0" dirty="0">
                <a:solidFill>
                  <a:srgbClr val="003399"/>
                </a:solidFill>
                <a:effectLst/>
              </a:rPr>
              <a:t>CI</a:t>
            </a:r>
            <a:r>
              <a:rPr lang="ru-RU" sz="2400" i="0" dirty="0">
                <a:solidFill>
                  <a:srgbClr val="003399"/>
                </a:solidFill>
                <a:effectLst/>
              </a:rPr>
              <a:t> проект собирается под одной и той же верси</a:t>
            </a:r>
            <a:r>
              <a:rPr lang="ru-RU" sz="2400" dirty="0">
                <a:solidFill>
                  <a:srgbClr val="003399"/>
                </a:solidFill>
              </a:rPr>
              <a:t>ей </a:t>
            </a:r>
            <a:r>
              <a:rPr lang="en-US" sz="2400" dirty="0">
                <a:solidFill>
                  <a:srgbClr val="003399"/>
                </a:solidFill>
              </a:rPr>
              <a:t>Gradle</a:t>
            </a:r>
            <a:endParaRPr lang="en" sz="2400" i="0" dirty="0">
              <a:solidFill>
                <a:srgbClr val="003399"/>
              </a:solidFill>
              <a:effectLst/>
            </a:endParaRPr>
          </a:p>
          <a:p>
            <a:pPr algn="l">
              <a:spcAft>
                <a:spcPts val="750"/>
              </a:spcAft>
              <a:buFont typeface="Системный шрифт, обычный"/>
              <a:buChar char="−"/>
            </a:pPr>
            <a:r>
              <a:rPr lang="ru-RU" sz="2400" dirty="0">
                <a:solidFill>
                  <a:srgbClr val="003399"/>
                </a:solidFill>
              </a:rPr>
              <a:t>л</a:t>
            </a:r>
            <a:r>
              <a:rPr lang="ru-RU" sz="2400" i="0" dirty="0">
                <a:solidFill>
                  <a:srgbClr val="003399"/>
                </a:solidFill>
                <a:effectLst/>
              </a:rPr>
              <a:t>егкое обновление до новой версии </a:t>
            </a:r>
            <a:r>
              <a:rPr lang="en" sz="2400" i="0" dirty="0">
                <a:solidFill>
                  <a:srgbClr val="003399"/>
                </a:solidFill>
                <a:effectLst/>
              </a:rPr>
              <a:t>Gradle </a:t>
            </a:r>
            <a:r>
              <a:rPr lang="ru-RU" sz="2400" i="0" dirty="0">
                <a:solidFill>
                  <a:srgbClr val="003399"/>
                </a:solidFill>
                <a:effectLst/>
              </a:rPr>
              <a:t>путем изменения настроек </a:t>
            </a:r>
            <a:r>
              <a:rPr lang="en" sz="2400" i="0" dirty="0">
                <a:solidFill>
                  <a:srgbClr val="003399"/>
                </a:solidFill>
                <a:effectLst/>
              </a:rPr>
              <a:t>Wrapper</a:t>
            </a:r>
          </a:p>
          <a:p>
            <a:pPr marL="0" indent="0">
              <a:buNone/>
            </a:pPr>
            <a:endParaRPr lang="en-US" sz="2400" dirty="0">
              <a:solidFill>
                <a:srgbClr val="003399"/>
              </a:solidFill>
            </a:endParaRPr>
          </a:p>
        </p:txBody>
      </p:sp>
      <p:pic>
        <p:nvPicPr>
          <p:cNvPr id="10" name="Рисунок 9" descr="Изображение выглядит как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4A3739F-F486-8DB6-E785-D4101ED7B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00" y="5778000"/>
            <a:ext cx="257646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58000F5-7B41-5FF5-B7CD-71E0F27CC5B7}"/>
              </a:ext>
            </a:extLst>
          </p:cNvPr>
          <p:cNvSpPr txBox="1">
            <a:spLocks/>
          </p:cNvSpPr>
          <p:nvPr/>
        </p:nvSpPr>
        <p:spPr>
          <a:xfrm>
            <a:off x="360001" y="180000"/>
            <a:ext cx="11473200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3399"/>
                </a:solidFill>
              </a:rPr>
              <a:t>Настройки </a:t>
            </a:r>
            <a:r>
              <a:rPr lang="en-US" dirty="0">
                <a:solidFill>
                  <a:srgbClr val="003399"/>
                </a:solidFill>
              </a:rPr>
              <a:t>wrapper</a:t>
            </a:r>
            <a:endParaRPr lang="ru-RU" dirty="0">
              <a:solidFill>
                <a:srgbClr val="003399"/>
              </a:solidFill>
            </a:endParaRPr>
          </a:p>
        </p:txBody>
      </p:sp>
      <p:pic>
        <p:nvPicPr>
          <p:cNvPr id="8" name="Рисунок 7" descr="Изображение выглядит как текст, программное обеспечение, Мультимедийное программное обеспечение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9E26180-6785-68E9-3E21-4527A55CF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2513482"/>
            <a:ext cx="11473200" cy="1831036"/>
          </a:xfrm>
          <a:prstGeom prst="rect">
            <a:avLst/>
          </a:prstGeom>
        </p:spPr>
      </p:pic>
      <p:pic>
        <p:nvPicPr>
          <p:cNvPr id="9" name="Рисунок 8" descr="Изображение выглядит как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E42D3F4-F1C6-C933-7C0F-F1B9006D9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00" y="5778000"/>
            <a:ext cx="257646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8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038B54D-DA66-1D7C-280D-055036B8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69" y="1296000"/>
            <a:ext cx="5880661" cy="53820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40AD0F-C318-E89E-ED16-17FE1EE2A18B}"/>
              </a:ext>
            </a:extLst>
          </p:cNvPr>
          <p:cNvSpPr txBox="1">
            <a:spLocks/>
          </p:cNvSpPr>
          <p:nvPr/>
        </p:nvSpPr>
        <p:spPr>
          <a:xfrm>
            <a:off x="360001" y="180000"/>
            <a:ext cx="11473200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solidFill>
                  <a:srgbClr val="003399"/>
                </a:solidFill>
              </a:rPr>
              <a:t>build.gradle</a:t>
            </a:r>
            <a:endParaRPr lang="ru-RU" sz="4800" dirty="0">
              <a:solidFill>
                <a:srgbClr val="003399"/>
              </a:solidFill>
            </a:endParaRPr>
          </a:p>
        </p:txBody>
      </p:sp>
      <p:pic>
        <p:nvPicPr>
          <p:cNvPr id="8" name="Рисунок 7" descr="Изображение выглядит как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5A6E3A-2025-17DB-7807-768070114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00" y="5778000"/>
            <a:ext cx="257646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97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7FE574C2-E55A-E771-F0F8-4EAC7B1D900A}"/>
              </a:ext>
            </a:extLst>
          </p:cNvPr>
          <p:cNvSpPr txBox="1">
            <a:spLocks/>
          </p:cNvSpPr>
          <p:nvPr/>
        </p:nvSpPr>
        <p:spPr>
          <a:xfrm>
            <a:off x="360000" y="180000"/>
            <a:ext cx="11473200" cy="7560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3399"/>
                </a:solidFill>
                <a:latin typeface="+mj-lt"/>
              </a:rPr>
              <a:t>Gradle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3399"/>
                </a:solidFill>
                <a:latin typeface="+mj-lt"/>
              </a:rPr>
              <a:t>Maven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860356E7-40E3-1CFA-4062-217C1D35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84000"/>
            <a:ext cx="11473200" cy="4914000"/>
          </a:xfrm>
        </p:spPr>
        <p:txBody>
          <a:bodyPr numCol="2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r>
              <a:rPr lang="ru-RU" sz="2400" dirty="0">
                <a:solidFill>
                  <a:srgbClr val="003399"/>
                </a:solidFill>
              </a:rPr>
              <a:t>производительность, </a:t>
            </a:r>
            <a:br>
              <a:rPr lang="ru-RU" sz="2400" dirty="0">
                <a:solidFill>
                  <a:srgbClr val="003399"/>
                </a:solidFill>
              </a:rPr>
            </a:br>
            <a:r>
              <a:rPr lang="ru-RU" sz="2400" dirty="0">
                <a:solidFill>
                  <a:srgbClr val="003399"/>
                </a:solidFill>
              </a:rPr>
              <a:t>(инкрементальные сборки, кэш)</a:t>
            </a:r>
            <a:endParaRPr lang="en-US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en-US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r>
              <a:rPr lang="ru-RU" sz="2400" dirty="0">
                <a:solidFill>
                  <a:srgbClr val="003399"/>
                </a:solidFill>
              </a:rPr>
              <a:t>гибкость</a:t>
            </a:r>
            <a:endParaRPr lang="en-US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en-US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r>
              <a:rPr lang="ru-RU" sz="2400" dirty="0">
                <a:solidFill>
                  <a:srgbClr val="003399"/>
                </a:solidFill>
              </a:rPr>
              <a:t>более глубокое управление зависимостями</a:t>
            </a: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ru-RU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r>
              <a:rPr lang="ru-RU" sz="2400" dirty="0">
                <a:solidFill>
                  <a:srgbClr val="003399"/>
                </a:solidFill>
              </a:rPr>
              <a:t>поддержка нескольких языков программирования</a:t>
            </a: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ru-RU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r>
              <a:rPr lang="ru-RU" sz="2400" dirty="0">
                <a:solidFill>
                  <a:srgbClr val="003399"/>
                </a:solidFill>
              </a:rPr>
              <a:t>доменно-специфический язык программирования: </a:t>
            </a:r>
            <a:r>
              <a:rPr lang="en-US" sz="2400" dirty="0">
                <a:solidFill>
                  <a:srgbClr val="003399"/>
                </a:solidFill>
              </a:rPr>
              <a:t>DSL</a:t>
            </a:r>
            <a:endParaRPr lang="ru-RU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ru-RU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ru-RU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ru-RU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r>
              <a:rPr lang="ru-RU" sz="2400" dirty="0">
                <a:solidFill>
                  <a:srgbClr val="003399"/>
                </a:solidFill>
              </a:rPr>
              <a:t>проще в освоении</a:t>
            </a: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ru-RU" sz="2400" dirty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r>
              <a:rPr lang="ru-RU" sz="2400" dirty="0">
                <a:solidFill>
                  <a:srgbClr val="003399"/>
                </a:solidFill>
              </a:rPr>
              <a:t>набор поведений и настроек по умолчанию</a:t>
            </a:r>
          </a:p>
          <a:p>
            <a:pPr>
              <a:lnSpc>
                <a:spcPct val="80000"/>
              </a:lnSpc>
              <a:spcBef>
                <a:spcPts val="0"/>
              </a:spcBef>
              <a:buSzPct val="100000"/>
              <a:buFont typeface="Системный шрифт, обычный"/>
              <a:buChar char="−"/>
            </a:pPr>
            <a:endParaRPr lang="ru-RU" sz="2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6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60000"/>
            <a:ext cx="10515600" cy="3786899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  <a:latin typeface="+mj-lt"/>
              </a:rPr>
              <a:t>кодовая база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;</a:t>
            </a:r>
            <a:endParaRPr lang="ru-RU" dirty="0">
              <a:solidFill>
                <a:srgbClr val="003399"/>
              </a:solidFill>
              <a:latin typeface="+mj-lt"/>
            </a:endParaRPr>
          </a:p>
          <a:p>
            <a:r>
              <a:rPr lang="ru-RU" dirty="0">
                <a:solidFill>
                  <a:srgbClr val="003399"/>
                </a:solidFill>
                <a:latin typeface="+mj-lt"/>
              </a:rPr>
              <a:t>ресурсы, необходимые для работы приложения, (конфигурация, картинки и т.д.)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;</a:t>
            </a:r>
          </a:p>
          <a:p>
            <a:r>
              <a:rPr lang="ru-RU" dirty="0">
                <a:solidFill>
                  <a:srgbClr val="003399"/>
                </a:solidFill>
                <a:latin typeface="+mj-lt"/>
              </a:rPr>
              <a:t>библиотеки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;</a:t>
            </a:r>
            <a:endParaRPr lang="ru-RU" dirty="0">
              <a:solidFill>
                <a:srgbClr val="003399"/>
              </a:solidFill>
              <a:latin typeface="+mj-lt"/>
            </a:endParaRPr>
          </a:p>
          <a:p>
            <a:r>
              <a:rPr lang="ru-RU" dirty="0">
                <a:solidFill>
                  <a:srgbClr val="003399"/>
                </a:solidFill>
                <a:latin typeface="+mj-lt"/>
              </a:rPr>
              <a:t>стороннее ПО, (СУБД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сервера, брокеры сообщений)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;</a:t>
            </a:r>
            <a:endParaRPr lang="ru-RU" dirty="0">
              <a:solidFill>
                <a:srgbClr val="003399"/>
              </a:solidFill>
              <a:latin typeface="+mj-lt"/>
            </a:endParaRPr>
          </a:p>
          <a:p>
            <a:r>
              <a:rPr lang="ru-RU" dirty="0">
                <a:solidFill>
                  <a:srgbClr val="003399"/>
                </a:solidFill>
                <a:latin typeface="+mj-lt"/>
              </a:rPr>
              <a:t>что угодно еще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…</a:t>
            </a: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EA521-342F-A0F0-286D-8170C86AE86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3399"/>
                </a:solidFill>
              </a:rPr>
              <a:t>Вопрос номер раз:</a:t>
            </a:r>
            <a:br>
              <a:rPr lang="ru-RU" dirty="0">
                <a:solidFill>
                  <a:srgbClr val="003399"/>
                </a:solidFill>
              </a:rPr>
            </a:br>
            <a:r>
              <a:rPr lang="ru-RU" dirty="0">
                <a:solidFill>
                  <a:srgbClr val="003399"/>
                </a:solidFill>
              </a:rPr>
              <a:t>Из чего состоит приложение?</a:t>
            </a:r>
          </a:p>
        </p:txBody>
      </p:sp>
    </p:spTree>
    <p:extLst>
      <p:ext uri="{BB962C8B-B14F-4D97-AF65-F5344CB8AC3E}">
        <p14:creationId xmlns:p14="http://schemas.microsoft.com/office/powerpoint/2010/main" val="987176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D63F-9715-4A1C-ADD2-572E0140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AEB6-84A5-47E4-811B-0C25D0CA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Доклад Евгения Борисова – </a:t>
            </a:r>
            <a:r>
              <a:rPr lang="en-US" dirty="0"/>
              <a:t>Power of Gradle</a:t>
            </a:r>
            <a:r>
              <a:rPr lang="ru-RU" dirty="0"/>
              <a:t> (2013-ый год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https://github.com/mihailaleksseev/conferenceAbstracts/blob/main/%2B%2B%202013%20Gradle%20%7C%20%D0%95%D0%B2%D0%B3%D0%B5%D0%BD%D0%B8%D0%B8%CC%86%20%D0%91%D0%BE%D1%80%D0%B8%D1%81%D0%BE%D0%B2%20%E2%80%94%20Power%20of%20Gradle.pdf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1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EA521-342F-A0F0-286D-8170C86AE86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2398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3399"/>
                </a:solidFill>
              </a:rPr>
              <a:t>Вопрос номер два:</a:t>
            </a:r>
            <a:br>
              <a:rPr lang="ru-RU" dirty="0">
                <a:solidFill>
                  <a:srgbClr val="003399"/>
                </a:solidFill>
              </a:rPr>
            </a:br>
            <a:r>
              <a:rPr lang="ru-RU" dirty="0">
                <a:solidFill>
                  <a:srgbClr val="003399"/>
                </a:solidFill>
              </a:rPr>
              <a:t>Как это все сделать доступным для пользователя?</a:t>
            </a:r>
          </a:p>
        </p:txBody>
      </p:sp>
    </p:spTree>
    <p:extLst>
      <p:ext uri="{BB962C8B-B14F-4D97-AF65-F5344CB8AC3E}">
        <p14:creationId xmlns:p14="http://schemas.microsoft.com/office/powerpoint/2010/main" val="50026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Инструменты сборки и управления зависимостями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A3C801C-F4A1-4AC7-6656-8FA9C7AC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0000"/>
            <a:ext cx="10515600" cy="452064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003399"/>
                </a:solidFill>
                <a:latin typeface="+mj-lt"/>
              </a:rPr>
              <a:t>Ответы: </a:t>
            </a:r>
            <a:r>
              <a:rPr lang="en-US" sz="1800" dirty="0">
                <a:solidFill>
                  <a:srgbClr val="003399"/>
                </a:solidFill>
                <a:latin typeface="+mj-lt"/>
              </a:rPr>
              <a:t>DevOps, CI/CD</a:t>
            </a:r>
            <a:r>
              <a:rPr lang="ru-RU" sz="1800" dirty="0">
                <a:solidFill>
                  <a:srgbClr val="003399"/>
                </a:solidFill>
                <a:latin typeface="+mj-lt"/>
              </a:rPr>
              <a:t> тоже являются правильными, но в этот раз не о них)</a:t>
            </a:r>
          </a:p>
        </p:txBody>
      </p:sp>
    </p:spTree>
    <p:extLst>
      <p:ext uri="{BB962C8B-B14F-4D97-AF65-F5344CB8AC3E}">
        <p14:creationId xmlns:p14="http://schemas.microsoft.com/office/powerpoint/2010/main" val="78363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Инструменты сборки и управления зависимостями</a:t>
            </a:r>
          </a:p>
        </p:txBody>
      </p:sp>
    </p:spTree>
    <p:extLst>
      <p:ext uri="{BB962C8B-B14F-4D97-AF65-F5344CB8AC3E}">
        <p14:creationId xmlns:p14="http://schemas.microsoft.com/office/powerpoint/2010/main" val="295950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Инструмент/фреймворк/система, помогающая разработчикам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и специалистам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DevOps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собрать проект со всеми необходимыми для его работы библиотеками и запустить его в среде эксплуатации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основывается на объектной модели проекта (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). Кроме файлов, содержащих код, и необходимых библиотеках также в эту модель входят файлы конфигурации, информация о разработчиках, дефектах, организации-разработчике, лицензиях и т.д.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Зависимость в терминологии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– это какая-либо библиотека, которая необходима данному проекту для корректной работы. Библиотека представляет из себя обычный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Java-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проект, который собрали и распространили с помощью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Maven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У таких проектов есть три идентификатора: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groupId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artifactId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version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Самый известный для вас на данный момент пример – это 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sz="2200" b="1" dirty="0" err="1">
                <a:solidFill>
                  <a:srgbClr val="003399"/>
                </a:solidFill>
                <a:latin typeface="+mj-lt"/>
              </a:rPr>
              <a:t>org.junit.jupiter</a:t>
            </a:r>
            <a:r>
              <a:rPr lang="ru-RU" sz="2200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sz="2200" b="1" dirty="0" err="1">
                <a:solidFill>
                  <a:srgbClr val="003399"/>
                </a:solidFill>
                <a:latin typeface="+mj-lt"/>
              </a:rPr>
              <a:t>junit-jupiter-api</a:t>
            </a:r>
            <a:r>
              <a:rPr lang="ru-RU" sz="2200" b="1" dirty="0">
                <a:solidFill>
                  <a:srgbClr val="003399"/>
                </a:solidFill>
                <a:latin typeface="+mj-lt"/>
              </a:rPr>
              <a:t>:5</a:t>
            </a:r>
            <a:r>
              <a:rPr lang="en-US" sz="2200" b="1" dirty="0">
                <a:solidFill>
                  <a:srgbClr val="003399"/>
                </a:solidFill>
                <a:latin typeface="+mj-lt"/>
              </a:rPr>
              <a:t>.9.2</a:t>
            </a:r>
            <a:endParaRPr lang="ru-RU" sz="2200" b="1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Зависимости в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826131" y="5813798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737606" y="5804654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634227" y="5804654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423160" y="5440680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081272" y="5487731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5760720" y="5440680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0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Каждую зависимость можно подключить к конкретному этапу сборки проекта. Например, можно подключить зависимость так, чтобы она существовала в проекте только на фазе тестирования, самый яркий пример такой зависимости все тот же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org.junit.jupiter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junit-jupiter-api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:5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.9.2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. То есть, данная библиотека будет находится в составе проекта только на этапе тестирования, а после того, как цикл прошел фазу тестирования будет исключена из проекта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В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есть 6 областей видимости: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compile, provided, runtime, test, system, import</a:t>
            </a: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2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Области видимости зависимостей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20674</TotalTime>
  <Words>1478</Words>
  <Application>Microsoft Macintosh PowerPoint</Application>
  <PresentationFormat>Широкоэкранный</PresentationFormat>
  <Paragraphs>159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Системный шрифт, обычный</vt:lpstr>
      <vt:lpstr>Aptos</vt:lpstr>
      <vt:lpstr>Arial</vt:lpstr>
      <vt:lpstr>Calibri</vt:lpstr>
      <vt:lpstr>Calibri Light</vt:lpstr>
      <vt:lpstr>Lato</vt:lpstr>
      <vt:lpstr>Wingdings</vt:lpstr>
      <vt:lpstr>Тема Office</vt:lpstr>
      <vt:lpstr>Технологии программирования</vt:lpstr>
      <vt:lpstr>Презентация PowerPoint</vt:lpstr>
      <vt:lpstr>Презентация PowerPoint</vt:lpstr>
      <vt:lpstr>Презентация PowerPoint</vt:lpstr>
      <vt:lpstr>Инструменты сборки и управления зависимостями</vt:lpstr>
      <vt:lpstr>Инструменты сборки и управления зависимостями</vt:lpstr>
      <vt:lpstr>Maven</vt:lpstr>
      <vt:lpstr>Зависимости в Maven</vt:lpstr>
      <vt:lpstr>Области видимости зависимостей Maven</vt:lpstr>
      <vt:lpstr>Области видимости зависимостей Maven</vt:lpstr>
      <vt:lpstr>Жизненный цикл</vt:lpstr>
      <vt:lpstr>Жизненный цикл очистки</vt:lpstr>
      <vt:lpstr>Жизненный цикл генерации сайта проекта</vt:lpstr>
      <vt:lpstr>Жизненный цикл по умолчанию</vt:lpstr>
      <vt:lpstr>Цели Maven</vt:lpstr>
      <vt:lpstr>Плагины Maven</vt:lpstr>
      <vt:lpstr>maven-javadoc-plugin</vt:lpstr>
      <vt:lpstr>POM</vt:lpstr>
      <vt:lpstr>Презентация PowerPoint</vt:lpstr>
      <vt:lpstr>Инструмент автоматизации сборки с открытым исходным кодом</vt:lpstr>
      <vt:lpstr>Зависимости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See also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Бутенко Олег Романович</dc:creator>
  <cp:lastModifiedBy>Бутенко Олег Романович</cp:lastModifiedBy>
  <cp:revision>116</cp:revision>
  <dcterms:created xsi:type="dcterms:W3CDTF">2022-10-09T13:08:44Z</dcterms:created>
  <dcterms:modified xsi:type="dcterms:W3CDTF">2025-03-10T15:08:53Z</dcterms:modified>
</cp:coreProperties>
</file>