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90" r:id="rId9"/>
    <p:sldId id="291" r:id="rId10"/>
    <p:sldId id="292" r:id="rId11"/>
    <p:sldId id="293" r:id="rId12"/>
    <p:sldId id="267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70B93A-08BB-4291-BCFA-C8AE682325C2}">
          <p14:sldIdLst>
            <p14:sldId id="256"/>
            <p14:sldId id="294"/>
            <p14:sldId id="257"/>
            <p14:sldId id="258"/>
            <p14:sldId id="259"/>
            <p14:sldId id="260"/>
            <p14:sldId id="261"/>
            <p14:sldId id="290"/>
            <p14:sldId id="291"/>
            <p14:sldId id="292"/>
            <p14:sldId id="293"/>
            <p14:sldId id="267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3FB3-452A-430E-97BD-45890B2B5EA9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1980000"/>
          </a:xfrm>
        </p:spPr>
        <p:txBody>
          <a:bodyPr>
            <a:normAutofit fontScale="90000"/>
          </a:bodyPr>
          <a:lstStyle/>
          <a:p>
            <a:r>
              <a:rPr lang="ru-RU" sz="8800" dirty="0" smtClean="0">
                <a:solidFill>
                  <a:srgbClr val="003399"/>
                </a:solidFill>
              </a:rPr>
              <a:t>Технологии программирования</a:t>
            </a:r>
            <a:endParaRPr lang="ru-RU" sz="8800" dirty="0">
              <a:solidFill>
                <a:srgbClr val="003399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055111" y="2254321"/>
            <a:ext cx="4081779" cy="3851426"/>
            <a:chOff x="4097629" y="2254321"/>
            <a:chExt cx="4081779" cy="385142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4942433" y="2254321"/>
              <a:ext cx="3236975" cy="1219200"/>
              <a:chOff x="8265667" y="2297528"/>
              <a:chExt cx="3236975" cy="1219200"/>
            </a:xfrm>
          </p:grpSpPr>
          <p:sp>
            <p:nvSpPr>
              <p:cNvPr id="18" name="Овальная выноска 17"/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98372" y="2583962"/>
                <a:ext cx="24913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Что значит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логировать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        в консоль плохо?!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81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003399"/>
                </a:solidFill>
                <a:latin typeface="+mj-lt"/>
              </a:rPr>
              <a:t>С++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37892" y="2375773"/>
                <a:ext cx="2892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 </a:t>
                </a:r>
                <a:r>
                  <a:rPr lang="ru-RU" dirty="0" smtClean="0"/>
                  <a:t>на разных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r>
                  <a:rPr lang="ru-RU" dirty="0" smtClean="0"/>
                  <a:t>   ОС не запускается?!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34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+mj-lt"/>
              </a:rPr>
              <a:t>Java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764104" y="2375773"/>
                <a:ext cx="2240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 smtClean="0"/>
                  <a:t>@#%*</a:t>
                </a:r>
                <a:r>
                  <a:rPr lang="ru-RU" dirty="0" smtClean="0"/>
                  <a:t> </a:t>
                </a:r>
                <a:r>
                  <a:rPr lang="en-US" dirty="0" smtClean="0"/>
                  <a:t>…</a:t>
                </a:r>
                <a:r>
                  <a:rPr lang="ru-RU" dirty="0" smtClean="0"/>
                  <a:t> ?!</a:t>
                </a:r>
                <a:endParaRPr lang="en-US" dirty="0" smtClean="0"/>
              </a:p>
              <a:p>
                <a:r>
                  <a:rPr lang="ru-RU" dirty="0" smtClean="0"/>
                  <a:t>   А не, все хорошо)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4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Байт-код и </a:t>
            </a:r>
            <a:r>
              <a:rPr lang="en-US" dirty="0">
                <a:solidFill>
                  <a:srgbClr val="003399"/>
                </a:solidFill>
              </a:rPr>
              <a:t>JVM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98264" y="367271"/>
            <a:ext cx="73162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class version 62.0 (62)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access flags 0x21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public class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butenko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/Dog {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compiled from: Dog.java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access flags 0x1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public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lang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/String; name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access flags 0x2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private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birthdate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access flags 0x1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public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calculateAge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()I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L0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LINENUMBER 11 L0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INVOKESTATIC java/time/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LocalDate.now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()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INVOKEVIRTUAL java/time/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()I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ALOAD 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GETFIELD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butenko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Dog.birthdate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INVOKEVIRTUAL java/time/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()I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ISUB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IRETURN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L1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LOCALVARIABLE this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Lru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butenko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/Dog; L0 L1 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MAXSTACK = 2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MAXLOCALS = 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ru-RU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128" y="367271"/>
            <a:ext cx="4136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package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ru.butenko.springdatatest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java.time.LocalDate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public class Dog {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public String name;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private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birthdate;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public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calculateAge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return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LocalDate.now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-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this.birthdate.getYear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ru-RU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 flipV="1">
            <a:off x="4379976" y="0"/>
            <a:ext cx="18288" cy="6858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6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01040" y="1620000"/>
            <a:ext cx="10756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</a:rPr>
              <a:t>JVM – Java virtual machine, </a:t>
            </a:r>
            <a:r>
              <a:rPr lang="ru-RU" sz="2400" dirty="0" smtClean="0">
                <a:solidFill>
                  <a:srgbClr val="003399"/>
                </a:solidFill>
              </a:rPr>
              <a:t>виртуальная машина, в которой запускаются программы, написанные на </a:t>
            </a:r>
            <a:r>
              <a:rPr lang="en-US" sz="2400" dirty="0" smtClean="0">
                <a:solidFill>
                  <a:srgbClr val="003399"/>
                </a:solidFill>
              </a:rPr>
              <a:t>Java</a:t>
            </a:r>
            <a:endParaRPr lang="ru-RU" sz="2400" dirty="0" smtClean="0">
              <a:solidFill>
                <a:srgbClr val="003399"/>
              </a:solidFill>
            </a:endParaRPr>
          </a:p>
          <a:p>
            <a:endParaRPr lang="en-US" sz="2400" dirty="0" smtClean="0">
              <a:solidFill>
                <a:srgbClr val="003399"/>
              </a:solidFill>
            </a:endParaRPr>
          </a:p>
          <a:p>
            <a:r>
              <a:rPr lang="en-US" sz="2400" dirty="0" smtClean="0">
                <a:solidFill>
                  <a:srgbClr val="003399"/>
                </a:solidFill>
              </a:rPr>
              <a:t>JRE – Java runtime environment</a:t>
            </a:r>
            <a:r>
              <a:rPr lang="ru-RU" sz="2400" dirty="0" smtClean="0">
                <a:solidFill>
                  <a:srgbClr val="003399"/>
                </a:solidFill>
              </a:rPr>
              <a:t>, среда выполнения для </a:t>
            </a:r>
            <a:r>
              <a:rPr lang="en-US" sz="2400" dirty="0" smtClean="0">
                <a:solidFill>
                  <a:srgbClr val="003399"/>
                </a:solidFill>
              </a:rPr>
              <a:t>Java, </a:t>
            </a:r>
            <a:r>
              <a:rPr lang="ru-RU" sz="2400" dirty="0" smtClean="0">
                <a:solidFill>
                  <a:srgbClr val="003399"/>
                </a:solidFill>
              </a:rPr>
              <a:t>содержит библиотеки классов, загрузчик классов, </a:t>
            </a:r>
            <a:r>
              <a:rPr lang="en-US" sz="2400" dirty="0" smtClean="0">
                <a:solidFill>
                  <a:srgbClr val="003399"/>
                </a:solidFill>
              </a:rPr>
              <a:t>JVM</a:t>
            </a:r>
            <a:endParaRPr lang="ru-RU" sz="2400" dirty="0" smtClean="0">
              <a:solidFill>
                <a:srgbClr val="003399"/>
              </a:solidFill>
            </a:endParaRPr>
          </a:p>
          <a:p>
            <a:endParaRPr lang="en-US" sz="2400" dirty="0" smtClean="0">
              <a:solidFill>
                <a:srgbClr val="003399"/>
              </a:solidFill>
            </a:endParaRPr>
          </a:p>
          <a:p>
            <a:r>
              <a:rPr lang="en-US" sz="2400" dirty="0" smtClean="0">
                <a:solidFill>
                  <a:srgbClr val="003399"/>
                </a:solidFill>
              </a:rPr>
              <a:t>JDK – Java development kit, </a:t>
            </a:r>
            <a:r>
              <a:rPr lang="ru-RU" sz="2400" dirty="0" smtClean="0">
                <a:solidFill>
                  <a:srgbClr val="003399"/>
                </a:solidFill>
              </a:rPr>
              <a:t>средства, позволяющие разрабатывать на </a:t>
            </a:r>
            <a:r>
              <a:rPr lang="en-US" sz="2400" dirty="0" smtClean="0">
                <a:solidFill>
                  <a:srgbClr val="003399"/>
                </a:solidFill>
              </a:rPr>
              <a:t>Java. </a:t>
            </a:r>
            <a:r>
              <a:rPr lang="ru-RU" sz="2400" dirty="0" smtClean="0">
                <a:solidFill>
                  <a:srgbClr val="003399"/>
                </a:solidFill>
              </a:rPr>
              <a:t>Основным на текущий момент является </a:t>
            </a:r>
            <a:r>
              <a:rPr lang="en-US" sz="2400" dirty="0" err="1" smtClean="0">
                <a:solidFill>
                  <a:srgbClr val="003399"/>
                </a:solidFill>
              </a:rPr>
              <a:t>OpenJDK</a:t>
            </a:r>
            <a:endParaRPr lang="ru-RU" sz="2400" dirty="0">
              <a:solidFill>
                <a:srgbClr val="00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452" y="25063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+mj-lt"/>
              </a:rPr>
              <a:t>JDK, JRE, JVM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09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793488" y="4901092"/>
            <a:ext cx="5217160" cy="13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en-US" sz="2400" dirty="0" smtClean="0">
                <a:solidFill>
                  <a:srgbClr val="003399"/>
                </a:solidFill>
              </a:rPr>
              <a:t>If, switch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sz="2400" dirty="0">
                <a:solidFill>
                  <a:srgbClr val="003399"/>
                </a:solidFill>
              </a:rPr>
              <a:t>w</a:t>
            </a:r>
            <a:r>
              <a:rPr lang="en-US" sz="2400" dirty="0" smtClean="0">
                <a:solidFill>
                  <a:srgbClr val="003399"/>
                </a:solidFill>
              </a:rPr>
              <a:t>hile, do while, for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93488" y="2528232"/>
            <a:ext cx="6060440" cy="158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sz="2400" dirty="0">
                <a:solidFill>
                  <a:srgbClr val="003399"/>
                </a:solidFill>
              </a:rPr>
              <a:t>а</a:t>
            </a:r>
            <a:r>
              <a:rPr lang="ru-RU" sz="2400" dirty="0" smtClean="0">
                <a:solidFill>
                  <a:srgbClr val="003399"/>
                </a:solidFill>
              </a:rPr>
              <a:t>рифметические операции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400" dirty="0">
                <a:solidFill>
                  <a:srgbClr val="003399"/>
                </a:solidFill>
              </a:rPr>
              <a:t>о</a:t>
            </a:r>
            <a:r>
              <a:rPr lang="ru-RU" sz="2400" dirty="0" smtClean="0">
                <a:solidFill>
                  <a:srgbClr val="003399"/>
                </a:solidFill>
              </a:rPr>
              <a:t>перации отношения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400" dirty="0">
                <a:solidFill>
                  <a:srgbClr val="003399"/>
                </a:solidFill>
              </a:rPr>
              <a:t>л</a:t>
            </a:r>
            <a:r>
              <a:rPr lang="ru-RU" sz="2400" dirty="0" smtClean="0">
                <a:solidFill>
                  <a:srgbClr val="003399"/>
                </a:solidFill>
              </a:rPr>
              <a:t>огические операции</a:t>
            </a:r>
            <a:endParaRPr lang="ru-RU" sz="2400" dirty="0" smtClean="0">
              <a:solidFill>
                <a:srgbClr val="003399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2528232"/>
            <a:ext cx="3496056" cy="306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>
                <a:solidFill>
                  <a:srgbClr val="003399"/>
                </a:solidFill>
              </a:rPr>
              <a:t>byte, short, 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, long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3399"/>
                </a:solidFill>
              </a:rPr>
              <a:t>f</a:t>
            </a:r>
            <a:r>
              <a:rPr lang="en-US" sz="2400" dirty="0" smtClean="0">
                <a:solidFill>
                  <a:srgbClr val="003399"/>
                </a:solidFill>
              </a:rPr>
              <a:t>loat, double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003399"/>
                </a:solidFill>
              </a:rPr>
              <a:t>b</a:t>
            </a:r>
            <a:r>
              <a:rPr lang="en-US" sz="2400" dirty="0" err="1" smtClean="0">
                <a:solidFill>
                  <a:srgbClr val="003399"/>
                </a:solidFill>
              </a:rPr>
              <a:t>oolean</a:t>
            </a:r>
            <a:endParaRPr lang="en-US" sz="2400" dirty="0" smtClean="0">
              <a:solidFill>
                <a:srgbClr val="003399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03399"/>
                </a:solidFill>
              </a:rPr>
              <a:t>c</a:t>
            </a:r>
            <a:r>
              <a:rPr lang="en-US" sz="2400" dirty="0" smtClean="0">
                <a:solidFill>
                  <a:srgbClr val="003399"/>
                </a:solidFill>
              </a:rPr>
              <a:t>har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3399"/>
                </a:solidFill>
              </a:rPr>
              <a:t>Object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 err="1" smtClean="0">
                <a:solidFill>
                  <a:srgbClr val="003399"/>
                </a:solidFill>
              </a:rPr>
              <a:t>nt</a:t>
            </a:r>
            <a:r>
              <a:rPr lang="en-US" sz="2400" dirty="0" smtClean="0">
                <a:solidFill>
                  <a:srgbClr val="003399"/>
                </a:solidFill>
              </a:rPr>
              <a:t> x[]</a:t>
            </a:r>
            <a:endParaRPr lang="ru-RU" sz="2400" dirty="0" smtClean="0">
              <a:solidFill>
                <a:srgbClr val="003399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3399"/>
                </a:solidFill>
              </a:rPr>
              <a:t>Типы данных, переменные, массивы, операции, управляющие операторы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0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3399"/>
                </a:solidFill>
              </a:rPr>
              <a:t>Классы, методы, переменные, пакеты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9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736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Collections framework</a:t>
            </a:r>
            <a:endParaRPr lang="ru-RU" dirty="0">
              <a:solidFill>
                <a:srgbClr val="003399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92" y="931736"/>
            <a:ext cx="6515616" cy="59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3399"/>
                </a:solidFill>
              </a:rPr>
              <a:t>Абстрактные классы, интерфейсы, перечисления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441448"/>
            <a:ext cx="5852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3399"/>
                </a:solidFill>
              </a:rPr>
              <a:t>Наследование: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public class Dog extends Animal {</a:t>
            </a:r>
          </a:p>
          <a:p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      // </a:t>
            </a:r>
            <a:r>
              <a:rPr lang="ru-RU" dirty="0" smtClean="0">
                <a:solidFill>
                  <a:srgbClr val="003399"/>
                </a:solidFill>
              </a:rPr>
              <a:t>код класса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 smtClean="0">
                <a:solidFill>
                  <a:srgbClr val="003399"/>
                </a:solidFill>
              </a:rPr>
              <a:t>}</a:t>
            </a:r>
            <a:endParaRPr lang="ru-RU" dirty="0" smtClean="0">
              <a:solidFill>
                <a:srgbClr val="003399"/>
              </a:solidFill>
            </a:endParaRPr>
          </a:p>
          <a:p>
            <a:endParaRPr lang="ru-RU" dirty="0" smtClean="0">
              <a:solidFill>
                <a:srgbClr val="003399"/>
              </a:solidFill>
            </a:endParaRPr>
          </a:p>
          <a:p>
            <a:r>
              <a:rPr lang="ru-RU" dirty="0" smtClean="0">
                <a:solidFill>
                  <a:srgbClr val="003399"/>
                </a:solidFill>
              </a:rPr>
              <a:t>Имплементация:</a:t>
            </a:r>
            <a:endParaRPr lang="en-US" dirty="0" smtClean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p</a:t>
            </a:r>
            <a:r>
              <a:rPr lang="en-US" dirty="0" smtClean="0">
                <a:solidFill>
                  <a:srgbClr val="003399"/>
                </a:solidFill>
              </a:rPr>
              <a:t>ublic class Cat implements Eatable </a:t>
            </a:r>
            <a:r>
              <a:rPr lang="en-US" dirty="0">
                <a:solidFill>
                  <a:srgbClr val="003399"/>
                </a:solidFill>
              </a:rPr>
              <a:t>{</a:t>
            </a:r>
          </a:p>
          <a:p>
            <a:r>
              <a:rPr lang="en-US" dirty="0">
                <a:solidFill>
                  <a:srgbClr val="003399"/>
                </a:solidFill>
              </a:rPr>
              <a:t>       // </a:t>
            </a:r>
            <a:r>
              <a:rPr lang="ru-RU" dirty="0">
                <a:solidFill>
                  <a:srgbClr val="003399"/>
                </a:solidFill>
              </a:rPr>
              <a:t>код класса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 smtClean="0">
                <a:solidFill>
                  <a:srgbClr val="003399"/>
                </a:solidFill>
              </a:rPr>
              <a:t>}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9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41832" y="191389"/>
            <a:ext cx="10515600" cy="777875"/>
          </a:xfrm>
        </p:spPr>
        <p:txBody>
          <a:bodyPr/>
          <a:lstStyle/>
          <a:p>
            <a:r>
              <a:rPr lang="ru-RU" dirty="0" smtClean="0">
                <a:solidFill>
                  <a:srgbClr val="003399"/>
                </a:solidFill>
              </a:rPr>
              <a:t>Исключения</a:t>
            </a:r>
            <a:endParaRPr lang="ru-RU" dirty="0">
              <a:solidFill>
                <a:srgbClr val="003399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122979"/>
            <a:ext cx="10058400" cy="55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3399"/>
                </a:solidFill>
              </a:rPr>
              <a:t>О чем поговорим?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3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2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Javadoc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715897"/>
            <a:ext cx="5571744" cy="234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/**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* Класс, описывающий объект "Собака".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*/</a:t>
            </a:r>
          </a:p>
          <a:p>
            <a:pPr marL="0" indent="0">
              <a:buNone/>
            </a:pPr>
            <a:r>
              <a:rPr lang="ru-RU" sz="2400" dirty="0" err="1">
                <a:solidFill>
                  <a:srgbClr val="003399"/>
                </a:solidFill>
              </a:rPr>
              <a:t>public</a:t>
            </a:r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ru-RU" sz="2400" dirty="0" err="1">
                <a:solidFill>
                  <a:srgbClr val="003399"/>
                </a:solidFill>
              </a:rPr>
              <a:t>class</a:t>
            </a:r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ru-RU" sz="2400" dirty="0" err="1">
                <a:solidFill>
                  <a:srgbClr val="003399"/>
                </a:solidFill>
              </a:rPr>
              <a:t>Dog</a:t>
            </a:r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ru-RU" sz="2400" dirty="0" smtClean="0">
                <a:solidFill>
                  <a:srgbClr val="003399"/>
                </a:solidFill>
              </a:rPr>
              <a:t>{</a:t>
            </a:r>
            <a:endParaRPr lang="en-US" sz="2400" dirty="0" smtClean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  <a:endParaRPr lang="ru-RU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2440" y="326009"/>
            <a:ext cx="11332464" cy="6193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/**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Метод, который задает кличку собаки.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@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param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name -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кличка, которая будет дана собаке.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           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@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 String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кличка собаки.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@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throws Exception -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базовое исключение, использованное для демонстрации тега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*/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rgbClr val="003399"/>
                </a:solidFill>
              </a:rPr>
              <a:t>public String </a:t>
            </a:r>
            <a:r>
              <a:rPr lang="en-US" sz="2400" dirty="0" err="1">
                <a:solidFill>
                  <a:srgbClr val="003399"/>
                </a:solidFill>
              </a:rPr>
              <a:t>setName</a:t>
            </a:r>
            <a:r>
              <a:rPr lang="en-US" sz="2400" dirty="0">
                <a:solidFill>
                  <a:srgbClr val="003399"/>
                </a:solidFill>
              </a:rPr>
              <a:t>(String name) throws Exception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if (</a:t>
            </a:r>
            <a:r>
              <a:rPr lang="en-US" sz="2400" dirty="0" err="1">
                <a:solidFill>
                  <a:srgbClr val="003399"/>
                </a:solidFill>
              </a:rPr>
              <a:t>name.equals</a:t>
            </a:r>
            <a:r>
              <a:rPr lang="en-US" sz="2400" dirty="0">
                <a:solidFill>
                  <a:srgbClr val="003399"/>
                </a:solidFill>
              </a:rPr>
              <a:t>(""))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    throw new Exception("Exception!");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this.name = name;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return name;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}</a:t>
            </a:r>
            <a:endParaRPr lang="ru-RU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7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17160" cy="22180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3399"/>
                </a:solidFill>
              </a:rPr>
              <a:t>Введение в </a:t>
            </a:r>
            <a:r>
              <a:rPr lang="en-US" dirty="0" smtClean="0">
                <a:solidFill>
                  <a:srgbClr val="003399"/>
                </a:solidFill>
              </a:rPr>
              <a:t>Java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 smtClean="0">
                <a:solidFill>
                  <a:srgbClr val="003399"/>
                </a:solidFill>
              </a:rPr>
              <a:t>история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</a:t>
            </a:r>
            <a:r>
              <a:rPr lang="ru-RU" dirty="0" smtClean="0">
                <a:solidFill>
                  <a:srgbClr val="003399"/>
                </a:solidFill>
              </a:rPr>
              <a:t>интаксис, структура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 smtClean="0">
                <a:solidFill>
                  <a:srgbClr val="003399"/>
                </a:solidFill>
              </a:rPr>
              <a:t>модули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6055360" y="3070800"/>
            <a:ext cx="6060440" cy="221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м</a:t>
            </a:r>
            <a:r>
              <a:rPr lang="ru-RU" dirty="0" smtClean="0">
                <a:solidFill>
                  <a:srgbClr val="003399"/>
                </a:solidFill>
              </a:rPr>
              <a:t>ногопоточное программирование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</a:t>
            </a:r>
            <a:r>
              <a:rPr lang="ru-RU" dirty="0" smtClean="0">
                <a:solidFill>
                  <a:srgbClr val="003399"/>
                </a:solidFill>
              </a:rPr>
              <a:t>истемы сборки проектов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 smtClean="0">
                <a:solidFill>
                  <a:srgbClr val="003399"/>
                </a:solidFill>
              </a:rPr>
              <a:t>технология </a:t>
            </a:r>
            <a:r>
              <a:rPr lang="en-US" dirty="0" smtClean="0">
                <a:solidFill>
                  <a:srgbClr val="003399"/>
                </a:solidFill>
              </a:rPr>
              <a:t>ORM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 smtClean="0">
                <a:solidFill>
                  <a:srgbClr val="003399"/>
                </a:solidFill>
              </a:rPr>
              <a:t>фреймворк </a:t>
            </a:r>
            <a:r>
              <a:rPr lang="en-US" dirty="0" smtClean="0">
                <a:solidFill>
                  <a:srgbClr val="003399"/>
                </a:solidFill>
              </a:rPr>
              <a:t>Spring</a:t>
            </a:r>
            <a:r>
              <a:rPr lang="ru-RU" dirty="0" smtClean="0">
                <a:solidFill>
                  <a:srgbClr val="003399"/>
                </a:solidFill>
              </a:rPr>
              <a:t> </a:t>
            </a:r>
            <a:endParaRPr lang="ru-RU" dirty="0" smtClean="0">
              <a:solidFill>
                <a:srgbClr val="003399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5217160" cy="221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mtClean="0">
                <a:solidFill>
                  <a:srgbClr val="003399"/>
                </a:solidFill>
              </a:rPr>
              <a:t>Введение в </a:t>
            </a:r>
            <a:r>
              <a:rPr lang="en-US" smtClean="0">
                <a:solidFill>
                  <a:srgbClr val="003399"/>
                </a:solidFill>
              </a:rPr>
              <a:t>Java</a:t>
            </a:r>
            <a:endParaRPr lang="ru-RU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smtClean="0">
                <a:solidFill>
                  <a:srgbClr val="003399"/>
                </a:solidFill>
              </a:rPr>
              <a:t>история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mtClean="0">
                <a:solidFill>
                  <a:srgbClr val="003399"/>
                </a:solidFill>
              </a:rPr>
              <a:t>синтаксис, структура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mtClean="0">
                <a:solidFill>
                  <a:srgbClr val="003399"/>
                </a:solidFill>
              </a:rPr>
              <a:t>модули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3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5287644"/>
            <a:ext cx="5217160" cy="13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</a:t>
            </a:r>
            <a:r>
              <a:rPr lang="ru-RU" dirty="0" smtClean="0">
                <a:solidFill>
                  <a:srgbClr val="003399"/>
                </a:solidFill>
              </a:rPr>
              <a:t>борщик мусора </a:t>
            </a:r>
            <a:r>
              <a:rPr lang="en-US" dirty="0" smtClean="0">
                <a:solidFill>
                  <a:srgbClr val="003399"/>
                </a:solidFill>
              </a:rPr>
              <a:t>Java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б</a:t>
            </a:r>
            <a:r>
              <a:rPr lang="ru-RU" dirty="0" smtClean="0">
                <a:solidFill>
                  <a:srgbClr val="003399"/>
                </a:solidFill>
              </a:rPr>
              <a:t>рокеры сообщений</a:t>
            </a:r>
            <a:endParaRPr lang="ru-RU" dirty="0" smtClean="0">
              <a:solidFill>
                <a:srgbClr val="003399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55360" y="3070800"/>
            <a:ext cx="6060440" cy="221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м</a:t>
            </a:r>
            <a:r>
              <a:rPr lang="ru-RU" dirty="0" smtClean="0">
                <a:solidFill>
                  <a:srgbClr val="003399"/>
                </a:solidFill>
              </a:rPr>
              <a:t>ногопоточное программирование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</a:t>
            </a:r>
            <a:r>
              <a:rPr lang="ru-RU" dirty="0" smtClean="0">
                <a:solidFill>
                  <a:srgbClr val="003399"/>
                </a:solidFill>
              </a:rPr>
              <a:t>истемы сборки проектов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 smtClean="0">
                <a:solidFill>
                  <a:srgbClr val="003399"/>
                </a:solidFill>
              </a:rPr>
              <a:t>технология </a:t>
            </a:r>
            <a:r>
              <a:rPr lang="en-US" dirty="0" smtClean="0">
                <a:solidFill>
                  <a:srgbClr val="003399"/>
                </a:solidFill>
              </a:rPr>
              <a:t>ORM</a:t>
            </a:r>
            <a:endParaRPr lang="ru-RU" dirty="0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 smtClean="0">
                <a:solidFill>
                  <a:srgbClr val="003399"/>
                </a:solidFill>
              </a:rPr>
              <a:t>фреймворк </a:t>
            </a:r>
            <a:r>
              <a:rPr lang="en-US" dirty="0" smtClean="0">
                <a:solidFill>
                  <a:srgbClr val="003399"/>
                </a:solidFill>
              </a:rPr>
              <a:t>Spring</a:t>
            </a:r>
            <a:r>
              <a:rPr lang="ru-RU" dirty="0" smtClean="0">
                <a:solidFill>
                  <a:srgbClr val="003399"/>
                </a:solidFill>
              </a:rPr>
              <a:t> </a:t>
            </a:r>
            <a:endParaRPr lang="ru-RU" dirty="0" smtClean="0">
              <a:solidFill>
                <a:srgbClr val="003399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5217160" cy="221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mtClean="0">
                <a:solidFill>
                  <a:srgbClr val="003399"/>
                </a:solidFill>
              </a:rPr>
              <a:t>Введение в </a:t>
            </a:r>
            <a:r>
              <a:rPr lang="en-US" smtClean="0">
                <a:solidFill>
                  <a:srgbClr val="003399"/>
                </a:solidFill>
              </a:rPr>
              <a:t>Java</a:t>
            </a:r>
            <a:endParaRPr lang="ru-RU" smtClean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smtClean="0">
                <a:solidFill>
                  <a:srgbClr val="003399"/>
                </a:solidFill>
              </a:rPr>
              <a:t>история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mtClean="0">
                <a:solidFill>
                  <a:srgbClr val="003399"/>
                </a:solidFill>
              </a:rPr>
              <a:t>синтаксис, структура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mtClean="0">
                <a:solidFill>
                  <a:srgbClr val="003399"/>
                </a:solidFill>
              </a:rPr>
              <a:t>модули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5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3399"/>
                </a:solidFill>
              </a:rPr>
              <a:t>Обратимся к истории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003399"/>
                </a:solidFill>
                <a:latin typeface="+mj-lt"/>
              </a:rPr>
              <a:t>Перфокарты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4" name="Овальная выноска 13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00338" y="2237274"/>
                <a:ext cx="26167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 </a:t>
                </a:r>
                <a:r>
                  <a:rPr lang="ru-RU" dirty="0" smtClean="0"/>
                  <a:t>из-за </a:t>
                </a:r>
              </a:p>
              <a:p>
                <a:r>
                  <a:rPr lang="ru-RU" dirty="0" smtClean="0"/>
                  <a:t>одного бага я опять </a:t>
                </a:r>
              </a:p>
              <a:p>
                <a:r>
                  <a:rPr lang="ru-RU" dirty="0" smtClean="0"/>
                  <a:t>должен рубить бревно?!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08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8622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003399"/>
                </a:solidFill>
                <a:latin typeface="+mj-lt"/>
              </a:rPr>
              <a:t>Куча узкоспециализированных языков: </a:t>
            </a:r>
          </a:p>
          <a:p>
            <a:r>
              <a:rPr lang="en-US" sz="3200" dirty="0" smtClean="0">
                <a:solidFill>
                  <a:srgbClr val="003399"/>
                </a:solidFill>
                <a:latin typeface="+mj-lt"/>
              </a:rPr>
              <a:t>FORTRAN</a:t>
            </a:r>
            <a:r>
              <a:rPr lang="en-US" sz="3200" dirty="0">
                <a:solidFill>
                  <a:srgbClr val="003399"/>
                </a:solidFill>
                <a:latin typeface="+mj-lt"/>
              </a:rPr>
              <a:t>, BASIC, COBOL, Pascal, </a:t>
            </a:r>
            <a:r>
              <a:rPr lang="ru-RU" sz="3200" dirty="0">
                <a:solidFill>
                  <a:srgbClr val="003399"/>
                </a:solidFill>
                <a:latin typeface="+mj-lt"/>
              </a:rPr>
              <a:t>Ассемблер и т.д. 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50716" y="2237274"/>
                <a:ext cx="28668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 smtClean="0"/>
                  <a:t>@#%*</a:t>
                </a:r>
                <a:r>
                  <a:rPr lang="ru-RU" dirty="0" smtClean="0"/>
                  <a:t> я не могу </a:t>
                </a:r>
              </a:p>
              <a:p>
                <a:r>
                  <a:rPr lang="ru-RU" dirty="0" smtClean="0"/>
                  <a:t> на одном языке просто</a:t>
                </a:r>
              </a:p>
              <a:p>
                <a:r>
                  <a:rPr lang="ru-RU" dirty="0" smtClean="0"/>
                  <a:t>  написать все, что хочу?!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04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003399"/>
                </a:solidFill>
                <a:latin typeface="+mj-lt"/>
              </a:rPr>
              <a:t>Си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61273" y="2375773"/>
                <a:ext cx="1845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 </a:t>
                </a:r>
                <a:endParaRPr lang="ru-RU" dirty="0" smtClean="0"/>
              </a:p>
              <a:p>
                <a:r>
                  <a:rPr lang="ru-RU" dirty="0" smtClean="0"/>
                  <a:t>   без ООП то?!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18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</TotalTime>
  <Words>539</Words>
  <Application>Microsoft Office PowerPoint</Application>
  <PresentationFormat>Широкоэкранный</PresentationFormat>
  <Paragraphs>139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DejaVu Sans Mono</vt:lpstr>
      <vt:lpstr>Тема Office</vt:lpstr>
      <vt:lpstr>Технологии программирования</vt:lpstr>
      <vt:lpstr>О чем поговорим?</vt:lpstr>
      <vt:lpstr>Презентация PowerPoint</vt:lpstr>
      <vt:lpstr>Презентация PowerPoint</vt:lpstr>
      <vt:lpstr>Презентация PowerPoint</vt:lpstr>
      <vt:lpstr>Обратимся к истории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Байт-код и JVM</vt:lpstr>
      <vt:lpstr>Презентация PowerPoint</vt:lpstr>
      <vt:lpstr>Презентация PowerPoint</vt:lpstr>
      <vt:lpstr>Типы данных, переменные, массивы, операции, управляющие операторы</vt:lpstr>
      <vt:lpstr>Классы, методы, переменные, пакеты</vt:lpstr>
      <vt:lpstr>Collections framework</vt:lpstr>
      <vt:lpstr>Абстрактные классы, интерфейсы, перечисления</vt:lpstr>
      <vt:lpstr>Исключения</vt:lpstr>
      <vt:lpstr>Javadoc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Бутенко Олег Романович</dc:creator>
  <cp:lastModifiedBy>Бутенко Олег Романович</cp:lastModifiedBy>
  <cp:revision>67</cp:revision>
  <dcterms:created xsi:type="dcterms:W3CDTF">2022-10-09T13:08:44Z</dcterms:created>
  <dcterms:modified xsi:type="dcterms:W3CDTF">2023-02-07T09:18:12Z</dcterms:modified>
</cp:coreProperties>
</file>