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90" r:id="rId9"/>
    <p:sldId id="291" r:id="rId10"/>
    <p:sldId id="292" r:id="rId11"/>
    <p:sldId id="293" r:id="rId12"/>
    <p:sldId id="267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970B93A-08BB-4291-BCFA-C8AE682325C2}">
          <p14:sldIdLst>
            <p14:sldId id="256"/>
            <p14:sldId id="294"/>
            <p14:sldId id="257"/>
            <p14:sldId id="258"/>
            <p14:sldId id="259"/>
            <p14:sldId id="260"/>
            <p14:sldId id="261"/>
            <p14:sldId id="290"/>
            <p14:sldId id="291"/>
            <p14:sldId id="292"/>
            <p14:sldId id="293"/>
            <p14:sldId id="267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>
        <p:scale>
          <a:sx n="102" d="100"/>
          <a:sy n="102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8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9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35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2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55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5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30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97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05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67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03FB3-452A-430E-97BD-45890B2B5EA9}" type="datetimeFigureOut">
              <a:rPr lang="ru-RU" smtClean="0"/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565-7620-491D-8EED-30531E2402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4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74321"/>
            <a:ext cx="9144000" cy="1980000"/>
          </a:xfrm>
        </p:spPr>
        <p:txBody>
          <a:bodyPr>
            <a:normAutofit fontScale="90000"/>
          </a:bodyPr>
          <a:lstStyle/>
          <a:p>
            <a:r>
              <a:rPr lang="ru-RU" sz="8800" dirty="0">
                <a:solidFill>
                  <a:srgbClr val="003399"/>
                </a:solidFill>
              </a:rPr>
              <a:t>Технологии программирования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4055111" y="2254321"/>
            <a:ext cx="4081779" cy="3851426"/>
            <a:chOff x="4097629" y="2254321"/>
            <a:chExt cx="4081779" cy="3851426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20" name="Группа 19"/>
            <p:cNvGrpSpPr/>
            <p:nvPr/>
          </p:nvGrpSpPr>
          <p:grpSpPr>
            <a:xfrm>
              <a:off x="4942433" y="2254321"/>
              <a:ext cx="3236975" cy="1219200"/>
              <a:chOff x="8265667" y="2297528"/>
              <a:chExt cx="3236975" cy="1219200"/>
            </a:xfrm>
          </p:grpSpPr>
          <p:sp>
            <p:nvSpPr>
              <p:cNvPr id="18" name="Овальная выноска 17"/>
              <p:cNvSpPr/>
              <p:nvPr/>
            </p:nvSpPr>
            <p:spPr>
              <a:xfrm>
                <a:off x="8265667" y="2297528"/>
                <a:ext cx="3236975" cy="1219200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598372" y="2583962"/>
                <a:ext cx="24913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Что значит </a:t>
                </a:r>
                <a:r>
                  <a:rPr lang="ru-RU" dirty="0" err="1"/>
                  <a:t>логировать</a:t>
                </a:r>
                <a:r>
                  <a:rPr lang="ru-RU" dirty="0"/>
                  <a:t> </a:t>
                </a:r>
              </a:p>
              <a:p>
                <a:r>
                  <a:rPr lang="ru-RU" dirty="0"/>
                  <a:t>        в консоль плохо?!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098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1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3399"/>
                </a:solidFill>
                <a:latin typeface="+mj-lt"/>
              </a:rPr>
              <a:t>С++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37892" y="2375773"/>
                <a:ext cx="28925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r>
                  <a:rPr lang="ru-RU" dirty="0"/>
                  <a:t>на разных </a:t>
                </a:r>
              </a:p>
              <a:p>
                <a:r>
                  <a:rPr lang="ru-RU" dirty="0"/>
                  <a:t>   ОС не запускается?!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734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68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+mj-lt"/>
              </a:rPr>
              <a:t>Java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764104" y="2375773"/>
                <a:ext cx="2240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</a:t>
                </a:r>
                <a:r>
                  <a:rPr lang="ru-RU" dirty="0"/>
                  <a:t> </a:t>
                </a:r>
                <a:r>
                  <a:rPr lang="en-US" dirty="0"/>
                  <a:t>…</a:t>
                </a:r>
                <a:r>
                  <a:rPr lang="ru-RU" dirty="0"/>
                  <a:t> ?!</a:t>
                </a:r>
                <a:endParaRPr lang="en-US" dirty="0"/>
              </a:p>
              <a:p>
                <a:r>
                  <a:rPr lang="ru-RU" dirty="0"/>
                  <a:t>   А не, все хорошо)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40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Байт-код и </a:t>
            </a:r>
            <a:r>
              <a:rPr lang="en-US" dirty="0">
                <a:solidFill>
                  <a:srgbClr val="003399"/>
                </a:solidFill>
              </a:rPr>
              <a:t>JVM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398264" y="367271"/>
            <a:ext cx="73162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class version 62.0 (62)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access flags 0x21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public class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/Dog {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compiled from: Dog.java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lang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/String; name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0x2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private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 birthdate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access flags 0x1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calculateAge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L0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LINENUMBER 11 L0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INVOKESTATIC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LocalDate.now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INVOKEVIRTUAL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ALOAD 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GETFIELD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Dog.birthdate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: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Ljava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INVOKEVIRTUAL java/time/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()I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ISUB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IRETURN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L1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LOCALVARIABLE this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Lru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butenko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/Dog; L0 L1 0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MAXSTACK = 2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MAXLOCALS = 1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ru-RU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128" y="367271"/>
            <a:ext cx="41361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package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ru.butenko.springdatatest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java.time.LocalDate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public class Dog {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public String name;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private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birthdate;</a:t>
            </a:r>
          </a:p>
          <a:p>
            <a:endParaRPr lang="en-US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public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calculateAge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{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  return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LocalDate.now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().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- </a:t>
            </a:r>
            <a:r>
              <a:rPr lang="en-US" sz="1200" dirty="0" err="1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this.birthdate.getYear</a:t>
            </a:r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3399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ru-RU" sz="1200" dirty="0">
              <a:solidFill>
                <a:srgbClr val="003399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4379976" y="0"/>
            <a:ext cx="18288" cy="6858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66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01040" y="1620000"/>
            <a:ext cx="10756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JVM – Java virtual machine, </a:t>
            </a:r>
            <a:r>
              <a:rPr lang="ru-RU" sz="2400" dirty="0">
                <a:solidFill>
                  <a:srgbClr val="003399"/>
                </a:solidFill>
              </a:rPr>
              <a:t>виртуальная машина, в которой запускаются программы, написанные на </a:t>
            </a:r>
            <a:r>
              <a:rPr lang="en-US" sz="2400" dirty="0">
                <a:solidFill>
                  <a:srgbClr val="003399"/>
                </a:solidFill>
              </a:rPr>
              <a:t>Java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JRE – Java runtime environment</a:t>
            </a:r>
            <a:r>
              <a:rPr lang="ru-RU" sz="2400" dirty="0">
                <a:solidFill>
                  <a:srgbClr val="003399"/>
                </a:solidFill>
              </a:rPr>
              <a:t>, среда выполнения для </a:t>
            </a:r>
            <a:r>
              <a:rPr lang="en-US" sz="2400" dirty="0">
                <a:solidFill>
                  <a:srgbClr val="003399"/>
                </a:solidFill>
              </a:rPr>
              <a:t>Java, </a:t>
            </a:r>
            <a:r>
              <a:rPr lang="ru-RU" sz="2400" dirty="0">
                <a:solidFill>
                  <a:srgbClr val="003399"/>
                </a:solidFill>
              </a:rPr>
              <a:t>содержит библиотеки классов, загрузчик классов, </a:t>
            </a:r>
            <a:r>
              <a:rPr lang="en-US" sz="2400" dirty="0">
                <a:solidFill>
                  <a:srgbClr val="003399"/>
                </a:solidFill>
              </a:rPr>
              <a:t>JVM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JDK – Java development kit, </a:t>
            </a:r>
            <a:r>
              <a:rPr lang="ru-RU" sz="2400" dirty="0">
                <a:solidFill>
                  <a:srgbClr val="003399"/>
                </a:solidFill>
              </a:rPr>
              <a:t>средства, позволяющие разрабатывать на </a:t>
            </a:r>
            <a:r>
              <a:rPr lang="en-US" sz="2400" dirty="0">
                <a:solidFill>
                  <a:srgbClr val="003399"/>
                </a:solidFill>
              </a:rPr>
              <a:t>Java. </a:t>
            </a:r>
            <a:r>
              <a:rPr lang="ru-RU" sz="2400" dirty="0">
                <a:solidFill>
                  <a:srgbClr val="003399"/>
                </a:solidFill>
              </a:rPr>
              <a:t>Основным на текущий момент является </a:t>
            </a:r>
            <a:r>
              <a:rPr lang="en-US" sz="2400" dirty="0" err="1">
                <a:solidFill>
                  <a:srgbClr val="003399"/>
                </a:solidFill>
              </a:rPr>
              <a:t>OpenJDK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6452" y="25063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+mj-lt"/>
              </a:rPr>
              <a:t>JDK, JRE, JVM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10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793488" y="4901092"/>
            <a:ext cx="5217160" cy="13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en-US" sz="2400" dirty="0">
                <a:solidFill>
                  <a:srgbClr val="003399"/>
                </a:solidFill>
              </a:rPr>
              <a:t>If, switch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en-US" sz="2400" dirty="0">
                <a:solidFill>
                  <a:srgbClr val="003399"/>
                </a:solidFill>
              </a:rPr>
              <a:t>while, do while, for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93488" y="2528232"/>
            <a:ext cx="6060440" cy="158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арифметические операции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операции отношения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sz="2400" dirty="0">
                <a:solidFill>
                  <a:srgbClr val="003399"/>
                </a:solidFill>
              </a:rPr>
              <a:t>логические операции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2528232"/>
            <a:ext cx="3496056" cy="306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byte, short, </a:t>
            </a: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, long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float, double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003399"/>
                </a:solidFill>
              </a:rPr>
              <a:t>boolean</a:t>
            </a:r>
            <a:endParaRPr lang="en-US" sz="2400" dirty="0">
              <a:solidFill>
                <a:srgbClr val="003399"/>
              </a:solidFill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char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03399"/>
                </a:solidFill>
              </a:rPr>
              <a:t>Object</a:t>
            </a:r>
          </a:p>
          <a:p>
            <a:pPr>
              <a:buFontTx/>
              <a:buChar char="-"/>
            </a:pPr>
            <a:r>
              <a:rPr lang="en-US" sz="2400" dirty="0" err="1">
                <a:solidFill>
                  <a:srgbClr val="003399"/>
                </a:solidFill>
              </a:rPr>
              <a:t>int</a:t>
            </a:r>
            <a:r>
              <a:rPr lang="en-US" sz="2400" dirty="0">
                <a:solidFill>
                  <a:srgbClr val="003399"/>
                </a:solidFill>
              </a:rPr>
              <a:t> x[]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Типы данных, переменные, массивы, операции, управляющие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298380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>
                <a:solidFill>
                  <a:srgbClr val="003399"/>
                </a:solidFill>
              </a:rPr>
              <a:t>Классы, методы, переменные, пакеты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61B4F-8A0B-58DE-5E6D-3950B22E7033}"/>
              </a:ext>
            </a:extLst>
          </p:cNvPr>
          <p:cNvSpPr txBox="1"/>
          <p:nvPr/>
        </p:nvSpPr>
        <p:spPr>
          <a:xfrm>
            <a:off x="838200" y="1690688"/>
            <a:ext cx="6100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>
                <a:solidFill>
                  <a:srgbClr val="003399"/>
                </a:solidFill>
                <a:effectLst/>
              </a:rPr>
              <a:t>package start;</a:t>
            </a:r>
            <a:br>
              <a:rPr lang="en">
                <a:solidFill>
                  <a:srgbClr val="003399"/>
                </a:solidFill>
                <a:effectLst/>
              </a:rPr>
            </a:b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public class AnyName {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private int age;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public int sum(int a, int b) {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    return a+b;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}</a:t>
            </a:r>
            <a:br>
              <a:rPr lang="en">
                <a:solidFill>
                  <a:srgbClr val="003399"/>
                </a:solidFill>
                <a:effectLst/>
              </a:rPr>
            </a:b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public static void main(String[] args) {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    }</a:t>
            </a:r>
            <a:br>
              <a:rPr lang="en">
                <a:solidFill>
                  <a:srgbClr val="003399"/>
                </a:solidFill>
                <a:effectLst/>
              </a:rPr>
            </a:br>
            <a:r>
              <a:rPr lang="en">
                <a:solidFill>
                  <a:srgbClr val="003399"/>
                </a:solidFill>
                <a:effectLst/>
              </a:rPr>
              <a:t>}</a:t>
            </a:r>
            <a:endParaRPr lang="en" dirty="0">
              <a:solidFill>
                <a:srgbClr val="003399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65A02C-B34C-5EED-E07C-AA380861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09" y="1690687"/>
            <a:ext cx="2644818" cy="3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9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1736"/>
          </a:xfrm>
        </p:spPr>
        <p:txBody>
          <a:bodyPr/>
          <a:lstStyle/>
          <a:p>
            <a:r>
              <a:rPr lang="en-US" dirty="0">
                <a:solidFill>
                  <a:srgbClr val="003399"/>
                </a:solidFill>
              </a:rPr>
              <a:t>Collections framework</a:t>
            </a:r>
            <a:endParaRPr lang="ru-RU" dirty="0">
              <a:solidFill>
                <a:srgbClr val="003399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92" y="931736"/>
            <a:ext cx="6515616" cy="592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2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Абстрактные классы, интерфейсы, перечисления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2441448"/>
            <a:ext cx="4059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3399"/>
                </a:solidFill>
              </a:rPr>
              <a:t>Наследование:</a:t>
            </a:r>
          </a:p>
          <a:p>
            <a:r>
              <a:rPr lang="en-US" dirty="0">
                <a:solidFill>
                  <a:srgbClr val="003399"/>
                </a:solidFill>
              </a:rPr>
              <a:t>public class Dog extends Animal {</a:t>
            </a:r>
          </a:p>
          <a:p>
            <a:r>
              <a:rPr lang="en-US" dirty="0">
                <a:solidFill>
                  <a:srgbClr val="003399"/>
                </a:solidFill>
              </a:rPr>
              <a:t>       // </a:t>
            </a:r>
            <a:r>
              <a:rPr lang="ru-RU" dirty="0">
                <a:solidFill>
                  <a:srgbClr val="003399"/>
                </a:solidFill>
              </a:rPr>
              <a:t>код класса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}</a:t>
            </a:r>
            <a:endParaRPr lang="ru-RU" dirty="0">
              <a:solidFill>
                <a:srgbClr val="003399"/>
              </a:solidFill>
            </a:endParaRPr>
          </a:p>
          <a:p>
            <a:endParaRPr lang="ru-RU" dirty="0">
              <a:solidFill>
                <a:srgbClr val="003399"/>
              </a:solidFill>
            </a:endParaRPr>
          </a:p>
          <a:p>
            <a:r>
              <a:rPr lang="ru-RU" dirty="0">
                <a:solidFill>
                  <a:srgbClr val="003399"/>
                </a:solidFill>
              </a:rPr>
              <a:t>Имплементация: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public class Cat implements Eatable {</a:t>
            </a:r>
          </a:p>
          <a:p>
            <a:r>
              <a:rPr lang="en-US" dirty="0">
                <a:solidFill>
                  <a:srgbClr val="003399"/>
                </a:solidFill>
              </a:rPr>
              <a:t>       // </a:t>
            </a:r>
            <a:r>
              <a:rPr lang="ru-RU" dirty="0">
                <a:solidFill>
                  <a:srgbClr val="003399"/>
                </a:solidFill>
              </a:rPr>
              <a:t>код класса</a:t>
            </a:r>
            <a:endParaRPr lang="en-US" dirty="0">
              <a:solidFill>
                <a:srgbClr val="003399"/>
              </a:solidFill>
            </a:endParaRPr>
          </a:p>
          <a:p>
            <a:r>
              <a:rPr lang="en-US" dirty="0">
                <a:solidFill>
                  <a:srgbClr val="003399"/>
                </a:solidFill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FC609-1511-017C-EBAB-173307DCE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1448"/>
            <a:ext cx="4178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9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941832" y="191389"/>
            <a:ext cx="10515600" cy="777875"/>
          </a:xfrm>
        </p:spPr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Исключения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" y="1122979"/>
            <a:ext cx="10058400" cy="557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 чем поговорим?</a:t>
            </a:r>
          </a:p>
        </p:txBody>
      </p:sp>
    </p:spTree>
    <p:extLst>
      <p:ext uri="{BB962C8B-B14F-4D97-AF65-F5344CB8AC3E}">
        <p14:creationId xmlns:p14="http://schemas.microsoft.com/office/powerpoint/2010/main" val="420883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02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Javadoc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715897"/>
            <a:ext cx="5571744" cy="2344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* Класс, описывающий объект "Собака".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*/</a:t>
            </a:r>
          </a:p>
          <a:p>
            <a:pPr marL="0" indent="0">
              <a:buNone/>
            </a:pPr>
            <a:r>
              <a:rPr lang="ru-RU" sz="2400" dirty="0" err="1">
                <a:solidFill>
                  <a:srgbClr val="003399"/>
                </a:solidFill>
              </a:rPr>
              <a:t>public</a:t>
            </a:r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ru-RU" sz="2400" dirty="0" err="1">
                <a:solidFill>
                  <a:srgbClr val="003399"/>
                </a:solidFill>
              </a:rPr>
              <a:t>class</a:t>
            </a:r>
            <a:r>
              <a:rPr lang="ru-RU" sz="2400" dirty="0">
                <a:solidFill>
                  <a:srgbClr val="003399"/>
                </a:solidFill>
              </a:rPr>
              <a:t> </a:t>
            </a:r>
            <a:r>
              <a:rPr lang="ru-RU" sz="2400" dirty="0" err="1">
                <a:solidFill>
                  <a:srgbClr val="003399"/>
                </a:solidFill>
              </a:rPr>
              <a:t>Dog</a:t>
            </a:r>
            <a:r>
              <a:rPr lang="ru-RU" sz="2400" dirty="0">
                <a:solidFill>
                  <a:srgbClr val="003399"/>
                </a:solidFill>
              </a:rPr>
              <a:t> {</a:t>
            </a:r>
            <a:endParaRPr lang="en-US" sz="24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}</a:t>
            </a:r>
            <a:endParaRPr lang="ru-RU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72440" y="326009"/>
            <a:ext cx="11332464" cy="6193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/**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Метод, который задает кличку собаки.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param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name -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кличка, которая будет дана собаке.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            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return String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кличка собаки.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 @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throws Exception - 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базовое исключение, использованное для демонстрации тега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 */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2400" dirty="0">
                <a:solidFill>
                  <a:srgbClr val="003399"/>
                </a:solidFill>
              </a:rPr>
              <a:t>public String </a:t>
            </a:r>
            <a:r>
              <a:rPr lang="en-US" sz="2400" dirty="0" err="1">
                <a:solidFill>
                  <a:srgbClr val="003399"/>
                </a:solidFill>
              </a:rPr>
              <a:t>setName</a:t>
            </a:r>
            <a:r>
              <a:rPr lang="en-US" sz="2400" dirty="0">
                <a:solidFill>
                  <a:srgbClr val="003399"/>
                </a:solidFill>
              </a:rPr>
              <a:t>(String name) throws Exception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if (</a:t>
            </a:r>
            <a:r>
              <a:rPr lang="en-US" sz="2400" dirty="0" err="1">
                <a:solidFill>
                  <a:srgbClr val="003399"/>
                </a:solidFill>
              </a:rPr>
              <a:t>name.equals</a:t>
            </a:r>
            <a:r>
              <a:rPr lang="en-US" sz="2400" dirty="0">
                <a:solidFill>
                  <a:srgbClr val="003399"/>
                </a:solidFill>
              </a:rPr>
              <a:t>(""))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    throw new Exception("Exception!");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    return name;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99"/>
                </a:solidFill>
              </a:rPr>
              <a:t>    }</a:t>
            </a:r>
            <a:endParaRPr lang="ru-RU" sz="2400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77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217160" cy="221805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3399"/>
                </a:solidFill>
              </a:rPr>
              <a:t>Введение в </a:t>
            </a:r>
            <a:r>
              <a:rPr lang="en-US" dirty="0">
                <a:solidFill>
                  <a:srgbClr val="003399"/>
                </a:solidFill>
              </a:rPr>
              <a:t>Java</a:t>
            </a:r>
            <a:endParaRPr lang="ru-RU" dirty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история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синтаксис, структура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модули</a:t>
            </a:r>
          </a:p>
        </p:txBody>
      </p:sp>
    </p:spTree>
    <p:extLst>
      <p:ext uri="{BB962C8B-B14F-4D97-AF65-F5344CB8AC3E}">
        <p14:creationId xmlns:p14="http://schemas.microsoft.com/office/powerpoint/2010/main" val="129178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6055360" y="3070800"/>
            <a:ext cx="6060440" cy="221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многопоточное программирование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системы сборки проектов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технология </a:t>
            </a:r>
            <a:r>
              <a:rPr lang="en-US" dirty="0">
                <a:solidFill>
                  <a:srgbClr val="003399"/>
                </a:solidFill>
              </a:rPr>
              <a:t>ORM</a:t>
            </a:r>
            <a:endParaRPr lang="ru-RU" dirty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фреймворк </a:t>
            </a:r>
            <a:r>
              <a:rPr lang="en-US" dirty="0">
                <a:solidFill>
                  <a:srgbClr val="003399"/>
                </a:solidFill>
              </a:rPr>
              <a:t>Spring</a:t>
            </a:r>
            <a:r>
              <a:rPr lang="ru-RU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1825625"/>
            <a:ext cx="5217160" cy="221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rgbClr val="003399"/>
                </a:solidFill>
              </a:rPr>
              <a:t>Введение в </a:t>
            </a:r>
            <a:r>
              <a:rPr lang="en-US">
                <a:solidFill>
                  <a:srgbClr val="003399"/>
                </a:solidFill>
              </a:rPr>
              <a:t>Java</a:t>
            </a:r>
            <a:endParaRPr lang="ru-RU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история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синтаксис, структура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модули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3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838200" y="5287644"/>
            <a:ext cx="5217160" cy="137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сборщик мусора </a:t>
            </a:r>
            <a:r>
              <a:rPr lang="en-US" dirty="0">
                <a:solidFill>
                  <a:srgbClr val="003399"/>
                </a:solidFill>
              </a:rPr>
              <a:t>Java</a:t>
            </a:r>
            <a:endParaRPr lang="ru-RU" dirty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брокеры сообщений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6055360" y="3070800"/>
            <a:ext cx="6060440" cy="221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многопоточное программирование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системы сборки проектов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технология </a:t>
            </a:r>
            <a:r>
              <a:rPr lang="en-US" dirty="0">
                <a:solidFill>
                  <a:srgbClr val="003399"/>
                </a:solidFill>
              </a:rPr>
              <a:t>ORM</a:t>
            </a:r>
            <a:endParaRPr lang="ru-RU" dirty="0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 dirty="0">
                <a:solidFill>
                  <a:srgbClr val="003399"/>
                </a:solidFill>
              </a:rPr>
              <a:t>фреймворк </a:t>
            </a:r>
            <a:r>
              <a:rPr lang="en-US" dirty="0">
                <a:solidFill>
                  <a:srgbClr val="003399"/>
                </a:solidFill>
              </a:rPr>
              <a:t>Spring</a:t>
            </a:r>
            <a:r>
              <a:rPr lang="ru-RU" dirty="0">
                <a:solidFill>
                  <a:srgbClr val="003399"/>
                </a:solidFill>
              </a:rPr>
              <a:t>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838200" y="1825625"/>
            <a:ext cx="5217160" cy="221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>
                <a:solidFill>
                  <a:srgbClr val="003399"/>
                </a:solidFill>
              </a:rPr>
              <a:t>Введение в </a:t>
            </a:r>
            <a:r>
              <a:rPr lang="en-US">
                <a:solidFill>
                  <a:srgbClr val="003399"/>
                </a:solidFill>
              </a:rPr>
              <a:t>Java</a:t>
            </a:r>
            <a:endParaRPr lang="ru-RU">
              <a:solidFill>
                <a:srgbClr val="003399"/>
              </a:solidFill>
            </a:endParaRP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история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синтаксис, структура</a:t>
            </a:r>
          </a:p>
          <a:p>
            <a:pPr>
              <a:buFont typeface="Calibri" panose="020F0502020204030204" pitchFamily="34" charset="0"/>
              <a:buChar char="‐"/>
            </a:pPr>
            <a:r>
              <a:rPr lang="ru-RU">
                <a:solidFill>
                  <a:srgbClr val="003399"/>
                </a:solidFill>
              </a:rPr>
              <a:t>модули</a:t>
            </a:r>
            <a:endParaRPr lang="ru-RU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5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3399"/>
                </a:solidFill>
              </a:rPr>
              <a:t>Обратимся к истории</a:t>
            </a:r>
          </a:p>
        </p:txBody>
      </p:sp>
    </p:spTree>
    <p:extLst>
      <p:ext uri="{BB962C8B-B14F-4D97-AF65-F5344CB8AC3E}">
        <p14:creationId xmlns:p14="http://schemas.microsoft.com/office/powerpoint/2010/main" val="189305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3399"/>
                </a:solidFill>
                <a:latin typeface="+mj-lt"/>
              </a:rPr>
              <a:t>Перфокарты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9" name="Группа 8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4" name="Овальная выноска 13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700338" y="2237274"/>
                <a:ext cx="26167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r>
                  <a:rPr lang="ru-RU" dirty="0"/>
                  <a:t>из-за </a:t>
                </a:r>
              </a:p>
              <a:p>
                <a:r>
                  <a:rPr lang="ru-RU" dirty="0"/>
                  <a:t>одного бага я опять </a:t>
                </a:r>
              </a:p>
              <a:p>
                <a:r>
                  <a:rPr lang="ru-RU" dirty="0"/>
                  <a:t>должен рубить бревно?!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508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86228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3399"/>
                </a:solidFill>
                <a:latin typeface="+mj-lt"/>
              </a:rPr>
              <a:t>Куча узкоспециализированных языков: </a:t>
            </a:r>
          </a:p>
          <a:p>
            <a:r>
              <a:rPr lang="en-US" sz="3200" dirty="0">
                <a:solidFill>
                  <a:srgbClr val="003399"/>
                </a:solidFill>
                <a:latin typeface="+mj-lt"/>
              </a:rPr>
              <a:t>FORTRAN, BASIC, COBOL, Pascal, </a:t>
            </a:r>
            <a:r>
              <a:rPr lang="ru-RU" sz="3200" dirty="0">
                <a:solidFill>
                  <a:srgbClr val="003399"/>
                </a:solidFill>
                <a:latin typeface="+mj-lt"/>
              </a:rPr>
              <a:t>Ассемблер и т.д. 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50716" y="2237274"/>
                <a:ext cx="28668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</a:t>
                </a:r>
                <a:r>
                  <a:rPr lang="ru-RU" dirty="0"/>
                  <a:t> я не могу </a:t>
                </a:r>
              </a:p>
              <a:p>
                <a:r>
                  <a:rPr lang="ru-RU" dirty="0"/>
                  <a:t> на одном языке просто</a:t>
                </a:r>
              </a:p>
              <a:p>
                <a:r>
                  <a:rPr lang="ru-RU" dirty="0"/>
                  <a:t>  написать все, что хочу?!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042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6452" y="250634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003399"/>
                </a:solidFill>
                <a:latin typeface="+mj-lt"/>
              </a:rPr>
              <a:t>Си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055111" y="1837944"/>
            <a:ext cx="4081779" cy="4267803"/>
            <a:chOff x="4097629" y="1837944"/>
            <a:chExt cx="4081779" cy="4267803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629" y="3546797"/>
              <a:ext cx="2558950" cy="2558950"/>
            </a:xfrm>
            <a:prstGeom prst="rect">
              <a:avLst/>
            </a:prstGeom>
          </p:spPr>
        </p:pic>
        <p:grpSp>
          <p:nvGrpSpPr>
            <p:cNvPr id="13" name="Группа 12"/>
            <p:cNvGrpSpPr/>
            <p:nvPr/>
          </p:nvGrpSpPr>
          <p:grpSpPr>
            <a:xfrm>
              <a:off x="4942433" y="1837944"/>
              <a:ext cx="3236975" cy="1635577"/>
              <a:chOff x="8265667" y="1881151"/>
              <a:chExt cx="3236975" cy="1635577"/>
            </a:xfrm>
          </p:grpSpPr>
          <p:sp>
            <p:nvSpPr>
              <p:cNvPr id="16" name="Овальная выноска 15"/>
              <p:cNvSpPr/>
              <p:nvPr/>
            </p:nvSpPr>
            <p:spPr>
              <a:xfrm>
                <a:off x="8265667" y="1881151"/>
                <a:ext cx="3236975" cy="1635577"/>
              </a:xfrm>
              <a:prstGeom prst="wedgeEllipseCallou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961273" y="2375773"/>
                <a:ext cx="1845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Да какого </a:t>
                </a:r>
                <a:r>
                  <a:rPr lang="en-US" dirty="0"/>
                  <a:t>@#%* </a:t>
                </a:r>
                <a:endParaRPr lang="ru-RU" dirty="0"/>
              </a:p>
              <a:p>
                <a:r>
                  <a:rPr lang="ru-RU" dirty="0"/>
                  <a:t>   без ООП то?!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182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677</Words>
  <Application>Microsoft Macintosh PowerPoint</Application>
  <PresentationFormat>Широкоэкранный</PresentationFormat>
  <Paragraphs>140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DejaVu Sans Mono</vt:lpstr>
      <vt:lpstr>Тема Office</vt:lpstr>
      <vt:lpstr>Технологии программирования</vt:lpstr>
      <vt:lpstr>О чем поговорим?</vt:lpstr>
      <vt:lpstr>Презентация PowerPoint</vt:lpstr>
      <vt:lpstr>Презентация PowerPoint</vt:lpstr>
      <vt:lpstr>Презентация PowerPoint</vt:lpstr>
      <vt:lpstr>Обратимся к истории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Байт-код и JVM</vt:lpstr>
      <vt:lpstr>Презентация PowerPoint</vt:lpstr>
      <vt:lpstr>Презентация PowerPoint</vt:lpstr>
      <vt:lpstr>Типы данных, переменные, массивы, операции, управляющие операторы</vt:lpstr>
      <vt:lpstr>Классы, методы, переменные, пакеты</vt:lpstr>
      <vt:lpstr>Collections framework</vt:lpstr>
      <vt:lpstr>Абстрактные классы, интерфейсы, перечисления</vt:lpstr>
      <vt:lpstr>Исключения</vt:lpstr>
      <vt:lpstr>Javadoc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Бутенко Олег Романович</dc:creator>
  <cp:lastModifiedBy>Бутенко Олег Романович</cp:lastModifiedBy>
  <cp:revision>68</cp:revision>
  <dcterms:created xsi:type="dcterms:W3CDTF">2022-10-09T13:08:44Z</dcterms:created>
  <dcterms:modified xsi:type="dcterms:W3CDTF">2024-02-13T14:03:15Z</dcterms:modified>
</cp:coreProperties>
</file>