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  <p:sldId id="331" r:id="rId4"/>
    <p:sldId id="332" r:id="rId5"/>
    <p:sldId id="330" r:id="rId6"/>
    <p:sldId id="334" r:id="rId7"/>
    <p:sldId id="333" r:id="rId8"/>
    <p:sldId id="305" r:id="rId9"/>
    <p:sldId id="310" r:id="rId10"/>
    <p:sldId id="311" r:id="rId11"/>
    <p:sldId id="312" r:id="rId12"/>
    <p:sldId id="306" r:id="rId13"/>
    <p:sldId id="307" r:id="rId14"/>
    <p:sldId id="308" r:id="rId15"/>
    <p:sldId id="309" r:id="rId16"/>
    <p:sldId id="314" r:id="rId17"/>
    <p:sldId id="313" r:id="rId18"/>
    <p:sldId id="316" r:id="rId19"/>
    <p:sldId id="315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970B93A-08BB-4291-BCFA-C8AE682325C2}">
          <p14:sldIdLst>
            <p14:sldId id="256"/>
            <p14:sldId id="260"/>
            <p14:sldId id="331"/>
            <p14:sldId id="332"/>
            <p14:sldId id="330"/>
            <p14:sldId id="334"/>
            <p14:sldId id="333"/>
            <p14:sldId id="305"/>
            <p14:sldId id="310"/>
            <p14:sldId id="311"/>
            <p14:sldId id="312"/>
            <p14:sldId id="306"/>
            <p14:sldId id="307"/>
            <p14:sldId id="308"/>
            <p14:sldId id="309"/>
            <p14:sldId id="314"/>
            <p14:sldId id="313"/>
            <p14:sldId id="316"/>
            <p14:sldId id="31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3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5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5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3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7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5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6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4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4321"/>
            <a:ext cx="9144000" cy="1980000"/>
          </a:xfrm>
        </p:spPr>
        <p:txBody>
          <a:bodyPr>
            <a:normAutofit fontScale="90000"/>
          </a:bodyPr>
          <a:lstStyle/>
          <a:p>
            <a:r>
              <a:rPr lang="ru-RU" sz="8800" dirty="0">
                <a:solidFill>
                  <a:srgbClr val="003399"/>
                </a:solidFill>
              </a:rPr>
              <a:t>Технологии программирования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055111" y="2254321"/>
            <a:ext cx="4081779" cy="3851426"/>
            <a:chOff x="4097629" y="2254321"/>
            <a:chExt cx="4081779" cy="385142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20" name="Группа 19"/>
            <p:cNvGrpSpPr/>
            <p:nvPr/>
          </p:nvGrpSpPr>
          <p:grpSpPr>
            <a:xfrm>
              <a:off x="4942433" y="2254321"/>
              <a:ext cx="3236975" cy="1219200"/>
              <a:chOff x="8265667" y="2297528"/>
              <a:chExt cx="3236975" cy="1219200"/>
            </a:xfrm>
          </p:grpSpPr>
          <p:sp>
            <p:nvSpPr>
              <p:cNvPr id="18" name="Овальная выноска 17"/>
              <p:cNvSpPr/>
              <p:nvPr/>
            </p:nvSpPr>
            <p:spPr>
              <a:xfrm>
                <a:off x="8265667" y="2297528"/>
                <a:ext cx="3236975" cy="1219200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598372" y="2583962"/>
                <a:ext cx="28902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Что значит код запускается </a:t>
                </a:r>
                <a:endParaRPr lang="en-US" dirty="0"/>
              </a:p>
              <a:p>
                <a:r>
                  <a:rPr lang="en-US" dirty="0"/>
                  <a:t>   </a:t>
                </a:r>
                <a:r>
                  <a:rPr lang="ru-RU" dirty="0"/>
                  <a:t>не только в </a:t>
                </a:r>
                <a:r>
                  <a:rPr lang="en-US" dirty="0"/>
                  <a:t>IDEA</a:t>
                </a:r>
                <a:r>
                  <a:rPr lang="ru-RU" dirty="0"/>
                  <a:t>?!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98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Каждую зависимость можно подключить к конкретному этапу сборки проекта. Например, можно подключить зависимость так, чтобы она существовала в проекте только на фазе тестирования, самый яркий пример такой зависимости все тот же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org.junit.jupiter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junit-jupiter-api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:5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.9.2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. То есть, данная библиотека будет находится в составе проекта только на этапе тестирования, а после того, как цикл прошел фазу тестирования будет исключена из проекта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В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есть 6 областей видимости: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compile, provided, runtime, test, system, import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Области видимости зависимостей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compile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область видимости по умолчанию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provided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аналогично типу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, но во 	время выполнения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зависимость подставляет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JDK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runtime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указывает, что зависимость не требуется во время компиляции, и будет подставлена именно во время выполнения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указывает, что зависимость требуется только во время компиляции и выполнения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system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устарела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import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подставляет зависимости, указанные в отдельном блоке </a:t>
            </a:r>
            <a:r>
              <a:rPr lang="en-US" sz="2000" b="1" dirty="0">
                <a:solidFill>
                  <a:srgbClr val="003399"/>
                </a:solidFill>
                <a:latin typeface="+mj-lt"/>
              </a:rPr>
              <a:t>dependencyManagement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в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POM</a:t>
            </a:r>
            <a:endParaRPr lang="en-US" sz="2000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Области видимости зависимостей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2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91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основан на концепции жизненного цикла сборки. Пользователю нужно указать одну из фаз жизненного цикла, 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 основе конфигурации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сам сделает все, что нужно пользователю.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Фазы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представляют из себя следующие команды: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clean, validate, compile, test, package, verify, install, site, deploy.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Которые объединяются в три жизненных цикла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Maven: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clean, default, site.</a:t>
            </a: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Жизненный цикл</a:t>
            </a:r>
          </a:p>
        </p:txBody>
      </p:sp>
    </p:spTree>
    <p:extLst>
      <p:ext uri="{BB962C8B-B14F-4D97-AF65-F5344CB8AC3E}">
        <p14:creationId xmlns:p14="http://schemas.microsoft.com/office/powerpoint/2010/main" val="202562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pre-clean –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выполнить процессы, необходимые до очистки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clean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удалить все файлы, предыдущей сборки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post-clean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выполнить процессы, необходимые для завершения очистки проекта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 цикл очистки</a:t>
            </a:r>
          </a:p>
        </p:txBody>
      </p:sp>
    </p:spTree>
    <p:extLst>
      <p:ext uri="{BB962C8B-B14F-4D97-AF65-F5344CB8AC3E}">
        <p14:creationId xmlns:p14="http://schemas.microsoft.com/office/powerpoint/2010/main" val="182799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pre-site –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выполнить процессы, необходимые до создания сайта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генерировать сайт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post-site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выполнить процессы, необходимые для завершения создания сайта и подготовки к развертыванию сайта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site-deploy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развернуть сайт на указанный веб-сервер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</a:t>
            </a:r>
            <a:r>
              <a:rPr lang="ru-RU" dirty="0">
                <a:solidFill>
                  <a:srgbClr val="003399"/>
                </a:solidFill>
              </a:rPr>
              <a:t> цикл генерации сайта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0605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validate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проверить доступность всей необходимой информации для сборки проекта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скомпилировать исходный код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test-compile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скомпилировать исходный код тестов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запустить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unit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-тесты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package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упаковать скомпилированный исходный код в необходимый формат (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war, jar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и т.д.)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</a:t>
            </a: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integration-test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развернуть пакет для запуска интеграционных тестов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verify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проверить собранный пакет на работоспособность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install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установить проект в локальный репозиторий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deploy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копировать полностью проверенный пакет в удаленный репозиторий (откуда потом может быть доставлен до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web-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сервера и развернут там)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</a:t>
            </a:r>
            <a:r>
              <a:rPr lang="ru-RU" dirty="0">
                <a:solidFill>
                  <a:srgbClr val="003399"/>
                </a:solidFill>
              </a:rPr>
              <a:t> цикл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374778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 самом деле, когда мы даем команду на выполнение какой-то фазы, выполняется не сама фаза, а конкретные цели, которые в ней заложены. То есть, исполняемыми «методами являются именно цели».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Например, есть фаза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мы можем ее вызвать командой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но на самом деле выполняется цель этой фазы, которая выглядит так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site:site</a:t>
            </a:r>
            <a:endParaRPr lang="en-US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Давайте подведем итог: сами фазы – это обертка, для выполнения команд используются цели. А посмотреть, какие цели закреплены за каждой фазой мы можем командой </a:t>
            </a:r>
            <a:br>
              <a:rPr lang="ru-RU" dirty="0">
                <a:solidFill>
                  <a:srgbClr val="003399"/>
                </a:solidFill>
                <a:latin typeface="+mj-lt"/>
              </a:rPr>
            </a:b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help:describe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-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Dcmd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=PHASENAME</a:t>
            </a: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Цели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5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Плагины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– это вторая после зависимостей сущность данного инструмента. Если зависимость выступает статической библиотекой, которая просто присутствует или отсутствует в проекте, то плагин – это, грубо говоря, метод, который совершает какие-то действия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3399"/>
                </a:solidFill>
                <a:latin typeface="+mj-lt"/>
              </a:rPr>
              <a:t>	На самом деле, фазы – это и есть плагины, просто вшитые в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по умолчанию. Также есть еще множество различных плагинов для различных целей. А еще вы можете написать собственный плагин, нужный именно вам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А, если быть совсем точными, то плагины – это группа целей, так как мы уже знаем, что именно за выполнение команд отвечают цели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Плагины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0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Рассмотрим подробно данный плагин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org.apache.maven.plugins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maven-jar-plugin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:2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.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6</a:t>
            </a:r>
          </a:p>
          <a:p>
            <a:pPr marL="0" indent="0">
              <a:buNone/>
            </a:pP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Данный плагин отвечает за генерацию документации в формате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JavaDoc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из исходного кода вашего проекта</a:t>
            </a: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maven-</a:t>
            </a:r>
            <a:r>
              <a:rPr lang="en-US" dirty="0" err="1">
                <a:solidFill>
                  <a:srgbClr val="003399"/>
                </a:solidFill>
              </a:rPr>
              <a:t>javadoc</a:t>
            </a:r>
            <a:r>
              <a:rPr lang="en-US" dirty="0">
                <a:solidFill>
                  <a:srgbClr val="003399"/>
                </a:solidFill>
              </a:rPr>
              <a:t>-plugin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299716" y="4003286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5798056" y="4003286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677656" y="4003286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896745" y="3630168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6141722" y="3686363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8804149" y="3639312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1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– это одновременно и объектная модель объекта, и файл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pom.xml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в котором хранится метаинформация о проекте, информация о зависимостях и описаны необходимые плагины.</a:t>
            </a: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Давайте рассмотри один такой файл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https://drive.google.com/file/d/14maqANo6l4DXARTZiRsMBTkMHkR4ZndK/view?usp=sharing</a:t>
            </a: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POM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81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Stream API (</a:t>
            </a:r>
            <a:r>
              <a:rPr lang="ru-RU" dirty="0">
                <a:solidFill>
                  <a:srgbClr val="003399"/>
                </a:solidFill>
              </a:rPr>
              <a:t>или </a:t>
            </a:r>
            <a:r>
              <a:rPr lang="en-US" dirty="0">
                <a:solidFill>
                  <a:srgbClr val="003399"/>
                </a:solidFill>
              </a:rPr>
              <a:t>LINQ </a:t>
            </a:r>
            <a:r>
              <a:rPr lang="ru-RU" dirty="0">
                <a:solidFill>
                  <a:srgbClr val="003399"/>
                </a:solidFill>
              </a:rPr>
              <a:t>в </a:t>
            </a:r>
            <a:r>
              <a:rPr lang="en-US" dirty="0">
                <a:solidFill>
                  <a:srgbClr val="003399"/>
                </a:solidFill>
              </a:rPr>
              <a:t>Java)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Стримы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и коллекции чем-то похожи друг на друга, но у них разное назначение. Коллекции обеспечивают эффективный доступ к одиночным объектам, а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стримы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наоборот, для прямого доступа и обработки отдельных элементов не используются.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Стримы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предназначены для параллельных и последовательных агрегаций, выполняемых через цепочку методов, прямо как LINQ.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305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Инструмент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автоматизации сборки с открытым исходным кодом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Gradle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основывается на задачах и плагинах под управлением скриптов, написанных на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Groovy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(в большинстве своем). Кроме этого также хранит в себе всю метаинформацию о проекте. 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Также важно заметить, что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Gradle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легко работает с проектами, написанными на любом языке программирования.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Gradle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6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Зависимость в терминологии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Gradle 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– это какая-либо библиотека, которая необходима данному проекту для корректной работы. Библиотека представляет из себя обычный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Java-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проект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У таких проектов есть три идентификатора: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groupId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artifactId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version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Самый известный для вас на данный момент пример – это 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sz="2200" b="1" dirty="0" err="1">
                <a:solidFill>
                  <a:srgbClr val="003399"/>
                </a:solidFill>
                <a:latin typeface="+mj-lt"/>
              </a:rPr>
              <a:t>org.junit.jupiter</a:t>
            </a:r>
            <a:r>
              <a:rPr lang="ru-RU" sz="2200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sz="2200" b="1" dirty="0" err="1">
                <a:solidFill>
                  <a:srgbClr val="003399"/>
                </a:solidFill>
                <a:latin typeface="+mj-lt"/>
              </a:rPr>
              <a:t>junit-jupiter-api</a:t>
            </a:r>
            <a:r>
              <a:rPr lang="ru-RU" sz="2200" b="1" dirty="0">
                <a:solidFill>
                  <a:srgbClr val="003399"/>
                </a:solidFill>
                <a:latin typeface="+mj-lt"/>
              </a:rPr>
              <a:t>:5</a:t>
            </a:r>
            <a:r>
              <a:rPr lang="en-US" sz="2200" b="1" dirty="0">
                <a:solidFill>
                  <a:srgbClr val="003399"/>
                </a:solidFill>
                <a:latin typeface="+mj-lt"/>
              </a:rPr>
              <a:t>.9.2</a:t>
            </a:r>
            <a:endParaRPr lang="ru-RU" sz="2200" b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Зависимости в </a:t>
            </a:r>
            <a:r>
              <a:rPr lang="en-US" dirty="0">
                <a:solidFill>
                  <a:srgbClr val="003399"/>
                </a:solidFill>
              </a:rPr>
              <a:t>Gradle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826131" y="5813798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737606" y="5804654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634227" y="5804654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423160" y="5440680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81272" y="5487731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5760720" y="5440680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3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Каждую зависимость можно подключить к конкретному этапу сборки проекта. Например, можно подключить зависимость так, чтобы она существовала в проекте только на фазе тестирования, самый яркий пример такой зависимости все тот же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org.junit.jupiter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junit-jupiter-api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:5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.9.2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. То есть, данная библиотека будет находится в составе проекта только на этапе тестирования, а после того, как цикл прошел фазу тестирования будет исключена из проекта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В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Gradle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есть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8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типов конфигурации: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api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implementation,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compileOnly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compileOnlyApi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runtimeOnly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testImplementation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testCompileOnly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testRuntimeOnly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Типы конфигураций зависимостей </a:t>
            </a:r>
            <a:r>
              <a:rPr lang="en-US" dirty="0">
                <a:solidFill>
                  <a:srgbClr val="003399"/>
                </a:solidFill>
              </a:rPr>
              <a:t>Gradle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64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api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область видимости по умолчанию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implementation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используется исключительно на этапе компиляции производственного исходного кода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compileOnly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используется исключительно на этапе компиляции исходного кода и аннотаций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compileOnlyApi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–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тоже, что и предыдущее, но сохраняет зависимости в пути к классам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runtimeOnly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используется только во время исполнения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testImplementation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–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используется для компиляции тестов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testCompileOnly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используется только во время 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99"/>
                </a:solidFill>
                <a:latin typeface="+mj-lt"/>
              </a:rPr>
              <a:t>testRuntimeOnly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Области видимости зависимостей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78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919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основан на концепции жизненного цикла сборки. Пользователю нужно указать одну из фаз жизненного цикла, 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 основе конфигурации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сам сделает все, что нужно пользователю.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Фазы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представляют из себя следующие команды: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clean, validate, compile, test, package, verify, install, site, deploy.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Которые объединяются в три жизненных цикла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Maven: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clean, default, site.</a:t>
            </a: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Жизненный цикл</a:t>
            </a:r>
          </a:p>
        </p:txBody>
      </p:sp>
    </p:spTree>
    <p:extLst>
      <p:ext uri="{BB962C8B-B14F-4D97-AF65-F5344CB8AC3E}">
        <p14:creationId xmlns:p14="http://schemas.microsoft.com/office/powerpoint/2010/main" val="2066015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pre-clean –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выполнить процессы, необходимые до очистки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clean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удалить все файлы, предыдущей сборки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post-clean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выполнить процессы, необходимые для завершения очистки проекта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 цикл очистки</a:t>
            </a:r>
          </a:p>
        </p:txBody>
      </p:sp>
    </p:spTree>
    <p:extLst>
      <p:ext uri="{BB962C8B-B14F-4D97-AF65-F5344CB8AC3E}">
        <p14:creationId xmlns:p14="http://schemas.microsoft.com/office/powerpoint/2010/main" val="1191761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pre-site –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выполнить процессы, необходимые до создания сайта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генерировать сайт проекта</a:t>
            </a: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post-site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выполнить процессы, необходимые для завершения создания сайта и подготовки к развертыванию сайта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site-deploy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– развернуть сайт на указанный веб-сервер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</a:t>
            </a:r>
            <a:r>
              <a:rPr lang="ru-RU" dirty="0">
                <a:solidFill>
                  <a:srgbClr val="003399"/>
                </a:solidFill>
              </a:rPr>
              <a:t> цикл генерации сайта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43981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validate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проверить доступность всей необходимой информации для сборки проекта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скомпилировать исходный код</a:t>
            </a:r>
            <a:endParaRPr lang="en-US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test-compile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 – скомпилировать исходный код тестов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запустить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unit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-тесты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package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упаковать скомпилированный исходный код в необходимый формат (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war, jar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и т.д.)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 </a:t>
            </a: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integration-test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развернуть пакет для запуска интеграционных тестов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verify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проверить собранный пакет на работоспособность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install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установить проект в локальный репозиторий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deploy – 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копировать полностью проверенный пакет в удаленный репозиторий (откуда потом может быть доставлен до </a:t>
            </a:r>
            <a:r>
              <a:rPr lang="en-US" sz="2000" dirty="0">
                <a:solidFill>
                  <a:srgbClr val="003399"/>
                </a:solidFill>
                <a:latin typeface="+mj-lt"/>
              </a:rPr>
              <a:t>web-</a:t>
            </a:r>
            <a:r>
              <a:rPr lang="ru-RU" sz="2000" dirty="0">
                <a:solidFill>
                  <a:srgbClr val="003399"/>
                </a:solidFill>
                <a:latin typeface="+mj-lt"/>
              </a:rPr>
              <a:t>сервера и развернут там)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z="4000" dirty="0">
                <a:solidFill>
                  <a:srgbClr val="003399"/>
                </a:solidFill>
              </a:rPr>
              <a:t>Жизненный</a:t>
            </a:r>
            <a:r>
              <a:rPr lang="ru-RU" dirty="0">
                <a:solidFill>
                  <a:srgbClr val="003399"/>
                </a:solidFill>
              </a:rPr>
              <a:t> цикл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6523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 самом деле, когда мы даем команду на выполнение какой-то фазы, выполняется не сама фаза, а конкретные цели, которые в ней заложены. То есть, исполняемыми «методами являются именно цели».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Например, есть фаза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Maven 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мы можем ее вызвать командой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site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но на самом деле выполняется цель этой фазы, которая выглядит так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site:site</a:t>
            </a:r>
            <a:endParaRPr lang="en-US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Давайте подведем итог: сами фазы – это обертка, для выполнения команд используются цели. А посмотреть, какие цели закреплены за каждой фазой мы можем командой </a:t>
            </a:r>
            <a:br>
              <a:rPr lang="ru-RU" dirty="0">
                <a:solidFill>
                  <a:srgbClr val="003399"/>
                </a:solidFill>
                <a:latin typeface="+mj-lt"/>
              </a:rPr>
            </a:b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mvn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help:describe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 -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Dcmd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=PHASENAME</a:t>
            </a: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Цели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82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Плагины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– это вторая после зависимостей сущность данного инструмента. Если зависимость выступает статической библиотекой, которая просто присутствует или отсутствует в проекте, то плагин – это, грубо говоря, метод, который совершает какие-то действия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3399"/>
                </a:solidFill>
                <a:latin typeface="+mj-lt"/>
              </a:rPr>
              <a:t>	На самом деле, фазы – это и есть плагины, просто вшитые в </a:t>
            </a:r>
            <a:r>
              <a:rPr lang="en-US" sz="24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по умолчанию. Также есть еще множество различных плагинов для различных целей. А еще вы можете написать собственный плагин, нужный именно вам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400" dirty="0">
                <a:solidFill>
                  <a:srgbClr val="003399"/>
                </a:solidFill>
                <a:latin typeface="+mj-lt"/>
              </a:rPr>
              <a:t>А, если быть совсем точными, то плагины – это группа целей, так как мы уже знаем, что именно за выполнение команд отвечают цели</a:t>
            </a:r>
            <a:endParaRPr lang="en-US" sz="24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Плагины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7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Для того чтобы начать строить свою цепочку преобразований, первым делом необходимо получить поток, для этого, над любой коллекцией достаточно вызвать метод .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stream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Так же можно создать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Stream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и не имея коллекции: </a:t>
            </a:r>
            <a:br>
              <a:rPr lang="ru-RU" dirty="0">
                <a:solidFill>
                  <a:srgbClr val="003399"/>
                </a:solidFill>
                <a:latin typeface="+mj-lt"/>
              </a:rPr>
            </a:br>
            <a:r>
              <a:rPr lang="ru-RU" dirty="0">
                <a:solidFill>
                  <a:srgbClr val="003399"/>
                </a:solidFill>
                <a:latin typeface="+mj-lt"/>
              </a:rPr>
              <a:t>		пустой стрим: </a:t>
            </a:r>
            <a:r>
              <a:rPr lang="ru-RU" b="1" dirty="0" err="1">
                <a:solidFill>
                  <a:srgbClr val="003399"/>
                </a:solidFill>
                <a:latin typeface="+mj-lt"/>
              </a:rPr>
              <a:t>Stream.empty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()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</a:t>
            </a:r>
            <a:br>
              <a:rPr lang="ru-RU" dirty="0">
                <a:solidFill>
                  <a:srgbClr val="003399"/>
                </a:solidFill>
                <a:latin typeface="+mj-lt"/>
              </a:rPr>
            </a:br>
            <a:r>
              <a:rPr lang="ru-RU" dirty="0">
                <a:solidFill>
                  <a:srgbClr val="003399"/>
                </a:solidFill>
                <a:latin typeface="+mj-lt"/>
              </a:rPr>
              <a:t>		или из указанных элементов: </a:t>
            </a:r>
            <a:r>
              <a:rPr lang="ru-RU" b="1" dirty="0" err="1">
                <a:solidFill>
                  <a:srgbClr val="003399"/>
                </a:solidFill>
                <a:latin typeface="+mj-lt"/>
              </a:rPr>
              <a:t>Stream.of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("1", "2", "3")</a:t>
            </a: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487680"/>
            <a:ext cx="2280920" cy="1107440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54800" y="487680"/>
            <a:ext cx="2282400" cy="1107440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072880" y="487680"/>
            <a:ext cx="2282400" cy="1107440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8200" y="810567"/>
            <a:ext cx="2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3399"/>
                </a:solidFill>
              </a:rPr>
              <a:t>Источник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72880" y="656679"/>
            <a:ext cx="226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3399"/>
                </a:solidFill>
              </a:rPr>
              <a:t>Терминальный оператор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4800" y="687457"/>
            <a:ext cx="228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3399"/>
                </a:solidFill>
              </a:rPr>
              <a:t>Промежуточные операторы</a:t>
            </a:r>
          </a:p>
        </p:txBody>
      </p:sp>
      <p:cxnSp>
        <p:nvCxnSpPr>
          <p:cNvPr id="15" name="Прямая со стрелкой 14"/>
          <p:cNvCxnSpPr>
            <a:stCxn id="6" idx="3"/>
            <a:endCxn id="9" idx="1"/>
          </p:cNvCxnSpPr>
          <p:nvPr/>
        </p:nvCxnSpPr>
        <p:spPr>
          <a:xfrm>
            <a:off x="3119120" y="1041400"/>
            <a:ext cx="18356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7237200" y="1041400"/>
            <a:ext cx="18356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86720" y="48768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3399"/>
                </a:solidFill>
              </a:rPr>
              <a:t>Элементы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04800" y="48768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3399"/>
                </a:solidFill>
              </a:rPr>
              <a:t>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2289799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Рассмотрим подробно данный плагин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b="1" dirty="0" err="1">
                <a:solidFill>
                  <a:srgbClr val="003399"/>
                </a:solidFill>
                <a:latin typeface="+mj-lt"/>
              </a:rPr>
              <a:t>org.apache.maven.plugins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maven-jar-plugin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:2</a:t>
            </a:r>
            <a:r>
              <a:rPr lang="en-US" b="1" dirty="0">
                <a:solidFill>
                  <a:srgbClr val="003399"/>
                </a:solidFill>
                <a:latin typeface="+mj-lt"/>
              </a:rPr>
              <a:t>.</a:t>
            </a:r>
            <a:r>
              <a:rPr lang="ru-RU" b="1" dirty="0">
                <a:solidFill>
                  <a:srgbClr val="003399"/>
                </a:solidFill>
                <a:latin typeface="+mj-lt"/>
              </a:rPr>
              <a:t>6</a:t>
            </a:r>
          </a:p>
          <a:p>
            <a:pPr marL="0" indent="0">
              <a:buNone/>
            </a:pP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Данный плагин отвечает за генерацию документации в формате </a:t>
            </a:r>
            <a:r>
              <a:rPr lang="en-US" dirty="0" err="1">
                <a:solidFill>
                  <a:srgbClr val="003399"/>
                </a:solidFill>
                <a:latin typeface="+mj-lt"/>
              </a:rPr>
              <a:t>JavaDoc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из исходного кода вашего проекта</a:t>
            </a:r>
            <a:endParaRPr lang="ru-RU" b="1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maven-</a:t>
            </a:r>
            <a:r>
              <a:rPr lang="en-US" dirty="0" err="1">
                <a:solidFill>
                  <a:srgbClr val="003399"/>
                </a:solidFill>
              </a:rPr>
              <a:t>javadoc</a:t>
            </a:r>
            <a:r>
              <a:rPr lang="en-US" dirty="0">
                <a:solidFill>
                  <a:srgbClr val="003399"/>
                </a:solidFill>
              </a:rPr>
              <a:t>-plugin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2299716" y="4003286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5798056" y="4003286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677656" y="4003286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2896745" y="3630168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6141722" y="3686363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8804149" y="3639312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63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https://drive.google.com/file/d/14maqANo6l4DXARTZiRsMBTkMHkR4ZndK/view?usp=sharing</a:t>
            </a: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sz="2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POM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7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Операторы (по сути методы класса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Stream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Промежуточные (“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intermediate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”, ещё называют “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lazy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”) — обрабатывают поступающие элементы и возвращают стрим. Промежуточных операторов в цепочке обработки элементов может быть много. (Например .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Where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(…) из LINQ)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Терминальные (“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terminal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”, ещё называют “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eager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”) — обрабатывают элементы и завершают работу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стрима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, так что терминальный оператор в цепочке может быть только один. (Например .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ToList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() из LINQ)</a:t>
            </a: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487680"/>
            <a:ext cx="2280920" cy="1107440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54800" y="487680"/>
            <a:ext cx="2282400" cy="1107440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072880" y="487680"/>
            <a:ext cx="2282400" cy="1107440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8200" y="810567"/>
            <a:ext cx="2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3399"/>
                </a:solidFill>
              </a:rPr>
              <a:t>Источник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72880" y="656679"/>
            <a:ext cx="226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3399"/>
                </a:solidFill>
              </a:rPr>
              <a:t>Терминальный оператор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4800" y="687457"/>
            <a:ext cx="228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003399"/>
                </a:solidFill>
              </a:rPr>
              <a:t>Промежуточные операторы</a:t>
            </a:r>
          </a:p>
        </p:txBody>
      </p:sp>
      <p:cxnSp>
        <p:nvCxnSpPr>
          <p:cNvPr id="15" name="Прямая со стрелкой 14"/>
          <p:cNvCxnSpPr>
            <a:stCxn id="6" idx="3"/>
            <a:endCxn id="9" idx="1"/>
          </p:cNvCxnSpPr>
          <p:nvPr/>
        </p:nvCxnSpPr>
        <p:spPr>
          <a:xfrm>
            <a:off x="3119120" y="1041400"/>
            <a:ext cx="18356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7237200" y="1041400"/>
            <a:ext cx="183568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86720" y="48768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3399"/>
                </a:solidFill>
              </a:rPr>
              <a:t>Элементы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04800" y="487680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3399"/>
                </a:solidFill>
              </a:rPr>
              <a:t>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404271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Особенности </a:t>
            </a:r>
            <a:r>
              <a:rPr lang="en-US" dirty="0">
                <a:solidFill>
                  <a:srgbClr val="003399"/>
                </a:solidFill>
              </a:rPr>
              <a:t>Stream API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3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Обработка не начнётся до тех пор, пока не будет вызван терминальный оператор 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Экземпляр,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стрима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нельзя использовать более одного раза (В отличии от </a:t>
            </a:r>
            <a:r>
              <a:rPr lang="ru-RU" dirty="0" err="1">
                <a:solidFill>
                  <a:srgbClr val="003399"/>
                </a:solidFill>
                <a:latin typeface="+mj-lt"/>
              </a:rPr>
              <a:t>IEnumerable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 из C#)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2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571956"/>
              </p:ext>
            </p:extLst>
          </p:nvPr>
        </p:nvGraphicFramePr>
        <p:xfrm>
          <a:off x="807720" y="0"/>
          <a:ext cx="10515600" cy="6878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</a:t>
                      </a:r>
                      <a:r>
                        <a:rPr lang="en-US" dirty="0"/>
                        <a:t># LINQ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 Stream API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.Where( predicate 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.filter( predicate 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.Select( </a:t>
                      </a:r>
                      <a:r>
                        <a:rPr lang="en-US" sz="1600" dirty="0" err="1">
                          <a:effectLst/>
                        </a:rPr>
                        <a:t>Func</a:t>
                      </a:r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TSource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TResult</a:t>
                      </a:r>
                      <a:r>
                        <a:rPr lang="en-US" sz="1600" dirty="0">
                          <a:effectLst/>
                        </a:rPr>
                        <a:t>&gt; 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.map( Function&lt;T,R&gt; ) / .map( mapper 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en-US" sz="1600" dirty="0" err="1">
                          <a:effectLst/>
                        </a:rPr>
                        <a:t>SelectMany</a:t>
                      </a:r>
                      <a:r>
                        <a:rPr lang="en-US" sz="1600" dirty="0">
                          <a:effectLst/>
                        </a:rPr>
                        <a:t>(…)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.flatMap(…)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Enumerable.Range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IntStream.range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.Take()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.limit()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.Skip()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.skip()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.Distinct()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.Distinct()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.OrderBy(…)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.sorted( comparator 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List.ForEach(…)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.forEach(Consumer action)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.Count()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.count()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.Aggregate()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.reduce()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.First()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.findFirst()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.Any()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en-US" sz="1600" dirty="0" err="1">
                          <a:effectLst/>
                        </a:rPr>
                        <a:t>anyMatch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.Any() с </a:t>
                      </a:r>
                      <a:r>
                        <a:rPr lang="en-US" sz="1600" dirty="0" err="1">
                          <a:effectLst/>
                        </a:rPr>
                        <a:t>отрицанием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.</a:t>
                      </a:r>
                      <a:r>
                        <a:rPr lang="ru-RU" sz="1600" dirty="0" err="1">
                          <a:effectLst/>
                        </a:rPr>
                        <a:t>none</a:t>
                      </a:r>
                      <a:r>
                        <a:rPr lang="en-US" sz="1600" dirty="0">
                          <a:effectLst/>
                        </a:rPr>
                        <a:t>Match()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.ToList()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.toList()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.Distinct().ToArray()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</a:t>
                      </a:r>
                      <a:r>
                        <a:rPr lang="en-US" sz="1600" dirty="0" err="1">
                          <a:effectLst/>
                        </a:rPr>
                        <a:t>toSet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String.Join()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.joining( delimiter, prefix, suffix 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.FirstOrDefault(…, 5)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.map(…).orElse(5)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.Single(…)</a:t>
                      </a:r>
                      <a:endParaRPr lang="ru-RU" sz="160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.filter(…).</a:t>
                      </a:r>
                      <a:r>
                        <a:rPr lang="en-US" sz="1600" dirty="0" err="1">
                          <a:effectLst/>
                        </a:rPr>
                        <a:t>orElseThrow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endParaRPr lang="ru-RU" sz="1600" dirty="0">
                        <a:solidFill>
                          <a:srgbClr val="0033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0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Инструменты сборки и управления зависимостями</a:t>
            </a:r>
          </a:p>
        </p:txBody>
      </p:sp>
    </p:spTree>
    <p:extLst>
      <p:ext uri="{BB962C8B-B14F-4D97-AF65-F5344CB8AC3E}">
        <p14:creationId xmlns:p14="http://schemas.microsoft.com/office/powerpoint/2010/main" val="78363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Инструмент/фреймворк/система, помогающая разработчикам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и специалистам 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DevOps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собрать проект со всеми необходимыми для его работы библиотеками и запустить его в среде эксплуатации</a:t>
            </a:r>
            <a:endParaRPr lang="en-US" dirty="0">
              <a:solidFill>
                <a:srgbClr val="003399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  <a:latin typeface="+mj-lt"/>
              </a:rPr>
              <a:t>	Maven 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основывается на объектной модели проекта (</a:t>
            </a:r>
            <a:r>
              <a:rPr lang="en-US" dirty="0">
                <a:solidFill>
                  <a:srgbClr val="003399"/>
                </a:solidFill>
                <a:latin typeface="+mj-lt"/>
              </a:rPr>
              <a:t>POM</a:t>
            </a:r>
            <a:r>
              <a:rPr lang="ru-RU" dirty="0">
                <a:solidFill>
                  <a:srgbClr val="003399"/>
                </a:solidFill>
                <a:latin typeface="+mj-lt"/>
              </a:rPr>
              <a:t>). Кроме файлов, содержащих код, и необходимых библиотеках также в эту модель входят файлы конфигурации, информация о разработчиках, дефектах, организации-разработчике, лицензиях и т.д.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5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  <a:latin typeface="+mj-lt"/>
              </a:rPr>
              <a:t>	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Зависимость в терминологии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Maven 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– это какая-либо библиотека, которая необходима данному проекту для корректной работы. Библиотека представляет из себя обычный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Java-</a:t>
            </a:r>
            <a:r>
              <a:rPr lang="ru-RU" sz="2200" dirty="0">
                <a:solidFill>
                  <a:srgbClr val="003399"/>
                </a:solidFill>
                <a:latin typeface="+mj-lt"/>
              </a:rPr>
              <a:t>проект, который собрали и распространили с помощью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Maven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У таких проектов есть три идентификатора: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groupId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artifactId</a:t>
            </a:r>
          </a:p>
          <a:p>
            <a:pPr marL="1080000" indent="0"/>
            <a:r>
              <a:rPr lang="ru-RU" sz="2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sz="2200" dirty="0">
                <a:solidFill>
                  <a:srgbClr val="003399"/>
                </a:solidFill>
                <a:latin typeface="+mj-lt"/>
              </a:rPr>
              <a:t>version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Самый известный для вас на данный момент пример – это 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3399"/>
                </a:solidFill>
                <a:latin typeface="+mj-lt"/>
              </a:rPr>
              <a:t>	</a:t>
            </a:r>
            <a:r>
              <a:rPr lang="en-US" sz="2200" b="1" dirty="0" err="1">
                <a:solidFill>
                  <a:srgbClr val="003399"/>
                </a:solidFill>
                <a:latin typeface="+mj-lt"/>
              </a:rPr>
              <a:t>org.junit.jupiter</a:t>
            </a:r>
            <a:r>
              <a:rPr lang="ru-RU" sz="2200" b="1" dirty="0">
                <a:solidFill>
                  <a:srgbClr val="003399"/>
                </a:solidFill>
                <a:latin typeface="+mj-lt"/>
              </a:rPr>
              <a:t>:</a:t>
            </a:r>
            <a:r>
              <a:rPr lang="en-US" sz="2200" b="1" dirty="0" err="1">
                <a:solidFill>
                  <a:srgbClr val="003399"/>
                </a:solidFill>
                <a:latin typeface="+mj-lt"/>
              </a:rPr>
              <a:t>junit-jupiter-api</a:t>
            </a:r>
            <a:r>
              <a:rPr lang="ru-RU" sz="2200" b="1" dirty="0">
                <a:solidFill>
                  <a:srgbClr val="003399"/>
                </a:solidFill>
                <a:latin typeface="+mj-lt"/>
              </a:rPr>
              <a:t>:5</a:t>
            </a:r>
            <a:r>
              <a:rPr lang="en-US" sz="2200" b="1" dirty="0">
                <a:solidFill>
                  <a:srgbClr val="003399"/>
                </a:solidFill>
                <a:latin typeface="+mj-lt"/>
              </a:rPr>
              <a:t>.9.2</a:t>
            </a:r>
            <a:endParaRPr lang="ru-RU" sz="2200" b="1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Зависимости в </a:t>
            </a:r>
            <a:r>
              <a:rPr lang="en-US" dirty="0">
                <a:solidFill>
                  <a:srgbClr val="003399"/>
                </a:solidFill>
              </a:rPr>
              <a:t>Maven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826131" y="5813798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737606" y="5804654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634227" y="5804654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423160" y="5440680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081272" y="5487731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5760720" y="5440680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040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8411</TotalTime>
  <Words>2137</Words>
  <Application>Microsoft Macintosh PowerPoint</Application>
  <PresentationFormat>Широкоэкранный</PresentationFormat>
  <Paragraphs>228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Тема Office</vt:lpstr>
      <vt:lpstr>Технологии программирования</vt:lpstr>
      <vt:lpstr>Stream API (или LINQ в Java)</vt:lpstr>
      <vt:lpstr>Презентация PowerPoint</vt:lpstr>
      <vt:lpstr>Презентация PowerPoint</vt:lpstr>
      <vt:lpstr>Особенности Stream API</vt:lpstr>
      <vt:lpstr>Презентация PowerPoint</vt:lpstr>
      <vt:lpstr>Инструменты сборки и управления зависимостями</vt:lpstr>
      <vt:lpstr>Maven</vt:lpstr>
      <vt:lpstr>Зависимости в Maven</vt:lpstr>
      <vt:lpstr>Области видимости зависимостей Maven</vt:lpstr>
      <vt:lpstr>Области видимости зависимостей Maven</vt:lpstr>
      <vt:lpstr>Жизненный цикл</vt:lpstr>
      <vt:lpstr>Жизненный цикл очистки</vt:lpstr>
      <vt:lpstr>Жизненный цикл генерации сайта проекта</vt:lpstr>
      <vt:lpstr>Жизненный цикл по умолчанию</vt:lpstr>
      <vt:lpstr>Цели Maven</vt:lpstr>
      <vt:lpstr>Плагины Maven</vt:lpstr>
      <vt:lpstr>maven-javadoc-plugin</vt:lpstr>
      <vt:lpstr>POM</vt:lpstr>
      <vt:lpstr>Gradle</vt:lpstr>
      <vt:lpstr>Зависимости в Gradle</vt:lpstr>
      <vt:lpstr>Типы конфигураций зависимостей Gradle</vt:lpstr>
      <vt:lpstr>Области видимости зависимостей Maven</vt:lpstr>
      <vt:lpstr>Жизненный цикл</vt:lpstr>
      <vt:lpstr>Жизненный цикл очистки</vt:lpstr>
      <vt:lpstr>Жизненный цикл генерации сайта проекта</vt:lpstr>
      <vt:lpstr>Жизненный цикл по умолчанию</vt:lpstr>
      <vt:lpstr>Цели Maven</vt:lpstr>
      <vt:lpstr>Плагины Maven</vt:lpstr>
      <vt:lpstr>maven-javadoc-plugin</vt:lpstr>
      <vt:lpstr>POM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Бутенко Олег Романович</dc:creator>
  <cp:lastModifiedBy>Бутенко Олег Романович</cp:lastModifiedBy>
  <cp:revision>103</cp:revision>
  <dcterms:created xsi:type="dcterms:W3CDTF">2022-10-09T13:08:44Z</dcterms:created>
  <dcterms:modified xsi:type="dcterms:W3CDTF">2024-02-13T14:06:00Z</dcterms:modified>
</cp:coreProperties>
</file>