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5" r:id="rId10"/>
    <p:sldId id="266" r:id="rId11"/>
    <p:sldId id="267" r:id="rId12"/>
    <p:sldId id="268" r:id="rId13"/>
    <p:sldId id="264" r:id="rId14"/>
    <p:sldId id="269" r:id="rId15"/>
    <p:sldId id="270" r:id="rId16"/>
    <p:sldId id="271" r:id="rId17"/>
    <p:sldId id="272" r:id="rId18"/>
    <p:sldId id="273" r:id="rId19"/>
    <p:sldId id="274" r:id="rId20"/>
    <p:sldId id="275" r:id="rId21"/>
    <p:sldId id="276" r:id="rId22"/>
    <p:sldId id="277" r:id="rId23"/>
    <p:sldId id="278" r:id="rId24"/>
    <p:sldId id="280" r:id="rId25"/>
    <p:sldId id="279" r:id="rId26"/>
    <p:sldId id="281" r:id="rId27"/>
    <p:sldId id="282" r:id="rId28"/>
    <p:sldId id="284" r:id="rId29"/>
    <p:sldId id="283"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7" r:id="rId52"/>
    <p:sldId id="306" r:id="rId53"/>
    <p:sldId id="308" r:id="rId54"/>
    <p:sldId id="309" r:id="rId55"/>
    <p:sldId id="310" r:id="rId56"/>
    <p:sldId id="311" r:id="rId57"/>
    <p:sldId id="312" r:id="rId58"/>
    <p:sldId id="313" r:id="rId59"/>
    <p:sldId id="314" r:id="rId60"/>
    <p:sldId id="315" r:id="rId61"/>
    <p:sldId id="316" r:id="rId62"/>
    <p:sldId id="317" r:id="rId63"/>
    <p:sldId id="318" r:id="rId6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DBF75-5D70-46AF-A8AC-679A53BD92D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B853463-D659-4770-9313-32DCA4ADA36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BAAB5BB-6649-4961-9568-3625B450177A}"/>
              </a:ext>
            </a:extLst>
          </p:cNvPr>
          <p:cNvSpPr>
            <a:spLocks noGrp="1"/>
          </p:cNvSpPr>
          <p:nvPr>
            <p:ph type="dt" sz="half" idx="10"/>
          </p:nvPr>
        </p:nvSpPr>
        <p:spPr/>
        <p:txBody>
          <a:bodyPr/>
          <a:lstStyle/>
          <a:p>
            <a:fld id="{7878C626-701F-4D6F-8AC5-29A282F51B80}" type="datetimeFigureOut">
              <a:rPr lang="en-US" smtClean="0"/>
              <a:t>5/18/2023</a:t>
            </a:fld>
            <a:endParaRPr lang="en-US"/>
          </a:p>
        </p:txBody>
      </p:sp>
      <p:sp>
        <p:nvSpPr>
          <p:cNvPr id="5" name="Footer Placeholder 4">
            <a:extLst>
              <a:ext uri="{FF2B5EF4-FFF2-40B4-BE49-F238E27FC236}">
                <a16:creationId xmlns:a16="http://schemas.microsoft.com/office/drawing/2014/main" id="{DD925962-21A2-4CC6-A351-C75EC04805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EB5B1B-6BAD-4FB3-8CE8-51734F58183C}"/>
              </a:ext>
            </a:extLst>
          </p:cNvPr>
          <p:cNvSpPr>
            <a:spLocks noGrp="1"/>
          </p:cNvSpPr>
          <p:nvPr>
            <p:ph type="sldNum" sz="quarter" idx="12"/>
          </p:nvPr>
        </p:nvSpPr>
        <p:spPr/>
        <p:txBody>
          <a:bodyPr/>
          <a:lstStyle/>
          <a:p>
            <a:fld id="{0315F417-265B-40ED-8C65-199E2C118912}" type="slidenum">
              <a:rPr lang="en-US" smtClean="0"/>
              <a:t>‹#›</a:t>
            </a:fld>
            <a:endParaRPr lang="en-US"/>
          </a:p>
        </p:txBody>
      </p:sp>
    </p:spTree>
    <p:extLst>
      <p:ext uri="{BB962C8B-B14F-4D97-AF65-F5344CB8AC3E}">
        <p14:creationId xmlns:p14="http://schemas.microsoft.com/office/powerpoint/2010/main" val="2262710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981AE-3DCB-420C-911A-E57D7F6D900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2973EE5-595E-4D64-BA5D-77B8CDEBAC4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CA9BF7-76F3-4C72-B599-2E6A305BD83C}"/>
              </a:ext>
            </a:extLst>
          </p:cNvPr>
          <p:cNvSpPr>
            <a:spLocks noGrp="1"/>
          </p:cNvSpPr>
          <p:nvPr>
            <p:ph type="dt" sz="half" idx="10"/>
          </p:nvPr>
        </p:nvSpPr>
        <p:spPr/>
        <p:txBody>
          <a:bodyPr/>
          <a:lstStyle/>
          <a:p>
            <a:fld id="{7878C626-701F-4D6F-8AC5-29A282F51B80}" type="datetimeFigureOut">
              <a:rPr lang="en-US" smtClean="0"/>
              <a:t>5/18/2023</a:t>
            </a:fld>
            <a:endParaRPr lang="en-US"/>
          </a:p>
        </p:txBody>
      </p:sp>
      <p:sp>
        <p:nvSpPr>
          <p:cNvPr id="5" name="Footer Placeholder 4">
            <a:extLst>
              <a:ext uri="{FF2B5EF4-FFF2-40B4-BE49-F238E27FC236}">
                <a16:creationId xmlns:a16="http://schemas.microsoft.com/office/drawing/2014/main" id="{1DBE1CB4-1D56-4AB2-A9DD-155B915E66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6CD273-446C-4524-B65F-60D90D0B7F18}"/>
              </a:ext>
            </a:extLst>
          </p:cNvPr>
          <p:cNvSpPr>
            <a:spLocks noGrp="1"/>
          </p:cNvSpPr>
          <p:nvPr>
            <p:ph type="sldNum" sz="quarter" idx="12"/>
          </p:nvPr>
        </p:nvSpPr>
        <p:spPr/>
        <p:txBody>
          <a:bodyPr/>
          <a:lstStyle/>
          <a:p>
            <a:fld id="{0315F417-265B-40ED-8C65-199E2C118912}" type="slidenum">
              <a:rPr lang="en-US" smtClean="0"/>
              <a:t>‹#›</a:t>
            </a:fld>
            <a:endParaRPr lang="en-US"/>
          </a:p>
        </p:txBody>
      </p:sp>
    </p:spTree>
    <p:extLst>
      <p:ext uri="{BB962C8B-B14F-4D97-AF65-F5344CB8AC3E}">
        <p14:creationId xmlns:p14="http://schemas.microsoft.com/office/powerpoint/2010/main" val="42908156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22AA8E-2A6A-4B2B-A6D1-5AFC54BD85E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74DEFD5-451A-47C5-AAF7-7313FC916DD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E03C46-D4BE-43CC-B08B-B7B70324E908}"/>
              </a:ext>
            </a:extLst>
          </p:cNvPr>
          <p:cNvSpPr>
            <a:spLocks noGrp="1"/>
          </p:cNvSpPr>
          <p:nvPr>
            <p:ph type="dt" sz="half" idx="10"/>
          </p:nvPr>
        </p:nvSpPr>
        <p:spPr/>
        <p:txBody>
          <a:bodyPr/>
          <a:lstStyle/>
          <a:p>
            <a:fld id="{7878C626-701F-4D6F-8AC5-29A282F51B80}" type="datetimeFigureOut">
              <a:rPr lang="en-US" smtClean="0"/>
              <a:t>5/18/2023</a:t>
            </a:fld>
            <a:endParaRPr lang="en-US"/>
          </a:p>
        </p:txBody>
      </p:sp>
      <p:sp>
        <p:nvSpPr>
          <p:cNvPr id="5" name="Footer Placeholder 4">
            <a:extLst>
              <a:ext uri="{FF2B5EF4-FFF2-40B4-BE49-F238E27FC236}">
                <a16:creationId xmlns:a16="http://schemas.microsoft.com/office/drawing/2014/main" id="{A210954E-7315-4C33-B30A-BE4F4166E1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8D67E6-42FD-4F7B-8122-8E2090ACE3E0}"/>
              </a:ext>
            </a:extLst>
          </p:cNvPr>
          <p:cNvSpPr>
            <a:spLocks noGrp="1"/>
          </p:cNvSpPr>
          <p:nvPr>
            <p:ph type="sldNum" sz="quarter" idx="12"/>
          </p:nvPr>
        </p:nvSpPr>
        <p:spPr/>
        <p:txBody>
          <a:bodyPr/>
          <a:lstStyle/>
          <a:p>
            <a:fld id="{0315F417-265B-40ED-8C65-199E2C118912}" type="slidenum">
              <a:rPr lang="en-US" smtClean="0"/>
              <a:t>‹#›</a:t>
            </a:fld>
            <a:endParaRPr lang="en-US"/>
          </a:p>
        </p:txBody>
      </p:sp>
    </p:spTree>
    <p:extLst>
      <p:ext uri="{BB962C8B-B14F-4D97-AF65-F5344CB8AC3E}">
        <p14:creationId xmlns:p14="http://schemas.microsoft.com/office/powerpoint/2010/main" val="15135238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BAD31-CBFA-4859-9A8B-9A04F56B38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E7CBA35-6151-4874-867E-B600393FB92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CA61E1-A83F-4610-B421-7FFD66F68AEE}"/>
              </a:ext>
            </a:extLst>
          </p:cNvPr>
          <p:cNvSpPr>
            <a:spLocks noGrp="1"/>
          </p:cNvSpPr>
          <p:nvPr>
            <p:ph type="dt" sz="half" idx="10"/>
          </p:nvPr>
        </p:nvSpPr>
        <p:spPr/>
        <p:txBody>
          <a:bodyPr/>
          <a:lstStyle/>
          <a:p>
            <a:fld id="{7878C626-701F-4D6F-8AC5-29A282F51B80}" type="datetimeFigureOut">
              <a:rPr lang="en-US" smtClean="0"/>
              <a:t>5/18/2023</a:t>
            </a:fld>
            <a:endParaRPr lang="en-US"/>
          </a:p>
        </p:txBody>
      </p:sp>
      <p:sp>
        <p:nvSpPr>
          <p:cNvPr id="5" name="Footer Placeholder 4">
            <a:extLst>
              <a:ext uri="{FF2B5EF4-FFF2-40B4-BE49-F238E27FC236}">
                <a16:creationId xmlns:a16="http://schemas.microsoft.com/office/drawing/2014/main" id="{29B31810-A66B-48C8-B45F-6603867F63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62AF70-E6E4-4642-B574-679E0C130D6E}"/>
              </a:ext>
            </a:extLst>
          </p:cNvPr>
          <p:cNvSpPr>
            <a:spLocks noGrp="1"/>
          </p:cNvSpPr>
          <p:nvPr>
            <p:ph type="sldNum" sz="quarter" idx="12"/>
          </p:nvPr>
        </p:nvSpPr>
        <p:spPr/>
        <p:txBody>
          <a:bodyPr/>
          <a:lstStyle/>
          <a:p>
            <a:fld id="{0315F417-265B-40ED-8C65-199E2C118912}" type="slidenum">
              <a:rPr lang="en-US" smtClean="0"/>
              <a:t>‹#›</a:t>
            </a:fld>
            <a:endParaRPr lang="en-US"/>
          </a:p>
        </p:txBody>
      </p:sp>
    </p:spTree>
    <p:extLst>
      <p:ext uri="{BB962C8B-B14F-4D97-AF65-F5344CB8AC3E}">
        <p14:creationId xmlns:p14="http://schemas.microsoft.com/office/powerpoint/2010/main" val="2411844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139C0-3DD6-4924-AFAD-2E37D7C50D2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4640CA0-186F-483F-B9BC-B5FAB1E7D82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9E9E74D-F912-4495-B402-286A1C784328}"/>
              </a:ext>
            </a:extLst>
          </p:cNvPr>
          <p:cNvSpPr>
            <a:spLocks noGrp="1"/>
          </p:cNvSpPr>
          <p:nvPr>
            <p:ph type="dt" sz="half" idx="10"/>
          </p:nvPr>
        </p:nvSpPr>
        <p:spPr/>
        <p:txBody>
          <a:bodyPr/>
          <a:lstStyle/>
          <a:p>
            <a:fld id="{7878C626-701F-4D6F-8AC5-29A282F51B80}" type="datetimeFigureOut">
              <a:rPr lang="en-US" smtClean="0"/>
              <a:t>5/18/2023</a:t>
            </a:fld>
            <a:endParaRPr lang="en-US"/>
          </a:p>
        </p:txBody>
      </p:sp>
      <p:sp>
        <p:nvSpPr>
          <p:cNvPr id="5" name="Footer Placeholder 4">
            <a:extLst>
              <a:ext uri="{FF2B5EF4-FFF2-40B4-BE49-F238E27FC236}">
                <a16:creationId xmlns:a16="http://schemas.microsoft.com/office/drawing/2014/main" id="{9D3A9348-65AA-40E0-8F2C-7FBF4D78DD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117B09-47DF-42AD-ADB7-E36E6857FF1F}"/>
              </a:ext>
            </a:extLst>
          </p:cNvPr>
          <p:cNvSpPr>
            <a:spLocks noGrp="1"/>
          </p:cNvSpPr>
          <p:nvPr>
            <p:ph type="sldNum" sz="quarter" idx="12"/>
          </p:nvPr>
        </p:nvSpPr>
        <p:spPr/>
        <p:txBody>
          <a:bodyPr/>
          <a:lstStyle/>
          <a:p>
            <a:fld id="{0315F417-265B-40ED-8C65-199E2C118912}" type="slidenum">
              <a:rPr lang="en-US" smtClean="0"/>
              <a:t>‹#›</a:t>
            </a:fld>
            <a:endParaRPr lang="en-US"/>
          </a:p>
        </p:txBody>
      </p:sp>
    </p:spTree>
    <p:extLst>
      <p:ext uri="{BB962C8B-B14F-4D97-AF65-F5344CB8AC3E}">
        <p14:creationId xmlns:p14="http://schemas.microsoft.com/office/powerpoint/2010/main" val="32027920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652E0-0D0B-4FA7-A5EA-DCB9E417A1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9617E72-58C6-405E-9A69-CE9ED13331F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439C04F-7D60-4686-876E-D9C534898A3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E86B8C3-666A-4E0D-B584-01583CF6CB6F}"/>
              </a:ext>
            </a:extLst>
          </p:cNvPr>
          <p:cNvSpPr>
            <a:spLocks noGrp="1"/>
          </p:cNvSpPr>
          <p:nvPr>
            <p:ph type="dt" sz="half" idx="10"/>
          </p:nvPr>
        </p:nvSpPr>
        <p:spPr/>
        <p:txBody>
          <a:bodyPr/>
          <a:lstStyle/>
          <a:p>
            <a:fld id="{7878C626-701F-4D6F-8AC5-29A282F51B80}" type="datetimeFigureOut">
              <a:rPr lang="en-US" smtClean="0"/>
              <a:t>5/18/2023</a:t>
            </a:fld>
            <a:endParaRPr lang="en-US"/>
          </a:p>
        </p:txBody>
      </p:sp>
      <p:sp>
        <p:nvSpPr>
          <p:cNvPr id="6" name="Footer Placeholder 5">
            <a:extLst>
              <a:ext uri="{FF2B5EF4-FFF2-40B4-BE49-F238E27FC236}">
                <a16:creationId xmlns:a16="http://schemas.microsoft.com/office/drawing/2014/main" id="{F8312573-F3F6-46A5-B5EC-6674C5CD2E3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C605E2-72FC-4EB7-A394-E9758434D926}"/>
              </a:ext>
            </a:extLst>
          </p:cNvPr>
          <p:cNvSpPr>
            <a:spLocks noGrp="1"/>
          </p:cNvSpPr>
          <p:nvPr>
            <p:ph type="sldNum" sz="quarter" idx="12"/>
          </p:nvPr>
        </p:nvSpPr>
        <p:spPr/>
        <p:txBody>
          <a:bodyPr/>
          <a:lstStyle/>
          <a:p>
            <a:fld id="{0315F417-265B-40ED-8C65-199E2C118912}" type="slidenum">
              <a:rPr lang="en-US" smtClean="0"/>
              <a:t>‹#›</a:t>
            </a:fld>
            <a:endParaRPr lang="en-US"/>
          </a:p>
        </p:txBody>
      </p:sp>
    </p:spTree>
    <p:extLst>
      <p:ext uri="{BB962C8B-B14F-4D97-AF65-F5344CB8AC3E}">
        <p14:creationId xmlns:p14="http://schemas.microsoft.com/office/powerpoint/2010/main" val="9567366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C8072-7E79-475A-ABE3-E36A3A963EC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2F06620-2247-4102-8672-FD08BDB1A7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09D5A5F-41BE-48E8-A802-554C432D7F9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DBA2B83-4C18-4B62-A0F7-D85BCBC63BA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FE313D1-0962-4D86-8BDF-2A05C2F8CBE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591F227-1CF4-4C03-B726-3DCC26FB17C8}"/>
              </a:ext>
            </a:extLst>
          </p:cNvPr>
          <p:cNvSpPr>
            <a:spLocks noGrp="1"/>
          </p:cNvSpPr>
          <p:nvPr>
            <p:ph type="dt" sz="half" idx="10"/>
          </p:nvPr>
        </p:nvSpPr>
        <p:spPr/>
        <p:txBody>
          <a:bodyPr/>
          <a:lstStyle/>
          <a:p>
            <a:fld id="{7878C626-701F-4D6F-8AC5-29A282F51B80}" type="datetimeFigureOut">
              <a:rPr lang="en-US" smtClean="0"/>
              <a:t>5/18/2023</a:t>
            </a:fld>
            <a:endParaRPr lang="en-US"/>
          </a:p>
        </p:txBody>
      </p:sp>
      <p:sp>
        <p:nvSpPr>
          <p:cNvPr id="8" name="Footer Placeholder 7">
            <a:extLst>
              <a:ext uri="{FF2B5EF4-FFF2-40B4-BE49-F238E27FC236}">
                <a16:creationId xmlns:a16="http://schemas.microsoft.com/office/drawing/2014/main" id="{264F2854-A790-4DDC-95D2-C6E73F5F3E1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527BDFF-66E5-4CF4-8FD3-DA515BB440A7}"/>
              </a:ext>
            </a:extLst>
          </p:cNvPr>
          <p:cNvSpPr>
            <a:spLocks noGrp="1"/>
          </p:cNvSpPr>
          <p:nvPr>
            <p:ph type="sldNum" sz="quarter" idx="12"/>
          </p:nvPr>
        </p:nvSpPr>
        <p:spPr/>
        <p:txBody>
          <a:bodyPr/>
          <a:lstStyle/>
          <a:p>
            <a:fld id="{0315F417-265B-40ED-8C65-199E2C118912}" type="slidenum">
              <a:rPr lang="en-US" smtClean="0"/>
              <a:t>‹#›</a:t>
            </a:fld>
            <a:endParaRPr lang="en-US"/>
          </a:p>
        </p:txBody>
      </p:sp>
    </p:spTree>
    <p:extLst>
      <p:ext uri="{BB962C8B-B14F-4D97-AF65-F5344CB8AC3E}">
        <p14:creationId xmlns:p14="http://schemas.microsoft.com/office/powerpoint/2010/main" val="1897985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354E3-839D-4AA2-9919-B3F2DA118EE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0099F30-AB4E-45A3-8C38-16E1AB476518}"/>
              </a:ext>
            </a:extLst>
          </p:cNvPr>
          <p:cNvSpPr>
            <a:spLocks noGrp="1"/>
          </p:cNvSpPr>
          <p:nvPr>
            <p:ph type="dt" sz="half" idx="10"/>
          </p:nvPr>
        </p:nvSpPr>
        <p:spPr/>
        <p:txBody>
          <a:bodyPr/>
          <a:lstStyle/>
          <a:p>
            <a:fld id="{7878C626-701F-4D6F-8AC5-29A282F51B80}" type="datetimeFigureOut">
              <a:rPr lang="en-US" smtClean="0"/>
              <a:t>5/18/2023</a:t>
            </a:fld>
            <a:endParaRPr lang="en-US"/>
          </a:p>
        </p:txBody>
      </p:sp>
      <p:sp>
        <p:nvSpPr>
          <p:cNvPr id="4" name="Footer Placeholder 3">
            <a:extLst>
              <a:ext uri="{FF2B5EF4-FFF2-40B4-BE49-F238E27FC236}">
                <a16:creationId xmlns:a16="http://schemas.microsoft.com/office/drawing/2014/main" id="{3B79ECE3-15CD-4C47-971B-90D2B809A0B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F7D00ED-E9C9-448A-8192-1C42C897F028}"/>
              </a:ext>
            </a:extLst>
          </p:cNvPr>
          <p:cNvSpPr>
            <a:spLocks noGrp="1"/>
          </p:cNvSpPr>
          <p:nvPr>
            <p:ph type="sldNum" sz="quarter" idx="12"/>
          </p:nvPr>
        </p:nvSpPr>
        <p:spPr/>
        <p:txBody>
          <a:bodyPr/>
          <a:lstStyle/>
          <a:p>
            <a:fld id="{0315F417-265B-40ED-8C65-199E2C118912}" type="slidenum">
              <a:rPr lang="en-US" smtClean="0"/>
              <a:t>‹#›</a:t>
            </a:fld>
            <a:endParaRPr lang="en-US"/>
          </a:p>
        </p:txBody>
      </p:sp>
    </p:spTree>
    <p:extLst>
      <p:ext uri="{BB962C8B-B14F-4D97-AF65-F5344CB8AC3E}">
        <p14:creationId xmlns:p14="http://schemas.microsoft.com/office/powerpoint/2010/main" val="30882586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33CF402-D95B-488A-BCA8-BEAEF55FAE21}"/>
              </a:ext>
            </a:extLst>
          </p:cNvPr>
          <p:cNvSpPr>
            <a:spLocks noGrp="1"/>
          </p:cNvSpPr>
          <p:nvPr>
            <p:ph type="dt" sz="half" idx="10"/>
          </p:nvPr>
        </p:nvSpPr>
        <p:spPr/>
        <p:txBody>
          <a:bodyPr/>
          <a:lstStyle/>
          <a:p>
            <a:fld id="{7878C626-701F-4D6F-8AC5-29A282F51B80}" type="datetimeFigureOut">
              <a:rPr lang="en-US" smtClean="0"/>
              <a:t>5/18/2023</a:t>
            </a:fld>
            <a:endParaRPr lang="en-US"/>
          </a:p>
        </p:txBody>
      </p:sp>
      <p:sp>
        <p:nvSpPr>
          <p:cNvPr id="3" name="Footer Placeholder 2">
            <a:extLst>
              <a:ext uri="{FF2B5EF4-FFF2-40B4-BE49-F238E27FC236}">
                <a16:creationId xmlns:a16="http://schemas.microsoft.com/office/drawing/2014/main" id="{D274BE2C-FB97-4677-B58F-9E3A9CC85BC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F201046-D690-40E6-A105-B7A94BACEA79}"/>
              </a:ext>
            </a:extLst>
          </p:cNvPr>
          <p:cNvSpPr>
            <a:spLocks noGrp="1"/>
          </p:cNvSpPr>
          <p:nvPr>
            <p:ph type="sldNum" sz="quarter" idx="12"/>
          </p:nvPr>
        </p:nvSpPr>
        <p:spPr/>
        <p:txBody>
          <a:bodyPr/>
          <a:lstStyle/>
          <a:p>
            <a:fld id="{0315F417-265B-40ED-8C65-199E2C118912}" type="slidenum">
              <a:rPr lang="en-US" smtClean="0"/>
              <a:t>‹#›</a:t>
            </a:fld>
            <a:endParaRPr lang="en-US"/>
          </a:p>
        </p:txBody>
      </p:sp>
    </p:spTree>
    <p:extLst>
      <p:ext uri="{BB962C8B-B14F-4D97-AF65-F5344CB8AC3E}">
        <p14:creationId xmlns:p14="http://schemas.microsoft.com/office/powerpoint/2010/main" val="18835168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6909E-BE50-4A44-B2D5-259818A3AB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A37E3D9-9024-4F9B-8455-1122155084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1BB9B59-575F-41FD-8771-2CC0FA134C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A4AAC3-84F2-48A5-ABF6-82ABB1C0B08B}"/>
              </a:ext>
            </a:extLst>
          </p:cNvPr>
          <p:cNvSpPr>
            <a:spLocks noGrp="1"/>
          </p:cNvSpPr>
          <p:nvPr>
            <p:ph type="dt" sz="half" idx="10"/>
          </p:nvPr>
        </p:nvSpPr>
        <p:spPr/>
        <p:txBody>
          <a:bodyPr/>
          <a:lstStyle/>
          <a:p>
            <a:fld id="{7878C626-701F-4D6F-8AC5-29A282F51B80}" type="datetimeFigureOut">
              <a:rPr lang="en-US" smtClean="0"/>
              <a:t>5/18/2023</a:t>
            </a:fld>
            <a:endParaRPr lang="en-US"/>
          </a:p>
        </p:txBody>
      </p:sp>
      <p:sp>
        <p:nvSpPr>
          <p:cNvPr id="6" name="Footer Placeholder 5">
            <a:extLst>
              <a:ext uri="{FF2B5EF4-FFF2-40B4-BE49-F238E27FC236}">
                <a16:creationId xmlns:a16="http://schemas.microsoft.com/office/drawing/2014/main" id="{1C0523A8-349A-4A1C-B72D-2BA51A6A6FA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4180D7-C07F-4F95-805A-9D4EEBD9219F}"/>
              </a:ext>
            </a:extLst>
          </p:cNvPr>
          <p:cNvSpPr>
            <a:spLocks noGrp="1"/>
          </p:cNvSpPr>
          <p:nvPr>
            <p:ph type="sldNum" sz="quarter" idx="12"/>
          </p:nvPr>
        </p:nvSpPr>
        <p:spPr/>
        <p:txBody>
          <a:bodyPr/>
          <a:lstStyle/>
          <a:p>
            <a:fld id="{0315F417-265B-40ED-8C65-199E2C118912}" type="slidenum">
              <a:rPr lang="en-US" smtClean="0"/>
              <a:t>‹#›</a:t>
            </a:fld>
            <a:endParaRPr lang="en-US"/>
          </a:p>
        </p:txBody>
      </p:sp>
    </p:spTree>
    <p:extLst>
      <p:ext uri="{BB962C8B-B14F-4D97-AF65-F5344CB8AC3E}">
        <p14:creationId xmlns:p14="http://schemas.microsoft.com/office/powerpoint/2010/main" val="1123977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76AB5-9804-470D-BDD9-C669B86EFF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EC2C97C-A4B0-4BEA-BC67-44BEA368FA3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CD09735-DB03-4382-93E8-E0C1F57ACE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2E59BE-4B9D-43C6-9F25-73CA87711BCE}"/>
              </a:ext>
            </a:extLst>
          </p:cNvPr>
          <p:cNvSpPr>
            <a:spLocks noGrp="1"/>
          </p:cNvSpPr>
          <p:nvPr>
            <p:ph type="dt" sz="half" idx="10"/>
          </p:nvPr>
        </p:nvSpPr>
        <p:spPr/>
        <p:txBody>
          <a:bodyPr/>
          <a:lstStyle/>
          <a:p>
            <a:fld id="{7878C626-701F-4D6F-8AC5-29A282F51B80}" type="datetimeFigureOut">
              <a:rPr lang="en-US" smtClean="0"/>
              <a:t>5/18/2023</a:t>
            </a:fld>
            <a:endParaRPr lang="en-US"/>
          </a:p>
        </p:txBody>
      </p:sp>
      <p:sp>
        <p:nvSpPr>
          <p:cNvPr id="6" name="Footer Placeholder 5">
            <a:extLst>
              <a:ext uri="{FF2B5EF4-FFF2-40B4-BE49-F238E27FC236}">
                <a16:creationId xmlns:a16="http://schemas.microsoft.com/office/drawing/2014/main" id="{DC2D8B51-1EEA-42D8-BDFA-64BFD75581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61B637-3D0A-4161-99AD-479D342FDB9C}"/>
              </a:ext>
            </a:extLst>
          </p:cNvPr>
          <p:cNvSpPr>
            <a:spLocks noGrp="1"/>
          </p:cNvSpPr>
          <p:nvPr>
            <p:ph type="sldNum" sz="quarter" idx="12"/>
          </p:nvPr>
        </p:nvSpPr>
        <p:spPr/>
        <p:txBody>
          <a:bodyPr/>
          <a:lstStyle/>
          <a:p>
            <a:fld id="{0315F417-265B-40ED-8C65-199E2C118912}" type="slidenum">
              <a:rPr lang="en-US" smtClean="0"/>
              <a:t>‹#›</a:t>
            </a:fld>
            <a:endParaRPr lang="en-US"/>
          </a:p>
        </p:txBody>
      </p:sp>
    </p:spTree>
    <p:extLst>
      <p:ext uri="{BB962C8B-B14F-4D97-AF65-F5344CB8AC3E}">
        <p14:creationId xmlns:p14="http://schemas.microsoft.com/office/powerpoint/2010/main" val="31105643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5A7A73C-DCAB-4CFC-829D-595631D41A1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ED1C70F-1504-4A7C-BA2B-0B6ED5E3C2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7863B8-7FF4-42DF-AEAF-00814388E5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78C626-701F-4D6F-8AC5-29A282F51B80}" type="datetimeFigureOut">
              <a:rPr lang="en-US" smtClean="0"/>
              <a:t>5/18/2023</a:t>
            </a:fld>
            <a:endParaRPr lang="en-US"/>
          </a:p>
        </p:txBody>
      </p:sp>
      <p:sp>
        <p:nvSpPr>
          <p:cNvPr id="5" name="Footer Placeholder 4">
            <a:extLst>
              <a:ext uri="{FF2B5EF4-FFF2-40B4-BE49-F238E27FC236}">
                <a16:creationId xmlns:a16="http://schemas.microsoft.com/office/drawing/2014/main" id="{D6296686-BBB9-4EF5-A981-430580D7D0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E48B03F-515D-45A3-8D7C-315F6721F7C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15F417-265B-40ED-8C65-199E2C118912}" type="slidenum">
              <a:rPr lang="en-US" smtClean="0"/>
              <a:t>‹#›</a:t>
            </a:fld>
            <a:endParaRPr lang="en-US"/>
          </a:p>
        </p:txBody>
      </p:sp>
    </p:spTree>
    <p:extLst>
      <p:ext uri="{BB962C8B-B14F-4D97-AF65-F5344CB8AC3E}">
        <p14:creationId xmlns:p14="http://schemas.microsoft.com/office/powerpoint/2010/main" val="23246162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hyperlink" Target="https://github.com/JoseLuisSR/springboot-activemq" TargetMode="External"/><Relationship Id="rId2" Type="http://schemas.openxmlformats.org/officeDocument/2006/relationships/hyperlink" Target="https://memorynotfound.com/spring-boot-embedded-activemq-configuration-example/"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gif"/><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9.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81C85-FEDC-4C22-A340-5982A668BFD1}"/>
              </a:ext>
            </a:extLst>
          </p:cNvPr>
          <p:cNvSpPr>
            <a:spLocks noGrp="1"/>
          </p:cNvSpPr>
          <p:nvPr>
            <p:ph type="ctrTitle"/>
          </p:nvPr>
        </p:nvSpPr>
        <p:spPr/>
        <p:txBody>
          <a:bodyPr/>
          <a:lstStyle/>
          <a:p>
            <a:r>
              <a:rPr lang="ru-RU" dirty="0"/>
              <a:t>Технологии программирования</a:t>
            </a:r>
            <a:endParaRPr lang="en-US" dirty="0"/>
          </a:p>
        </p:txBody>
      </p:sp>
      <p:sp>
        <p:nvSpPr>
          <p:cNvPr id="3" name="Subtitle 2">
            <a:extLst>
              <a:ext uri="{FF2B5EF4-FFF2-40B4-BE49-F238E27FC236}">
                <a16:creationId xmlns:a16="http://schemas.microsoft.com/office/drawing/2014/main" id="{DF15C80E-EA14-4214-8762-6056084A1F09}"/>
              </a:ext>
            </a:extLst>
          </p:cNvPr>
          <p:cNvSpPr>
            <a:spLocks noGrp="1"/>
          </p:cNvSpPr>
          <p:nvPr>
            <p:ph type="subTitle" idx="1"/>
          </p:nvPr>
        </p:nvSpPr>
        <p:spPr/>
        <p:txBody>
          <a:bodyPr/>
          <a:lstStyle/>
          <a:p>
            <a:r>
              <a:rPr lang="ru-RU" b="0" i="0" dirty="0">
                <a:solidFill>
                  <a:srgbClr val="333333"/>
                </a:solidFill>
                <a:effectLst/>
                <a:latin typeface="Fira Sans" panose="020B0503050000020004" pitchFamily="34" charset="0"/>
              </a:rPr>
              <a:t>Введение в межсервисное взаимодействие</a:t>
            </a:r>
          </a:p>
        </p:txBody>
      </p:sp>
    </p:spTree>
    <p:extLst>
      <p:ext uri="{BB962C8B-B14F-4D97-AF65-F5344CB8AC3E}">
        <p14:creationId xmlns:p14="http://schemas.microsoft.com/office/powerpoint/2010/main" val="27478574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5A01854-8652-48D1-A3A0-E80C6C4A3667}"/>
              </a:ext>
            </a:extLst>
          </p:cNvPr>
          <p:cNvSpPr>
            <a:spLocks noGrp="1"/>
          </p:cNvSpPr>
          <p:nvPr>
            <p:ph type="title"/>
          </p:nvPr>
        </p:nvSpPr>
        <p:spPr/>
        <p:txBody>
          <a:bodyPr/>
          <a:lstStyle/>
          <a:p>
            <a:r>
              <a:rPr lang="ru-RU" dirty="0"/>
              <a:t>Система обмена сообщениями</a:t>
            </a:r>
            <a:endParaRPr lang="en-US" dirty="0"/>
          </a:p>
        </p:txBody>
      </p:sp>
      <p:sp>
        <p:nvSpPr>
          <p:cNvPr id="6" name="Content Placeholder 5">
            <a:extLst>
              <a:ext uri="{FF2B5EF4-FFF2-40B4-BE49-F238E27FC236}">
                <a16:creationId xmlns:a16="http://schemas.microsoft.com/office/drawing/2014/main" id="{3F739EB0-74A1-400C-8220-92D853439948}"/>
              </a:ext>
            </a:extLst>
          </p:cNvPr>
          <p:cNvSpPr>
            <a:spLocks noGrp="1"/>
          </p:cNvSpPr>
          <p:nvPr>
            <p:ph idx="1"/>
          </p:nvPr>
        </p:nvSpPr>
        <p:spPr/>
        <p:txBody>
          <a:bodyPr>
            <a:normAutofit/>
          </a:bodyPr>
          <a:lstStyle/>
          <a:p>
            <a:pPr marL="0" indent="0">
              <a:buNone/>
            </a:pPr>
            <a:r>
              <a:rPr lang="ru-RU" dirty="0">
                <a:solidFill>
                  <a:srgbClr val="111111"/>
                </a:solidFill>
                <a:latin typeface="-apple-system"/>
              </a:rPr>
              <a:t>Ч</a:t>
            </a:r>
            <a:r>
              <a:rPr lang="ru-RU" b="0" i="0" dirty="0">
                <a:solidFill>
                  <a:srgbClr val="111111"/>
                </a:solidFill>
                <a:effectLst/>
                <a:latin typeface="-apple-system"/>
              </a:rPr>
              <a:t>тобы два приложения могли общаться друг с другом, они должны сначала определить интерфейс. Определение этого интерфейса включает выбор транспорта или протокола и согласование форматов сообщений, которыми будут обмениваться системы.</a:t>
            </a:r>
          </a:p>
          <a:p>
            <a:pPr marL="0" indent="0">
              <a:buNone/>
            </a:pPr>
            <a:r>
              <a:rPr lang="ru-RU" b="0" i="0" dirty="0">
                <a:solidFill>
                  <a:srgbClr val="111111"/>
                </a:solidFill>
                <a:effectLst/>
                <a:latin typeface="-apple-system"/>
              </a:rPr>
              <a:t>Это может быть строгий процесс, такой как определение схемы XML с требованиями к затратам на полезную нагрузку (</a:t>
            </a:r>
            <a:r>
              <a:rPr lang="ru-RU" b="0" i="0" dirty="0" err="1">
                <a:solidFill>
                  <a:srgbClr val="111111"/>
                </a:solidFill>
                <a:effectLst/>
                <a:latin typeface="-apple-system"/>
              </a:rPr>
              <a:t>payload</a:t>
            </a:r>
            <a:r>
              <a:rPr lang="ru-RU" b="0" i="0" dirty="0">
                <a:solidFill>
                  <a:srgbClr val="111111"/>
                </a:solidFill>
                <a:effectLst/>
                <a:latin typeface="-apple-system"/>
              </a:rPr>
              <a:t>) сообщения, или это может быть гораздо менее формально, например, соглашение между двумя разработчиками о том, что некоторая часть HTTP-запроса будет содержать идентификатор клиента.</a:t>
            </a:r>
            <a:endParaRPr lang="ru-RU" dirty="0"/>
          </a:p>
        </p:txBody>
      </p:sp>
    </p:spTree>
    <p:extLst>
      <p:ext uri="{BB962C8B-B14F-4D97-AF65-F5344CB8AC3E}">
        <p14:creationId xmlns:p14="http://schemas.microsoft.com/office/powerpoint/2010/main" val="8637695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5A01854-8652-48D1-A3A0-E80C6C4A3667}"/>
              </a:ext>
            </a:extLst>
          </p:cNvPr>
          <p:cNvSpPr>
            <a:spLocks noGrp="1"/>
          </p:cNvSpPr>
          <p:nvPr>
            <p:ph type="title"/>
          </p:nvPr>
        </p:nvSpPr>
        <p:spPr/>
        <p:txBody>
          <a:bodyPr/>
          <a:lstStyle/>
          <a:p>
            <a:r>
              <a:rPr lang="ru-RU" dirty="0"/>
              <a:t>Система обмена сообщениями</a:t>
            </a:r>
            <a:endParaRPr lang="en-US" dirty="0"/>
          </a:p>
        </p:txBody>
      </p:sp>
      <p:sp>
        <p:nvSpPr>
          <p:cNvPr id="6" name="Content Placeholder 5">
            <a:extLst>
              <a:ext uri="{FF2B5EF4-FFF2-40B4-BE49-F238E27FC236}">
                <a16:creationId xmlns:a16="http://schemas.microsoft.com/office/drawing/2014/main" id="{3F739EB0-74A1-400C-8220-92D853439948}"/>
              </a:ext>
            </a:extLst>
          </p:cNvPr>
          <p:cNvSpPr>
            <a:spLocks noGrp="1"/>
          </p:cNvSpPr>
          <p:nvPr>
            <p:ph idx="1"/>
          </p:nvPr>
        </p:nvSpPr>
        <p:spPr/>
        <p:txBody>
          <a:bodyPr>
            <a:normAutofit/>
          </a:bodyPr>
          <a:lstStyle/>
          <a:p>
            <a:pPr marL="0" indent="0">
              <a:buNone/>
            </a:pPr>
            <a:r>
              <a:rPr lang="ru-RU" b="0" i="0" dirty="0">
                <a:solidFill>
                  <a:srgbClr val="111111"/>
                </a:solidFill>
                <a:effectLst/>
                <a:latin typeface="-apple-system"/>
              </a:rPr>
              <a:t>Пока формат сообщений и порядок их отправки между системами согласованы, они смогут взаимодействовать друг с другом, не заботясь о реализации другой системы. Внутренности этих систем, такие как язык программирования или использованный </a:t>
            </a:r>
            <a:r>
              <a:rPr lang="ru-RU" b="0" i="0" dirty="0" err="1">
                <a:solidFill>
                  <a:srgbClr val="111111"/>
                </a:solidFill>
                <a:effectLst/>
                <a:latin typeface="-apple-system"/>
              </a:rPr>
              <a:t>фреймфорк</a:t>
            </a:r>
            <a:r>
              <a:rPr lang="ru-RU" b="0" i="0" dirty="0">
                <a:solidFill>
                  <a:srgbClr val="111111"/>
                </a:solidFill>
                <a:effectLst/>
                <a:latin typeface="-apple-system"/>
              </a:rPr>
              <a:t>, могут со временем меняться. До тех пор, пока поддерживается сам контракт, взаимодействие может продолжаться без изменений с другой стороны. Эти две системы эффективно расцеплены (разделены) этим интерфейсом.</a:t>
            </a:r>
            <a:endParaRPr lang="ru-RU" dirty="0"/>
          </a:p>
        </p:txBody>
      </p:sp>
    </p:spTree>
    <p:extLst>
      <p:ext uri="{BB962C8B-B14F-4D97-AF65-F5344CB8AC3E}">
        <p14:creationId xmlns:p14="http://schemas.microsoft.com/office/powerpoint/2010/main" val="5575191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5A01854-8652-48D1-A3A0-E80C6C4A3667}"/>
              </a:ext>
            </a:extLst>
          </p:cNvPr>
          <p:cNvSpPr>
            <a:spLocks noGrp="1"/>
          </p:cNvSpPr>
          <p:nvPr>
            <p:ph type="title"/>
          </p:nvPr>
        </p:nvSpPr>
        <p:spPr/>
        <p:txBody>
          <a:bodyPr/>
          <a:lstStyle/>
          <a:p>
            <a:r>
              <a:rPr lang="ru-RU" dirty="0"/>
              <a:t>Система обмена сообщениями</a:t>
            </a:r>
            <a:endParaRPr lang="en-US" dirty="0"/>
          </a:p>
        </p:txBody>
      </p:sp>
      <p:sp>
        <p:nvSpPr>
          <p:cNvPr id="6" name="Content Placeholder 5">
            <a:extLst>
              <a:ext uri="{FF2B5EF4-FFF2-40B4-BE49-F238E27FC236}">
                <a16:creationId xmlns:a16="http://schemas.microsoft.com/office/drawing/2014/main" id="{3F739EB0-74A1-400C-8220-92D853439948}"/>
              </a:ext>
            </a:extLst>
          </p:cNvPr>
          <p:cNvSpPr>
            <a:spLocks noGrp="1"/>
          </p:cNvSpPr>
          <p:nvPr>
            <p:ph idx="1"/>
          </p:nvPr>
        </p:nvSpPr>
        <p:spPr/>
        <p:txBody>
          <a:bodyPr>
            <a:normAutofit/>
          </a:bodyPr>
          <a:lstStyle/>
          <a:p>
            <a:pPr marL="0" indent="0">
              <a:buNone/>
            </a:pPr>
            <a:r>
              <a:rPr lang="ru-RU" b="0" i="0" dirty="0">
                <a:solidFill>
                  <a:srgbClr val="111111"/>
                </a:solidFill>
                <a:effectLst/>
                <a:latin typeface="-apple-system"/>
              </a:rPr>
              <a:t>Системы обмена сообщениями, как правило, предусматривают участие посредника между двумя системами, которые взаимодействуют для дальнейшего расцепления (разделения) отправителя от получателя или получателей. При этом система обмена сообщениями позволяет отправителю отправить сообщение, не зная, где находится получатель, активен ли он или сколько их экземпляров.</a:t>
            </a:r>
            <a:br>
              <a:rPr lang="ru-RU" dirty="0"/>
            </a:br>
            <a:br>
              <a:rPr lang="ru-RU" dirty="0"/>
            </a:br>
            <a:r>
              <a:rPr lang="ru-RU" b="0" i="0" dirty="0">
                <a:solidFill>
                  <a:srgbClr val="111111"/>
                </a:solidFill>
                <a:effectLst/>
                <a:latin typeface="-apple-system"/>
              </a:rPr>
              <a:t>Рассмотрим пару аналогий разновидностей проблем, которые решает система обмена сообщениями, и введем некоторые основные термины.</a:t>
            </a:r>
            <a:endParaRPr lang="ru-RU" dirty="0"/>
          </a:p>
        </p:txBody>
      </p:sp>
    </p:spTree>
    <p:extLst>
      <p:ext uri="{BB962C8B-B14F-4D97-AF65-F5344CB8AC3E}">
        <p14:creationId xmlns:p14="http://schemas.microsoft.com/office/powerpoint/2010/main" val="24960577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AD539-B4CB-4F66-9E4A-AE3DA6ABFFB7}"/>
              </a:ext>
            </a:extLst>
          </p:cNvPr>
          <p:cNvSpPr>
            <a:spLocks noGrp="1"/>
          </p:cNvSpPr>
          <p:nvPr>
            <p:ph type="title"/>
          </p:nvPr>
        </p:nvSpPr>
        <p:spPr/>
        <p:txBody>
          <a:bodyPr/>
          <a:lstStyle/>
          <a:p>
            <a:r>
              <a:rPr lang="en-US" b="0" i="0" dirty="0">
                <a:solidFill>
                  <a:srgbClr val="111111"/>
                </a:solidFill>
                <a:effectLst/>
                <a:latin typeface="Fira Sans" panose="020B0503050000020004" pitchFamily="34" charset="0"/>
              </a:rPr>
              <a:t>Point-to-Point</a:t>
            </a:r>
            <a:endParaRPr lang="en-US" dirty="0"/>
          </a:p>
        </p:txBody>
      </p:sp>
      <p:sp>
        <p:nvSpPr>
          <p:cNvPr id="3" name="Content Placeholder 2">
            <a:extLst>
              <a:ext uri="{FF2B5EF4-FFF2-40B4-BE49-F238E27FC236}">
                <a16:creationId xmlns:a16="http://schemas.microsoft.com/office/drawing/2014/main" id="{8E56B8FB-A7CA-43FB-AB05-1EB25FBEF97C}"/>
              </a:ext>
            </a:extLst>
          </p:cNvPr>
          <p:cNvSpPr>
            <a:spLocks noGrp="1"/>
          </p:cNvSpPr>
          <p:nvPr>
            <p:ph idx="1"/>
          </p:nvPr>
        </p:nvSpPr>
        <p:spPr/>
        <p:txBody>
          <a:bodyPr/>
          <a:lstStyle/>
          <a:p>
            <a:pPr marL="0" indent="0">
              <a:buNone/>
            </a:pPr>
            <a:r>
              <a:rPr lang="ru-RU" b="0" i="0" dirty="0">
                <a:solidFill>
                  <a:srgbClr val="111111"/>
                </a:solidFill>
                <a:effectLst/>
                <a:latin typeface="-apple-system"/>
              </a:rPr>
              <a:t>Александра идет на почту, чтобы отправить Адаму посылку. Она подходит к окошку и вручает сотруднику посылку. Сотрудник забирает посылку и выдает Александре квитанцию. Адаму не нужно быть дома в момент отправки посылки. Александра уверена, что посылка будет доставлена Адаму в какой-то момент в будущем и может продолжать заниматься своими делами. </a:t>
            </a:r>
            <a:br>
              <a:rPr lang="ru-RU" b="0" i="0" dirty="0">
                <a:solidFill>
                  <a:srgbClr val="111111"/>
                </a:solidFill>
                <a:effectLst/>
                <a:latin typeface="-apple-system"/>
              </a:rPr>
            </a:br>
            <a:r>
              <a:rPr lang="ru-RU" b="0" i="0" dirty="0">
                <a:solidFill>
                  <a:srgbClr val="111111"/>
                </a:solidFill>
                <a:effectLst/>
                <a:latin typeface="-apple-system"/>
              </a:rPr>
              <a:t>Позже в какой-то момент Адам получает посылку.</a:t>
            </a:r>
          </a:p>
        </p:txBody>
      </p:sp>
    </p:spTree>
    <p:extLst>
      <p:ext uri="{BB962C8B-B14F-4D97-AF65-F5344CB8AC3E}">
        <p14:creationId xmlns:p14="http://schemas.microsoft.com/office/powerpoint/2010/main" val="23013064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AD539-B4CB-4F66-9E4A-AE3DA6ABFFB7}"/>
              </a:ext>
            </a:extLst>
          </p:cNvPr>
          <p:cNvSpPr>
            <a:spLocks noGrp="1"/>
          </p:cNvSpPr>
          <p:nvPr>
            <p:ph type="title"/>
          </p:nvPr>
        </p:nvSpPr>
        <p:spPr/>
        <p:txBody>
          <a:bodyPr/>
          <a:lstStyle/>
          <a:p>
            <a:r>
              <a:rPr lang="en-US" b="0" i="0" dirty="0">
                <a:solidFill>
                  <a:srgbClr val="111111"/>
                </a:solidFill>
                <a:effectLst/>
                <a:latin typeface="Fira Sans" panose="020B0503050000020004" pitchFamily="34" charset="0"/>
              </a:rPr>
              <a:t>Point-to-Point</a:t>
            </a:r>
            <a:endParaRPr lang="en-US" dirty="0"/>
          </a:p>
        </p:txBody>
      </p:sp>
      <p:sp>
        <p:nvSpPr>
          <p:cNvPr id="3" name="Content Placeholder 2">
            <a:extLst>
              <a:ext uri="{FF2B5EF4-FFF2-40B4-BE49-F238E27FC236}">
                <a16:creationId xmlns:a16="http://schemas.microsoft.com/office/drawing/2014/main" id="{8E56B8FB-A7CA-43FB-AB05-1EB25FBEF97C}"/>
              </a:ext>
            </a:extLst>
          </p:cNvPr>
          <p:cNvSpPr>
            <a:spLocks noGrp="1"/>
          </p:cNvSpPr>
          <p:nvPr>
            <p:ph idx="1"/>
          </p:nvPr>
        </p:nvSpPr>
        <p:spPr/>
        <p:txBody>
          <a:bodyPr>
            <a:normAutofit fontScale="92500" lnSpcReduction="10000"/>
          </a:bodyPr>
          <a:lstStyle/>
          <a:p>
            <a:pPr marL="0" indent="0">
              <a:buNone/>
            </a:pPr>
            <a:r>
              <a:rPr lang="ru-RU" b="0" i="0" dirty="0">
                <a:solidFill>
                  <a:srgbClr val="111111"/>
                </a:solidFill>
                <a:effectLst/>
                <a:latin typeface="-apple-system"/>
              </a:rPr>
              <a:t>Это пример модели обмена сообщениями </a:t>
            </a:r>
            <a:r>
              <a:rPr lang="ru-RU" b="0" i="1" dirty="0">
                <a:solidFill>
                  <a:srgbClr val="111111"/>
                </a:solidFill>
                <a:effectLst/>
                <a:latin typeface="-apple-system"/>
              </a:rPr>
              <a:t>точка-точка</a:t>
            </a:r>
            <a:r>
              <a:rPr lang="ru-RU" b="0" i="0" dirty="0">
                <a:solidFill>
                  <a:srgbClr val="111111"/>
                </a:solidFill>
                <a:effectLst/>
                <a:latin typeface="-apple-system"/>
              </a:rPr>
              <a:t>. Почтовое отделение здесь действует как механизм распределения посылок, гарантируя, что каждая посылка будет доставлена один раз. Использование почтового отделения отделяет акт отправки посылки от доставки посылки.</a:t>
            </a:r>
            <a:br>
              <a:rPr lang="ru-RU" dirty="0"/>
            </a:br>
            <a:r>
              <a:rPr lang="ru-RU" b="0" i="0" dirty="0">
                <a:solidFill>
                  <a:srgbClr val="111111"/>
                </a:solidFill>
                <a:effectLst/>
                <a:latin typeface="-apple-system"/>
              </a:rPr>
              <a:t>В классических системах обмена сообщениями модель «точка-точка» реализуется через </a:t>
            </a:r>
            <a:r>
              <a:rPr lang="ru-RU" b="0" i="1" dirty="0">
                <a:solidFill>
                  <a:srgbClr val="111111"/>
                </a:solidFill>
                <a:effectLst/>
                <a:latin typeface="-apple-system"/>
              </a:rPr>
              <a:t>очереди</a:t>
            </a:r>
            <a:r>
              <a:rPr lang="ru-RU" b="0" i="0" dirty="0">
                <a:solidFill>
                  <a:srgbClr val="111111"/>
                </a:solidFill>
                <a:effectLst/>
                <a:latin typeface="-apple-system"/>
              </a:rPr>
              <a:t>. Очередь действует, как буфер FIFO (первый вошел, первый вышел), на который может подписаться один или несколько потребителей. Каждое сообщение доставляется только </a:t>
            </a:r>
            <a:r>
              <a:rPr lang="ru-RU" b="0" i="1" dirty="0">
                <a:solidFill>
                  <a:srgbClr val="111111"/>
                </a:solidFill>
                <a:effectLst/>
                <a:latin typeface="-apple-system"/>
              </a:rPr>
              <a:t>одному из подписанных потребителей</a:t>
            </a:r>
            <a:r>
              <a:rPr lang="ru-RU" b="0" i="0" dirty="0">
                <a:solidFill>
                  <a:srgbClr val="111111"/>
                </a:solidFill>
                <a:effectLst/>
                <a:latin typeface="-apple-system"/>
              </a:rPr>
              <a:t>. Очереди обычно пытаются справедливо распределять сообщения между потребителями. Только один потребитель получит данное сообщение.</a:t>
            </a:r>
          </a:p>
        </p:txBody>
      </p:sp>
    </p:spTree>
    <p:extLst>
      <p:ext uri="{BB962C8B-B14F-4D97-AF65-F5344CB8AC3E}">
        <p14:creationId xmlns:p14="http://schemas.microsoft.com/office/powerpoint/2010/main" val="8291703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AD539-B4CB-4F66-9E4A-AE3DA6ABFFB7}"/>
              </a:ext>
            </a:extLst>
          </p:cNvPr>
          <p:cNvSpPr>
            <a:spLocks noGrp="1"/>
          </p:cNvSpPr>
          <p:nvPr>
            <p:ph type="title"/>
          </p:nvPr>
        </p:nvSpPr>
        <p:spPr/>
        <p:txBody>
          <a:bodyPr/>
          <a:lstStyle/>
          <a:p>
            <a:r>
              <a:rPr lang="en-US" b="0" i="0" dirty="0">
                <a:solidFill>
                  <a:srgbClr val="111111"/>
                </a:solidFill>
                <a:effectLst/>
                <a:latin typeface="Fira Sans" panose="020B0503050000020004" pitchFamily="34" charset="0"/>
              </a:rPr>
              <a:t>Point-to-Point</a:t>
            </a:r>
            <a:endParaRPr lang="en-US" dirty="0"/>
          </a:p>
        </p:txBody>
      </p:sp>
      <p:sp>
        <p:nvSpPr>
          <p:cNvPr id="3" name="Content Placeholder 2">
            <a:extLst>
              <a:ext uri="{FF2B5EF4-FFF2-40B4-BE49-F238E27FC236}">
                <a16:creationId xmlns:a16="http://schemas.microsoft.com/office/drawing/2014/main" id="{8E56B8FB-A7CA-43FB-AB05-1EB25FBEF97C}"/>
              </a:ext>
            </a:extLst>
          </p:cNvPr>
          <p:cNvSpPr>
            <a:spLocks noGrp="1"/>
          </p:cNvSpPr>
          <p:nvPr>
            <p:ph idx="1"/>
          </p:nvPr>
        </p:nvSpPr>
        <p:spPr/>
        <p:txBody>
          <a:bodyPr>
            <a:normAutofit/>
          </a:bodyPr>
          <a:lstStyle/>
          <a:p>
            <a:pPr marL="0" indent="0">
              <a:buNone/>
            </a:pPr>
            <a:r>
              <a:rPr lang="ru-RU" b="0" i="0" dirty="0">
                <a:solidFill>
                  <a:srgbClr val="111111"/>
                </a:solidFill>
                <a:effectLst/>
                <a:latin typeface="-apple-system"/>
              </a:rPr>
              <a:t>К очередям применяется термин «надежные» («</a:t>
            </a:r>
            <a:r>
              <a:rPr lang="ru-RU" b="0" i="0" dirty="0" err="1">
                <a:solidFill>
                  <a:srgbClr val="111111"/>
                </a:solidFill>
                <a:effectLst/>
                <a:latin typeface="-apple-system"/>
              </a:rPr>
              <a:t>durable</a:t>
            </a:r>
            <a:r>
              <a:rPr lang="ru-RU" b="0" i="0" dirty="0">
                <a:solidFill>
                  <a:srgbClr val="111111"/>
                </a:solidFill>
                <a:effectLst/>
                <a:latin typeface="-apple-system"/>
              </a:rPr>
              <a:t>»). </a:t>
            </a:r>
            <a:r>
              <a:rPr lang="ru-RU" b="0" i="1" dirty="0">
                <a:solidFill>
                  <a:srgbClr val="111111"/>
                </a:solidFill>
                <a:effectLst/>
                <a:latin typeface="-apple-system"/>
              </a:rPr>
              <a:t>Надежность </a:t>
            </a:r>
            <a:r>
              <a:rPr lang="ru-RU" b="0" i="0" dirty="0">
                <a:solidFill>
                  <a:srgbClr val="111111"/>
                </a:solidFill>
                <a:effectLst/>
                <a:latin typeface="-apple-system"/>
              </a:rPr>
              <a:t>— это свойство сервиса, которое гарантирует, что система обмена сообщениями будет сохранять сообщения при отсутствии активных подписчиков до тех пор, пока потребитель не подпишется на очередь для доставки сообщений.</a:t>
            </a:r>
            <a:br>
              <a:rPr lang="ru-RU" dirty="0"/>
            </a:br>
            <a:br>
              <a:rPr lang="ru-RU" dirty="0"/>
            </a:br>
            <a:r>
              <a:rPr lang="ru-RU" b="0" i="0" dirty="0">
                <a:solidFill>
                  <a:srgbClr val="111111"/>
                </a:solidFill>
                <a:effectLst/>
                <a:latin typeface="-apple-system"/>
              </a:rPr>
              <a:t>Надежность часто путают с </a:t>
            </a:r>
            <a:r>
              <a:rPr lang="ru-RU" b="0" i="1" dirty="0" err="1">
                <a:solidFill>
                  <a:srgbClr val="111111"/>
                </a:solidFill>
                <a:effectLst/>
                <a:latin typeface="-apple-system"/>
              </a:rPr>
              <a:t>персистентностью</a:t>
            </a:r>
            <a:r>
              <a:rPr lang="ru-RU" b="0" i="0" dirty="0">
                <a:solidFill>
                  <a:srgbClr val="111111"/>
                </a:solidFill>
                <a:effectLst/>
                <a:latin typeface="-apple-system"/>
              </a:rPr>
              <a:t> и, хотя эти два термина взаимозаменяемы, они выполняют разные функции. </a:t>
            </a:r>
            <a:r>
              <a:rPr lang="ru-RU" b="0" i="0" dirty="0" err="1">
                <a:solidFill>
                  <a:srgbClr val="111111"/>
                </a:solidFill>
                <a:effectLst/>
                <a:latin typeface="-apple-system"/>
              </a:rPr>
              <a:t>Персистентность</a:t>
            </a:r>
            <a:r>
              <a:rPr lang="ru-RU" b="0" i="0" dirty="0">
                <a:solidFill>
                  <a:srgbClr val="111111"/>
                </a:solidFill>
                <a:effectLst/>
                <a:latin typeface="-apple-system"/>
              </a:rPr>
              <a:t> определяет, записывает ли сообщение система обмена сообщениями в какого-либо рода хранилище между получением и отправкой его потребителю.</a:t>
            </a:r>
          </a:p>
        </p:txBody>
      </p:sp>
    </p:spTree>
    <p:extLst>
      <p:ext uri="{BB962C8B-B14F-4D97-AF65-F5344CB8AC3E}">
        <p14:creationId xmlns:p14="http://schemas.microsoft.com/office/powerpoint/2010/main" val="37666499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AD539-B4CB-4F66-9E4A-AE3DA6ABFFB7}"/>
              </a:ext>
            </a:extLst>
          </p:cNvPr>
          <p:cNvSpPr>
            <a:spLocks noGrp="1"/>
          </p:cNvSpPr>
          <p:nvPr>
            <p:ph type="title"/>
          </p:nvPr>
        </p:nvSpPr>
        <p:spPr/>
        <p:txBody>
          <a:bodyPr/>
          <a:lstStyle/>
          <a:p>
            <a:r>
              <a:rPr lang="en-US" b="0" i="0" dirty="0">
                <a:solidFill>
                  <a:srgbClr val="111111"/>
                </a:solidFill>
                <a:effectLst/>
                <a:latin typeface="Fira Sans" panose="020B0503050000020004" pitchFamily="34" charset="0"/>
              </a:rPr>
              <a:t>Point-to-Point</a:t>
            </a:r>
            <a:endParaRPr lang="en-US" dirty="0"/>
          </a:p>
        </p:txBody>
      </p:sp>
      <p:sp>
        <p:nvSpPr>
          <p:cNvPr id="3" name="Content Placeholder 2">
            <a:extLst>
              <a:ext uri="{FF2B5EF4-FFF2-40B4-BE49-F238E27FC236}">
                <a16:creationId xmlns:a16="http://schemas.microsoft.com/office/drawing/2014/main" id="{8E56B8FB-A7CA-43FB-AB05-1EB25FBEF97C}"/>
              </a:ext>
            </a:extLst>
          </p:cNvPr>
          <p:cNvSpPr>
            <a:spLocks noGrp="1"/>
          </p:cNvSpPr>
          <p:nvPr>
            <p:ph idx="1"/>
          </p:nvPr>
        </p:nvSpPr>
        <p:spPr/>
        <p:txBody>
          <a:bodyPr>
            <a:normAutofit/>
          </a:bodyPr>
          <a:lstStyle/>
          <a:p>
            <a:pPr marL="0" indent="0">
              <a:buNone/>
            </a:pPr>
            <a:r>
              <a:rPr lang="ru-RU" b="0" i="0" dirty="0">
                <a:solidFill>
                  <a:srgbClr val="111111"/>
                </a:solidFill>
                <a:effectLst/>
                <a:latin typeface="-apple-system"/>
              </a:rPr>
              <a:t>Сообщения, отправляемые в очередь, могут быть или не быть персистентными.</a:t>
            </a:r>
            <a:br>
              <a:rPr lang="ru-RU" dirty="0"/>
            </a:br>
            <a:r>
              <a:rPr lang="ru-RU" b="0" i="0" dirty="0">
                <a:solidFill>
                  <a:srgbClr val="111111"/>
                </a:solidFill>
                <a:effectLst/>
                <a:latin typeface="-apple-system"/>
              </a:rPr>
              <a:t>Обмен сообщениями типа «Точка-точка» используется, когда вариант использования требует однократного действия с сообщением. В качестве примера можно привести внесение средств на счет или выполнение заказа на доставку. Мы обсудим позже, почему система обмена сообщениями сама по себе неспособна обеспечить однократную доставку и почему очереди могут в лучшем случае обеспечить гарантию доставки </a:t>
            </a:r>
            <a:r>
              <a:rPr lang="ru-RU" b="0" i="1" dirty="0">
                <a:solidFill>
                  <a:srgbClr val="111111"/>
                </a:solidFill>
                <a:effectLst/>
                <a:latin typeface="-apple-system"/>
              </a:rPr>
              <a:t>хотя бы один раз</a:t>
            </a:r>
            <a:r>
              <a:rPr lang="ru-RU" b="0" i="0" dirty="0">
                <a:solidFill>
                  <a:srgbClr val="111111"/>
                </a:solidFill>
                <a:effectLst/>
                <a:latin typeface="-apple-system"/>
              </a:rPr>
              <a:t>.</a:t>
            </a:r>
            <a:br>
              <a:rPr lang="ru-RU" dirty="0"/>
            </a:br>
            <a:endParaRPr lang="ru-RU" b="0" i="0" dirty="0">
              <a:solidFill>
                <a:srgbClr val="111111"/>
              </a:solidFill>
              <a:effectLst/>
              <a:latin typeface="-apple-system"/>
            </a:endParaRPr>
          </a:p>
        </p:txBody>
      </p:sp>
    </p:spTree>
    <p:extLst>
      <p:ext uri="{BB962C8B-B14F-4D97-AF65-F5344CB8AC3E}">
        <p14:creationId xmlns:p14="http://schemas.microsoft.com/office/powerpoint/2010/main" val="22998861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7CB16-021C-471E-8896-9037968E2E2D}"/>
              </a:ext>
            </a:extLst>
          </p:cNvPr>
          <p:cNvSpPr>
            <a:spLocks noGrp="1"/>
          </p:cNvSpPr>
          <p:nvPr>
            <p:ph type="title"/>
          </p:nvPr>
        </p:nvSpPr>
        <p:spPr/>
        <p:txBody>
          <a:bodyPr/>
          <a:lstStyle/>
          <a:p>
            <a:r>
              <a:rPr lang="ru-RU" b="0" i="0" dirty="0">
                <a:solidFill>
                  <a:srgbClr val="111111"/>
                </a:solidFill>
                <a:effectLst/>
                <a:latin typeface="Fira Sans" panose="020B0503050000020004" pitchFamily="34" charset="0"/>
              </a:rPr>
              <a:t>Издатель-Подписчик</a:t>
            </a:r>
            <a:r>
              <a:rPr lang="en-US" b="0" i="0" dirty="0">
                <a:solidFill>
                  <a:srgbClr val="111111"/>
                </a:solidFill>
                <a:effectLst/>
                <a:latin typeface="Fira Sans" panose="020B0503050000020004" pitchFamily="34" charset="0"/>
              </a:rPr>
              <a:t> (Pub/Sub)</a:t>
            </a:r>
            <a:endParaRPr lang="en-US" dirty="0"/>
          </a:p>
        </p:txBody>
      </p:sp>
      <p:sp>
        <p:nvSpPr>
          <p:cNvPr id="3" name="Content Placeholder 2">
            <a:extLst>
              <a:ext uri="{FF2B5EF4-FFF2-40B4-BE49-F238E27FC236}">
                <a16:creationId xmlns:a16="http://schemas.microsoft.com/office/drawing/2014/main" id="{D5ED8BED-F3FA-4CBB-B868-B4CABBD8DAEC}"/>
              </a:ext>
            </a:extLst>
          </p:cNvPr>
          <p:cNvSpPr>
            <a:spLocks noGrp="1"/>
          </p:cNvSpPr>
          <p:nvPr>
            <p:ph idx="1"/>
          </p:nvPr>
        </p:nvSpPr>
        <p:spPr/>
        <p:txBody>
          <a:bodyPr/>
          <a:lstStyle/>
          <a:p>
            <a:pPr marL="0" indent="0">
              <a:buNone/>
            </a:pPr>
            <a:r>
              <a:rPr lang="ru-RU" b="0" i="0" dirty="0">
                <a:solidFill>
                  <a:srgbClr val="111111"/>
                </a:solidFill>
                <a:effectLst/>
                <a:latin typeface="-apple-system"/>
              </a:rPr>
              <a:t>Габриэлла набирает номер конференции. Пока она подключена к конференции, она слышит все, что говорит спикер, вместе с остальными участниками вызова. Когда она отключается, она пропускает то, что сказано. При повторном подключении она продолжает слышать, что говорят.</a:t>
            </a:r>
            <a:endParaRPr lang="en-US" dirty="0"/>
          </a:p>
        </p:txBody>
      </p:sp>
    </p:spTree>
    <p:extLst>
      <p:ext uri="{BB962C8B-B14F-4D97-AF65-F5344CB8AC3E}">
        <p14:creationId xmlns:p14="http://schemas.microsoft.com/office/powerpoint/2010/main" val="36822774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7CB16-021C-471E-8896-9037968E2E2D}"/>
              </a:ext>
            </a:extLst>
          </p:cNvPr>
          <p:cNvSpPr>
            <a:spLocks noGrp="1"/>
          </p:cNvSpPr>
          <p:nvPr>
            <p:ph type="title"/>
          </p:nvPr>
        </p:nvSpPr>
        <p:spPr/>
        <p:txBody>
          <a:bodyPr/>
          <a:lstStyle/>
          <a:p>
            <a:r>
              <a:rPr lang="ru-RU" b="0" i="0" dirty="0">
                <a:solidFill>
                  <a:srgbClr val="111111"/>
                </a:solidFill>
                <a:effectLst/>
                <a:latin typeface="Fira Sans" panose="020B0503050000020004" pitchFamily="34" charset="0"/>
              </a:rPr>
              <a:t>Издатель-Подписчик</a:t>
            </a:r>
            <a:r>
              <a:rPr lang="en-US" b="0" i="0" dirty="0">
                <a:solidFill>
                  <a:srgbClr val="111111"/>
                </a:solidFill>
                <a:effectLst/>
                <a:latin typeface="Fira Sans" panose="020B0503050000020004" pitchFamily="34" charset="0"/>
              </a:rPr>
              <a:t> (Pub/Sub)</a:t>
            </a:r>
            <a:endParaRPr lang="en-US" dirty="0"/>
          </a:p>
        </p:txBody>
      </p:sp>
      <p:sp>
        <p:nvSpPr>
          <p:cNvPr id="3" name="Content Placeholder 2">
            <a:extLst>
              <a:ext uri="{FF2B5EF4-FFF2-40B4-BE49-F238E27FC236}">
                <a16:creationId xmlns:a16="http://schemas.microsoft.com/office/drawing/2014/main" id="{D5ED8BED-F3FA-4CBB-B868-B4CABBD8DAEC}"/>
              </a:ext>
            </a:extLst>
          </p:cNvPr>
          <p:cNvSpPr>
            <a:spLocks noGrp="1"/>
          </p:cNvSpPr>
          <p:nvPr>
            <p:ph idx="1"/>
          </p:nvPr>
        </p:nvSpPr>
        <p:spPr/>
        <p:txBody>
          <a:bodyPr/>
          <a:lstStyle/>
          <a:p>
            <a:pPr marL="0" indent="0">
              <a:buNone/>
            </a:pPr>
            <a:r>
              <a:rPr lang="ru-RU" b="0" i="0" dirty="0">
                <a:solidFill>
                  <a:srgbClr val="111111"/>
                </a:solidFill>
                <a:effectLst/>
                <a:latin typeface="-apple-system"/>
              </a:rPr>
              <a:t>В классических системах обмена сообщениями модель обмена сообщениями «публикация-подписка» реализуется через </a:t>
            </a:r>
            <a:r>
              <a:rPr lang="ru-RU" b="0" i="1" dirty="0">
                <a:solidFill>
                  <a:srgbClr val="111111"/>
                </a:solidFill>
                <a:effectLst/>
                <a:latin typeface="-apple-system"/>
              </a:rPr>
              <a:t>топики</a:t>
            </a:r>
            <a:r>
              <a:rPr lang="ru-RU" b="0" i="0" dirty="0">
                <a:solidFill>
                  <a:srgbClr val="111111"/>
                </a:solidFill>
                <a:effectLst/>
                <a:latin typeface="-apple-system"/>
              </a:rPr>
              <a:t>. Топик предоставляет такой же способ широковещания, как и механизм конференц-связи. Когда сообщение отправляется в топик, оно распределяется </a:t>
            </a:r>
            <a:r>
              <a:rPr lang="ru-RU" b="0" i="1" dirty="0">
                <a:solidFill>
                  <a:srgbClr val="111111"/>
                </a:solidFill>
                <a:effectLst/>
                <a:latin typeface="-apple-system"/>
              </a:rPr>
              <a:t>по всем подписанным пользователям</a:t>
            </a:r>
            <a:r>
              <a:rPr lang="ru-RU" b="0" i="0" dirty="0">
                <a:solidFill>
                  <a:srgbClr val="111111"/>
                </a:solidFill>
                <a:effectLst/>
                <a:latin typeface="-apple-system"/>
              </a:rPr>
              <a:t>.</a:t>
            </a:r>
            <a:br>
              <a:rPr lang="ru-RU" dirty="0"/>
            </a:br>
            <a:endParaRPr lang="en-US" dirty="0"/>
          </a:p>
          <a:p>
            <a:pPr marL="0" indent="0">
              <a:buNone/>
            </a:pPr>
            <a:r>
              <a:rPr lang="ru-RU" dirty="0"/>
              <a:t>Примером топика (для простоты понимания) может выступать комната в </a:t>
            </a:r>
            <a:r>
              <a:rPr lang="en-US" dirty="0"/>
              <a:t>Zoom </a:t>
            </a:r>
            <a:r>
              <a:rPr lang="ru-RU" dirty="0"/>
              <a:t>конференции. Т.е. в рамках одной конференции могут выступать одновременно несколько спикеров.</a:t>
            </a:r>
            <a:endParaRPr lang="en-US" dirty="0"/>
          </a:p>
        </p:txBody>
      </p:sp>
    </p:spTree>
    <p:extLst>
      <p:ext uri="{BB962C8B-B14F-4D97-AF65-F5344CB8AC3E}">
        <p14:creationId xmlns:p14="http://schemas.microsoft.com/office/powerpoint/2010/main" val="22239039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7CB16-021C-471E-8896-9037968E2E2D}"/>
              </a:ext>
            </a:extLst>
          </p:cNvPr>
          <p:cNvSpPr>
            <a:spLocks noGrp="1"/>
          </p:cNvSpPr>
          <p:nvPr>
            <p:ph type="title"/>
          </p:nvPr>
        </p:nvSpPr>
        <p:spPr/>
        <p:txBody>
          <a:bodyPr/>
          <a:lstStyle/>
          <a:p>
            <a:r>
              <a:rPr lang="ru-RU" b="0" i="0" dirty="0">
                <a:solidFill>
                  <a:srgbClr val="111111"/>
                </a:solidFill>
                <a:effectLst/>
                <a:latin typeface="Fira Sans" panose="020B0503050000020004" pitchFamily="34" charset="0"/>
              </a:rPr>
              <a:t>Издатель-Подписчик</a:t>
            </a:r>
            <a:r>
              <a:rPr lang="en-US" b="0" i="0" dirty="0">
                <a:solidFill>
                  <a:srgbClr val="111111"/>
                </a:solidFill>
                <a:effectLst/>
                <a:latin typeface="Fira Sans" panose="020B0503050000020004" pitchFamily="34" charset="0"/>
              </a:rPr>
              <a:t> (Pub/Sub)</a:t>
            </a:r>
            <a:endParaRPr lang="en-US" dirty="0"/>
          </a:p>
        </p:txBody>
      </p:sp>
      <p:sp>
        <p:nvSpPr>
          <p:cNvPr id="3" name="Content Placeholder 2">
            <a:extLst>
              <a:ext uri="{FF2B5EF4-FFF2-40B4-BE49-F238E27FC236}">
                <a16:creationId xmlns:a16="http://schemas.microsoft.com/office/drawing/2014/main" id="{D5ED8BED-F3FA-4CBB-B868-B4CABBD8DAEC}"/>
              </a:ext>
            </a:extLst>
          </p:cNvPr>
          <p:cNvSpPr>
            <a:spLocks noGrp="1"/>
          </p:cNvSpPr>
          <p:nvPr>
            <p:ph idx="1"/>
          </p:nvPr>
        </p:nvSpPr>
        <p:spPr/>
        <p:txBody>
          <a:bodyPr/>
          <a:lstStyle/>
          <a:p>
            <a:pPr marL="0" indent="0">
              <a:buNone/>
            </a:pPr>
            <a:r>
              <a:rPr lang="ru-RU" b="0" i="0" dirty="0">
                <a:solidFill>
                  <a:srgbClr val="111111"/>
                </a:solidFill>
                <a:effectLst/>
                <a:latin typeface="-apple-system"/>
              </a:rPr>
              <a:t>Топики обычно </a:t>
            </a:r>
            <a:r>
              <a:rPr lang="ru-RU" b="0" i="1" dirty="0">
                <a:solidFill>
                  <a:srgbClr val="111111"/>
                </a:solidFill>
                <a:effectLst/>
                <a:latin typeface="-apple-system"/>
              </a:rPr>
              <a:t>ненадежные (</a:t>
            </a:r>
            <a:r>
              <a:rPr lang="ru-RU" b="0" i="1" dirty="0" err="1">
                <a:solidFill>
                  <a:srgbClr val="111111"/>
                </a:solidFill>
                <a:effectLst/>
                <a:latin typeface="-apple-system"/>
              </a:rPr>
              <a:t>nondurable</a:t>
            </a:r>
            <a:r>
              <a:rPr lang="ru-RU" b="0" i="1" dirty="0">
                <a:solidFill>
                  <a:srgbClr val="111111"/>
                </a:solidFill>
                <a:effectLst/>
                <a:latin typeface="-apple-system"/>
              </a:rPr>
              <a:t>)</a:t>
            </a:r>
            <a:r>
              <a:rPr lang="ru-RU" b="0" i="0" dirty="0">
                <a:solidFill>
                  <a:srgbClr val="111111"/>
                </a:solidFill>
                <a:effectLst/>
                <a:latin typeface="-apple-system"/>
              </a:rPr>
              <a:t>. Как и слушатель, который не слышит, что говорится на конференц-звонке, когда слушатель отключается, подписчики топика пропускают любые сообщения, которые отправляются в тот момент, когда они находятся в автономном режиме. По этой причине можно сказать, что топики предоставляют гарантию доставки </a:t>
            </a:r>
            <a:r>
              <a:rPr lang="ru-RU" b="0" i="1" dirty="0">
                <a:solidFill>
                  <a:srgbClr val="111111"/>
                </a:solidFill>
                <a:effectLst/>
                <a:latin typeface="-apple-system"/>
              </a:rPr>
              <a:t>не более одного раза </a:t>
            </a:r>
            <a:r>
              <a:rPr lang="ru-RU" b="0" i="0" dirty="0">
                <a:solidFill>
                  <a:srgbClr val="111111"/>
                </a:solidFill>
                <a:effectLst/>
                <a:latin typeface="-apple-system"/>
              </a:rPr>
              <a:t>для каждого потребителя.</a:t>
            </a:r>
            <a:endParaRPr lang="en-US" dirty="0"/>
          </a:p>
        </p:txBody>
      </p:sp>
    </p:spTree>
    <p:extLst>
      <p:ext uri="{BB962C8B-B14F-4D97-AF65-F5344CB8AC3E}">
        <p14:creationId xmlns:p14="http://schemas.microsoft.com/office/powerpoint/2010/main" val="8136000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B02EC-0345-42E3-9624-F164E24585AF}"/>
              </a:ext>
            </a:extLst>
          </p:cNvPr>
          <p:cNvSpPr>
            <a:spLocks noGrp="1"/>
          </p:cNvSpPr>
          <p:nvPr>
            <p:ph type="title"/>
          </p:nvPr>
        </p:nvSpPr>
        <p:spPr/>
        <p:txBody>
          <a:bodyPr/>
          <a:lstStyle/>
          <a:p>
            <a:r>
              <a:rPr lang="ru-RU" dirty="0"/>
              <a:t>Введение</a:t>
            </a:r>
            <a:endParaRPr lang="en-US" dirty="0"/>
          </a:p>
        </p:txBody>
      </p:sp>
      <p:sp>
        <p:nvSpPr>
          <p:cNvPr id="3" name="Content Placeholder 2">
            <a:extLst>
              <a:ext uri="{FF2B5EF4-FFF2-40B4-BE49-F238E27FC236}">
                <a16:creationId xmlns:a16="http://schemas.microsoft.com/office/drawing/2014/main" id="{E734957F-DCD1-4DC0-903B-937718FA2251}"/>
              </a:ext>
            </a:extLst>
          </p:cNvPr>
          <p:cNvSpPr>
            <a:spLocks noGrp="1"/>
          </p:cNvSpPr>
          <p:nvPr>
            <p:ph idx="1"/>
          </p:nvPr>
        </p:nvSpPr>
        <p:spPr/>
        <p:txBody>
          <a:bodyPr/>
          <a:lstStyle/>
          <a:p>
            <a:pPr marL="0" indent="0">
              <a:buNone/>
            </a:pPr>
            <a:r>
              <a:rPr lang="ru-RU" b="0" i="0" dirty="0" err="1">
                <a:solidFill>
                  <a:srgbClr val="111111"/>
                </a:solidFill>
                <a:effectLst/>
                <a:latin typeface="-apple-system"/>
              </a:rPr>
              <a:t>Микросервисная</a:t>
            </a:r>
            <a:r>
              <a:rPr lang="ru-RU" b="0" i="0" dirty="0">
                <a:solidFill>
                  <a:srgbClr val="111111"/>
                </a:solidFill>
                <a:effectLst/>
                <a:latin typeface="-apple-system"/>
              </a:rPr>
              <a:t> архитектура позволяет разделять сервис на отдельные функции, независимо масштабировать отдельные части, обеспечивать повышенную устойчивость к сбоям, использовать разные технологии под разные задачи и не только. Но переход от монолитной архитектуры к </a:t>
            </a:r>
            <a:r>
              <a:rPr lang="ru-RU" b="0" i="0" dirty="0" err="1">
                <a:solidFill>
                  <a:srgbClr val="111111"/>
                </a:solidFill>
                <a:effectLst/>
                <a:latin typeface="-apple-system"/>
              </a:rPr>
              <a:t>микросервисной</a:t>
            </a:r>
            <a:r>
              <a:rPr lang="ru-RU" b="0" i="0" dirty="0">
                <a:solidFill>
                  <a:srgbClr val="111111"/>
                </a:solidFill>
                <a:effectLst/>
                <a:latin typeface="-apple-system"/>
              </a:rPr>
              <a:t> — сложный процесс, самым трудным этапом которого является изменение механизма взаимодействия внутренних компонентов.</a:t>
            </a:r>
            <a:endParaRPr lang="en-US" dirty="0"/>
          </a:p>
        </p:txBody>
      </p:sp>
    </p:spTree>
    <p:extLst>
      <p:ext uri="{BB962C8B-B14F-4D97-AF65-F5344CB8AC3E}">
        <p14:creationId xmlns:p14="http://schemas.microsoft.com/office/powerpoint/2010/main" val="8569213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7CB16-021C-471E-8896-9037968E2E2D}"/>
              </a:ext>
            </a:extLst>
          </p:cNvPr>
          <p:cNvSpPr>
            <a:spLocks noGrp="1"/>
          </p:cNvSpPr>
          <p:nvPr>
            <p:ph type="title"/>
          </p:nvPr>
        </p:nvSpPr>
        <p:spPr/>
        <p:txBody>
          <a:bodyPr/>
          <a:lstStyle/>
          <a:p>
            <a:r>
              <a:rPr lang="ru-RU" b="0" i="0" dirty="0">
                <a:solidFill>
                  <a:srgbClr val="111111"/>
                </a:solidFill>
                <a:effectLst/>
                <a:latin typeface="Fira Sans" panose="020B0503050000020004" pitchFamily="34" charset="0"/>
              </a:rPr>
              <a:t>Издатель-Подписчик</a:t>
            </a:r>
            <a:r>
              <a:rPr lang="en-US" b="0" i="0" dirty="0">
                <a:solidFill>
                  <a:srgbClr val="111111"/>
                </a:solidFill>
                <a:effectLst/>
                <a:latin typeface="Fira Sans" panose="020B0503050000020004" pitchFamily="34" charset="0"/>
              </a:rPr>
              <a:t> (Pub/Sub)</a:t>
            </a:r>
            <a:endParaRPr lang="en-US" dirty="0"/>
          </a:p>
        </p:txBody>
      </p:sp>
      <p:sp>
        <p:nvSpPr>
          <p:cNvPr id="3" name="Content Placeholder 2">
            <a:extLst>
              <a:ext uri="{FF2B5EF4-FFF2-40B4-BE49-F238E27FC236}">
                <a16:creationId xmlns:a16="http://schemas.microsoft.com/office/drawing/2014/main" id="{D5ED8BED-F3FA-4CBB-B868-B4CABBD8DAEC}"/>
              </a:ext>
            </a:extLst>
          </p:cNvPr>
          <p:cNvSpPr>
            <a:spLocks noGrp="1"/>
          </p:cNvSpPr>
          <p:nvPr>
            <p:ph idx="1"/>
          </p:nvPr>
        </p:nvSpPr>
        <p:spPr/>
        <p:txBody>
          <a:bodyPr/>
          <a:lstStyle/>
          <a:p>
            <a:pPr marL="0" indent="0">
              <a:buNone/>
            </a:pPr>
            <a:r>
              <a:rPr lang="ru-RU" b="0" i="0" dirty="0">
                <a:solidFill>
                  <a:srgbClr val="111111"/>
                </a:solidFill>
                <a:effectLst/>
                <a:latin typeface="-apple-system"/>
              </a:rPr>
              <a:t>Обмен сообщениями типа «публикация-подписка» обычно используется, когда сообщения носят информационный характер, и потеря одного сообщения — не особо значима. Например, топик может передавать показания температуры от группы датчиков один раз в секунду. Система, которая интересуется текущей температурой и которая подписывается на топик, не будет переживать, если она пропустит сообщение — другое поступит в ближайшее время.</a:t>
            </a:r>
            <a:endParaRPr lang="en-US" dirty="0"/>
          </a:p>
        </p:txBody>
      </p:sp>
    </p:spTree>
    <p:extLst>
      <p:ext uri="{BB962C8B-B14F-4D97-AF65-F5344CB8AC3E}">
        <p14:creationId xmlns:p14="http://schemas.microsoft.com/office/powerpoint/2010/main" val="37002194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59B52-00FA-4931-B3D0-AEA8C55822AC}"/>
              </a:ext>
            </a:extLst>
          </p:cNvPr>
          <p:cNvSpPr>
            <a:spLocks noGrp="1"/>
          </p:cNvSpPr>
          <p:nvPr>
            <p:ph type="title"/>
          </p:nvPr>
        </p:nvSpPr>
        <p:spPr/>
        <p:txBody>
          <a:bodyPr/>
          <a:lstStyle/>
          <a:p>
            <a:r>
              <a:rPr lang="ru-RU" b="0" i="0" dirty="0">
                <a:solidFill>
                  <a:srgbClr val="111111"/>
                </a:solidFill>
                <a:effectLst/>
                <a:latin typeface="Fira Sans" panose="020B0503050000020004" pitchFamily="34" charset="0"/>
              </a:rPr>
              <a:t>Гибридные модели</a:t>
            </a:r>
            <a:endParaRPr lang="en-US" dirty="0"/>
          </a:p>
        </p:txBody>
      </p:sp>
      <p:sp>
        <p:nvSpPr>
          <p:cNvPr id="3" name="Content Placeholder 2">
            <a:extLst>
              <a:ext uri="{FF2B5EF4-FFF2-40B4-BE49-F238E27FC236}">
                <a16:creationId xmlns:a16="http://schemas.microsoft.com/office/drawing/2014/main" id="{4B15A8D8-5C68-43FF-94BF-0EB07B9F6A3F}"/>
              </a:ext>
            </a:extLst>
          </p:cNvPr>
          <p:cNvSpPr>
            <a:spLocks noGrp="1"/>
          </p:cNvSpPr>
          <p:nvPr>
            <p:ph idx="1"/>
          </p:nvPr>
        </p:nvSpPr>
        <p:spPr/>
        <p:txBody>
          <a:bodyPr/>
          <a:lstStyle/>
          <a:p>
            <a:pPr marL="0" indent="0">
              <a:buNone/>
            </a:pPr>
            <a:r>
              <a:rPr lang="ru-RU" b="0" i="0" dirty="0">
                <a:solidFill>
                  <a:srgbClr val="111111"/>
                </a:solidFill>
                <a:effectLst/>
                <a:latin typeface="-apple-system"/>
              </a:rPr>
              <a:t>Веб-сайт магазина помещает сообщения о заказах в «очередь сообщений». Основным потребителем этих сообщений является исполнительная система. Кроме того, система аудита должна иметь копии этих сообщений о заказах для последующего отслеживания. Обе системы не могут пропускать сообщения, даже если сами системы в течение некоторого времени недоступны. Веб-сайт не должен знать о других системах.</a:t>
            </a:r>
            <a:endParaRPr lang="en-US" dirty="0"/>
          </a:p>
        </p:txBody>
      </p:sp>
    </p:spTree>
    <p:extLst>
      <p:ext uri="{BB962C8B-B14F-4D97-AF65-F5344CB8AC3E}">
        <p14:creationId xmlns:p14="http://schemas.microsoft.com/office/powerpoint/2010/main" val="29280563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59B52-00FA-4931-B3D0-AEA8C55822AC}"/>
              </a:ext>
            </a:extLst>
          </p:cNvPr>
          <p:cNvSpPr>
            <a:spLocks noGrp="1"/>
          </p:cNvSpPr>
          <p:nvPr>
            <p:ph type="title"/>
          </p:nvPr>
        </p:nvSpPr>
        <p:spPr/>
        <p:txBody>
          <a:bodyPr/>
          <a:lstStyle/>
          <a:p>
            <a:r>
              <a:rPr lang="ru-RU" b="0" i="0" dirty="0">
                <a:solidFill>
                  <a:srgbClr val="111111"/>
                </a:solidFill>
                <a:effectLst/>
                <a:latin typeface="Fira Sans" panose="020B0503050000020004" pitchFamily="34" charset="0"/>
              </a:rPr>
              <a:t>Гибридные модели</a:t>
            </a:r>
            <a:endParaRPr lang="en-US" dirty="0"/>
          </a:p>
        </p:txBody>
      </p:sp>
      <p:sp>
        <p:nvSpPr>
          <p:cNvPr id="3" name="Content Placeholder 2">
            <a:extLst>
              <a:ext uri="{FF2B5EF4-FFF2-40B4-BE49-F238E27FC236}">
                <a16:creationId xmlns:a16="http://schemas.microsoft.com/office/drawing/2014/main" id="{4B15A8D8-5C68-43FF-94BF-0EB07B9F6A3F}"/>
              </a:ext>
            </a:extLst>
          </p:cNvPr>
          <p:cNvSpPr>
            <a:spLocks noGrp="1"/>
          </p:cNvSpPr>
          <p:nvPr>
            <p:ph idx="1"/>
          </p:nvPr>
        </p:nvSpPr>
        <p:spPr/>
        <p:txBody>
          <a:bodyPr/>
          <a:lstStyle/>
          <a:p>
            <a:pPr marL="0" indent="0">
              <a:buNone/>
            </a:pPr>
            <a:r>
              <a:rPr lang="ru-RU" b="0" i="0" dirty="0">
                <a:solidFill>
                  <a:srgbClr val="111111"/>
                </a:solidFill>
                <a:effectLst/>
                <a:latin typeface="-apple-system"/>
              </a:rPr>
              <a:t>Сценарии использования часто требуют совмещения моделей обмена сообщениями «публикация-подписка» и «точка-точка», например, когда нескольким системам требуется копия сообщения, и для предотвращения потери сообщения требуется как надежность, так и </a:t>
            </a:r>
            <a:r>
              <a:rPr lang="ru-RU" b="0" i="0" dirty="0" err="1">
                <a:solidFill>
                  <a:srgbClr val="111111"/>
                </a:solidFill>
                <a:effectLst/>
                <a:latin typeface="-apple-system"/>
              </a:rPr>
              <a:t>персистентность</a:t>
            </a:r>
            <a:r>
              <a:rPr lang="ru-RU" b="0" i="0" dirty="0">
                <a:solidFill>
                  <a:srgbClr val="111111"/>
                </a:solidFill>
                <a:effectLst/>
                <a:latin typeface="-apple-system"/>
              </a:rPr>
              <a:t>.</a:t>
            </a:r>
            <a:br>
              <a:rPr lang="ru-RU" dirty="0"/>
            </a:br>
            <a:endParaRPr lang="en-US" dirty="0"/>
          </a:p>
        </p:txBody>
      </p:sp>
    </p:spTree>
    <p:extLst>
      <p:ext uri="{BB962C8B-B14F-4D97-AF65-F5344CB8AC3E}">
        <p14:creationId xmlns:p14="http://schemas.microsoft.com/office/powerpoint/2010/main" val="36358187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59B52-00FA-4931-B3D0-AEA8C55822AC}"/>
              </a:ext>
            </a:extLst>
          </p:cNvPr>
          <p:cNvSpPr>
            <a:spLocks noGrp="1"/>
          </p:cNvSpPr>
          <p:nvPr>
            <p:ph type="title"/>
          </p:nvPr>
        </p:nvSpPr>
        <p:spPr/>
        <p:txBody>
          <a:bodyPr/>
          <a:lstStyle/>
          <a:p>
            <a:r>
              <a:rPr lang="ru-RU" b="0" i="0" dirty="0">
                <a:solidFill>
                  <a:srgbClr val="111111"/>
                </a:solidFill>
                <a:effectLst/>
                <a:latin typeface="Fira Sans" panose="020B0503050000020004" pitchFamily="34" charset="0"/>
              </a:rPr>
              <a:t>Гибридные модели</a:t>
            </a:r>
            <a:endParaRPr lang="en-US" dirty="0"/>
          </a:p>
        </p:txBody>
      </p:sp>
      <p:sp>
        <p:nvSpPr>
          <p:cNvPr id="3" name="Content Placeholder 2">
            <a:extLst>
              <a:ext uri="{FF2B5EF4-FFF2-40B4-BE49-F238E27FC236}">
                <a16:creationId xmlns:a16="http://schemas.microsoft.com/office/drawing/2014/main" id="{4B15A8D8-5C68-43FF-94BF-0EB07B9F6A3F}"/>
              </a:ext>
            </a:extLst>
          </p:cNvPr>
          <p:cNvSpPr>
            <a:spLocks noGrp="1"/>
          </p:cNvSpPr>
          <p:nvPr>
            <p:ph idx="1"/>
          </p:nvPr>
        </p:nvSpPr>
        <p:spPr/>
        <p:txBody>
          <a:bodyPr/>
          <a:lstStyle/>
          <a:p>
            <a:pPr marL="0" indent="0">
              <a:buNone/>
            </a:pPr>
            <a:r>
              <a:rPr lang="ru-RU" b="0" i="0" dirty="0">
                <a:solidFill>
                  <a:srgbClr val="111111"/>
                </a:solidFill>
                <a:effectLst/>
                <a:latin typeface="-apple-system"/>
              </a:rPr>
              <a:t>В этих случаях требуется адресат (</a:t>
            </a:r>
            <a:r>
              <a:rPr lang="ru-RU" b="0" i="0" dirty="0" err="1">
                <a:solidFill>
                  <a:srgbClr val="111111"/>
                </a:solidFill>
                <a:effectLst/>
                <a:latin typeface="-apple-system"/>
              </a:rPr>
              <a:t>destination</a:t>
            </a:r>
            <a:r>
              <a:rPr lang="ru-RU" b="0" i="0" dirty="0">
                <a:solidFill>
                  <a:srgbClr val="111111"/>
                </a:solidFill>
                <a:effectLst/>
                <a:latin typeface="-apple-system"/>
              </a:rPr>
              <a:t>) (общий термин для очередей и топиков), который распределяет сообщения в основном как топик, так, что каждое сообщение отправляется в отдельную систему, заинтересованную в этих сообщениях, но и также в которой каждая система может определить несколько потребителей, которые получают входящие сообщения, что больше похоже на очередь. Тип чтения в этом случае — </a:t>
            </a:r>
            <a:r>
              <a:rPr lang="ru-RU" b="0" i="1" dirty="0">
                <a:solidFill>
                  <a:srgbClr val="111111"/>
                </a:solidFill>
                <a:effectLst/>
                <a:latin typeface="-apple-system"/>
              </a:rPr>
              <a:t>один раз для каждой заинтересованной стороны</a:t>
            </a:r>
            <a:r>
              <a:rPr lang="ru-RU" b="0" i="0" dirty="0">
                <a:solidFill>
                  <a:srgbClr val="111111"/>
                </a:solidFill>
                <a:effectLst/>
                <a:latin typeface="-apple-system"/>
              </a:rPr>
              <a:t>. Эти гибридные адресаты часто требуют надежности (</a:t>
            </a:r>
            <a:r>
              <a:rPr lang="ru-RU" b="0" i="0" dirty="0" err="1">
                <a:solidFill>
                  <a:srgbClr val="111111"/>
                </a:solidFill>
                <a:effectLst/>
                <a:latin typeface="-apple-system"/>
              </a:rPr>
              <a:t>durability</a:t>
            </a:r>
            <a:r>
              <a:rPr lang="ru-RU" b="0" i="0" dirty="0">
                <a:solidFill>
                  <a:srgbClr val="111111"/>
                </a:solidFill>
                <a:effectLst/>
                <a:latin typeface="-apple-system"/>
              </a:rPr>
              <a:t>), так что, если потребитель отключается, сообщения, которые отправляются в это время, принимаются после повторного подключения потребителя.</a:t>
            </a:r>
            <a:endParaRPr lang="en-US" dirty="0"/>
          </a:p>
        </p:txBody>
      </p:sp>
    </p:spTree>
    <p:extLst>
      <p:ext uri="{BB962C8B-B14F-4D97-AF65-F5344CB8AC3E}">
        <p14:creationId xmlns:p14="http://schemas.microsoft.com/office/powerpoint/2010/main" val="35353928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59B52-00FA-4931-B3D0-AEA8C55822AC}"/>
              </a:ext>
            </a:extLst>
          </p:cNvPr>
          <p:cNvSpPr>
            <a:spLocks noGrp="1"/>
          </p:cNvSpPr>
          <p:nvPr>
            <p:ph type="title"/>
          </p:nvPr>
        </p:nvSpPr>
        <p:spPr/>
        <p:txBody>
          <a:bodyPr/>
          <a:lstStyle/>
          <a:p>
            <a:r>
              <a:rPr lang="ru-RU" b="0" i="0" dirty="0">
                <a:solidFill>
                  <a:srgbClr val="111111"/>
                </a:solidFill>
                <a:effectLst/>
                <a:latin typeface="Fira Sans" panose="020B0503050000020004" pitchFamily="34" charset="0"/>
              </a:rPr>
              <a:t>Гибридные модели</a:t>
            </a:r>
            <a:endParaRPr lang="en-US" dirty="0"/>
          </a:p>
        </p:txBody>
      </p:sp>
      <p:sp>
        <p:nvSpPr>
          <p:cNvPr id="3" name="Content Placeholder 2">
            <a:extLst>
              <a:ext uri="{FF2B5EF4-FFF2-40B4-BE49-F238E27FC236}">
                <a16:creationId xmlns:a16="http://schemas.microsoft.com/office/drawing/2014/main" id="{4B15A8D8-5C68-43FF-94BF-0EB07B9F6A3F}"/>
              </a:ext>
            </a:extLst>
          </p:cNvPr>
          <p:cNvSpPr>
            <a:spLocks noGrp="1"/>
          </p:cNvSpPr>
          <p:nvPr>
            <p:ph idx="1"/>
          </p:nvPr>
        </p:nvSpPr>
        <p:spPr/>
        <p:txBody>
          <a:bodyPr/>
          <a:lstStyle/>
          <a:p>
            <a:pPr marL="0" indent="0">
              <a:buNone/>
            </a:pPr>
            <a:r>
              <a:rPr lang="ru-RU" b="0" i="0" dirty="0">
                <a:solidFill>
                  <a:srgbClr val="111111"/>
                </a:solidFill>
                <a:effectLst/>
                <a:latin typeface="-apple-system"/>
              </a:rPr>
              <a:t>Гибридные модели не новы и могут применяться в большинстве систем обмена сообщениями, включая как </a:t>
            </a:r>
            <a:r>
              <a:rPr lang="ru-RU" b="0" i="0" dirty="0" err="1">
                <a:solidFill>
                  <a:srgbClr val="111111"/>
                </a:solidFill>
                <a:effectLst/>
                <a:latin typeface="-apple-system"/>
              </a:rPr>
              <a:t>ActiveMQ</a:t>
            </a:r>
            <a:r>
              <a:rPr lang="ru-RU" b="0" i="0" dirty="0">
                <a:solidFill>
                  <a:srgbClr val="111111"/>
                </a:solidFill>
                <a:effectLst/>
                <a:latin typeface="-apple-system"/>
              </a:rPr>
              <a:t> (через виртуальные или составные адресаты, которые объединяют топики и очереди), так и </a:t>
            </a:r>
            <a:r>
              <a:rPr lang="ru-RU" b="0" i="0" dirty="0" err="1">
                <a:solidFill>
                  <a:srgbClr val="111111"/>
                </a:solidFill>
                <a:effectLst/>
                <a:latin typeface="-apple-system"/>
              </a:rPr>
              <a:t>Kafka</a:t>
            </a:r>
            <a:r>
              <a:rPr lang="ru-RU" b="0" i="0" dirty="0">
                <a:solidFill>
                  <a:srgbClr val="111111"/>
                </a:solidFill>
                <a:effectLst/>
                <a:latin typeface="-apple-system"/>
              </a:rPr>
              <a:t> (неявно, как фундаментальное свойство дизайна её адресата).</a:t>
            </a:r>
            <a:br>
              <a:rPr lang="ru-RU" dirty="0"/>
            </a:br>
            <a:endParaRPr lang="ru-RU" dirty="0"/>
          </a:p>
          <a:p>
            <a:pPr marL="0" indent="0">
              <a:buNone/>
            </a:pPr>
            <a:br>
              <a:rPr lang="ru-RU" dirty="0"/>
            </a:br>
            <a:r>
              <a:rPr lang="ru-RU" b="0" i="0" dirty="0">
                <a:solidFill>
                  <a:srgbClr val="111111"/>
                </a:solidFill>
                <a:effectLst/>
                <a:latin typeface="-apple-system"/>
              </a:rPr>
              <a:t>Теперь, когда у нас есть некоторая базовая терминология и понимание того, для чего нам могла бы пригодиться система обмена сообщениями, давайте перейдем к деталям.</a:t>
            </a:r>
            <a:endParaRPr lang="en-US" dirty="0"/>
          </a:p>
        </p:txBody>
      </p:sp>
    </p:spTree>
    <p:extLst>
      <p:ext uri="{BB962C8B-B14F-4D97-AF65-F5344CB8AC3E}">
        <p14:creationId xmlns:p14="http://schemas.microsoft.com/office/powerpoint/2010/main" val="14198724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80350-3545-436A-864A-D85346F38CD1}"/>
              </a:ext>
            </a:extLst>
          </p:cNvPr>
          <p:cNvSpPr>
            <a:spLocks noGrp="1"/>
          </p:cNvSpPr>
          <p:nvPr>
            <p:ph type="title"/>
          </p:nvPr>
        </p:nvSpPr>
        <p:spPr/>
        <p:txBody>
          <a:bodyPr/>
          <a:lstStyle/>
          <a:p>
            <a:r>
              <a:rPr lang="en-US" b="0" i="0" dirty="0">
                <a:solidFill>
                  <a:srgbClr val="111111"/>
                </a:solidFill>
                <a:effectLst/>
                <a:latin typeface="Fira Sans" panose="020B0503050000020004" pitchFamily="34" charset="0"/>
              </a:rPr>
              <a:t>ActiveMQ</a:t>
            </a:r>
            <a:endParaRPr lang="en-US" dirty="0"/>
          </a:p>
        </p:txBody>
      </p:sp>
      <p:sp>
        <p:nvSpPr>
          <p:cNvPr id="3" name="Content Placeholder 2">
            <a:extLst>
              <a:ext uri="{FF2B5EF4-FFF2-40B4-BE49-F238E27FC236}">
                <a16:creationId xmlns:a16="http://schemas.microsoft.com/office/drawing/2014/main" id="{5357F50D-77E8-4624-B751-D107082CB402}"/>
              </a:ext>
            </a:extLst>
          </p:cNvPr>
          <p:cNvSpPr>
            <a:spLocks noGrp="1"/>
          </p:cNvSpPr>
          <p:nvPr>
            <p:ph idx="1"/>
          </p:nvPr>
        </p:nvSpPr>
        <p:spPr/>
        <p:txBody>
          <a:bodyPr/>
          <a:lstStyle/>
          <a:p>
            <a:pPr marL="0" indent="0">
              <a:buNone/>
            </a:pPr>
            <a:r>
              <a:rPr lang="ru-RU" b="0" i="0" dirty="0" err="1">
                <a:solidFill>
                  <a:srgbClr val="111111"/>
                </a:solidFill>
                <a:effectLst/>
                <a:latin typeface="-apple-system"/>
              </a:rPr>
              <a:t>ActiveMQ</a:t>
            </a:r>
            <a:r>
              <a:rPr lang="ru-RU" b="0" i="0" dirty="0">
                <a:solidFill>
                  <a:srgbClr val="111111"/>
                </a:solidFill>
                <a:effectLst/>
                <a:latin typeface="-apple-system"/>
              </a:rPr>
              <a:t> лучше всего описать, как классическую систему обмена сообщениями. Она была написана в 2004 году, восполняя потребность в брокере сообщений с открытым исходным кодом. В то время, если вы хотели использовать обмен сообщениями в своих приложениях, единственным выбором были дорогие коммерческие продукты.</a:t>
            </a:r>
            <a:endParaRPr lang="en-US" dirty="0"/>
          </a:p>
        </p:txBody>
      </p:sp>
    </p:spTree>
    <p:extLst>
      <p:ext uri="{BB962C8B-B14F-4D97-AF65-F5344CB8AC3E}">
        <p14:creationId xmlns:p14="http://schemas.microsoft.com/office/powerpoint/2010/main" val="3674303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80350-3545-436A-864A-D85346F38CD1}"/>
              </a:ext>
            </a:extLst>
          </p:cNvPr>
          <p:cNvSpPr>
            <a:spLocks noGrp="1"/>
          </p:cNvSpPr>
          <p:nvPr>
            <p:ph type="title"/>
          </p:nvPr>
        </p:nvSpPr>
        <p:spPr/>
        <p:txBody>
          <a:bodyPr/>
          <a:lstStyle/>
          <a:p>
            <a:r>
              <a:rPr lang="en-US" b="0" i="0" dirty="0">
                <a:solidFill>
                  <a:srgbClr val="111111"/>
                </a:solidFill>
                <a:effectLst/>
                <a:latin typeface="Fira Sans" panose="020B0503050000020004" pitchFamily="34" charset="0"/>
              </a:rPr>
              <a:t>ActiveMQ</a:t>
            </a:r>
            <a:endParaRPr lang="en-US" dirty="0"/>
          </a:p>
        </p:txBody>
      </p:sp>
      <p:sp>
        <p:nvSpPr>
          <p:cNvPr id="3" name="Content Placeholder 2">
            <a:extLst>
              <a:ext uri="{FF2B5EF4-FFF2-40B4-BE49-F238E27FC236}">
                <a16:creationId xmlns:a16="http://schemas.microsoft.com/office/drawing/2014/main" id="{5357F50D-77E8-4624-B751-D107082CB402}"/>
              </a:ext>
            </a:extLst>
          </p:cNvPr>
          <p:cNvSpPr>
            <a:spLocks noGrp="1"/>
          </p:cNvSpPr>
          <p:nvPr>
            <p:ph idx="1"/>
          </p:nvPr>
        </p:nvSpPr>
        <p:spPr/>
        <p:txBody>
          <a:bodyPr/>
          <a:lstStyle/>
          <a:p>
            <a:pPr marL="0" indent="0">
              <a:buNone/>
            </a:pPr>
            <a:r>
              <a:rPr lang="ru-RU" b="0" i="0" dirty="0" err="1">
                <a:solidFill>
                  <a:srgbClr val="111111"/>
                </a:solidFill>
                <a:effectLst/>
                <a:latin typeface="-apple-system"/>
              </a:rPr>
              <a:t>ActiveMQ</a:t>
            </a:r>
            <a:r>
              <a:rPr lang="ru-RU" b="0" i="0" dirty="0">
                <a:solidFill>
                  <a:srgbClr val="111111"/>
                </a:solidFill>
                <a:effectLst/>
                <a:latin typeface="-apple-system"/>
              </a:rPr>
              <a:t> была разработана как реализация спецификации Java Message Service (JMS).</a:t>
            </a:r>
          </a:p>
          <a:p>
            <a:pPr marL="0" indent="0">
              <a:buNone/>
            </a:pPr>
            <a:r>
              <a:rPr lang="en-US" dirty="0">
                <a:solidFill>
                  <a:srgbClr val="111111"/>
                </a:solidFill>
                <a:latin typeface="-apple-system"/>
              </a:rPr>
              <a:t>JMS </a:t>
            </a:r>
            <a:r>
              <a:rPr lang="ru-RU" dirty="0">
                <a:solidFill>
                  <a:srgbClr val="111111"/>
                </a:solidFill>
                <a:latin typeface="-apple-system"/>
              </a:rPr>
              <a:t>же описывает абстракции для отправки и получения сообщений в асинхронном режиме по подписочной </a:t>
            </a:r>
            <a:r>
              <a:rPr lang="ru-RU" dirty="0" err="1">
                <a:solidFill>
                  <a:srgbClr val="111111"/>
                </a:solidFill>
                <a:latin typeface="-apple-system"/>
              </a:rPr>
              <a:t>моделе</a:t>
            </a:r>
            <a:r>
              <a:rPr lang="ru-RU" dirty="0">
                <a:solidFill>
                  <a:srgbClr val="111111"/>
                </a:solidFill>
                <a:latin typeface="-apple-system"/>
              </a:rPr>
              <a:t>.</a:t>
            </a:r>
          </a:p>
          <a:p>
            <a:pPr marL="0" indent="0">
              <a:buNone/>
            </a:pPr>
            <a:endParaRPr lang="ru-RU" b="0" i="0" dirty="0">
              <a:solidFill>
                <a:srgbClr val="111111"/>
              </a:solidFill>
              <a:effectLst/>
              <a:latin typeface="-apple-system"/>
            </a:endParaRPr>
          </a:p>
        </p:txBody>
      </p:sp>
      <p:pic>
        <p:nvPicPr>
          <p:cNvPr id="3074" name="Picture 2">
            <a:extLst>
              <a:ext uri="{FF2B5EF4-FFF2-40B4-BE49-F238E27FC236}">
                <a16:creationId xmlns:a16="http://schemas.microsoft.com/office/drawing/2014/main" id="{F5C8EE5A-8190-49FE-BF4E-0736041AC9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639891"/>
            <a:ext cx="10037237" cy="24146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69743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A2EA2-937C-456A-8BDF-20FAB258E717}"/>
              </a:ext>
            </a:extLst>
          </p:cNvPr>
          <p:cNvSpPr>
            <a:spLocks noGrp="1"/>
          </p:cNvSpPr>
          <p:nvPr>
            <p:ph type="title"/>
          </p:nvPr>
        </p:nvSpPr>
        <p:spPr/>
        <p:txBody>
          <a:bodyPr/>
          <a:lstStyle/>
          <a:p>
            <a:r>
              <a:rPr lang="en-US" b="0" i="0" dirty="0">
                <a:solidFill>
                  <a:srgbClr val="111111"/>
                </a:solidFill>
                <a:effectLst/>
                <a:latin typeface="Fira Sans" panose="020B0503050000020004" pitchFamily="34" charset="0"/>
              </a:rPr>
              <a:t>ActiveMQ</a:t>
            </a:r>
            <a:endParaRPr lang="en-US" dirty="0"/>
          </a:p>
        </p:txBody>
      </p:sp>
      <p:sp>
        <p:nvSpPr>
          <p:cNvPr id="3" name="Content Placeholder 2">
            <a:extLst>
              <a:ext uri="{FF2B5EF4-FFF2-40B4-BE49-F238E27FC236}">
                <a16:creationId xmlns:a16="http://schemas.microsoft.com/office/drawing/2014/main" id="{7387DEF2-225B-463E-9517-802FE5C4F769}"/>
              </a:ext>
            </a:extLst>
          </p:cNvPr>
          <p:cNvSpPr>
            <a:spLocks noGrp="1"/>
          </p:cNvSpPr>
          <p:nvPr>
            <p:ph idx="1"/>
          </p:nvPr>
        </p:nvSpPr>
        <p:spPr/>
        <p:txBody>
          <a:bodyPr/>
          <a:lstStyle/>
          <a:p>
            <a:pPr marL="0" indent="0">
              <a:buNone/>
            </a:pPr>
            <a:r>
              <a:rPr lang="ru-RU" b="0" i="0" dirty="0">
                <a:solidFill>
                  <a:srgbClr val="111111"/>
                </a:solidFill>
                <a:effectLst/>
                <a:latin typeface="-apple-system"/>
              </a:rPr>
              <a:t>Выбор в пользу внедрения JMS имел далеко идущие последствия для </a:t>
            </a:r>
            <a:r>
              <a:rPr lang="ru-RU" b="0" i="0" dirty="0" err="1">
                <a:solidFill>
                  <a:srgbClr val="111111"/>
                </a:solidFill>
                <a:effectLst/>
                <a:latin typeface="-apple-system"/>
              </a:rPr>
              <a:t>имплементационных</a:t>
            </a:r>
            <a:r>
              <a:rPr lang="ru-RU" b="0" i="0" dirty="0">
                <a:solidFill>
                  <a:srgbClr val="111111"/>
                </a:solidFill>
                <a:effectLst/>
                <a:latin typeface="-apple-system"/>
              </a:rPr>
              <a:t> решений, принятых авторами </a:t>
            </a:r>
            <a:r>
              <a:rPr lang="ru-RU" b="0" i="0" dirty="0" err="1">
                <a:solidFill>
                  <a:srgbClr val="111111"/>
                </a:solidFill>
                <a:effectLst/>
                <a:latin typeface="-apple-system"/>
              </a:rPr>
              <a:t>ActiveMQ</a:t>
            </a:r>
            <a:r>
              <a:rPr lang="ru-RU" b="0" i="0" dirty="0">
                <a:solidFill>
                  <a:srgbClr val="111111"/>
                </a:solidFill>
                <a:effectLst/>
                <a:latin typeface="-apple-system"/>
              </a:rPr>
              <a:t>. В самой спецификации изложены четкие указания по обязанностям клиента системы обмена сообщениями и брокера, с которым он общается, отдавая предпочтение обязательству брокера распределять и доставлять сообщения. Основная обязанность клиента — взаимодействовать с адресатом (очередью или топиком) отправляемых им сообщений. Сама спецификация направлена на то, чтобы сделать взаимодействие API с брокером относительно простым.</a:t>
            </a:r>
            <a:endParaRPr lang="en-US" dirty="0"/>
          </a:p>
        </p:txBody>
      </p:sp>
    </p:spTree>
    <p:extLst>
      <p:ext uri="{BB962C8B-B14F-4D97-AF65-F5344CB8AC3E}">
        <p14:creationId xmlns:p14="http://schemas.microsoft.com/office/powerpoint/2010/main" val="5877588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A2EA2-937C-456A-8BDF-20FAB258E717}"/>
              </a:ext>
            </a:extLst>
          </p:cNvPr>
          <p:cNvSpPr>
            <a:spLocks noGrp="1"/>
          </p:cNvSpPr>
          <p:nvPr>
            <p:ph type="title"/>
          </p:nvPr>
        </p:nvSpPr>
        <p:spPr/>
        <p:txBody>
          <a:bodyPr/>
          <a:lstStyle/>
          <a:p>
            <a:r>
              <a:rPr lang="en-US" b="0" i="0" dirty="0">
                <a:solidFill>
                  <a:srgbClr val="111111"/>
                </a:solidFill>
                <a:effectLst/>
                <a:latin typeface="Fira Sans" panose="020B0503050000020004" pitchFamily="34" charset="0"/>
              </a:rPr>
              <a:t>ActiveMQ</a:t>
            </a:r>
            <a:endParaRPr lang="en-US" dirty="0"/>
          </a:p>
        </p:txBody>
      </p:sp>
      <p:sp>
        <p:nvSpPr>
          <p:cNvPr id="3" name="Content Placeholder 2">
            <a:extLst>
              <a:ext uri="{FF2B5EF4-FFF2-40B4-BE49-F238E27FC236}">
                <a16:creationId xmlns:a16="http://schemas.microsoft.com/office/drawing/2014/main" id="{7387DEF2-225B-463E-9517-802FE5C4F769}"/>
              </a:ext>
            </a:extLst>
          </p:cNvPr>
          <p:cNvSpPr>
            <a:spLocks noGrp="1"/>
          </p:cNvSpPr>
          <p:nvPr>
            <p:ph idx="1"/>
          </p:nvPr>
        </p:nvSpPr>
        <p:spPr/>
        <p:txBody>
          <a:bodyPr/>
          <a:lstStyle/>
          <a:p>
            <a:pPr marL="0" indent="0">
              <a:buNone/>
            </a:pPr>
            <a:r>
              <a:rPr lang="ru-RU" b="0" i="0" dirty="0">
                <a:solidFill>
                  <a:srgbClr val="111111"/>
                </a:solidFill>
                <a:effectLst/>
                <a:latin typeface="-apple-system"/>
              </a:rPr>
              <a:t>Хотя API и ожидаемое поведение были хорошо определены в спецификации JMS, фактический протокол связи между клиентом и брокером был намеренно исключен из спецификации, чтобы существующие брокеры могли быть сделаны JMS-совместимыми. Таким образом, </a:t>
            </a:r>
            <a:r>
              <a:rPr lang="ru-RU" b="0" i="0" dirty="0" err="1">
                <a:solidFill>
                  <a:srgbClr val="111111"/>
                </a:solidFill>
                <a:effectLst/>
                <a:latin typeface="-apple-system"/>
              </a:rPr>
              <a:t>ActiveMQ</a:t>
            </a:r>
            <a:r>
              <a:rPr lang="ru-RU" b="0" i="0" dirty="0">
                <a:solidFill>
                  <a:srgbClr val="111111"/>
                </a:solidFill>
                <a:effectLst/>
                <a:latin typeface="-apple-system"/>
              </a:rPr>
              <a:t> был свободен в определении своего собственного протокола взаимодействия — </a:t>
            </a:r>
            <a:r>
              <a:rPr lang="ru-RU" b="0" i="0" dirty="0" err="1">
                <a:solidFill>
                  <a:srgbClr val="111111"/>
                </a:solidFill>
                <a:effectLst/>
                <a:latin typeface="-apple-system"/>
              </a:rPr>
              <a:t>OpenWire</a:t>
            </a:r>
            <a:r>
              <a:rPr lang="ru-RU" b="0" i="0" dirty="0">
                <a:solidFill>
                  <a:srgbClr val="111111"/>
                </a:solidFill>
                <a:effectLst/>
                <a:latin typeface="-apple-system"/>
              </a:rPr>
              <a:t>. </a:t>
            </a:r>
            <a:r>
              <a:rPr lang="ru-RU" b="0" i="0" dirty="0" err="1">
                <a:solidFill>
                  <a:srgbClr val="111111"/>
                </a:solidFill>
                <a:effectLst/>
                <a:latin typeface="-apple-system"/>
              </a:rPr>
              <a:t>OpenWire</a:t>
            </a:r>
            <a:r>
              <a:rPr lang="ru-RU" b="0" i="0" dirty="0">
                <a:solidFill>
                  <a:srgbClr val="111111"/>
                </a:solidFill>
                <a:effectLst/>
                <a:latin typeface="-apple-system"/>
              </a:rPr>
              <a:t> используется реализацией клиентской библиотеки </a:t>
            </a:r>
            <a:r>
              <a:rPr lang="ru-RU" b="0" i="0" dirty="0" err="1">
                <a:solidFill>
                  <a:srgbClr val="111111"/>
                </a:solidFill>
                <a:effectLst/>
                <a:latin typeface="-apple-system"/>
              </a:rPr>
              <a:t>ActiveMQ</a:t>
            </a:r>
            <a:r>
              <a:rPr lang="ru-RU" b="0" i="0" dirty="0">
                <a:solidFill>
                  <a:srgbClr val="111111"/>
                </a:solidFill>
                <a:effectLst/>
                <a:latin typeface="-apple-system"/>
              </a:rPr>
              <a:t> JMS, а также ее аналогами в .Net и C++: NMS и CMS, которые являются </a:t>
            </a:r>
            <a:r>
              <a:rPr lang="ru-RU" b="0" i="0" dirty="0" err="1">
                <a:solidFill>
                  <a:srgbClr val="111111"/>
                </a:solidFill>
                <a:effectLst/>
                <a:latin typeface="-apple-system"/>
              </a:rPr>
              <a:t>подпроектами</a:t>
            </a:r>
            <a:r>
              <a:rPr lang="ru-RU" b="0" i="0" dirty="0">
                <a:solidFill>
                  <a:srgbClr val="111111"/>
                </a:solidFill>
                <a:effectLst/>
                <a:latin typeface="-apple-system"/>
              </a:rPr>
              <a:t> </a:t>
            </a:r>
            <a:r>
              <a:rPr lang="ru-RU" b="0" i="0" dirty="0" err="1">
                <a:solidFill>
                  <a:srgbClr val="111111"/>
                </a:solidFill>
                <a:effectLst/>
                <a:latin typeface="-apple-system"/>
              </a:rPr>
              <a:t>ActiveMQ</a:t>
            </a:r>
            <a:r>
              <a:rPr lang="ru-RU" b="0" i="0" dirty="0">
                <a:solidFill>
                  <a:srgbClr val="111111"/>
                </a:solidFill>
                <a:effectLst/>
                <a:latin typeface="-apple-system"/>
              </a:rPr>
              <a:t>, размещенными в Apache Software Foundation.</a:t>
            </a:r>
            <a:endParaRPr lang="en-US" dirty="0"/>
          </a:p>
        </p:txBody>
      </p:sp>
    </p:spTree>
    <p:extLst>
      <p:ext uri="{BB962C8B-B14F-4D97-AF65-F5344CB8AC3E}">
        <p14:creationId xmlns:p14="http://schemas.microsoft.com/office/powerpoint/2010/main" val="32632187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7E218-E9EF-443D-B694-A32B38014D28}"/>
              </a:ext>
            </a:extLst>
          </p:cNvPr>
          <p:cNvSpPr>
            <a:spLocks noGrp="1"/>
          </p:cNvSpPr>
          <p:nvPr>
            <p:ph type="title"/>
          </p:nvPr>
        </p:nvSpPr>
        <p:spPr/>
        <p:txBody>
          <a:bodyPr/>
          <a:lstStyle/>
          <a:p>
            <a:r>
              <a:rPr lang="en-US" b="1" i="0" dirty="0">
                <a:solidFill>
                  <a:srgbClr val="111111"/>
                </a:solidFill>
                <a:effectLst/>
                <a:latin typeface="-apple-system"/>
              </a:rPr>
              <a:t>AMQP</a:t>
            </a:r>
            <a:endParaRPr lang="en-US" dirty="0"/>
          </a:p>
        </p:txBody>
      </p:sp>
      <p:sp>
        <p:nvSpPr>
          <p:cNvPr id="3" name="Content Placeholder 2">
            <a:extLst>
              <a:ext uri="{FF2B5EF4-FFF2-40B4-BE49-F238E27FC236}">
                <a16:creationId xmlns:a16="http://schemas.microsoft.com/office/drawing/2014/main" id="{91AE0F58-660C-4F3E-A28E-4B3A89275276}"/>
              </a:ext>
            </a:extLst>
          </p:cNvPr>
          <p:cNvSpPr>
            <a:spLocks noGrp="1"/>
          </p:cNvSpPr>
          <p:nvPr>
            <p:ph idx="1"/>
          </p:nvPr>
        </p:nvSpPr>
        <p:spPr/>
        <p:txBody>
          <a:bodyPr/>
          <a:lstStyle/>
          <a:p>
            <a:pPr marL="0" indent="0">
              <a:buNone/>
            </a:pPr>
            <a:r>
              <a:rPr lang="ru-RU" b="0" i="0" dirty="0">
                <a:solidFill>
                  <a:srgbClr val="111111"/>
                </a:solidFill>
                <a:effectLst/>
                <a:latin typeface="-apple-system"/>
              </a:rPr>
              <a:t>Расширенный протокол очереди сообщений (Advanced Message </a:t>
            </a:r>
            <a:r>
              <a:rPr lang="ru-RU" b="0" i="0" dirty="0" err="1">
                <a:solidFill>
                  <a:srgbClr val="111111"/>
                </a:solidFill>
                <a:effectLst/>
                <a:latin typeface="-apple-system"/>
              </a:rPr>
              <a:t>Queuing</a:t>
            </a:r>
            <a:r>
              <a:rPr lang="ru-RU" b="0" i="0" dirty="0">
                <a:solidFill>
                  <a:srgbClr val="111111"/>
                </a:solidFill>
                <a:effectLst/>
                <a:latin typeface="-apple-system"/>
              </a:rPr>
              <a:t> Protocol) (ISO / IEC 19464:2014) не следует путать с его предшественником 0.X, который реализован в других системах обмена сообщениями, в частности в </a:t>
            </a:r>
            <a:r>
              <a:rPr lang="ru-RU" b="1" i="0" dirty="0" err="1">
                <a:solidFill>
                  <a:srgbClr val="111111"/>
                </a:solidFill>
                <a:effectLst/>
                <a:latin typeface="-apple-system"/>
              </a:rPr>
              <a:t>RabbitMQ</a:t>
            </a:r>
            <a:r>
              <a:rPr lang="ru-RU" b="0" i="0" dirty="0">
                <a:solidFill>
                  <a:srgbClr val="111111"/>
                </a:solidFill>
                <a:effectLst/>
                <a:latin typeface="-apple-system"/>
              </a:rPr>
              <a:t>, использующий 0.9.1. AMQP 1.0 является двоичным протоколом общего назначения для обмена сообщениями между двумя узлами. Он не имеет понятия клиентов или брокеров и включает в себя такие функции, как управление потоками, транзакции и различные </a:t>
            </a:r>
            <a:r>
              <a:rPr lang="ru-RU" b="0" i="0" dirty="0" err="1">
                <a:solidFill>
                  <a:srgbClr val="111111"/>
                </a:solidFill>
                <a:effectLst/>
                <a:latin typeface="-apple-system"/>
              </a:rPr>
              <a:t>QoS</a:t>
            </a:r>
            <a:r>
              <a:rPr lang="ru-RU" b="0" i="0" dirty="0">
                <a:solidFill>
                  <a:srgbClr val="111111"/>
                </a:solidFill>
                <a:effectLst/>
                <a:latin typeface="-apple-system"/>
              </a:rPr>
              <a:t> (не более одного раза, не менее одного раза и точно один раз).</a:t>
            </a:r>
            <a:endParaRPr lang="en-US" dirty="0"/>
          </a:p>
        </p:txBody>
      </p:sp>
    </p:spTree>
    <p:extLst>
      <p:ext uri="{BB962C8B-B14F-4D97-AF65-F5344CB8AC3E}">
        <p14:creationId xmlns:p14="http://schemas.microsoft.com/office/powerpoint/2010/main" val="1711008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30DEAA6E-E709-4E9D-84BE-532A84D994E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85926" y="91432"/>
            <a:ext cx="11117698" cy="66200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38971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5E4D4-359D-46DC-9346-AC2772DB770B}"/>
              </a:ext>
            </a:extLst>
          </p:cNvPr>
          <p:cNvSpPr>
            <a:spLocks noGrp="1"/>
          </p:cNvSpPr>
          <p:nvPr>
            <p:ph type="title"/>
          </p:nvPr>
        </p:nvSpPr>
        <p:spPr/>
        <p:txBody>
          <a:bodyPr/>
          <a:lstStyle/>
          <a:p>
            <a:r>
              <a:rPr lang="en-US" b="1" i="0" dirty="0">
                <a:solidFill>
                  <a:srgbClr val="111111"/>
                </a:solidFill>
                <a:effectLst/>
                <a:latin typeface="-apple-system"/>
              </a:rPr>
              <a:t>MQTT</a:t>
            </a:r>
            <a:endParaRPr lang="en-US" dirty="0"/>
          </a:p>
        </p:txBody>
      </p:sp>
      <p:sp>
        <p:nvSpPr>
          <p:cNvPr id="3" name="Content Placeholder 2">
            <a:extLst>
              <a:ext uri="{FF2B5EF4-FFF2-40B4-BE49-F238E27FC236}">
                <a16:creationId xmlns:a16="http://schemas.microsoft.com/office/drawing/2014/main" id="{EF17A686-FCB6-4C29-B796-0DE763363EFC}"/>
              </a:ext>
            </a:extLst>
          </p:cNvPr>
          <p:cNvSpPr>
            <a:spLocks noGrp="1"/>
          </p:cNvSpPr>
          <p:nvPr>
            <p:ph idx="1"/>
          </p:nvPr>
        </p:nvSpPr>
        <p:spPr/>
        <p:txBody>
          <a:bodyPr/>
          <a:lstStyle/>
          <a:p>
            <a:pPr marL="0" indent="0">
              <a:buNone/>
            </a:pPr>
            <a:r>
              <a:rPr lang="en-US" dirty="0"/>
              <a:t>Message queuing telemetry transport.</a:t>
            </a:r>
          </a:p>
          <a:p>
            <a:pPr marL="0" indent="0">
              <a:buNone/>
            </a:pPr>
            <a:r>
              <a:rPr lang="ru-RU" b="0" i="0" dirty="0">
                <a:solidFill>
                  <a:srgbClr val="111111"/>
                </a:solidFill>
                <a:effectLst/>
                <a:latin typeface="-apple-system"/>
              </a:rPr>
              <a:t>Легковесный протокол «публикация-подписка» (ISO / IEC 20922:2016), используемый для приложений «Машина-Машина» (M2M) и «Интернет вещей» (</a:t>
            </a:r>
            <a:r>
              <a:rPr lang="ru-RU" b="0" i="0" dirty="0" err="1">
                <a:solidFill>
                  <a:srgbClr val="111111"/>
                </a:solidFill>
                <a:effectLst/>
                <a:latin typeface="-apple-system"/>
              </a:rPr>
              <a:t>IoT</a:t>
            </a:r>
            <a:r>
              <a:rPr lang="ru-RU" b="0" i="0" dirty="0">
                <a:solidFill>
                  <a:srgbClr val="111111"/>
                </a:solidFill>
                <a:effectLst/>
                <a:latin typeface="-apple-system"/>
              </a:rPr>
              <a:t>).</a:t>
            </a:r>
            <a:br>
              <a:rPr lang="ru-RU" dirty="0"/>
            </a:br>
            <a:br>
              <a:rPr lang="ru-RU" dirty="0"/>
            </a:br>
            <a:r>
              <a:rPr lang="ru-RU" b="1" i="0" dirty="0" err="1">
                <a:solidFill>
                  <a:srgbClr val="111111"/>
                </a:solidFill>
                <a:effectLst/>
                <a:latin typeface="-apple-system"/>
              </a:rPr>
              <a:t>ActiveMQ</a:t>
            </a:r>
            <a:r>
              <a:rPr lang="ru-RU" b="0" i="0" dirty="0">
                <a:solidFill>
                  <a:srgbClr val="111111"/>
                </a:solidFill>
                <a:effectLst/>
                <a:latin typeface="-apple-system"/>
              </a:rPr>
              <a:t> поддерживает </a:t>
            </a:r>
            <a:r>
              <a:rPr lang="ru-RU" dirty="0">
                <a:solidFill>
                  <a:srgbClr val="111111"/>
                </a:solidFill>
                <a:latin typeface="-apple-system"/>
              </a:rPr>
              <a:t>оба </a:t>
            </a:r>
            <a:r>
              <a:rPr lang="ru-RU" b="0" i="0" dirty="0">
                <a:solidFill>
                  <a:srgbClr val="111111"/>
                </a:solidFill>
                <a:effectLst/>
                <a:latin typeface="-apple-system"/>
              </a:rPr>
              <a:t>протокола, что обеспечивает обмен данными между приложениями в веб-браузере и адресатами в брокере.</a:t>
            </a:r>
            <a:endParaRPr lang="en-US" dirty="0"/>
          </a:p>
        </p:txBody>
      </p:sp>
    </p:spTree>
    <p:extLst>
      <p:ext uri="{BB962C8B-B14F-4D97-AF65-F5344CB8AC3E}">
        <p14:creationId xmlns:p14="http://schemas.microsoft.com/office/powerpoint/2010/main" val="25431550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59FBA-3720-445C-97C8-82A23AEB21DC}"/>
              </a:ext>
            </a:extLst>
          </p:cNvPr>
          <p:cNvSpPr>
            <a:spLocks noGrp="1"/>
          </p:cNvSpPr>
          <p:nvPr>
            <p:ph type="title"/>
          </p:nvPr>
        </p:nvSpPr>
        <p:spPr/>
        <p:txBody>
          <a:bodyPr/>
          <a:lstStyle/>
          <a:p>
            <a:r>
              <a:rPr lang="ru-RU" dirty="0"/>
              <a:t>Это важно знать</a:t>
            </a:r>
            <a:endParaRPr lang="en-US" dirty="0"/>
          </a:p>
        </p:txBody>
      </p:sp>
      <p:sp>
        <p:nvSpPr>
          <p:cNvPr id="3" name="Content Placeholder 2">
            <a:extLst>
              <a:ext uri="{FF2B5EF4-FFF2-40B4-BE49-F238E27FC236}">
                <a16:creationId xmlns:a16="http://schemas.microsoft.com/office/drawing/2014/main" id="{868EBC4A-2817-492D-9266-DD2A6F4876AF}"/>
              </a:ext>
            </a:extLst>
          </p:cNvPr>
          <p:cNvSpPr>
            <a:spLocks noGrp="1"/>
          </p:cNvSpPr>
          <p:nvPr>
            <p:ph idx="1"/>
          </p:nvPr>
        </p:nvSpPr>
        <p:spPr/>
        <p:txBody>
          <a:bodyPr/>
          <a:lstStyle/>
          <a:p>
            <a:pPr marL="0" indent="0">
              <a:buNone/>
            </a:pPr>
            <a:r>
              <a:rPr lang="ru-RU" b="0" i="0" dirty="0">
                <a:solidFill>
                  <a:srgbClr val="111111"/>
                </a:solidFill>
                <a:effectLst/>
                <a:latin typeface="-apple-system"/>
              </a:rPr>
              <a:t>При работе со сторонними библиотеками и внешними компонентами необходимо учитывать, что они имеют переменное качество и могут быть несовместимы с функциями, предоставляемыми в </a:t>
            </a:r>
            <a:r>
              <a:rPr lang="ru-RU" b="0" i="0" dirty="0" err="1">
                <a:solidFill>
                  <a:srgbClr val="111111"/>
                </a:solidFill>
                <a:effectLst/>
                <a:latin typeface="-apple-system"/>
              </a:rPr>
              <a:t>ActiveMQ</a:t>
            </a:r>
            <a:r>
              <a:rPr lang="ru-RU" b="0" i="0" dirty="0">
                <a:solidFill>
                  <a:srgbClr val="111111"/>
                </a:solidFill>
                <a:effectLst/>
                <a:latin typeface="-apple-system"/>
              </a:rPr>
              <a:t>. Как очень простой пример — невозможно отправить сообщения в очередь через MQTT (без настройки маршрутизации в брокере). Таким образом, вам нужно будет потратить некоторое время на работу с опциями, чтобы определить стек системы обмена сообщений, наиболее подходящий для требований вашего приложения.</a:t>
            </a:r>
            <a:endParaRPr lang="en-US" dirty="0"/>
          </a:p>
        </p:txBody>
      </p:sp>
    </p:spTree>
    <p:extLst>
      <p:ext uri="{BB962C8B-B14F-4D97-AF65-F5344CB8AC3E}">
        <p14:creationId xmlns:p14="http://schemas.microsoft.com/office/powerpoint/2010/main" val="3046061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A0374D7-7990-4845-A196-424CD31A5C3A}"/>
              </a:ext>
            </a:extLst>
          </p:cNvPr>
          <p:cNvPicPr>
            <a:picLocks noChangeAspect="1"/>
          </p:cNvPicPr>
          <p:nvPr/>
        </p:nvPicPr>
        <p:blipFill>
          <a:blip r:embed="rId2"/>
          <a:stretch>
            <a:fillRect/>
          </a:stretch>
        </p:blipFill>
        <p:spPr>
          <a:xfrm>
            <a:off x="2991775" y="406981"/>
            <a:ext cx="5655075" cy="5782440"/>
          </a:xfrm>
          <a:prstGeom prst="rect">
            <a:avLst/>
          </a:prstGeom>
        </p:spPr>
      </p:pic>
    </p:spTree>
    <p:extLst>
      <p:ext uri="{BB962C8B-B14F-4D97-AF65-F5344CB8AC3E}">
        <p14:creationId xmlns:p14="http://schemas.microsoft.com/office/powerpoint/2010/main" val="15994025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C8304-335F-4040-BAF3-18512A480A35}"/>
              </a:ext>
            </a:extLst>
          </p:cNvPr>
          <p:cNvSpPr>
            <a:spLocks noGrp="1"/>
          </p:cNvSpPr>
          <p:nvPr>
            <p:ph type="title"/>
          </p:nvPr>
        </p:nvSpPr>
        <p:spPr/>
        <p:txBody>
          <a:bodyPr/>
          <a:lstStyle/>
          <a:p>
            <a:r>
              <a:rPr lang="en-US" b="0" i="0" dirty="0">
                <a:solidFill>
                  <a:srgbClr val="111111"/>
                </a:solidFill>
                <a:effectLst/>
                <a:latin typeface="Fira Sans" panose="020B0503050000020004" pitchFamily="34" charset="0"/>
              </a:rPr>
              <a:t>JMS API</a:t>
            </a:r>
            <a:endParaRPr lang="en-US" dirty="0"/>
          </a:p>
        </p:txBody>
      </p:sp>
      <p:sp>
        <p:nvSpPr>
          <p:cNvPr id="3" name="Content Placeholder 2">
            <a:extLst>
              <a:ext uri="{FF2B5EF4-FFF2-40B4-BE49-F238E27FC236}">
                <a16:creationId xmlns:a16="http://schemas.microsoft.com/office/drawing/2014/main" id="{7DD55390-29C0-4B45-8A93-0007356AA331}"/>
              </a:ext>
            </a:extLst>
          </p:cNvPr>
          <p:cNvSpPr>
            <a:spLocks noGrp="1"/>
          </p:cNvSpPr>
          <p:nvPr>
            <p:ph idx="1"/>
          </p:nvPr>
        </p:nvSpPr>
        <p:spPr/>
        <p:txBody>
          <a:bodyPr/>
          <a:lstStyle/>
          <a:p>
            <a:pPr marL="0" indent="0">
              <a:buNone/>
            </a:pPr>
            <a:r>
              <a:rPr lang="ru-RU" b="0" i="0" dirty="0">
                <a:solidFill>
                  <a:srgbClr val="111111"/>
                </a:solidFill>
                <a:effectLst/>
                <a:latin typeface="-apple-system"/>
              </a:rPr>
              <a:t>Прежде чем мы перейдем к деталям того, как </a:t>
            </a:r>
            <a:r>
              <a:rPr lang="ru-RU" b="0" i="0" dirty="0" err="1">
                <a:solidFill>
                  <a:srgbClr val="111111"/>
                </a:solidFill>
                <a:effectLst/>
                <a:latin typeface="-apple-system"/>
              </a:rPr>
              <a:t>ActiveMQ</a:t>
            </a:r>
            <a:r>
              <a:rPr lang="ru-RU" b="0" i="0" dirty="0">
                <a:solidFill>
                  <a:srgbClr val="111111"/>
                </a:solidFill>
                <a:effectLst/>
                <a:latin typeface="-apple-system"/>
              </a:rPr>
              <a:t> обменивается сообщениями с клиентами, нам сначала нужно изучить API JMS. API определяет набор программных интерфейсов, используемых клиентским кодом</a:t>
            </a:r>
          </a:p>
          <a:p>
            <a:pPr marL="0" indent="0">
              <a:buNone/>
            </a:pPr>
            <a:r>
              <a:rPr lang="en-US" b="1" i="0" dirty="0" err="1">
                <a:solidFill>
                  <a:srgbClr val="111111"/>
                </a:solidFill>
                <a:effectLst/>
                <a:latin typeface="-apple-system"/>
              </a:rPr>
              <a:t>ConnectionFactory</a:t>
            </a:r>
            <a:r>
              <a:rPr lang="ru-RU" b="1" i="0" dirty="0">
                <a:solidFill>
                  <a:srgbClr val="111111"/>
                </a:solidFill>
                <a:effectLst/>
                <a:latin typeface="-apple-system"/>
              </a:rPr>
              <a:t> </a:t>
            </a:r>
            <a:r>
              <a:rPr lang="en-US" b="1" i="0" dirty="0">
                <a:solidFill>
                  <a:srgbClr val="111111"/>
                </a:solidFill>
                <a:effectLst/>
                <a:latin typeface="-apple-system"/>
              </a:rPr>
              <a:t>-&gt; Connection -&gt; Session</a:t>
            </a:r>
          </a:p>
          <a:p>
            <a:pPr marL="0" indent="0">
              <a:buNone/>
            </a:pPr>
            <a:r>
              <a:rPr lang="en-US" b="1" i="0" dirty="0" err="1">
                <a:solidFill>
                  <a:srgbClr val="111111"/>
                </a:solidFill>
                <a:effectLst/>
                <a:latin typeface="-apple-system"/>
              </a:rPr>
              <a:t>MessageProducer</a:t>
            </a:r>
            <a:r>
              <a:rPr lang="en-US" b="1" dirty="0">
                <a:solidFill>
                  <a:srgbClr val="111111"/>
                </a:solidFill>
                <a:latin typeface="-apple-system"/>
              </a:rPr>
              <a:t> / </a:t>
            </a:r>
            <a:r>
              <a:rPr lang="en-US" b="1" i="0" dirty="0" err="1">
                <a:solidFill>
                  <a:srgbClr val="111111"/>
                </a:solidFill>
                <a:effectLst/>
                <a:latin typeface="-apple-system"/>
              </a:rPr>
              <a:t>MessageConsumer</a:t>
            </a:r>
            <a:endParaRPr lang="en-US" b="1" dirty="0">
              <a:solidFill>
                <a:srgbClr val="111111"/>
              </a:solidFill>
              <a:latin typeface="-apple-system"/>
            </a:endParaRPr>
          </a:p>
          <a:p>
            <a:pPr marL="0" indent="0">
              <a:buNone/>
            </a:pPr>
            <a:r>
              <a:rPr lang="ru-RU" dirty="0">
                <a:solidFill>
                  <a:srgbClr val="111111"/>
                </a:solidFill>
                <a:latin typeface="-apple-system"/>
              </a:rPr>
              <a:t>И непосредственно сам </a:t>
            </a:r>
            <a:r>
              <a:rPr lang="en-US" b="1" dirty="0">
                <a:solidFill>
                  <a:srgbClr val="111111"/>
                </a:solidFill>
                <a:latin typeface="-apple-system"/>
              </a:rPr>
              <a:t>Message</a:t>
            </a:r>
            <a:br>
              <a:rPr lang="en-US" dirty="0"/>
            </a:br>
            <a:endParaRPr lang="en-US" dirty="0"/>
          </a:p>
        </p:txBody>
      </p:sp>
    </p:spTree>
    <p:extLst>
      <p:ext uri="{BB962C8B-B14F-4D97-AF65-F5344CB8AC3E}">
        <p14:creationId xmlns:p14="http://schemas.microsoft.com/office/powerpoint/2010/main" val="27637831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C8304-335F-4040-BAF3-18512A480A35}"/>
              </a:ext>
            </a:extLst>
          </p:cNvPr>
          <p:cNvSpPr>
            <a:spLocks noGrp="1"/>
          </p:cNvSpPr>
          <p:nvPr>
            <p:ph type="title"/>
          </p:nvPr>
        </p:nvSpPr>
        <p:spPr/>
        <p:txBody>
          <a:bodyPr/>
          <a:lstStyle/>
          <a:p>
            <a:r>
              <a:rPr lang="en-US" b="0" i="0" dirty="0">
                <a:solidFill>
                  <a:srgbClr val="111111"/>
                </a:solidFill>
                <a:effectLst/>
                <a:latin typeface="Fira Sans" panose="020B0503050000020004" pitchFamily="34" charset="0"/>
              </a:rPr>
              <a:t>JMS API</a:t>
            </a:r>
            <a:endParaRPr lang="en-US" dirty="0"/>
          </a:p>
        </p:txBody>
      </p:sp>
      <p:sp>
        <p:nvSpPr>
          <p:cNvPr id="3" name="Content Placeholder 2">
            <a:extLst>
              <a:ext uri="{FF2B5EF4-FFF2-40B4-BE49-F238E27FC236}">
                <a16:creationId xmlns:a16="http://schemas.microsoft.com/office/drawing/2014/main" id="{7DD55390-29C0-4B45-8A93-0007356AA331}"/>
              </a:ext>
            </a:extLst>
          </p:cNvPr>
          <p:cNvSpPr>
            <a:spLocks noGrp="1"/>
          </p:cNvSpPr>
          <p:nvPr>
            <p:ph idx="1"/>
          </p:nvPr>
        </p:nvSpPr>
        <p:spPr/>
        <p:txBody>
          <a:bodyPr>
            <a:normAutofit/>
          </a:bodyPr>
          <a:lstStyle/>
          <a:p>
            <a:pPr marL="0" indent="0">
              <a:buNone/>
            </a:pPr>
            <a:r>
              <a:rPr lang="en-US" b="1" i="0" dirty="0" err="1">
                <a:solidFill>
                  <a:srgbClr val="111111"/>
                </a:solidFill>
                <a:effectLst/>
                <a:latin typeface="-apple-system"/>
              </a:rPr>
              <a:t>ConnectionFactory</a:t>
            </a:r>
            <a:r>
              <a:rPr lang="en-US" b="1" i="0" dirty="0">
                <a:solidFill>
                  <a:srgbClr val="111111"/>
                </a:solidFill>
                <a:effectLst/>
                <a:latin typeface="-apple-system"/>
              </a:rPr>
              <a:t> - </a:t>
            </a:r>
            <a:r>
              <a:rPr lang="ru-RU" dirty="0"/>
              <a:t>Это интерфейс верхнего уровня, используемый для установления соединений с брокером. В типичном приложении обмена сообщениями существует </a:t>
            </a:r>
            <a:r>
              <a:rPr lang="ru-RU" b="1" dirty="0"/>
              <a:t>единственный экземпляр</a:t>
            </a:r>
            <a:r>
              <a:rPr lang="en-US" b="1" dirty="0"/>
              <a:t> (Singleton)</a:t>
            </a:r>
            <a:r>
              <a:rPr lang="ru-RU" dirty="0"/>
              <a:t> этого интерфейса. В </a:t>
            </a:r>
            <a:r>
              <a:rPr lang="ru-RU" dirty="0" err="1"/>
              <a:t>ActiveMQ</a:t>
            </a:r>
            <a:r>
              <a:rPr lang="ru-RU" dirty="0"/>
              <a:t> — это </a:t>
            </a:r>
            <a:r>
              <a:rPr lang="ru-RU" dirty="0" err="1"/>
              <a:t>ActiveMQConnectionFactory</a:t>
            </a:r>
            <a:r>
              <a:rPr lang="ru-RU" dirty="0"/>
              <a:t>. На верхнем уровне эта конструкция сообщает местонахождение брокера сообщений, вместе с низкоуровневыми деталями того, как следует взаимодействовать с ним. Как следует из названия, </a:t>
            </a:r>
            <a:r>
              <a:rPr lang="ru-RU" b="1" dirty="0" err="1"/>
              <a:t>ConnectionFactory</a:t>
            </a:r>
            <a:r>
              <a:rPr lang="ru-RU" dirty="0"/>
              <a:t> — это механизм, с помощью которого создаются объекты </a:t>
            </a:r>
            <a:r>
              <a:rPr lang="ru-RU" b="1" dirty="0"/>
              <a:t>Connection</a:t>
            </a:r>
            <a:r>
              <a:rPr lang="ru-RU" dirty="0"/>
              <a:t>.</a:t>
            </a:r>
            <a:endParaRPr lang="en-US" dirty="0"/>
          </a:p>
        </p:txBody>
      </p:sp>
    </p:spTree>
    <p:extLst>
      <p:ext uri="{BB962C8B-B14F-4D97-AF65-F5344CB8AC3E}">
        <p14:creationId xmlns:p14="http://schemas.microsoft.com/office/powerpoint/2010/main" val="6923268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C8304-335F-4040-BAF3-18512A480A35}"/>
              </a:ext>
            </a:extLst>
          </p:cNvPr>
          <p:cNvSpPr>
            <a:spLocks noGrp="1"/>
          </p:cNvSpPr>
          <p:nvPr>
            <p:ph type="title"/>
          </p:nvPr>
        </p:nvSpPr>
        <p:spPr/>
        <p:txBody>
          <a:bodyPr/>
          <a:lstStyle/>
          <a:p>
            <a:r>
              <a:rPr lang="en-US" b="0" i="0" dirty="0">
                <a:solidFill>
                  <a:srgbClr val="111111"/>
                </a:solidFill>
                <a:effectLst/>
                <a:latin typeface="Fira Sans" panose="020B0503050000020004" pitchFamily="34" charset="0"/>
              </a:rPr>
              <a:t>JMS API</a:t>
            </a:r>
            <a:endParaRPr lang="en-US" dirty="0"/>
          </a:p>
        </p:txBody>
      </p:sp>
      <p:sp>
        <p:nvSpPr>
          <p:cNvPr id="3" name="Content Placeholder 2">
            <a:extLst>
              <a:ext uri="{FF2B5EF4-FFF2-40B4-BE49-F238E27FC236}">
                <a16:creationId xmlns:a16="http://schemas.microsoft.com/office/drawing/2014/main" id="{7DD55390-29C0-4B45-8A93-0007356AA331}"/>
              </a:ext>
            </a:extLst>
          </p:cNvPr>
          <p:cNvSpPr>
            <a:spLocks noGrp="1"/>
          </p:cNvSpPr>
          <p:nvPr>
            <p:ph idx="1"/>
          </p:nvPr>
        </p:nvSpPr>
        <p:spPr/>
        <p:txBody>
          <a:bodyPr>
            <a:normAutofit/>
          </a:bodyPr>
          <a:lstStyle/>
          <a:p>
            <a:pPr marL="0" indent="0">
              <a:buNone/>
            </a:pPr>
            <a:r>
              <a:rPr lang="ru-RU" b="1" dirty="0"/>
              <a:t>Connection</a:t>
            </a:r>
            <a:r>
              <a:rPr lang="en-US" b="1" dirty="0"/>
              <a:t> - </a:t>
            </a:r>
            <a:r>
              <a:rPr lang="ru-RU" b="0" i="0" dirty="0">
                <a:solidFill>
                  <a:srgbClr val="111111"/>
                </a:solidFill>
                <a:effectLst/>
                <a:latin typeface="-apple-system"/>
              </a:rPr>
              <a:t>Это долгоживущий объект, который грубо похож на TCP-соединение — после создания он обычно существует в течение всего жизненного цикла приложения до его закрытия. </a:t>
            </a:r>
            <a:r>
              <a:rPr lang="ru-RU" b="1" i="0" dirty="0">
                <a:solidFill>
                  <a:srgbClr val="111111"/>
                </a:solidFill>
                <a:effectLst/>
                <a:latin typeface="-apple-system"/>
              </a:rPr>
              <a:t>Connection</a:t>
            </a:r>
            <a:r>
              <a:rPr lang="ru-RU" b="0" i="0" dirty="0">
                <a:solidFill>
                  <a:srgbClr val="111111"/>
                </a:solidFill>
                <a:effectLst/>
                <a:latin typeface="-apple-system"/>
              </a:rPr>
              <a:t> — </a:t>
            </a:r>
            <a:r>
              <a:rPr lang="ru-RU" b="0" i="0" dirty="0" err="1">
                <a:solidFill>
                  <a:srgbClr val="111111"/>
                </a:solidFill>
                <a:effectLst/>
                <a:latin typeface="-apple-system"/>
              </a:rPr>
              <a:t>потокобезопасный</a:t>
            </a:r>
            <a:r>
              <a:rPr lang="ru-RU" b="0" i="0" dirty="0">
                <a:solidFill>
                  <a:srgbClr val="111111"/>
                </a:solidFill>
                <a:effectLst/>
                <a:latin typeface="-apple-system"/>
              </a:rPr>
              <a:t> и может работать с несколькими потоками одновременно. Объекты </a:t>
            </a:r>
            <a:r>
              <a:rPr lang="ru-RU" b="1" i="0" dirty="0">
                <a:solidFill>
                  <a:srgbClr val="111111"/>
                </a:solidFill>
                <a:effectLst/>
                <a:latin typeface="-apple-system"/>
              </a:rPr>
              <a:t>Connection</a:t>
            </a:r>
            <a:r>
              <a:rPr lang="ru-RU" b="0" i="0" dirty="0">
                <a:solidFill>
                  <a:srgbClr val="111111"/>
                </a:solidFill>
                <a:effectLst/>
                <a:latin typeface="-apple-system"/>
              </a:rPr>
              <a:t> позволяют создавать объекты </a:t>
            </a:r>
            <a:r>
              <a:rPr lang="ru-RU" b="1" i="0" dirty="0" err="1">
                <a:solidFill>
                  <a:srgbClr val="111111"/>
                </a:solidFill>
                <a:effectLst/>
                <a:latin typeface="-apple-system"/>
              </a:rPr>
              <a:t>Session</a:t>
            </a:r>
            <a:r>
              <a:rPr lang="ru-RU" b="0" i="0" dirty="0">
                <a:solidFill>
                  <a:srgbClr val="111111"/>
                </a:solidFill>
                <a:effectLst/>
                <a:latin typeface="-apple-system"/>
              </a:rPr>
              <a:t>.</a:t>
            </a:r>
            <a:endParaRPr lang="en-US" dirty="0"/>
          </a:p>
        </p:txBody>
      </p:sp>
    </p:spTree>
    <p:extLst>
      <p:ext uri="{BB962C8B-B14F-4D97-AF65-F5344CB8AC3E}">
        <p14:creationId xmlns:p14="http://schemas.microsoft.com/office/powerpoint/2010/main" val="8424240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C8304-335F-4040-BAF3-18512A480A35}"/>
              </a:ext>
            </a:extLst>
          </p:cNvPr>
          <p:cNvSpPr>
            <a:spLocks noGrp="1"/>
          </p:cNvSpPr>
          <p:nvPr>
            <p:ph type="title"/>
          </p:nvPr>
        </p:nvSpPr>
        <p:spPr/>
        <p:txBody>
          <a:bodyPr/>
          <a:lstStyle/>
          <a:p>
            <a:r>
              <a:rPr lang="en-US" b="0" i="0" dirty="0">
                <a:solidFill>
                  <a:srgbClr val="111111"/>
                </a:solidFill>
                <a:effectLst/>
                <a:latin typeface="Fira Sans" panose="020B0503050000020004" pitchFamily="34" charset="0"/>
              </a:rPr>
              <a:t>JMS API</a:t>
            </a:r>
            <a:endParaRPr lang="en-US" dirty="0"/>
          </a:p>
        </p:txBody>
      </p:sp>
      <p:sp>
        <p:nvSpPr>
          <p:cNvPr id="3" name="Content Placeholder 2">
            <a:extLst>
              <a:ext uri="{FF2B5EF4-FFF2-40B4-BE49-F238E27FC236}">
                <a16:creationId xmlns:a16="http://schemas.microsoft.com/office/drawing/2014/main" id="{7DD55390-29C0-4B45-8A93-0007356AA331}"/>
              </a:ext>
            </a:extLst>
          </p:cNvPr>
          <p:cNvSpPr>
            <a:spLocks noGrp="1"/>
          </p:cNvSpPr>
          <p:nvPr>
            <p:ph idx="1"/>
          </p:nvPr>
        </p:nvSpPr>
        <p:spPr/>
        <p:txBody>
          <a:bodyPr>
            <a:normAutofit/>
          </a:bodyPr>
          <a:lstStyle/>
          <a:p>
            <a:pPr marL="0" indent="0">
              <a:buNone/>
            </a:pPr>
            <a:r>
              <a:rPr lang="ru-RU" b="1" i="0" dirty="0" err="1">
                <a:solidFill>
                  <a:srgbClr val="111111"/>
                </a:solidFill>
                <a:effectLst/>
                <a:latin typeface="-apple-system"/>
              </a:rPr>
              <a:t>Session</a:t>
            </a:r>
            <a:r>
              <a:rPr lang="ru-RU" dirty="0">
                <a:solidFill>
                  <a:srgbClr val="111111"/>
                </a:solidFill>
                <a:latin typeface="-apple-system"/>
              </a:rPr>
              <a:t> - </a:t>
            </a:r>
            <a:r>
              <a:rPr lang="ru-RU" b="0" i="0" dirty="0">
                <a:solidFill>
                  <a:srgbClr val="111111"/>
                </a:solidFill>
                <a:effectLst/>
                <a:latin typeface="-apple-system"/>
              </a:rPr>
              <a:t>Это дескриптор потока при взаимодействии с брокером. Объекты </a:t>
            </a:r>
            <a:r>
              <a:rPr lang="ru-RU" b="1" i="0" dirty="0" err="1">
                <a:solidFill>
                  <a:srgbClr val="111111"/>
                </a:solidFill>
                <a:effectLst/>
                <a:latin typeface="-apple-system"/>
              </a:rPr>
              <a:t>Session</a:t>
            </a:r>
            <a:r>
              <a:rPr lang="ru-RU" b="0" i="0" dirty="0">
                <a:solidFill>
                  <a:srgbClr val="111111"/>
                </a:solidFill>
                <a:effectLst/>
                <a:latin typeface="-apple-system"/>
              </a:rPr>
              <a:t> не являются </a:t>
            </a:r>
            <a:r>
              <a:rPr lang="ru-RU" b="0" i="0" dirty="0" err="1">
                <a:solidFill>
                  <a:srgbClr val="111111"/>
                </a:solidFill>
                <a:effectLst/>
                <a:latin typeface="-apple-system"/>
              </a:rPr>
              <a:t>потокобезопасными</a:t>
            </a:r>
            <a:r>
              <a:rPr lang="ru-RU" b="0" i="0" dirty="0">
                <a:solidFill>
                  <a:srgbClr val="111111"/>
                </a:solidFill>
                <a:effectLst/>
                <a:latin typeface="-apple-system"/>
              </a:rPr>
              <a:t>, что означает, что они не могут быть доступны нескольким потокам одновременно. </a:t>
            </a:r>
            <a:r>
              <a:rPr lang="ru-RU" b="1" i="0" dirty="0" err="1">
                <a:solidFill>
                  <a:srgbClr val="111111"/>
                </a:solidFill>
                <a:effectLst/>
                <a:latin typeface="-apple-system"/>
              </a:rPr>
              <a:t>Session</a:t>
            </a:r>
            <a:r>
              <a:rPr lang="ru-RU" b="1" i="0" dirty="0">
                <a:solidFill>
                  <a:srgbClr val="111111"/>
                </a:solidFill>
                <a:effectLst/>
                <a:latin typeface="-apple-system"/>
              </a:rPr>
              <a:t> </a:t>
            </a:r>
            <a:r>
              <a:rPr lang="ru-RU" b="0" i="0" dirty="0">
                <a:solidFill>
                  <a:srgbClr val="111111"/>
                </a:solidFill>
                <a:effectLst/>
                <a:latin typeface="-apple-system"/>
              </a:rPr>
              <a:t>— это основной транзакционный дескриптор, с помощью которого программист может </a:t>
            </a:r>
            <a:r>
              <a:rPr lang="ru-RU" b="0" i="0" dirty="0" err="1">
                <a:solidFill>
                  <a:srgbClr val="111111"/>
                </a:solidFill>
                <a:effectLst/>
                <a:latin typeface="-apple-system"/>
              </a:rPr>
              <a:t>закоммитить</a:t>
            </a:r>
            <a:r>
              <a:rPr lang="ru-RU" b="0" i="0" dirty="0">
                <a:solidFill>
                  <a:srgbClr val="111111"/>
                </a:solidFill>
                <a:effectLst/>
                <a:latin typeface="-apple-system"/>
              </a:rPr>
              <a:t> и откатить (</a:t>
            </a:r>
            <a:r>
              <a:rPr lang="ru-RU" b="0" i="0" dirty="0" err="1">
                <a:solidFill>
                  <a:srgbClr val="111111"/>
                </a:solidFill>
                <a:effectLst/>
                <a:latin typeface="-apple-system"/>
              </a:rPr>
              <a:t>rollback</a:t>
            </a:r>
            <a:r>
              <a:rPr lang="ru-RU" b="0" i="0" dirty="0">
                <a:solidFill>
                  <a:srgbClr val="111111"/>
                </a:solidFill>
                <a:effectLst/>
                <a:latin typeface="-apple-system"/>
              </a:rPr>
              <a:t>) операции обмена сообщениями, если он работает в транзакционном режиме. Используя этот объект, вы создаете объекты </a:t>
            </a:r>
            <a:r>
              <a:rPr lang="ru-RU" b="1" i="0" dirty="0">
                <a:solidFill>
                  <a:srgbClr val="111111"/>
                </a:solidFill>
                <a:effectLst/>
                <a:latin typeface="-apple-system"/>
              </a:rPr>
              <a:t>Message</a:t>
            </a:r>
            <a:r>
              <a:rPr lang="ru-RU" b="0" i="0" dirty="0">
                <a:solidFill>
                  <a:srgbClr val="111111"/>
                </a:solidFill>
                <a:effectLst/>
                <a:latin typeface="-apple-system"/>
              </a:rPr>
              <a:t>, </a:t>
            </a:r>
            <a:r>
              <a:rPr lang="ru-RU" b="1" i="0" dirty="0" err="1">
                <a:solidFill>
                  <a:srgbClr val="111111"/>
                </a:solidFill>
                <a:effectLst/>
                <a:latin typeface="-apple-system"/>
              </a:rPr>
              <a:t>MessageConsumer</a:t>
            </a:r>
            <a:r>
              <a:rPr lang="ru-RU" b="0" i="0" dirty="0">
                <a:solidFill>
                  <a:srgbClr val="111111"/>
                </a:solidFill>
                <a:effectLst/>
                <a:latin typeface="-apple-system"/>
              </a:rPr>
              <a:t> и </a:t>
            </a:r>
            <a:r>
              <a:rPr lang="ru-RU" b="1" i="0" dirty="0" err="1">
                <a:solidFill>
                  <a:srgbClr val="111111"/>
                </a:solidFill>
                <a:effectLst/>
                <a:latin typeface="-apple-system"/>
              </a:rPr>
              <a:t>MessageProducer</a:t>
            </a:r>
            <a:r>
              <a:rPr lang="ru-RU" b="0" i="0" dirty="0">
                <a:solidFill>
                  <a:srgbClr val="111111"/>
                </a:solidFill>
                <a:effectLst/>
                <a:latin typeface="-apple-system"/>
              </a:rPr>
              <a:t>, а также получаете указатели (дескрипторы) на объекты </a:t>
            </a:r>
            <a:r>
              <a:rPr lang="ru-RU" b="1" i="0" dirty="0" err="1">
                <a:solidFill>
                  <a:srgbClr val="111111"/>
                </a:solidFill>
                <a:effectLst/>
                <a:latin typeface="-apple-system"/>
              </a:rPr>
              <a:t>Topic</a:t>
            </a:r>
            <a:r>
              <a:rPr lang="ru-RU" b="0" i="0" dirty="0">
                <a:solidFill>
                  <a:srgbClr val="111111"/>
                </a:solidFill>
                <a:effectLst/>
                <a:latin typeface="-apple-system"/>
              </a:rPr>
              <a:t> и </a:t>
            </a:r>
            <a:r>
              <a:rPr lang="ru-RU" b="1" i="0" dirty="0" err="1">
                <a:solidFill>
                  <a:srgbClr val="111111"/>
                </a:solidFill>
                <a:effectLst/>
                <a:latin typeface="-apple-system"/>
              </a:rPr>
              <a:t>Queue</a:t>
            </a:r>
            <a:r>
              <a:rPr lang="ru-RU" b="0" i="0" dirty="0">
                <a:solidFill>
                  <a:srgbClr val="111111"/>
                </a:solidFill>
                <a:effectLst/>
                <a:latin typeface="-apple-system"/>
              </a:rPr>
              <a:t>.</a:t>
            </a:r>
            <a:br>
              <a:rPr lang="ru-RU" dirty="0"/>
            </a:br>
            <a:endParaRPr lang="en-US" dirty="0"/>
          </a:p>
        </p:txBody>
      </p:sp>
    </p:spTree>
    <p:extLst>
      <p:ext uri="{BB962C8B-B14F-4D97-AF65-F5344CB8AC3E}">
        <p14:creationId xmlns:p14="http://schemas.microsoft.com/office/powerpoint/2010/main" val="1349290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C8304-335F-4040-BAF3-18512A480A35}"/>
              </a:ext>
            </a:extLst>
          </p:cNvPr>
          <p:cNvSpPr>
            <a:spLocks noGrp="1"/>
          </p:cNvSpPr>
          <p:nvPr>
            <p:ph type="title"/>
          </p:nvPr>
        </p:nvSpPr>
        <p:spPr/>
        <p:txBody>
          <a:bodyPr/>
          <a:lstStyle/>
          <a:p>
            <a:r>
              <a:rPr lang="en-US" b="0" i="0" dirty="0">
                <a:solidFill>
                  <a:srgbClr val="111111"/>
                </a:solidFill>
                <a:effectLst/>
                <a:latin typeface="Fira Sans" panose="020B0503050000020004" pitchFamily="34" charset="0"/>
              </a:rPr>
              <a:t>JMS API</a:t>
            </a:r>
            <a:endParaRPr lang="en-US" dirty="0"/>
          </a:p>
        </p:txBody>
      </p:sp>
      <p:sp>
        <p:nvSpPr>
          <p:cNvPr id="3" name="Content Placeholder 2">
            <a:extLst>
              <a:ext uri="{FF2B5EF4-FFF2-40B4-BE49-F238E27FC236}">
                <a16:creationId xmlns:a16="http://schemas.microsoft.com/office/drawing/2014/main" id="{7DD55390-29C0-4B45-8A93-0007356AA331}"/>
              </a:ext>
            </a:extLst>
          </p:cNvPr>
          <p:cNvSpPr>
            <a:spLocks noGrp="1"/>
          </p:cNvSpPr>
          <p:nvPr>
            <p:ph idx="1"/>
          </p:nvPr>
        </p:nvSpPr>
        <p:spPr/>
        <p:txBody>
          <a:bodyPr>
            <a:normAutofit fontScale="92500"/>
          </a:bodyPr>
          <a:lstStyle/>
          <a:p>
            <a:pPr marL="0" indent="0">
              <a:buNone/>
            </a:pPr>
            <a:r>
              <a:rPr lang="ru-RU" b="1" i="0" dirty="0" err="1">
                <a:solidFill>
                  <a:srgbClr val="111111"/>
                </a:solidFill>
                <a:effectLst/>
                <a:latin typeface="-apple-system"/>
              </a:rPr>
              <a:t>MessageProducer</a:t>
            </a:r>
            <a:r>
              <a:rPr lang="ru-RU" b="1" i="0" dirty="0">
                <a:solidFill>
                  <a:srgbClr val="111111"/>
                </a:solidFill>
                <a:effectLst/>
                <a:latin typeface="-apple-system"/>
              </a:rPr>
              <a:t> </a:t>
            </a:r>
            <a:r>
              <a:rPr lang="ru-RU" b="1" dirty="0">
                <a:solidFill>
                  <a:srgbClr val="111111"/>
                </a:solidFill>
                <a:latin typeface="-apple-system"/>
              </a:rPr>
              <a:t>- </a:t>
            </a:r>
            <a:r>
              <a:rPr lang="ru-RU" b="0" i="0" dirty="0">
                <a:solidFill>
                  <a:srgbClr val="111111"/>
                </a:solidFill>
                <a:effectLst/>
                <a:latin typeface="-apple-system"/>
              </a:rPr>
              <a:t>интерфейс позволяющий отправлять сообщение адресату.</a:t>
            </a:r>
            <a:br>
              <a:rPr lang="ru-RU" dirty="0"/>
            </a:br>
            <a:r>
              <a:rPr lang="ru-RU" b="1" i="0" dirty="0" err="1">
                <a:solidFill>
                  <a:srgbClr val="111111"/>
                </a:solidFill>
                <a:effectLst/>
                <a:latin typeface="-apple-system"/>
              </a:rPr>
              <a:t>MessageConsumer</a:t>
            </a:r>
            <a:r>
              <a:rPr lang="ru-RU" b="1" i="0" dirty="0">
                <a:solidFill>
                  <a:srgbClr val="111111"/>
                </a:solidFill>
                <a:effectLst/>
                <a:latin typeface="-apple-system"/>
              </a:rPr>
              <a:t> - </a:t>
            </a:r>
            <a:r>
              <a:rPr lang="ru-RU" b="0" i="0" dirty="0">
                <a:solidFill>
                  <a:srgbClr val="111111"/>
                </a:solidFill>
                <a:effectLst/>
                <a:latin typeface="-apple-system"/>
              </a:rPr>
              <a:t>интерфейс позволяющий получать сообщения.</a:t>
            </a:r>
          </a:p>
          <a:p>
            <a:pPr marL="0" indent="0">
              <a:buNone/>
            </a:pPr>
            <a:r>
              <a:rPr lang="ru-RU" b="0" i="0" dirty="0">
                <a:solidFill>
                  <a:srgbClr val="111111"/>
                </a:solidFill>
                <a:effectLst/>
                <a:latin typeface="-apple-system"/>
              </a:rPr>
              <a:t>Существует два механизма извлечения сообщения:</a:t>
            </a:r>
          </a:p>
          <a:p>
            <a:r>
              <a:rPr lang="ru-RU" b="0" i="0" dirty="0">
                <a:solidFill>
                  <a:srgbClr val="111111"/>
                </a:solidFill>
                <a:effectLst/>
                <a:latin typeface="-apple-system"/>
              </a:rPr>
              <a:t>Регистрация </a:t>
            </a:r>
            <a:r>
              <a:rPr lang="ru-RU" b="0" i="0" dirty="0" err="1">
                <a:solidFill>
                  <a:srgbClr val="111111"/>
                </a:solidFill>
                <a:effectLst/>
                <a:latin typeface="-apple-system"/>
              </a:rPr>
              <a:t>MessageListener</a:t>
            </a:r>
            <a:r>
              <a:rPr lang="ru-RU" b="0" i="0" dirty="0">
                <a:solidFill>
                  <a:srgbClr val="111111"/>
                </a:solidFill>
                <a:effectLst/>
                <a:latin typeface="-apple-system"/>
              </a:rPr>
              <a:t>. Это реализованный вами интерфейс обработчика сообщений, который будет последовательно обрабатывать любые сообщения, выдаваемые брокером, используя один поток.</a:t>
            </a:r>
          </a:p>
          <a:p>
            <a:pPr algn="l">
              <a:buFont typeface="Arial" panose="020B0604020202020204" pitchFamily="34" charset="0"/>
              <a:buChar char="•"/>
            </a:pPr>
            <a:r>
              <a:rPr lang="ru-RU" b="0" i="0" dirty="0">
                <a:solidFill>
                  <a:srgbClr val="111111"/>
                </a:solidFill>
                <a:effectLst/>
                <a:latin typeface="-apple-system"/>
              </a:rPr>
              <a:t>Опрос (</a:t>
            </a:r>
            <a:r>
              <a:rPr lang="ru-RU" b="0" i="0" dirty="0" err="1">
                <a:solidFill>
                  <a:srgbClr val="111111"/>
                </a:solidFill>
                <a:effectLst/>
                <a:latin typeface="-apple-system"/>
              </a:rPr>
              <a:t>polling</a:t>
            </a:r>
            <a:r>
              <a:rPr lang="ru-RU" b="0" i="0" dirty="0">
                <a:solidFill>
                  <a:srgbClr val="111111"/>
                </a:solidFill>
                <a:effectLst/>
                <a:latin typeface="-apple-system"/>
              </a:rPr>
              <a:t>) на наличие сообщений с помощью метода </a:t>
            </a:r>
            <a:r>
              <a:rPr lang="ru-RU" b="0" i="0" dirty="0" err="1">
                <a:solidFill>
                  <a:srgbClr val="111111"/>
                </a:solidFill>
                <a:effectLst/>
                <a:latin typeface="-apple-system"/>
              </a:rPr>
              <a:t>receive</a:t>
            </a:r>
            <a:r>
              <a:rPr lang="ru-RU" b="0" i="0" dirty="0">
                <a:solidFill>
                  <a:srgbClr val="111111"/>
                </a:solidFill>
                <a:effectLst/>
                <a:latin typeface="-apple-system"/>
              </a:rPr>
              <a:t>().</a:t>
            </a:r>
          </a:p>
          <a:p>
            <a:pPr marL="0" indent="0">
              <a:buNone/>
            </a:pPr>
            <a:r>
              <a:rPr lang="ru-RU" b="0" i="0" dirty="0">
                <a:solidFill>
                  <a:srgbClr val="111111"/>
                </a:solidFill>
                <a:effectLst/>
                <a:latin typeface="-apple-system"/>
              </a:rPr>
              <a:t> </a:t>
            </a:r>
            <a:endParaRPr lang="en-US" dirty="0"/>
          </a:p>
        </p:txBody>
      </p:sp>
    </p:spTree>
    <p:extLst>
      <p:ext uri="{BB962C8B-B14F-4D97-AF65-F5344CB8AC3E}">
        <p14:creationId xmlns:p14="http://schemas.microsoft.com/office/powerpoint/2010/main" val="22122222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C8304-335F-4040-BAF3-18512A480A35}"/>
              </a:ext>
            </a:extLst>
          </p:cNvPr>
          <p:cNvSpPr>
            <a:spLocks noGrp="1"/>
          </p:cNvSpPr>
          <p:nvPr>
            <p:ph type="title"/>
          </p:nvPr>
        </p:nvSpPr>
        <p:spPr/>
        <p:txBody>
          <a:bodyPr/>
          <a:lstStyle/>
          <a:p>
            <a:r>
              <a:rPr lang="en-US" b="0" i="0" dirty="0">
                <a:solidFill>
                  <a:srgbClr val="111111"/>
                </a:solidFill>
                <a:effectLst/>
                <a:latin typeface="Fira Sans" panose="020B0503050000020004" pitchFamily="34" charset="0"/>
              </a:rPr>
              <a:t>JMS API</a:t>
            </a:r>
            <a:endParaRPr lang="en-US" dirty="0"/>
          </a:p>
        </p:txBody>
      </p:sp>
      <p:sp>
        <p:nvSpPr>
          <p:cNvPr id="3" name="Content Placeholder 2">
            <a:extLst>
              <a:ext uri="{FF2B5EF4-FFF2-40B4-BE49-F238E27FC236}">
                <a16:creationId xmlns:a16="http://schemas.microsoft.com/office/drawing/2014/main" id="{7DD55390-29C0-4B45-8A93-0007356AA331}"/>
              </a:ext>
            </a:extLst>
          </p:cNvPr>
          <p:cNvSpPr>
            <a:spLocks noGrp="1"/>
          </p:cNvSpPr>
          <p:nvPr>
            <p:ph idx="1"/>
          </p:nvPr>
        </p:nvSpPr>
        <p:spPr/>
        <p:txBody>
          <a:bodyPr>
            <a:normAutofit/>
          </a:bodyPr>
          <a:lstStyle/>
          <a:p>
            <a:pPr marL="0" indent="0">
              <a:buNone/>
            </a:pPr>
            <a:r>
              <a:rPr lang="en-US" b="1" i="0" dirty="0">
                <a:solidFill>
                  <a:srgbClr val="111111"/>
                </a:solidFill>
                <a:effectLst/>
                <a:latin typeface="-apple-system"/>
              </a:rPr>
              <a:t>Message</a:t>
            </a:r>
            <a:r>
              <a:rPr lang="ru-RU" b="1" i="0" dirty="0">
                <a:solidFill>
                  <a:srgbClr val="111111"/>
                </a:solidFill>
                <a:effectLst/>
                <a:latin typeface="-apple-system"/>
              </a:rPr>
              <a:t> - </a:t>
            </a:r>
            <a:r>
              <a:rPr lang="ru-RU" b="0" i="0" dirty="0">
                <a:solidFill>
                  <a:srgbClr val="111111"/>
                </a:solidFill>
                <a:effectLst/>
                <a:latin typeface="-apple-system"/>
              </a:rPr>
              <a:t>самая важная структура, поскольку она переносит ваши данные. Сообщения в JMS состоят из двух </a:t>
            </a:r>
            <a:r>
              <a:rPr lang="ru-RU" dirty="0">
                <a:solidFill>
                  <a:srgbClr val="111111"/>
                </a:solidFill>
                <a:latin typeface="-apple-system"/>
              </a:rPr>
              <a:t>частей:</a:t>
            </a:r>
          </a:p>
          <a:p>
            <a:r>
              <a:rPr lang="ru-RU" dirty="0">
                <a:solidFill>
                  <a:srgbClr val="111111"/>
                </a:solidFill>
                <a:latin typeface="-apple-system"/>
              </a:rPr>
              <a:t>Метаданные</a:t>
            </a:r>
          </a:p>
          <a:p>
            <a:r>
              <a:rPr lang="ru-RU" dirty="0">
                <a:solidFill>
                  <a:srgbClr val="111111"/>
                </a:solidFill>
                <a:latin typeface="-apple-system"/>
              </a:rPr>
              <a:t>Тело сообщения</a:t>
            </a:r>
            <a:endParaRPr lang="en-US" dirty="0"/>
          </a:p>
        </p:txBody>
      </p:sp>
    </p:spTree>
    <p:extLst>
      <p:ext uri="{BB962C8B-B14F-4D97-AF65-F5344CB8AC3E}">
        <p14:creationId xmlns:p14="http://schemas.microsoft.com/office/powerpoint/2010/main" val="22737231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C8304-335F-4040-BAF3-18512A480A35}"/>
              </a:ext>
            </a:extLst>
          </p:cNvPr>
          <p:cNvSpPr>
            <a:spLocks noGrp="1"/>
          </p:cNvSpPr>
          <p:nvPr>
            <p:ph type="title"/>
          </p:nvPr>
        </p:nvSpPr>
        <p:spPr/>
        <p:txBody>
          <a:bodyPr/>
          <a:lstStyle/>
          <a:p>
            <a:r>
              <a:rPr lang="en-US" b="0" i="0" dirty="0">
                <a:solidFill>
                  <a:srgbClr val="111111"/>
                </a:solidFill>
                <a:effectLst/>
                <a:latin typeface="Fira Sans" panose="020B0503050000020004" pitchFamily="34" charset="0"/>
              </a:rPr>
              <a:t>JMS API</a:t>
            </a:r>
            <a:endParaRPr lang="en-US" dirty="0"/>
          </a:p>
        </p:txBody>
      </p:sp>
      <p:sp>
        <p:nvSpPr>
          <p:cNvPr id="3" name="Content Placeholder 2">
            <a:extLst>
              <a:ext uri="{FF2B5EF4-FFF2-40B4-BE49-F238E27FC236}">
                <a16:creationId xmlns:a16="http://schemas.microsoft.com/office/drawing/2014/main" id="{7DD55390-29C0-4B45-8A93-0007356AA331}"/>
              </a:ext>
            </a:extLst>
          </p:cNvPr>
          <p:cNvSpPr>
            <a:spLocks noGrp="1"/>
          </p:cNvSpPr>
          <p:nvPr>
            <p:ph idx="1"/>
          </p:nvPr>
        </p:nvSpPr>
        <p:spPr/>
        <p:txBody>
          <a:bodyPr>
            <a:normAutofit/>
          </a:bodyPr>
          <a:lstStyle/>
          <a:p>
            <a:pPr marL="0" indent="0">
              <a:buNone/>
            </a:pPr>
            <a:r>
              <a:rPr lang="ru-RU" b="0" i="0" dirty="0">
                <a:solidFill>
                  <a:srgbClr val="111111"/>
                </a:solidFill>
                <a:effectLst/>
                <a:latin typeface="-apple-system"/>
              </a:rPr>
              <a:t>Сообщение содержит заголовки и свойства. И то, и то может рассматриваться, как элементы мапы. Заголовки — это хорошо известные элементы, определенные спецификацией JMS и доступные напрямую через API, такие как </a:t>
            </a:r>
            <a:r>
              <a:rPr lang="ru-RU" b="0" i="0" dirty="0" err="1">
                <a:solidFill>
                  <a:srgbClr val="111111"/>
                </a:solidFill>
                <a:effectLst/>
                <a:latin typeface="-apple-system"/>
              </a:rPr>
              <a:t>JMSDestination</a:t>
            </a:r>
            <a:r>
              <a:rPr lang="ru-RU" b="0" i="0" dirty="0">
                <a:solidFill>
                  <a:srgbClr val="111111"/>
                </a:solidFill>
                <a:effectLst/>
                <a:latin typeface="-apple-system"/>
              </a:rPr>
              <a:t> и </a:t>
            </a:r>
            <a:r>
              <a:rPr lang="ru-RU" b="0" i="0" dirty="0" err="1">
                <a:solidFill>
                  <a:srgbClr val="111111"/>
                </a:solidFill>
                <a:effectLst/>
                <a:latin typeface="-apple-system"/>
              </a:rPr>
              <a:t>JMSTimestamp</a:t>
            </a:r>
            <a:r>
              <a:rPr lang="ru-RU" b="0" i="0" dirty="0">
                <a:solidFill>
                  <a:srgbClr val="111111"/>
                </a:solidFill>
                <a:effectLst/>
                <a:latin typeface="-apple-system"/>
              </a:rPr>
              <a:t>. Свойства — это произвольные фрагменты информации о сообщении, которые задаются для упрощения обработки или маршрутизации сообщений без необходимости считывания самого </a:t>
            </a:r>
            <a:r>
              <a:rPr lang="ru-RU" b="0" i="0" dirty="0" err="1">
                <a:solidFill>
                  <a:srgbClr val="111111"/>
                </a:solidFill>
                <a:effectLst/>
                <a:latin typeface="-apple-system"/>
              </a:rPr>
              <a:t>пейлоада</a:t>
            </a:r>
            <a:r>
              <a:rPr lang="ru-RU" b="0" i="0" dirty="0">
                <a:solidFill>
                  <a:srgbClr val="111111"/>
                </a:solidFill>
                <a:effectLst/>
                <a:latin typeface="-apple-system"/>
              </a:rPr>
              <a:t> сообщения.</a:t>
            </a:r>
            <a:endParaRPr lang="en-US" dirty="0"/>
          </a:p>
        </p:txBody>
      </p:sp>
    </p:spTree>
    <p:extLst>
      <p:ext uri="{BB962C8B-B14F-4D97-AF65-F5344CB8AC3E}">
        <p14:creationId xmlns:p14="http://schemas.microsoft.com/office/powerpoint/2010/main" val="27632039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4F12A-F6DA-432F-BA7B-6F277B2155C8}"/>
              </a:ext>
            </a:extLst>
          </p:cNvPr>
          <p:cNvSpPr>
            <a:spLocks noGrp="1"/>
          </p:cNvSpPr>
          <p:nvPr>
            <p:ph type="title"/>
          </p:nvPr>
        </p:nvSpPr>
        <p:spPr/>
        <p:txBody>
          <a:bodyPr/>
          <a:lstStyle/>
          <a:p>
            <a:r>
              <a:rPr lang="ru-RU" dirty="0"/>
              <a:t>Монолитная архитектура</a:t>
            </a:r>
            <a:endParaRPr lang="en-US" dirty="0"/>
          </a:p>
        </p:txBody>
      </p:sp>
      <p:sp>
        <p:nvSpPr>
          <p:cNvPr id="3" name="Content Placeholder 2">
            <a:extLst>
              <a:ext uri="{FF2B5EF4-FFF2-40B4-BE49-F238E27FC236}">
                <a16:creationId xmlns:a16="http://schemas.microsoft.com/office/drawing/2014/main" id="{E3EE1660-72D3-4932-B0DD-2A271D050D77}"/>
              </a:ext>
            </a:extLst>
          </p:cNvPr>
          <p:cNvSpPr>
            <a:spLocks noGrp="1"/>
          </p:cNvSpPr>
          <p:nvPr>
            <p:ph idx="1"/>
          </p:nvPr>
        </p:nvSpPr>
        <p:spPr/>
        <p:txBody>
          <a:bodyPr/>
          <a:lstStyle/>
          <a:p>
            <a:pPr marL="0" indent="0">
              <a:buNone/>
            </a:pPr>
            <a:r>
              <a:rPr lang="ru-RU" dirty="0">
                <a:solidFill>
                  <a:srgbClr val="111111"/>
                </a:solidFill>
                <a:latin typeface="-apple-system"/>
              </a:rPr>
              <a:t>В </a:t>
            </a:r>
            <a:r>
              <a:rPr lang="ru-RU" b="0" i="0" dirty="0">
                <a:solidFill>
                  <a:srgbClr val="111111"/>
                </a:solidFill>
                <a:effectLst/>
                <a:latin typeface="-apple-system"/>
              </a:rPr>
              <a:t>монолитах компоненты обращаются друг к другу на уровне кода или функции и выполняются в рамках одного процесса. Прямое изменение </a:t>
            </a:r>
            <a:r>
              <a:rPr lang="ru-RU" b="0" i="0" dirty="0" err="1">
                <a:solidFill>
                  <a:srgbClr val="111111"/>
                </a:solidFill>
                <a:effectLst/>
                <a:latin typeface="-apple-system"/>
              </a:rPr>
              <a:t>внутрипроцессных</a:t>
            </a:r>
            <a:r>
              <a:rPr lang="ru-RU" b="0" i="0" dirty="0">
                <a:solidFill>
                  <a:srgbClr val="111111"/>
                </a:solidFill>
                <a:effectLst/>
                <a:latin typeface="-apple-system"/>
              </a:rPr>
              <a:t> вызовов в вызовы удаленных процедур к сервисам не позволит получить взаимодействие, которое подойдет распределенным средам.</a:t>
            </a:r>
            <a:endParaRPr lang="en-US" b="0" i="0" dirty="0">
              <a:solidFill>
                <a:srgbClr val="111111"/>
              </a:solidFill>
              <a:effectLst/>
              <a:latin typeface="-apple-system"/>
            </a:endParaRPr>
          </a:p>
          <a:p>
            <a:pPr marL="0" indent="0">
              <a:buNone/>
            </a:pPr>
            <a:endParaRPr lang="ru-RU" dirty="0">
              <a:solidFill>
                <a:srgbClr val="111111"/>
              </a:solidFill>
              <a:latin typeface="-apple-system"/>
            </a:endParaRPr>
          </a:p>
          <a:p>
            <a:pPr marL="0" indent="0">
              <a:buNone/>
            </a:pPr>
            <a:r>
              <a:rPr lang="ru-RU" b="0" i="0" dirty="0">
                <a:solidFill>
                  <a:srgbClr val="111111"/>
                </a:solidFill>
                <a:effectLst/>
                <a:latin typeface="-apple-system"/>
              </a:rPr>
              <a:t>Средства в </a:t>
            </a:r>
            <a:r>
              <a:rPr lang="en-US" b="0" i="0" dirty="0">
                <a:solidFill>
                  <a:srgbClr val="111111"/>
                </a:solidFill>
                <a:effectLst/>
                <a:latin typeface="-apple-system"/>
              </a:rPr>
              <a:t>Java</a:t>
            </a:r>
            <a:r>
              <a:rPr lang="ru-RU" dirty="0">
                <a:solidFill>
                  <a:srgbClr val="111111"/>
                </a:solidFill>
                <a:latin typeface="-apple-system"/>
              </a:rPr>
              <a:t>, которые бы позволили это сделать вам уже должны быть знакомы.</a:t>
            </a:r>
            <a:endParaRPr lang="en-US" dirty="0"/>
          </a:p>
        </p:txBody>
      </p:sp>
    </p:spTree>
    <p:extLst>
      <p:ext uri="{BB962C8B-B14F-4D97-AF65-F5344CB8AC3E}">
        <p14:creationId xmlns:p14="http://schemas.microsoft.com/office/powerpoint/2010/main" val="333723344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C8304-335F-4040-BAF3-18512A480A35}"/>
              </a:ext>
            </a:extLst>
          </p:cNvPr>
          <p:cNvSpPr>
            <a:spLocks noGrp="1"/>
          </p:cNvSpPr>
          <p:nvPr>
            <p:ph type="title"/>
          </p:nvPr>
        </p:nvSpPr>
        <p:spPr/>
        <p:txBody>
          <a:bodyPr/>
          <a:lstStyle/>
          <a:p>
            <a:r>
              <a:rPr lang="en-US" b="0" i="0" dirty="0">
                <a:solidFill>
                  <a:srgbClr val="111111"/>
                </a:solidFill>
                <a:effectLst/>
                <a:latin typeface="Fira Sans" panose="020B0503050000020004" pitchFamily="34" charset="0"/>
              </a:rPr>
              <a:t>JMS API</a:t>
            </a:r>
            <a:endParaRPr lang="en-US" dirty="0"/>
          </a:p>
        </p:txBody>
      </p:sp>
      <p:sp>
        <p:nvSpPr>
          <p:cNvPr id="3" name="Content Placeholder 2">
            <a:extLst>
              <a:ext uri="{FF2B5EF4-FFF2-40B4-BE49-F238E27FC236}">
                <a16:creationId xmlns:a16="http://schemas.microsoft.com/office/drawing/2014/main" id="{7DD55390-29C0-4B45-8A93-0007356AA331}"/>
              </a:ext>
            </a:extLst>
          </p:cNvPr>
          <p:cNvSpPr>
            <a:spLocks noGrp="1"/>
          </p:cNvSpPr>
          <p:nvPr>
            <p:ph idx="1"/>
          </p:nvPr>
        </p:nvSpPr>
        <p:spPr/>
        <p:txBody>
          <a:bodyPr>
            <a:normAutofit/>
          </a:bodyPr>
          <a:lstStyle/>
          <a:p>
            <a:pPr marL="0" indent="0" algn="l">
              <a:buNone/>
            </a:pPr>
            <a:r>
              <a:rPr lang="ru-RU" b="0" i="0" dirty="0">
                <a:solidFill>
                  <a:srgbClr val="111111"/>
                </a:solidFill>
                <a:effectLst/>
                <a:latin typeface="-apple-system"/>
              </a:rPr>
              <a:t>Тело сообщения. Из </a:t>
            </a:r>
            <a:r>
              <a:rPr lang="ru-RU" b="1" i="0" dirty="0" err="1">
                <a:solidFill>
                  <a:srgbClr val="111111"/>
                </a:solidFill>
                <a:effectLst/>
                <a:latin typeface="-apple-system"/>
              </a:rPr>
              <a:t>Session</a:t>
            </a:r>
            <a:r>
              <a:rPr lang="ru-RU" b="0" i="0" dirty="0">
                <a:solidFill>
                  <a:srgbClr val="111111"/>
                </a:solidFill>
                <a:effectLst/>
                <a:latin typeface="-apple-system"/>
              </a:rPr>
              <a:t> может быть создано несколько различных типов сообщений в зависимости от типа содержимого, которое будет отправлено в теле, наиболее распространенными из которых являются </a:t>
            </a:r>
            <a:r>
              <a:rPr lang="ru-RU" b="1" i="0" dirty="0" err="1">
                <a:solidFill>
                  <a:srgbClr val="111111"/>
                </a:solidFill>
                <a:effectLst/>
                <a:latin typeface="-apple-system"/>
              </a:rPr>
              <a:t>TextMessage</a:t>
            </a:r>
            <a:r>
              <a:rPr lang="ru-RU" b="0" i="0" dirty="0">
                <a:solidFill>
                  <a:srgbClr val="111111"/>
                </a:solidFill>
                <a:effectLst/>
                <a:latin typeface="-apple-system"/>
              </a:rPr>
              <a:t> для строк и </a:t>
            </a:r>
            <a:r>
              <a:rPr lang="ru-RU" b="1" i="0" dirty="0" err="1">
                <a:solidFill>
                  <a:srgbClr val="111111"/>
                </a:solidFill>
                <a:effectLst/>
                <a:latin typeface="-apple-system"/>
              </a:rPr>
              <a:t>BytesMessage</a:t>
            </a:r>
            <a:r>
              <a:rPr lang="ru-RU" b="0" i="0" dirty="0">
                <a:solidFill>
                  <a:srgbClr val="111111"/>
                </a:solidFill>
                <a:effectLst/>
                <a:latin typeface="-apple-system"/>
              </a:rPr>
              <a:t> для двоичных данных.</a:t>
            </a:r>
          </a:p>
        </p:txBody>
      </p:sp>
    </p:spTree>
    <p:extLst>
      <p:ext uri="{BB962C8B-B14F-4D97-AF65-F5344CB8AC3E}">
        <p14:creationId xmlns:p14="http://schemas.microsoft.com/office/powerpoint/2010/main" val="77381068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3C795-BB44-42AE-B98F-E5919175D085}"/>
              </a:ext>
            </a:extLst>
          </p:cNvPr>
          <p:cNvSpPr>
            <a:spLocks noGrp="1"/>
          </p:cNvSpPr>
          <p:nvPr>
            <p:ph type="title"/>
          </p:nvPr>
        </p:nvSpPr>
        <p:spPr/>
        <p:txBody>
          <a:bodyPr/>
          <a:lstStyle/>
          <a:p>
            <a:r>
              <a:rPr lang="ru-RU" dirty="0"/>
              <a:t>Обмен сообщениями</a:t>
            </a:r>
            <a:endParaRPr lang="en-US" dirty="0"/>
          </a:p>
        </p:txBody>
      </p:sp>
      <p:sp>
        <p:nvSpPr>
          <p:cNvPr id="3" name="Content Placeholder 2">
            <a:extLst>
              <a:ext uri="{FF2B5EF4-FFF2-40B4-BE49-F238E27FC236}">
                <a16:creationId xmlns:a16="http://schemas.microsoft.com/office/drawing/2014/main" id="{B274CC98-34F6-4467-9F91-01652BBDCD0E}"/>
              </a:ext>
            </a:extLst>
          </p:cNvPr>
          <p:cNvSpPr>
            <a:spLocks noGrp="1"/>
          </p:cNvSpPr>
          <p:nvPr>
            <p:ph idx="1"/>
          </p:nvPr>
        </p:nvSpPr>
        <p:spPr/>
        <p:txBody>
          <a:bodyPr/>
          <a:lstStyle/>
          <a:p>
            <a:pPr marL="0" indent="0">
              <a:buNone/>
            </a:pPr>
            <a:r>
              <a:rPr lang="ru-RU" b="0" i="0" dirty="0">
                <a:solidFill>
                  <a:srgbClr val="111111"/>
                </a:solidFill>
                <a:effectLst/>
                <a:latin typeface="-apple-system"/>
              </a:rPr>
              <a:t>Полезная, хотя и неточная, модель работы </a:t>
            </a:r>
            <a:r>
              <a:rPr lang="ru-RU" b="0" i="0" dirty="0" err="1">
                <a:solidFill>
                  <a:srgbClr val="111111"/>
                </a:solidFill>
                <a:effectLst/>
                <a:latin typeface="-apple-system"/>
              </a:rPr>
              <a:t>ActiveMQ</a:t>
            </a:r>
            <a:r>
              <a:rPr lang="ru-RU" b="0" i="0" dirty="0">
                <a:solidFill>
                  <a:srgbClr val="111111"/>
                </a:solidFill>
                <a:effectLst/>
                <a:latin typeface="-apple-system"/>
              </a:rPr>
              <a:t> — это модель двух половинок мозга. Одна часть отвечает за прием сообщений от продюсера, а другая отправляет эти сообщения потребителям. На самом деле, отношения являются более сложными для целей оптимизации производительности, но модель достаточна для базового понимания.</a:t>
            </a:r>
            <a:endParaRPr lang="en-US" dirty="0"/>
          </a:p>
        </p:txBody>
      </p:sp>
    </p:spTree>
    <p:extLst>
      <p:ext uri="{BB962C8B-B14F-4D97-AF65-F5344CB8AC3E}">
        <p14:creationId xmlns:p14="http://schemas.microsoft.com/office/powerpoint/2010/main" val="97289817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3C795-BB44-42AE-B98F-E5919175D085}"/>
              </a:ext>
            </a:extLst>
          </p:cNvPr>
          <p:cNvSpPr>
            <a:spLocks noGrp="1"/>
          </p:cNvSpPr>
          <p:nvPr>
            <p:ph type="title"/>
          </p:nvPr>
        </p:nvSpPr>
        <p:spPr/>
        <p:txBody>
          <a:bodyPr/>
          <a:lstStyle/>
          <a:p>
            <a:r>
              <a:rPr lang="ru-RU" dirty="0"/>
              <a:t>Обмен сообщениями</a:t>
            </a:r>
            <a:endParaRPr lang="en-US" dirty="0"/>
          </a:p>
        </p:txBody>
      </p:sp>
      <p:sp>
        <p:nvSpPr>
          <p:cNvPr id="3" name="Content Placeholder 2">
            <a:extLst>
              <a:ext uri="{FF2B5EF4-FFF2-40B4-BE49-F238E27FC236}">
                <a16:creationId xmlns:a16="http://schemas.microsoft.com/office/drawing/2014/main" id="{B274CC98-34F6-4467-9F91-01652BBDCD0E}"/>
              </a:ext>
            </a:extLst>
          </p:cNvPr>
          <p:cNvSpPr>
            <a:spLocks noGrp="1"/>
          </p:cNvSpPr>
          <p:nvPr>
            <p:ph idx="1"/>
          </p:nvPr>
        </p:nvSpPr>
        <p:spPr/>
        <p:txBody>
          <a:bodyPr/>
          <a:lstStyle/>
          <a:p>
            <a:pPr marL="0" indent="0">
              <a:buNone/>
            </a:pPr>
            <a:r>
              <a:rPr lang="ru-RU" b="0" i="0" dirty="0">
                <a:solidFill>
                  <a:srgbClr val="111111"/>
                </a:solidFill>
                <a:effectLst/>
                <a:latin typeface="-apple-system"/>
              </a:rPr>
              <a:t>Давайте рассмотрим абстрактное взаимодействие через </a:t>
            </a:r>
            <a:r>
              <a:rPr lang="en-US" b="0" i="0" dirty="0">
                <a:solidFill>
                  <a:srgbClr val="111111"/>
                </a:solidFill>
                <a:effectLst/>
                <a:latin typeface="-apple-system"/>
              </a:rPr>
              <a:t>JMS</a:t>
            </a:r>
            <a:r>
              <a:rPr lang="ru-RU" b="0" i="0" dirty="0">
                <a:solidFill>
                  <a:srgbClr val="111111"/>
                </a:solidFill>
                <a:effectLst/>
                <a:latin typeface="-apple-system"/>
              </a:rPr>
              <a:t>, которое происходит при отправке сообщения. Он не полностью соответствует поведению в каждом брокере, но вполне подходит, чтобы получить базовое понимание.</a:t>
            </a:r>
            <a:endParaRPr lang="en-US" dirty="0"/>
          </a:p>
        </p:txBody>
      </p:sp>
      <p:pic>
        <p:nvPicPr>
          <p:cNvPr id="4098" name="Picture 2">
            <a:extLst>
              <a:ext uri="{FF2B5EF4-FFF2-40B4-BE49-F238E27FC236}">
                <a16:creationId xmlns:a16="http://schemas.microsoft.com/office/drawing/2014/main" id="{FF91643B-142D-46B0-8590-AD83788C62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1362" y="3528459"/>
            <a:ext cx="9329275" cy="30935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557682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3C795-BB44-42AE-B98F-E5919175D085}"/>
              </a:ext>
            </a:extLst>
          </p:cNvPr>
          <p:cNvSpPr>
            <a:spLocks noGrp="1"/>
          </p:cNvSpPr>
          <p:nvPr>
            <p:ph type="title"/>
          </p:nvPr>
        </p:nvSpPr>
        <p:spPr/>
        <p:txBody>
          <a:bodyPr/>
          <a:lstStyle/>
          <a:p>
            <a:r>
              <a:rPr lang="ru-RU" dirty="0"/>
              <a:t>Обмен сообщениями</a:t>
            </a:r>
            <a:endParaRPr lang="en-US" dirty="0"/>
          </a:p>
        </p:txBody>
      </p:sp>
      <p:sp>
        <p:nvSpPr>
          <p:cNvPr id="3" name="Content Placeholder 2">
            <a:extLst>
              <a:ext uri="{FF2B5EF4-FFF2-40B4-BE49-F238E27FC236}">
                <a16:creationId xmlns:a16="http://schemas.microsoft.com/office/drawing/2014/main" id="{B274CC98-34F6-4467-9F91-01652BBDCD0E}"/>
              </a:ext>
            </a:extLst>
          </p:cNvPr>
          <p:cNvSpPr>
            <a:spLocks noGrp="1"/>
          </p:cNvSpPr>
          <p:nvPr>
            <p:ph idx="1"/>
          </p:nvPr>
        </p:nvSpPr>
        <p:spPr/>
        <p:txBody>
          <a:bodyPr/>
          <a:lstStyle/>
          <a:p>
            <a:pPr marL="0" indent="0">
              <a:buNone/>
            </a:pPr>
            <a:r>
              <a:rPr lang="ru-RU" b="0" i="0" dirty="0">
                <a:solidFill>
                  <a:srgbClr val="111111"/>
                </a:solidFill>
                <a:effectLst/>
                <a:latin typeface="-apple-system"/>
              </a:rPr>
              <a:t>На этапе (1) отправляющий поток вызывает клиентскую библиотеку и </a:t>
            </a:r>
            <a:r>
              <a:rPr lang="ru-RU" b="0" i="0" dirty="0" err="1">
                <a:solidFill>
                  <a:srgbClr val="111111"/>
                </a:solidFill>
                <a:effectLst/>
                <a:latin typeface="-apple-system"/>
              </a:rPr>
              <a:t>маршализирует</a:t>
            </a:r>
            <a:r>
              <a:rPr lang="ru-RU" b="0" i="0" dirty="0">
                <a:solidFill>
                  <a:srgbClr val="111111"/>
                </a:solidFill>
                <a:effectLst/>
                <a:latin typeface="-apple-system"/>
              </a:rPr>
              <a:t> сообщение в нужный формат. Затем сообщение отправляется брокеру.</a:t>
            </a:r>
            <a:endParaRPr lang="en-US" dirty="0"/>
          </a:p>
        </p:txBody>
      </p:sp>
      <p:pic>
        <p:nvPicPr>
          <p:cNvPr id="4098" name="Picture 2">
            <a:extLst>
              <a:ext uri="{FF2B5EF4-FFF2-40B4-BE49-F238E27FC236}">
                <a16:creationId xmlns:a16="http://schemas.microsoft.com/office/drawing/2014/main" id="{FF91643B-142D-46B0-8590-AD83788C62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1362" y="3528459"/>
            <a:ext cx="9329275" cy="30935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688974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3C795-BB44-42AE-B98F-E5919175D085}"/>
              </a:ext>
            </a:extLst>
          </p:cNvPr>
          <p:cNvSpPr>
            <a:spLocks noGrp="1"/>
          </p:cNvSpPr>
          <p:nvPr>
            <p:ph type="title"/>
          </p:nvPr>
        </p:nvSpPr>
        <p:spPr/>
        <p:txBody>
          <a:bodyPr/>
          <a:lstStyle/>
          <a:p>
            <a:r>
              <a:rPr lang="ru-RU" dirty="0"/>
              <a:t>Обмен сообщениями</a:t>
            </a:r>
            <a:endParaRPr lang="en-US" dirty="0"/>
          </a:p>
        </p:txBody>
      </p:sp>
      <p:sp>
        <p:nvSpPr>
          <p:cNvPr id="3" name="Content Placeholder 2">
            <a:extLst>
              <a:ext uri="{FF2B5EF4-FFF2-40B4-BE49-F238E27FC236}">
                <a16:creationId xmlns:a16="http://schemas.microsoft.com/office/drawing/2014/main" id="{B274CC98-34F6-4467-9F91-01652BBDCD0E}"/>
              </a:ext>
            </a:extLst>
          </p:cNvPr>
          <p:cNvSpPr>
            <a:spLocks noGrp="1"/>
          </p:cNvSpPr>
          <p:nvPr>
            <p:ph idx="1"/>
          </p:nvPr>
        </p:nvSpPr>
        <p:spPr/>
        <p:txBody>
          <a:bodyPr/>
          <a:lstStyle/>
          <a:p>
            <a:pPr marL="0" indent="0">
              <a:buNone/>
            </a:pPr>
            <a:r>
              <a:rPr lang="ru-RU" b="0" i="0" dirty="0">
                <a:solidFill>
                  <a:srgbClr val="111111"/>
                </a:solidFill>
                <a:effectLst/>
                <a:latin typeface="-apple-system"/>
              </a:rPr>
              <a:t>Далее (2) брокер записывает сообщение в своё внутреннее хранилище. Как оно устроено – для нас чёрный ящик.</a:t>
            </a:r>
            <a:endParaRPr lang="en-US" dirty="0"/>
          </a:p>
        </p:txBody>
      </p:sp>
      <p:pic>
        <p:nvPicPr>
          <p:cNvPr id="4098" name="Picture 2">
            <a:extLst>
              <a:ext uri="{FF2B5EF4-FFF2-40B4-BE49-F238E27FC236}">
                <a16:creationId xmlns:a16="http://schemas.microsoft.com/office/drawing/2014/main" id="{FF91643B-142D-46B0-8590-AD83788C62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1362" y="3528459"/>
            <a:ext cx="9329275" cy="30935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895611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3C795-BB44-42AE-B98F-E5919175D085}"/>
              </a:ext>
            </a:extLst>
          </p:cNvPr>
          <p:cNvSpPr>
            <a:spLocks noGrp="1"/>
          </p:cNvSpPr>
          <p:nvPr>
            <p:ph type="title"/>
          </p:nvPr>
        </p:nvSpPr>
        <p:spPr/>
        <p:txBody>
          <a:bodyPr/>
          <a:lstStyle/>
          <a:p>
            <a:r>
              <a:rPr lang="ru-RU" dirty="0"/>
              <a:t>Обмен сообщениями</a:t>
            </a:r>
            <a:endParaRPr lang="en-US" dirty="0"/>
          </a:p>
        </p:txBody>
      </p:sp>
      <p:sp>
        <p:nvSpPr>
          <p:cNvPr id="3" name="Content Placeholder 2">
            <a:extLst>
              <a:ext uri="{FF2B5EF4-FFF2-40B4-BE49-F238E27FC236}">
                <a16:creationId xmlns:a16="http://schemas.microsoft.com/office/drawing/2014/main" id="{B274CC98-34F6-4467-9F91-01652BBDCD0E}"/>
              </a:ext>
            </a:extLst>
          </p:cNvPr>
          <p:cNvSpPr>
            <a:spLocks noGrp="1"/>
          </p:cNvSpPr>
          <p:nvPr>
            <p:ph idx="1"/>
          </p:nvPr>
        </p:nvSpPr>
        <p:spPr/>
        <p:txBody>
          <a:bodyPr/>
          <a:lstStyle/>
          <a:p>
            <a:pPr marL="0" indent="0">
              <a:buNone/>
            </a:pPr>
            <a:r>
              <a:rPr lang="ru-RU" b="0" i="0" dirty="0">
                <a:solidFill>
                  <a:srgbClr val="111111"/>
                </a:solidFill>
                <a:effectLst/>
                <a:latin typeface="-apple-system"/>
              </a:rPr>
              <a:t>После записи сообщения в хранилище </a:t>
            </a:r>
            <a:r>
              <a:rPr lang="ru-RU" b="0" i="0" dirty="0" err="1">
                <a:solidFill>
                  <a:srgbClr val="111111"/>
                </a:solidFill>
                <a:effectLst/>
                <a:latin typeface="-apple-system"/>
              </a:rPr>
              <a:t>персистенс</a:t>
            </a:r>
            <a:r>
              <a:rPr lang="ru-RU" b="0" i="0" dirty="0">
                <a:solidFill>
                  <a:srgbClr val="111111"/>
                </a:solidFill>
                <a:effectLst/>
                <a:latin typeface="-apple-system"/>
              </a:rPr>
              <a:t>-адаптер должен получить подтверждение того, что сообщение действительно было записано (3). Это, как правило, самая медленная часть всего взаимодействия; подробнее об этом позже.</a:t>
            </a:r>
            <a:endParaRPr lang="en-US" dirty="0"/>
          </a:p>
        </p:txBody>
      </p:sp>
      <p:pic>
        <p:nvPicPr>
          <p:cNvPr id="4098" name="Picture 2">
            <a:extLst>
              <a:ext uri="{FF2B5EF4-FFF2-40B4-BE49-F238E27FC236}">
                <a16:creationId xmlns:a16="http://schemas.microsoft.com/office/drawing/2014/main" id="{FF91643B-142D-46B0-8590-AD83788C62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1362" y="3528459"/>
            <a:ext cx="9329275" cy="30935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371588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3C795-BB44-42AE-B98F-E5919175D085}"/>
              </a:ext>
            </a:extLst>
          </p:cNvPr>
          <p:cNvSpPr>
            <a:spLocks noGrp="1"/>
          </p:cNvSpPr>
          <p:nvPr>
            <p:ph type="title"/>
          </p:nvPr>
        </p:nvSpPr>
        <p:spPr/>
        <p:txBody>
          <a:bodyPr/>
          <a:lstStyle/>
          <a:p>
            <a:r>
              <a:rPr lang="ru-RU" dirty="0"/>
              <a:t>Обмен сообщениями</a:t>
            </a:r>
            <a:endParaRPr lang="en-US" dirty="0"/>
          </a:p>
        </p:txBody>
      </p:sp>
      <p:sp>
        <p:nvSpPr>
          <p:cNvPr id="3" name="Content Placeholder 2">
            <a:extLst>
              <a:ext uri="{FF2B5EF4-FFF2-40B4-BE49-F238E27FC236}">
                <a16:creationId xmlns:a16="http://schemas.microsoft.com/office/drawing/2014/main" id="{B274CC98-34F6-4467-9F91-01652BBDCD0E}"/>
              </a:ext>
            </a:extLst>
          </p:cNvPr>
          <p:cNvSpPr>
            <a:spLocks noGrp="1"/>
          </p:cNvSpPr>
          <p:nvPr>
            <p:ph idx="1"/>
          </p:nvPr>
        </p:nvSpPr>
        <p:spPr/>
        <p:txBody>
          <a:bodyPr/>
          <a:lstStyle/>
          <a:p>
            <a:pPr marL="0" indent="0">
              <a:buNone/>
            </a:pPr>
            <a:r>
              <a:rPr lang="ru-RU" b="0" i="0" dirty="0">
                <a:solidFill>
                  <a:srgbClr val="111111"/>
                </a:solidFill>
                <a:effectLst/>
                <a:latin typeface="-apple-system"/>
              </a:rPr>
              <a:t>Как только брокер удостоверится, что сообщение сохранено, он отправит клиенту ответ-подтверждение (4). После чего, поток клиента, первоначально вызвавший операцию </a:t>
            </a:r>
            <a:r>
              <a:rPr lang="ru-RU" b="0" i="0" dirty="0" err="1">
                <a:solidFill>
                  <a:srgbClr val="111111"/>
                </a:solidFill>
                <a:effectLst/>
                <a:latin typeface="-apple-system"/>
              </a:rPr>
              <a:t>send</a:t>
            </a:r>
            <a:r>
              <a:rPr lang="ru-RU" b="0" i="0" dirty="0">
                <a:solidFill>
                  <a:srgbClr val="111111"/>
                </a:solidFill>
                <a:effectLst/>
                <a:latin typeface="-apple-system"/>
              </a:rPr>
              <a:t>(), может продолжить свою работу.</a:t>
            </a:r>
            <a:endParaRPr lang="en-US" dirty="0"/>
          </a:p>
        </p:txBody>
      </p:sp>
      <p:pic>
        <p:nvPicPr>
          <p:cNvPr id="4098" name="Picture 2">
            <a:extLst>
              <a:ext uri="{FF2B5EF4-FFF2-40B4-BE49-F238E27FC236}">
                <a16:creationId xmlns:a16="http://schemas.microsoft.com/office/drawing/2014/main" id="{FF91643B-142D-46B0-8590-AD83788C62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1362" y="3528459"/>
            <a:ext cx="9329275" cy="30935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984400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E7F69-6AFB-4523-82E3-272E196BC7A1}"/>
              </a:ext>
            </a:extLst>
          </p:cNvPr>
          <p:cNvSpPr>
            <a:spLocks noGrp="1"/>
          </p:cNvSpPr>
          <p:nvPr>
            <p:ph type="title"/>
          </p:nvPr>
        </p:nvSpPr>
        <p:spPr/>
        <p:txBody>
          <a:bodyPr/>
          <a:lstStyle/>
          <a:p>
            <a:r>
              <a:rPr lang="en-US" dirty="0"/>
              <a:t>Publisher confirmations</a:t>
            </a:r>
          </a:p>
        </p:txBody>
      </p:sp>
      <p:sp>
        <p:nvSpPr>
          <p:cNvPr id="3" name="Content Placeholder 2">
            <a:extLst>
              <a:ext uri="{FF2B5EF4-FFF2-40B4-BE49-F238E27FC236}">
                <a16:creationId xmlns:a16="http://schemas.microsoft.com/office/drawing/2014/main" id="{4F136085-CD84-4271-A4E7-31DD682FA8CA}"/>
              </a:ext>
            </a:extLst>
          </p:cNvPr>
          <p:cNvSpPr>
            <a:spLocks noGrp="1"/>
          </p:cNvSpPr>
          <p:nvPr>
            <p:ph idx="1"/>
          </p:nvPr>
        </p:nvSpPr>
        <p:spPr/>
        <p:txBody>
          <a:bodyPr>
            <a:normAutofit lnSpcReduction="10000"/>
          </a:bodyPr>
          <a:lstStyle/>
          <a:p>
            <a:pPr marL="0" indent="0">
              <a:buNone/>
            </a:pPr>
            <a:r>
              <a:rPr lang="ru-RU" b="0" i="0" dirty="0">
                <a:solidFill>
                  <a:srgbClr val="111111"/>
                </a:solidFill>
                <a:effectLst/>
                <a:latin typeface="-apple-system"/>
              </a:rPr>
              <a:t>Это ожидание подтверждения персистентных сообщений является базой гарантии, предоставляемой JMS API — если вы хотите, чтобы сообщение было сохранено, для вас, вероятно, также важно, было ли сообщение принято брокером в первую очередь. Существует ряд причин, по которым это может оказаться невозможным, например, достигнут предел памяти или диска. Вместо сбоя, брокер либо приостанавливает операцию отправки, заставляя продюсер ждать, пока не появится достаточно системных ресурсов для обработки сообщения (процесс называется </a:t>
            </a:r>
            <a:r>
              <a:rPr lang="ru-RU" b="0" i="0" dirty="0" err="1">
                <a:solidFill>
                  <a:srgbClr val="111111"/>
                </a:solidFill>
                <a:effectLst/>
                <a:latin typeface="-apple-system"/>
              </a:rPr>
              <a:t>Producer</a:t>
            </a:r>
            <a:r>
              <a:rPr lang="ru-RU" b="0" i="0" dirty="0">
                <a:solidFill>
                  <a:srgbClr val="111111"/>
                </a:solidFill>
                <a:effectLst/>
                <a:latin typeface="-apple-system"/>
              </a:rPr>
              <a:t> </a:t>
            </a:r>
            <a:r>
              <a:rPr lang="ru-RU" b="0" i="0" dirty="0" err="1">
                <a:solidFill>
                  <a:srgbClr val="111111"/>
                </a:solidFill>
                <a:effectLst/>
                <a:latin typeface="-apple-system"/>
              </a:rPr>
              <a:t>Flow</a:t>
            </a:r>
            <a:r>
              <a:rPr lang="ru-RU" b="0" i="0" dirty="0">
                <a:solidFill>
                  <a:srgbClr val="111111"/>
                </a:solidFill>
                <a:effectLst/>
                <a:latin typeface="-apple-system"/>
              </a:rPr>
              <a:t> Control), либо он отправит негативное подтверждение продюсеру, бросая исключение. Точное поведение настраивается для каждого брокера.</a:t>
            </a:r>
            <a:endParaRPr lang="en-US" dirty="0"/>
          </a:p>
        </p:txBody>
      </p:sp>
    </p:spTree>
    <p:extLst>
      <p:ext uri="{BB962C8B-B14F-4D97-AF65-F5344CB8AC3E}">
        <p14:creationId xmlns:p14="http://schemas.microsoft.com/office/powerpoint/2010/main" val="411253373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E7F69-6AFB-4523-82E3-272E196BC7A1}"/>
              </a:ext>
            </a:extLst>
          </p:cNvPr>
          <p:cNvSpPr>
            <a:spLocks noGrp="1"/>
          </p:cNvSpPr>
          <p:nvPr>
            <p:ph type="title"/>
          </p:nvPr>
        </p:nvSpPr>
        <p:spPr/>
        <p:txBody>
          <a:bodyPr/>
          <a:lstStyle/>
          <a:p>
            <a:r>
              <a:rPr lang="en-US" dirty="0"/>
              <a:t>Publisher confirmations</a:t>
            </a:r>
          </a:p>
        </p:txBody>
      </p:sp>
      <p:sp>
        <p:nvSpPr>
          <p:cNvPr id="3" name="Content Placeholder 2">
            <a:extLst>
              <a:ext uri="{FF2B5EF4-FFF2-40B4-BE49-F238E27FC236}">
                <a16:creationId xmlns:a16="http://schemas.microsoft.com/office/drawing/2014/main" id="{4F136085-CD84-4271-A4E7-31DD682FA8CA}"/>
              </a:ext>
            </a:extLst>
          </p:cNvPr>
          <p:cNvSpPr>
            <a:spLocks noGrp="1"/>
          </p:cNvSpPr>
          <p:nvPr>
            <p:ph idx="1"/>
          </p:nvPr>
        </p:nvSpPr>
        <p:spPr/>
        <p:txBody>
          <a:bodyPr>
            <a:normAutofit/>
          </a:bodyPr>
          <a:lstStyle/>
          <a:p>
            <a:pPr marL="0" indent="0">
              <a:buNone/>
            </a:pPr>
            <a:r>
              <a:rPr lang="ru-RU" dirty="0">
                <a:solidFill>
                  <a:srgbClr val="111111"/>
                </a:solidFill>
                <a:latin typeface="-apple-system"/>
              </a:rPr>
              <a:t>Обычно, в простом базовом сценарии, никого не интересует, как там себя чувствует брокер сообщений и используют его по сценарию – записали и забыли (</a:t>
            </a:r>
            <a:r>
              <a:rPr lang="en-US" dirty="0">
                <a:solidFill>
                  <a:srgbClr val="111111"/>
                </a:solidFill>
                <a:latin typeface="-apple-system"/>
              </a:rPr>
              <a:t>Fire-and-forget).</a:t>
            </a:r>
          </a:p>
          <a:p>
            <a:pPr marL="0" indent="0">
              <a:buNone/>
            </a:pPr>
            <a:r>
              <a:rPr lang="ru-RU" b="0" i="0" dirty="0">
                <a:solidFill>
                  <a:srgbClr val="111111"/>
                </a:solidFill>
                <a:effectLst/>
                <a:latin typeface="-apple-system"/>
              </a:rPr>
              <a:t>Если </a:t>
            </a:r>
            <a:r>
              <a:rPr lang="ru-RU" b="0" i="0" dirty="0" err="1">
                <a:solidFill>
                  <a:srgbClr val="111111"/>
                </a:solidFill>
                <a:effectLst/>
                <a:latin typeface="-apple-system"/>
              </a:rPr>
              <a:t>персистенс</a:t>
            </a:r>
            <a:r>
              <a:rPr lang="ru-RU" b="0" i="0" dirty="0">
                <a:solidFill>
                  <a:srgbClr val="111111"/>
                </a:solidFill>
                <a:effectLst/>
                <a:latin typeface="-apple-system"/>
              </a:rPr>
              <a:t>-адаптер основан на файлах, то сохранение сообщения включает запись в файловую систему. Если это так, то зачем нужно подтверждение того, что операция записи была завершена? Действительно ли акт завершения записи означает, что запись произошла?</a:t>
            </a:r>
            <a:br>
              <a:rPr lang="ru-RU" dirty="0"/>
            </a:br>
            <a:r>
              <a:rPr lang="ru-RU" b="0" i="0" dirty="0">
                <a:solidFill>
                  <a:srgbClr val="111111"/>
                </a:solidFill>
                <a:effectLst/>
                <a:latin typeface="-apple-system"/>
              </a:rPr>
              <a:t>Как это обычно бывает, чем глубже вы изучаете что-то, тем более сложным оно оказывается.</a:t>
            </a:r>
            <a:endParaRPr lang="en-US" dirty="0"/>
          </a:p>
        </p:txBody>
      </p:sp>
    </p:spTree>
    <p:extLst>
      <p:ext uri="{BB962C8B-B14F-4D97-AF65-F5344CB8AC3E}">
        <p14:creationId xmlns:p14="http://schemas.microsoft.com/office/powerpoint/2010/main" val="214676737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3126A-45C8-428D-8A76-B8A6EADD4455}"/>
              </a:ext>
            </a:extLst>
          </p:cNvPr>
          <p:cNvSpPr>
            <a:spLocks noGrp="1"/>
          </p:cNvSpPr>
          <p:nvPr>
            <p:ph type="title"/>
          </p:nvPr>
        </p:nvSpPr>
        <p:spPr/>
        <p:txBody>
          <a:bodyPr/>
          <a:lstStyle/>
          <a:p>
            <a:r>
              <a:rPr lang="en-US" dirty="0"/>
              <a:t>Buffering</a:t>
            </a:r>
          </a:p>
        </p:txBody>
      </p:sp>
      <p:sp>
        <p:nvSpPr>
          <p:cNvPr id="3" name="Content Placeholder 2">
            <a:extLst>
              <a:ext uri="{FF2B5EF4-FFF2-40B4-BE49-F238E27FC236}">
                <a16:creationId xmlns:a16="http://schemas.microsoft.com/office/drawing/2014/main" id="{E907CFE4-1BF1-4C1E-A996-10F7EFC19673}"/>
              </a:ext>
            </a:extLst>
          </p:cNvPr>
          <p:cNvSpPr>
            <a:spLocks noGrp="1"/>
          </p:cNvSpPr>
          <p:nvPr>
            <p:ph idx="1"/>
          </p:nvPr>
        </p:nvSpPr>
        <p:spPr/>
        <p:txBody>
          <a:bodyPr>
            <a:normAutofit/>
          </a:bodyPr>
          <a:lstStyle/>
          <a:p>
            <a:pPr marL="0" indent="0">
              <a:buNone/>
            </a:pPr>
            <a:r>
              <a:rPr lang="ru-RU" b="0" i="0" dirty="0">
                <a:solidFill>
                  <a:srgbClr val="111111"/>
                </a:solidFill>
                <a:effectLst/>
                <a:latin typeface="-apple-system"/>
              </a:rPr>
              <a:t>Когда процесс операционной системы, например брокер, записывает данные на диск, он взаимодействует с файловой системой. Файловая система — это процесс, который абстрагирует детали взаимодействия с используемым носителем данных, предоставляя API для файловых операций, таких как ОТКРЫТЬ, ЗАКРЫТЬ, ПРОЧИТАТЬ и ЗАПИСАТЬ. Одна из этих функций заключается в </a:t>
            </a:r>
            <a:r>
              <a:rPr lang="ru-RU" b="0" i="1" dirty="0">
                <a:solidFill>
                  <a:srgbClr val="111111"/>
                </a:solidFill>
                <a:effectLst/>
                <a:latin typeface="-apple-system"/>
              </a:rPr>
              <a:t>минимизации количества операций записи</a:t>
            </a:r>
            <a:r>
              <a:rPr lang="ru-RU" b="0" i="0" dirty="0">
                <a:solidFill>
                  <a:srgbClr val="111111"/>
                </a:solidFill>
                <a:effectLst/>
                <a:latin typeface="-apple-system"/>
              </a:rPr>
              <a:t> путем буферизации данных, записываемых операционной системой в блоки, которые могут быть сохранены на диск в один подход. </a:t>
            </a:r>
            <a:endParaRPr lang="en-US" dirty="0"/>
          </a:p>
        </p:txBody>
      </p:sp>
    </p:spTree>
    <p:extLst>
      <p:ext uri="{BB962C8B-B14F-4D97-AF65-F5344CB8AC3E}">
        <p14:creationId xmlns:p14="http://schemas.microsoft.com/office/powerpoint/2010/main" val="31681161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33415-FF89-421D-8177-EDB89C47C32C}"/>
              </a:ext>
            </a:extLst>
          </p:cNvPr>
          <p:cNvSpPr>
            <a:spLocks noGrp="1"/>
          </p:cNvSpPr>
          <p:nvPr>
            <p:ph type="title"/>
          </p:nvPr>
        </p:nvSpPr>
        <p:spPr/>
        <p:txBody>
          <a:bodyPr/>
          <a:lstStyle/>
          <a:p>
            <a:r>
              <a:rPr lang="ru-RU" dirty="0" err="1"/>
              <a:t>Микросервисная</a:t>
            </a:r>
            <a:r>
              <a:rPr lang="ru-RU" dirty="0"/>
              <a:t> архитектура</a:t>
            </a:r>
            <a:endParaRPr lang="en-US" dirty="0"/>
          </a:p>
        </p:txBody>
      </p:sp>
      <p:sp>
        <p:nvSpPr>
          <p:cNvPr id="3" name="Content Placeholder 2">
            <a:extLst>
              <a:ext uri="{FF2B5EF4-FFF2-40B4-BE49-F238E27FC236}">
                <a16:creationId xmlns:a16="http://schemas.microsoft.com/office/drawing/2014/main" id="{E41A3B94-E943-46E7-9F71-414589213B1E}"/>
              </a:ext>
            </a:extLst>
          </p:cNvPr>
          <p:cNvSpPr>
            <a:spLocks noGrp="1"/>
          </p:cNvSpPr>
          <p:nvPr>
            <p:ph idx="1"/>
          </p:nvPr>
        </p:nvSpPr>
        <p:spPr/>
        <p:txBody>
          <a:bodyPr/>
          <a:lstStyle/>
          <a:p>
            <a:pPr marL="0" indent="0">
              <a:buNone/>
            </a:pPr>
            <a:r>
              <a:rPr lang="ru-RU" b="0" i="0" dirty="0">
                <a:solidFill>
                  <a:srgbClr val="111111"/>
                </a:solidFill>
                <a:effectLst/>
                <a:latin typeface="-apple-system"/>
              </a:rPr>
              <a:t>Данная архитектура появилась в тот момент, когда работать «монолитами» стало сложно и неудобно. С новым принципом построения приложений, </a:t>
            </a:r>
            <a:r>
              <a:rPr lang="ru-RU" b="0" i="0" dirty="0" err="1">
                <a:solidFill>
                  <a:srgbClr val="111111"/>
                </a:solidFill>
                <a:effectLst/>
                <a:latin typeface="-apple-system"/>
              </a:rPr>
              <a:t>микросервисы</a:t>
            </a:r>
            <a:r>
              <a:rPr lang="ru-RU" b="0" i="0" dirty="0">
                <a:solidFill>
                  <a:srgbClr val="111111"/>
                </a:solidFill>
                <a:effectLst/>
                <a:latin typeface="-apple-system"/>
              </a:rPr>
              <a:t> получили и совершенно другой принцип взаимодействия компонентов — в монолитной архитектуре применяют </a:t>
            </a:r>
            <a:r>
              <a:rPr lang="ru-RU" b="0" i="0" dirty="0" err="1">
                <a:solidFill>
                  <a:srgbClr val="111111"/>
                </a:solidFill>
                <a:effectLst/>
                <a:latin typeface="-apple-system"/>
              </a:rPr>
              <a:t>внутрипроцессные</a:t>
            </a:r>
            <a:r>
              <a:rPr lang="ru-RU" b="0" i="0" dirty="0">
                <a:solidFill>
                  <a:srgbClr val="111111"/>
                </a:solidFill>
                <a:effectLst/>
                <a:latin typeface="-apple-system"/>
              </a:rPr>
              <a:t> взаимодействия, а в </a:t>
            </a:r>
            <a:r>
              <a:rPr lang="ru-RU" b="0" i="0" dirty="0" err="1">
                <a:solidFill>
                  <a:srgbClr val="111111"/>
                </a:solidFill>
                <a:effectLst/>
                <a:latin typeface="-apple-system"/>
              </a:rPr>
              <a:t>микросервисной</a:t>
            </a:r>
            <a:r>
              <a:rPr lang="ru-RU" b="0" i="0" dirty="0">
                <a:solidFill>
                  <a:srgbClr val="111111"/>
                </a:solidFill>
                <a:effectLst/>
                <a:latin typeface="-apple-system"/>
              </a:rPr>
              <a:t> взаимодействие модулей происходит через сеть по </a:t>
            </a:r>
            <a:r>
              <a:rPr lang="ru-RU" b="0" i="0" dirty="0" err="1">
                <a:solidFill>
                  <a:srgbClr val="111111"/>
                </a:solidFill>
                <a:effectLst/>
                <a:latin typeface="-apple-system"/>
              </a:rPr>
              <a:t>протоколонезависимой</a:t>
            </a:r>
            <a:r>
              <a:rPr lang="ru-RU" b="0" i="0" dirty="0">
                <a:solidFill>
                  <a:srgbClr val="111111"/>
                </a:solidFill>
                <a:effectLst/>
                <a:latin typeface="-apple-system"/>
              </a:rPr>
              <a:t> технологии. </a:t>
            </a:r>
            <a:endParaRPr lang="en-US" dirty="0"/>
          </a:p>
        </p:txBody>
      </p:sp>
    </p:spTree>
    <p:extLst>
      <p:ext uri="{BB962C8B-B14F-4D97-AF65-F5344CB8AC3E}">
        <p14:creationId xmlns:p14="http://schemas.microsoft.com/office/powerpoint/2010/main" val="392139167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3126A-45C8-428D-8A76-B8A6EADD4455}"/>
              </a:ext>
            </a:extLst>
          </p:cNvPr>
          <p:cNvSpPr>
            <a:spLocks noGrp="1"/>
          </p:cNvSpPr>
          <p:nvPr>
            <p:ph type="title"/>
          </p:nvPr>
        </p:nvSpPr>
        <p:spPr/>
        <p:txBody>
          <a:bodyPr/>
          <a:lstStyle/>
          <a:p>
            <a:r>
              <a:rPr lang="en-US" dirty="0"/>
              <a:t>Buffering</a:t>
            </a:r>
          </a:p>
        </p:txBody>
      </p:sp>
      <p:sp>
        <p:nvSpPr>
          <p:cNvPr id="3" name="Content Placeholder 2">
            <a:extLst>
              <a:ext uri="{FF2B5EF4-FFF2-40B4-BE49-F238E27FC236}">
                <a16:creationId xmlns:a16="http://schemas.microsoft.com/office/drawing/2014/main" id="{E907CFE4-1BF1-4C1E-A996-10F7EFC19673}"/>
              </a:ext>
            </a:extLst>
          </p:cNvPr>
          <p:cNvSpPr>
            <a:spLocks noGrp="1"/>
          </p:cNvSpPr>
          <p:nvPr>
            <p:ph idx="1"/>
          </p:nvPr>
        </p:nvSpPr>
        <p:spPr/>
        <p:txBody>
          <a:bodyPr>
            <a:normAutofit/>
          </a:bodyPr>
          <a:lstStyle/>
          <a:p>
            <a:pPr marL="0" indent="0">
              <a:buNone/>
            </a:pPr>
            <a:r>
              <a:rPr lang="ru-RU" b="0" i="0" dirty="0">
                <a:solidFill>
                  <a:srgbClr val="111111"/>
                </a:solidFill>
                <a:effectLst/>
                <a:latin typeface="-apple-system"/>
              </a:rPr>
              <a:t>Операции записи файловой системы, которые выглядят так, будто взаимодействуют с дисками, на самом деле записываются в этот </a:t>
            </a:r>
            <a:r>
              <a:rPr lang="ru-RU" b="0" i="1" dirty="0">
                <a:solidFill>
                  <a:srgbClr val="111111"/>
                </a:solidFill>
                <a:effectLst/>
                <a:latin typeface="-apple-system"/>
              </a:rPr>
              <a:t>буферный кэш</a:t>
            </a:r>
            <a:r>
              <a:rPr lang="ru-RU" b="0" i="0" dirty="0">
                <a:solidFill>
                  <a:srgbClr val="111111"/>
                </a:solidFill>
                <a:effectLst/>
                <a:latin typeface="-apple-system"/>
              </a:rPr>
              <a:t>.</a:t>
            </a:r>
          </a:p>
          <a:p>
            <a:pPr marL="0" indent="0">
              <a:buNone/>
            </a:pPr>
            <a:r>
              <a:rPr lang="ru-RU" b="0" i="0" dirty="0">
                <a:solidFill>
                  <a:srgbClr val="111111"/>
                </a:solidFill>
                <a:effectLst/>
                <a:latin typeface="-apple-system"/>
              </a:rPr>
              <a:t>Кстати, именно поэтому ваш компьютер жалуется, когда вы небезопасно извлекаете USB-накопитель — файлы, которые вы скопировали, на самом деле, возможно, не были записаны!</a:t>
            </a:r>
            <a:br>
              <a:rPr lang="ru-RU" dirty="0"/>
            </a:br>
            <a:r>
              <a:rPr lang="ru-RU" b="0" i="0" dirty="0">
                <a:solidFill>
                  <a:srgbClr val="111111"/>
                </a:solidFill>
                <a:effectLst/>
                <a:latin typeface="-apple-system"/>
              </a:rPr>
              <a:t>Как только данные выходят за пределы буферного кэша, они попадают на следующий уровень кэширования, на этот раз на аппаратном уровне — </a:t>
            </a:r>
            <a:r>
              <a:rPr lang="ru-RU" b="0" i="1" dirty="0">
                <a:solidFill>
                  <a:srgbClr val="111111"/>
                </a:solidFill>
                <a:effectLst/>
                <a:latin typeface="-apple-system"/>
              </a:rPr>
              <a:t>кэш контроллера диска</a:t>
            </a:r>
            <a:r>
              <a:rPr lang="ru-RU" b="0" i="0" dirty="0">
                <a:solidFill>
                  <a:srgbClr val="111111"/>
                </a:solidFill>
                <a:effectLst/>
                <a:latin typeface="-apple-system"/>
              </a:rPr>
              <a:t>.</a:t>
            </a:r>
            <a:endParaRPr lang="en-US" dirty="0"/>
          </a:p>
        </p:txBody>
      </p:sp>
    </p:spTree>
    <p:extLst>
      <p:ext uri="{BB962C8B-B14F-4D97-AF65-F5344CB8AC3E}">
        <p14:creationId xmlns:p14="http://schemas.microsoft.com/office/powerpoint/2010/main" val="412657691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3126A-45C8-428D-8A76-B8A6EADD4455}"/>
              </a:ext>
            </a:extLst>
          </p:cNvPr>
          <p:cNvSpPr>
            <a:spLocks noGrp="1"/>
          </p:cNvSpPr>
          <p:nvPr>
            <p:ph type="title"/>
          </p:nvPr>
        </p:nvSpPr>
        <p:spPr/>
        <p:txBody>
          <a:bodyPr/>
          <a:lstStyle/>
          <a:p>
            <a:r>
              <a:rPr lang="en-US" dirty="0"/>
              <a:t>Buffering</a:t>
            </a:r>
          </a:p>
        </p:txBody>
      </p:sp>
      <p:sp>
        <p:nvSpPr>
          <p:cNvPr id="3" name="Content Placeholder 2">
            <a:extLst>
              <a:ext uri="{FF2B5EF4-FFF2-40B4-BE49-F238E27FC236}">
                <a16:creationId xmlns:a16="http://schemas.microsoft.com/office/drawing/2014/main" id="{E907CFE4-1BF1-4C1E-A996-10F7EFC19673}"/>
              </a:ext>
            </a:extLst>
          </p:cNvPr>
          <p:cNvSpPr>
            <a:spLocks noGrp="1"/>
          </p:cNvSpPr>
          <p:nvPr>
            <p:ph idx="1"/>
          </p:nvPr>
        </p:nvSpPr>
        <p:spPr/>
        <p:txBody>
          <a:bodyPr>
            <a:normAutofit/>
          </a:bodyPr>
          <a:lstStyle/>
          <a:p>
            <a:pPr marL="0" indent="0">
              <a:buNone/>
            </a:pPr>
            <a:r>
              <a:rPr lang="ru-RU" b="0" i="0" dirty="0" err="1">
                <a:solidFill>
                  <a:srgbClr val="111111"/>
                </a:solidFill>
                <a:effectLst/>
                <a:latin typeface="-apple-system"/>
              </a:rPr>
              <a:t>ActiveMQ</a:t>
            </a:r>
            <a:r>
              <a:rPr lang="ru-RU" b="0" i="0" dirty="0">
                <a:solidFill>
                  <a:srgbClr val="111111"/>
                </a:solidFill>
                <a:effectLst/>
                <a:latin typeface="-apple-system"/>
              </a:rPr>
              <a:t> включает в себя буфер записи, в который принимающие потоки записывают свои сообщения, ожидая завершения предыдущей записи. Затем буфер записывается в одно действие, когда сообщение становится доступным. После завершения потоки получают уведомление. Таким образом, брокер максимизирует использование пропускной способности хранилища.</a:t>
            </a:r>
            <a:br>
              <a:rPr lang="ru-RU" dirty="0"/>
            </a:br>
            <a:endParaRPr lang="en-US" dirty="0"/>
          </a:p>
        </p:txBody>
      </p:sp>
    </p:spTree>
    <p:extLst>
      <p:ext uri="{BB962C8B-B14F-4D97-AF65-F5344CB8AC3E}">
        <p14:creationId xmlns:p14="http://schemas.microsoft.com/office/powerpoint/2010/main" val="276460355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CD23B-DE0F-46B0-A9BA-59CB15A3D562}"/>
              </a:ext>
            </a:extLst>
          </p:cNvPr>
          <p:cNvSpPr>
            <a:spLocks noGrp="1"/>
          </p:cNvSpPr>
          <p:nvPr>
            <p:ph type="title"/>
          </p:nvPr>
        </p:nvSpPr>
        <p:spPr/>
        <p:txBody>
          <a:bodyPr/>
          <a:lstStyle/>
          <a:p>
            <a:r>
              <a:rPr lang="ru-RU" dirty="0"/>
              <a:t>Получение сообщений из очереди</a:t>
            </a:r>
            <a:endParaRPr lang="en-US" dirty="0"/>
          </a:p>
        </p:txBody>
      </p:sp>
      <p:sp>
        <p:nvSpPr>
          <p:cNvPr id="3" name="Content Placeholder 2">
            <a:extLst>
              <a:ext uri="{FF2B5EF4-FFF2-40B4-BE49-F238E27FC236}">
                <a16:creationId xmlns:a16="http://schemas.microsoft.com/office/drawing/2014/main" id="{0FF85EF5-9B00-4F62-A095-AB8ABF79304A}"/>
              </a:ext>
            </a:extLst>
          </p:cNvPr>
          <p:cNvSpPr>
            <a:spLocks noGrp="1"/>
          </p:cNvSpPr>
          <p:nvPr>
            <p:ph idx="1"/>
          </p:nvPr>
        </p:nvSpPr>
        <p:spPr/>
        <p:txBody>
          <a:bodyPr/>
          <a:lstStyle/>
          <a:p>
            <a:pPr marL="0" indent="0">
              <a:buNone/>
            </a:pPr>
            <a:r>
              <a:rPr lang="ru-RU" b="0" i="0" dirty="0">
                <a:solidFill>
                  <a:srgbClr val="111111"/>
                </a:solidFill>
                <a:effectLst/>
                <a:latin typeface="-apple-system"/>
              </a:rPr>
              <a:t>Процесс вычитывания сообщений начинается, когда потребитель выражает готовность их принять либо настраивая </a:t>
            </a:r>
            <a:r>
              <a:rPr lang="ru-RU" b="0" i="0" dirty="0" err="1">
                <a:solidFill>
                  <a:srgbClr val="111111"/>
                </a:solidFill>
                <a:effectLst/>
                <a:latin typeface="-apple-system"/>
              </a:rPr>
              <a:t>MessageListener</a:t>
            </a:r>
            <a:r>
              <a:rPr lang="ru-RU" b="0" i="0" dirty="0">
                <a:solidFill>
                  <a:srgbClr val="111111"/>
                </a:solidFill>
                <a:effectLst/>
                <a:latin typeface="-apple-system"/>
              </a:rPr>
              <a:t> для обработки сообщений по мере их поступления, либо вызывая метод </a:t>
            </a:r>
            <a:r>
              <a:rPr lang="ru-RU" b="0" i="0" dirty="0" err="1">
                <a:solidFill>
                  <a:srgbClr val="111111"/>
                </a:solidFill>
                <a:effectLst/>
                <a:latin typeface="-apple-system"/>
              </a:rPr>
              <a:t>MessageConsumer.receive</a:t>
            </a:r>
            <a:r>
              <a:rPr lang="ru-RU" b="0" i="0" dirty="0">
                <a:solidFill>
                  <a:srgbClr val="111111"/>
                </a:solidFill>
                <a:effectLst/>
                <a:latin typeface="-apple-system"/>
              </a:rPr>
              <a:t>() </a:t>
            </a:r>
            <a:endParaRPr lang="en-US" dirty="0"/>
          </a:p>
        </p:txBody>
      </p:sp>
      <p:pic>
        <p:nvPicPr>
          <p:cNvPr id="5122" name="Picture 2">
            <a:extLst>
              <a:ext uri="{FF2B5EF4-FFF2-40B4-BE49-F238E27FC236}">
                <a16:creationId xmlns:a16="http://schemas.microsoft.com/office/drawing/2014/main" id="{7A202CC7-B81E-4993-898B-7F7DB6546C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9443" y="3429000"/>
            <a:ext cx="8885391" cy="3293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363356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CD23B-DE0F-46B0-A9BA-59CB15A3D562}"/>
              </a:ext>
            </a:extLst>
          </p:cNvPr>
          <p:cNvSpPr>
            <a:spLocks noGrp="1"/>
          </p:cNvSpPr>
          <p:nvPr>
            <p:ph type="title"/>
          </p:nvPr>
        </p:nvSpPr>
        <p:spPr/>
        <p:txBody>
          <a:bodyPr/>
          <a:lstStyle/>
          <a:p>
            <a:r>
              <a:rPr lang="ru-RU" dirty="0"/>
              <a:t>Получение сообщений из очереди</a:t>
            </a:r>
            <a:endParaRPr lang="en-US" dirty="0"/>
          </a:p>
        </p:txBody>
      </p:sp>
      <p:sp>
        <p:nvSpPr>
          <p:cNvPr id="3" name="Content Placeholder 2">
            <a:extLst>
              <a:ext uri="{FF2B5EF4-FFF2-40B4-BE49-F238E27FC236}">
                <a16:creationId xmlns:a16="http://schemas.microsoft.com/office/drawing/2014/main" id="{0FF85EF5-9B00-4F62-A095-AB8ABF79304A}"/>
              </a:ext>
            </a:extLst>
          </p:cNvPr>
          <p:cNvSpPr>
            <a:spLocks noGrp="1"/>
          </p:cNvSpPr>
          <p:nvPr>
            <p:ph idx="1"/>
          </p:nvPr>
        </p:nvSpPr>
        <p:spPr/>
        <p:txBody>
          <a:bodyPr/>
          <a:lstStyle/>
          <a:p>
            <a:pPr marL="0" indent="0">
              <a:buNone/>
            </a:pPr>
            <a:r>
              <a:rPr lang="ru-RU" b="0" i="0" dirty="0">
                <a:solidFill>
                  <a:srgbClr val="111111"/>
                </a:solidFill>
                <a:effectLst/>
                <a:latin typeface="-apple-system"/>
              </a:rPr>
              <a:t>Когда </a:t>
            </a:r>
            <a:r>
              <a:rPr lang="ru-RU" b="0" i="0" dirty="0" err="1">
                <a:solidFill>
                  <a:srgbClr val="111111"/>
                </a:solidFill>
                <a:effectLst/>
                <a:latin typeface="-apple-system"/>
              </a:rPr>
              <a:t>ActiveMQ</a:t>
            </a:r>
            <a:r>
              <a:rPr lang="ru-RU" b="0" i="0" dirty="0">
                <a:solidFill>
                  <a:srgbClr val="111111"/>
                </a:solidFill>
                <a:effectLst/>
                <a:latin typeface="-apple-system"/>
              </a:rPr>
              <a:t> становится известно о </a:t>
            </a:r>
            <a:r>
              <a:rPr lang="ru-RU" b="0" i="0" dirty="0" err="1">
                <a:solidFill>
                  <a:srgbClr val="111111"/>
                </a:solidFill>
                <a:effectLst/>
                <a:latin typeface="-apple-system"/>
              </a:rPr>
              <a:t>консюмере</a:t>
            </a:r>
            <a:r>
              <a:rPr lang="ru-RU" b="0" i="0" dirty="0">
                <a:solidFill>
                  <a:srgbClr val="111111"/>
                </a:solidFill>
                <a:effectLst/>
                <a:latin typeface="-apple-system"/>
              </a:rPr>
              <a:t>, он (</a:t>
            </a:r>
            <a:r>
              <a:rPr lang="ru-RU" b="0" i="0" dirty="0" err="1">
                <a:solidFill>
                  <a:srgbClr val="111111"/>
                </a:solidFill>
                <a:effectLst/>
                <a:latin typeface="-apple-system"/>
              </a:rPr>
              <a:t>ActiveMQ</a:t>
            </a:r>
            <a:r>
              <a:rPr lang="ru-RU" b="0" i="0" dirty="0">
                <a:solidFill>
                  <a:srgbClr val="111111"/>
                </a:solidFill>
                <a:effectLst/>
                <a:latin typeface="-apple-system"/>
              </a:rPr>
              <a:t>) постранично читает (</a:t>
            </a:r>
            <a:r>
              <a:rPr lang="ru-RU" b="0" i="0" dirty="0" err="1">
                <a:solidFill>
                  <a:srgbClr val="111111"/>
                </a:solidFill>
                <a:effectLst/>
                <a:latin typeface="-apple-system"/>
              </a:rPr>
              <a:t>pages</a:t>
            </a:r>
            <a:r>
              <a:rPr lang="ru-RU" b="0" i="0" dirty="0">
                <a:solidFill>
                  <a:srgbClr val="111111"/>
                </a:solidFill>
                <a:effectLst/>
                <a:latin typeface="-apple-system"/>
              </a:rPr>
              <a:t>) сообщения из хранилища в память для распространения (1)</a:t>
            </a:r>
            <a:endParaRPr lang="en-US" dirty="0"/>
          </a:p>
        </p:txBody>
      </p:sp>
      <p:pic>
        <p:nvPicPr>
          <p:cNvPr id="5122" name="Picture 2">
            <a:extLst>
              <a:ext uri="{FF2B5EF4-FFF2-40B4-BE49-F238E27FC236}">
                <a16:creationId xmlns:a16="http://schemas.microsoft.com/office/drawing/2014/main" id="{7A202CC7-B81E-4993-898B-7F7DB6546C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9443" y="3429000"/>
            <a:ext cx="8885391" cy="3293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238382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CD23B-DE0F-46B0-A9BA-59CB15A3D562}"/>
              </a:ext>
            </a:extLst>
          </p:cNvPr>
          <p:cNvSpPr>
            <a:spLocks noGrp="1"/>
          </p:cNvSpPr>
          <p:nvPr>
            <p:ph type="title"/>
          </p:nvPr>
        </p:nvSpPr>
        <p:spPr/>
        <p:txBody>
          <a:bodyPr/>
          <a:lstStyle/>
          <a:p>
            <a:r>
              <a:rPr lang="ru-RU" dirty="0"/>
              <a:t>Получение сообщений из очереди</a:t>
            </a:r>
            <a:endParaRPr lang="en-US" dirty="0"/>
          </a:p>
        </p:txBody>
      </p:sp>
      <p:sp>
        <p:nvSpPr>
          <p:cNvPr id="3" name="Content Placeholder 2">
            <a:extLst>
              <a:ext uri="{FF2B5EF4-FFF2-40B4-BE49-F238E27FC236}">
                <a16:creationId xmlns:a16="http://schemas.microsoft.com/office/drawing/2014/main" id="{0FF85EF5-9B00-4F62-A095-AB8ABF79304A}"/>
              </a:ext>
            </a:extLst>
          </p:cNvPr>
          <p:cNvSpPr>
            <a:spLocks noGrp="1"/>
          </p:cNvSpPr>
          <p:nvPr>
            <p:ph idx="1"/>
          </p:nvPr>
        </p:nvSpPr>
        <p:spPr/>
        <p:txBody>
          <a:bodyPr/>
          <a:lstStyle/>
          <a:p>
            <a:pPr marL="0" indent="0">
              <a:buNone/>
            </a:pPr>
            <a:r>
              <a:rPr lang="ru-RU" b="0" i="0" dirty="0">
                <a:solidFill>
                  <a:srgbClr val="111111"/>
                </a:solidFill>
                <a:effectLst/>
                <a:latin typeface="-apple-system"/>
              </a:rPr>
              <a:t>Затем эти сообщения перенаправляются (</a:t>
            </a:r>
            <a:r>
              <a:rPr lang="ru-RU" b="0" i="0" dirty="0" err="1">
                <a:solidFill>
                  <a:srgbClr val="111111"/>
                </a:solidFill>
                <a:effectLst/>
                <a:latin typeface="-apple-system"/>
              </a:rPr>
              <a:t>dispatched</a:t>
            </a:r>
            <a:r>
              <a:rPr lang="ru-RU" b="0" i="0" dirty="0">
                <a:solidFill>
                  <a:srgbClr val="111111"/>
                </a:solidFill>
                <a:effectLst/>
                <a:latin typeface="-apple-system"/>
              </a:rPr>
              <a:t>) </a:t>
            </a:r>
            <a:r>
              <a:rPr lang="ru-RU" b="0" i="0" dirty="0" err="1">
                <a:solidFill>
                  <a:srgbClr val="111111"/>
                </a:solidFill>
                <a:effectLst/>
                <a:latin typeface="-apple-system"/>
              </a:rPr>
              <a:t>консюмеру</a:t>
            </a:r>
            <a:r>
              <a:rPr lang="ru-RU" b="0" i="0" dirty="0">
                <a:solidFill>
                  <a:srgbClr val="111111"/>
                </a:solidFill>
                <a:effectLst/>
                <a:latin typeface="-apple-system"/>
              </a:rPr>
              <a:t> (2), часто несколькими частями для снижения объема сетевого взаимодействия. Брокер отслеживает, какие сообщения были перенаправлены и какому </a:t>
            </a:r>
            <a:r>
              <a:rPr lang="ru-RU" b="0" i="0" dirty="0" err="1">
                <a:solidFill>
                  <a:srgbClr val="111111"/>
                </a:solidFill>
                <a:effectLst/>
                <a:latin typeface="-apple-system"/>
              </a:rPr>
              <a:t>консьюмеру</a:t>
            </a:r>
            <a:r>
              <a:rPr lang="ru-RU" b="0" i="0" dirty="0">
                <a:solidFill>
                  <a:srgbClr val="111111"/>
                </a:solidFill>
                <a:effectLst/>
                <a:latin typeface="-apple-system"/>
              </a:rPr>
              <a:t>.</a:t>
            </a:r>
            <a:endParaRPr lang="en-US" dirty="0"/>
          </a:p>
        </p:txBody>
      </p:sp>
      <p:pic>
        <p:nvPicPr>
          <p:cNvPr id="5122" name="Picture 2">
            <a:extLst>
              <a:ext uri="{FF2B5EF4-FFF2-40B4-BE49-F238E27FC236}">
                <a16:creationId xmlns:a16="http://schemas.microsoft.com/office/drawing/2014/main" id="{7A202CC7-B81E-4993-898B-7F7DB6546C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9443" y="3429000"/>
            <a:ext cx="8885391" cy="3293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037120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CD23B-DE0F-46B0-A9BA-59CB15A3D562}"/>
              </a:ext>
            </a:extLst>
          </p:cNvPr>
          <p:cNvSpPr>
            <a:spLocks noGrp="1"/>
          </p:cNvSpPr>
          <p:nvPr>
            <p:ph type="title"/>
          </p:nvPr>
        </p:nvSpPr>
        <p:spPr/>
        <p:txBody>
          <a:bodyPr/>
          <a:lstStyle/>
          <a:p>
            <a:r>
              <a:rPr lang="ru-RU" dirty="0"/>
              <a:t>Получение сообщений из очереди</a:t>
            </a:r>
            <a:endParaRPr lang="en-US" dirty="0"/>
          </a:p>
        </p:txBody>
      </p:sp>
      <p:sp>
        <p:nvSpPr>
          <p:cNvPr id="3" name="Content Placeholder 2">
            <a:extLst>
              <a:ext uri="{FF2B5EF4-FFF2-40B4-BE49-F238E27FC236}">
                <a16:creationId xmlns:a16="http://schemas.microsoft.com/office/drawing/2014/main" id="{0FF85EF5-9B00-4F62-A095-AB8ABF79304A}"/>
              </a:ext>
            </a:extLst>
          </p:cNvPr>
          <p:cNvSpPr>
            <a:spLocks noGrp="1"/>
          </p:cNvSpPr>
          <p:nvPr>
            <p:ph idx="1"/>
          </p:nvPr>
        </p:nvSpPr>
        <p:spPr/>
        <p:txBody>
          <a:bodyPr/>
          <a:lstStyle/>
          <a:p>
            <a:pPr marL="0" indent="0">
              <a:buNone/>
            </a:pPr>
            <a:r>
              <a:rPr lang="ru-RU" b="0" i="0" dirty="0">
                <a:solidFill>
                  <a:srgbClr val="111111"/>
                </a:solidFill>
                <a:effectLst/>
                <a:latin typeface="-apple-system"/>
              </a:rPr>
              <a:t>Сообщения, полученные </a:t>
            </a:r>
            <a:r>
              <a:rPr lang="ru-RU" b="0" i="0" dirty="0" err="1">
                <a:solidFill>
                  <a:srgbClr val="111111"/>
                </a:solidFill>
                <a:effectLst/>
                <a:latin typeface="-apple-system"/>
              </a:rPr>
              <a:t>консюмером</a:t>
            </a:r>
            <a:r>
              <a:rPr lang="ru-RU" b="0" i="0" dirty="0">
                <a:solidFill>
                  <a:srgbClr val="111111"/>
                </a:solidFill>
                <a:effectLst/>
                <a:latin typeface="-apple-system"/>
              </a:rPr>
              <a:t>, не обрабатываются сразу приложением, а помещаются в область памяти, известную как </a:t>
            </a:r>
            <a:r>
              <a:rPr lang="ru-RU" b="0" i="1" dirty="0">
                <a:solidFill>
                  <a:srgbClr val="111111"/>
                </a:solidFill>
                <a:effectLst/>
                <a:latin typeface="-apple-system"/>
              </a:rPr>
              <a:t>буфер предварительной выборки (</a:t>
            </a:r>
            <a:r>
              <a:rPr lang="ru-RU" b="0" i="1" dirty="0" err="1">
                <a:solidFill>
                  <a:srgbClr val="111111"/>
                </a:solidFill>
                <a:effectLst/>
                <a:latin typeface="-apple-system"/>
              </a:rPr>
              <a:t>prefetch</a:t>
            </a:r>
            <a:r>
              <a:rPr lang="ru-RU" b="0" i="1" dirty="0">
                <a:solidFill>
                  <a:srgbClr val="111111"/>
                </a:solidFill>
                <a:effectLst/>
                <a:latin typeface="-apple-system"/>
              </a:rPr>
              <a:t> </a:t>
            </a:r>
            <a:r>
              <a:rPr lang="ru-RU" b="0" i="1" dirty="0" err="1">
                <a:solidFill>
                  <a:srgbClr val="111111"/>
                </a:solidFill>
                <a:effectLst/>
                <a:latin typeface="-apple-system"/>
              </a:rPr>
              <a:t>buffer</a:t>
            </a:r>
            <a:r>
              <a:rPr lang="ru-RU" b="0" i="1" dirty="0">
                <a:solidFill>
                  <a:srgbClr val="111111"/>
                </a:solidFill>
                <a:effectLst/>
                <a:latin typeface="-apple-system"/>
              </a:rPr>
              <a:t>)</a:t>
            </a:r>
            <a:r>
              <a:rPr lang="ru-RU" b="0" i="0" dirty="0">
                <a:solidFill>
                  <a:srgbClr val="111111"/>
                </a:solidFill>
                <a:effectLst/>
                <a:latin typeface="-apple-system"/>
              </a:rPr>
              <a:t>. Цель этого буфера состоит в том, чтобы выровнять поток сообщений, чтобы брокер мог выдавать сообщения </a:t>
            </a:r>
            <a:r>
              <a:rPr lang="ru-RU" b="0" i="0" dirty="0" err="1">
                <a:solidFill>
                  <a:srgbClr val="111111"/>
                </a:solidFill>
                <a:effectLst/>
                <a:latin typeface="-apple-system"/>
              </a:rPr>
              <a:t>консюмеру</a:t>
            </a:r>
            <a:r>
              <a:rPr lang="ru-RU" b="0" i="0" dirty="0">
                <a:solidFill>
                  <a:srgbClr val="111111"/>
                </a:solidFill>
                <a:effectLst/>
                <a:latin typeface="-apple-system"/>
              </a:rPr>
              <a:t> по мере того, как они становятся доступными для отправки, в то время, как </a:t>
            </a:r>
            <a:r>
              <a:rPr lang="ru-RU" b="0" i="0" dirty="0" err="1">
                <a:solidFill>
                  <a:srgbClr val="111111"/>
                </a:solidFill>
                <a:effectLst/>
                <a:latin typeface="-apple-system"/>
              </a:rPr>
              <a:t>консьюмер</a:t>
            </a:r>
            <a:r>
              <a:rPr lang="ru-RU" b="0" i="0" dirty="0">
                <a:solidFill>
                  <a:srgbClr val="111111"/>
                </a:solidFill>
                <a:effectLst/>
                <a:latin typeface="-apple-system"/>
              </a:rPr>
              <a:t> мог получать их упорядоченно, по одному.</a:t>
            </a:r>
            <a:endParaRPr lang="en-US" dirty="0"/>
          </a:p>
        </p:txBody>
      </p:sp>
      <p:pic>
        <p:nvPicPr>
          <p:cNvPr id="5122" name="Picture 2">
            <a:extLst>
              <a:ext uri="{FF2B5EF4-FFF2-40B4-BE49-F238E27FC236}">
                <a16:creationId xmlns:a16="http://schemas.microsoft.com/office/drawing/2014/main" id="{7A202CC7-B81E-4993-898B-7F7DB6546C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60272" y="4800569"/>
            <a:ext cx="5184562" cy="19214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534480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CD23B-DE0F-46B0-A9BA-59CB15A3D562}"/>
              </a:ext>
            </a:extLst>
          </p:cNvPr>
          <p:cNvSpPr>
            <a:spLocks noGrp="1"/>
          </p:cNvSpPr>
          <p:nvPr>
            <p:ph type="title"/>
          </p:nvPr>
        </p:nvSpPr>
        <p:spPr/>
        <p:txBody>
          <a:bodyPr/>
          <a:lstStyle/>
          <a:p>
            <a:r>
              <a:rPr lang="ru-RU" dirty="0"/>
              <a:t>Получение сообщений из очереди</a:t>
            </a:r>
            <a:endParaRPr lang="en-US" dirty="0"/>
          </a:p>
        </p:txBody>
      </p:sp>
      <p:sp>
        <p:nvSpPr>
          <p:cNvPr id="3" name="Content Placeholder 2">
            <a:extLst>
              <a:ext uri="{FF2B5EF4-FFF2-40B4-BE49-F238E27FC236}">
                <a16:creationId xmlns:a16="http://schemas.microsoft.com/office/drawing/2014/main" id="{0FF85EF5-9B00-4F62-A095-AB8ABF79304A}"/>
              </a:ext>
            </a:extLst>
          </p:cNvPr>
          <p:cNvSpPr>
            <a:spLocks noGrp="1"/>
          </p:cNvSpPr>
          <p:nvPr>
            <p:ph idx="1"/>
          </p:nvPr>
        </p:nvSpPr>
        <p:spPr/>
        <p:txBody>
          <a:bodyPr/>
          <a:lstStyle/>
          <a:p>
            <a:pPr marL="0" indent="0">
              <a:buNone/>
            </a:pPr>
            <a:r>
              <a:rPr lang="ru-RU" b="0" i="0" dirty="0">
                <a:solidFill>
                  <a:srgbClr val="111111"/>
                </a:solidFill>
                <a:effectLst/>
                <a:latin typeface="-apple-system"/>
              </a:rPr>
              <a:t>В какой-то момент после попадания в буфер предварительной выборки, сообщения вычитываются логикой приложения (X) и брокеру отправляется подтверждение о вычитке (3).</a:t>
            </a:r>
            <a:endParaRPr lang="en-US" dirty="0"/>
          </a:p>
        </p:txBody>
      </p:sp>
      <p:pic>
        <p:nvPicPr>
          <p:cNvPr id="5122" name="Picture 2">
            <a:extLst>
              <a:ext uri="{FF2B5EF4-FFF2-40B4-BE49-F238E27FC236}">
                <a16:creationId xmlns:a16="http://schemas.microsoft.com/office/drawing/2014/main" id="{7A202CC7-B81E-4993-898B-7F7DB6546C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9443" y="3429000"/>
            <a:ext cx="8885391" cy="3293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006637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CD23B-DE0F-46B0-A9BA-59CB15A3D562}"/>
              </a:ext>
            </a:extLst>
          </p:cNvPr>
          <p:cNvSpPr>
            <a:spLocks noGrp="1"/>
          </p:cNvSpPr>
          <p:nvPr>
            <p:ph type="title"/>
          </p:nvPr>
        </p:nvSpPr>
        <p:spPr/>
        <p:txBody>
          <a:bodyPr/>
          <a:lstStyle/>
          <a:p>
            <a:r>
              <a:rPr lang="ru-RU" dirty="0"/>
              <a:t>Получение сообщений из очереди</a:t>
            </a:r>
            <a:endParaRPr lang="en-US" dirty="0"/>
          </a:p>
        </p:txBody>
      </p:sp>
      <p:sp>
        <p:nvSpPr>
          <p:cNvPr id="3" name="Content Placeholder 2">
            <a:extLst>
              <a:ext uri="{FF2B5EF4-FFF2-40B4-BE49-F238E27FC236}">
                <a16:creationId xmlns:a16="http://schemas.microsoft.com/office/drawing/2014/main" id="{0FF85EF5-9B00-4F62-A095-AB8ABF79304A}"/>
              </a:ext>
            </a:extLst>
          </p:cNvPr>
          <p:cNvSpPr>
            <a:spLocks noGrp="1"/>
          </p:cNvSpPr>
          <p:nvPr>
            <p:ph idx="1"/>
          </p:nvPr>
        </p:nvSpPr>
        <p:spPr/>
        <p:txBody>
          <a:bodyPr/>
          <a:lstStyle/>
          <a:p>
            <a:pPr marL="0" indent="0">
              <a:buNone/>
            </a:pPr>
            <a:r>
              <a:rPr lang="ru-RU" b="0" i="0" dirty="0">
                <a:solidFill>
                  <a:srgbClr val="111111"/>
                </a:solidFill>
                <a:effectLst/>
                <a:latin typeface="-apple-system"/>
              </a:rPr>
              <a:t>Упорядочивание времени между обработкой сообщения и его подтверждением настраивается с помощью параметра сессии JMS, называемого </a:t>
            </a:r>
            <a:r>
              <a:rPr lang="ru-RU" b="0" i="1" dirty="0" err="1">
                <a:solidFill>
                  <a:srgbClr val="111111"/>
                </a:solidFill>
                <a:effectLst/>
                <a:latin typeface="-apple-system"/>
              </a:rPr>
              <a:t>acknowledgement</a:t>
            </a:r>
            <a:r>
              <a:rPr lang="ru-RU" b="0" i="1" dirty="0">
                <a:solidFill>
                  <a:srgbClr val="111111"/>
                </a:solidFill>
                <a:effectLst/>
                <a:latin typeface="-apple-system"/>
              </a:rPr>
              <a:t> </a:t>
            </a:r>
            <a:r>
              <a:rPr lang="ru-RU" b="0" i="1" dirty="0" err="1">
                <a:solidFill>
                  <a:srgbClr val="111111"/>
                </a:solidFill>
                <a:effectLst/>
                <a:latin typeface="-apple-system"/>
              </a:rPr>
              <a:t>mode</a:t>
            </a:r>
            <a:r>
              <a:rPr lang="ru-RU" b="0" i="0" dirty="0">
                <a:solidFill>
                  <a:srgbClr val="111111"/>
                </a:solidFill>
                <a:effectLst/>
                <a:latin typeface="-apple-system"/>
              </a:rPr>
              <a:t>, который мы обсудим чуть позже.</a:t>
            </a:r>
            <a:br>
              <a:rPr lang="ru-RU" dirty="0"/>
            </a:br>
            <a:endParaRPr lang="en-US" dirty="0"/>
          </a:p>
        </p:txBody>
      </p:sp>
      <p:pic>
        <p:nvPicPr>
          <p:cNvPr id="5122" name="Picture 2">
            <a:extLst>
              <a:ext uri="{FF2B5EF4-FFF2-40B4-BE49-F238E27FC236}">
                <a16:creationId xmlns:a16="http://schemas.microsoft.com/office/drawing/2014/main" id="{7A202CC7-B81E-4993-898B-7F7DB6546C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9443" y="3429000"/>
            <a:ext cx="8885391" cy="3293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708557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CD23B-DE0F-46B0-A9BA-59CB15A3D562}"/>
              </a:ext>
            </a:extLst>
          </p:cNvPr>
          <p:cNvSpPr>
            <a:spLocks noGrp="1"/>
          </p:cNvSpPr>
          <p:nvPr>
            <p:ph type="title"/>
          </p:nvPr>
        </p:nvSpPr>
        <p:spPr/>
        <p:txBody>
          <a:bodyPr/>
          <a:lstStyle/>
          <a:p>
            <a:r>
              <a:rPr lang="ru-RU" dirty="0"/>
              <a:t>Получение сообщений из очереди</a:t>
            </a:r>
            <a:endParaRPr lang="en-US" dirty="0"/>
          </a:p>
        </p:txBody>
      </p:sp>
      <p:sp>
        <p:nvSpPr>
          <p:cNvPr id="3" name="Content Placeholder 2">
            <a:extLst>
              <a:ext uri="{FF2B5EF4-FFF2-40B4-BE49-F238E27FC236}">
                <a16:creationId xmlns:a16="http://schemas.microsoft.com/office/drawing/2014/main" id="{0FF85EF5-9B00-4F62-A095-AB8ABF79304A}"/>
              </a:ext>
            </a:extLst>
          </p:cNvPr>
          <p:cNvSpPr>
            <a:spLocks noGrp="1"/>
          </p:cNvSpPr>
          <p:nvPr>
            <p:ph idx="1"/>
          </p:nvPr>
        </p:nvSpPr>
        <p:spPr/>
        <p:txBody>
          <a:bodyPr/>
          <a:lstStyle/>
          <a:p>
            <a:pPr marL="0" indent="0">
              <a:buNone/>
            </a:pPr>
            <a:r>
              <a:rPr lang="ru-RU" b="0" i="0" dirty="0">
                <a:solidFill>
                  <a:srgbClr val="111111"/>
                </a:solidFill>
                <a:effectLst/>
                <a:latin typeface="-apple-system"/>
              </a:rPr>
              <a:t>Как только брокер принимает подтверждение доставки сообщения, оно удаляется из памяти и из хранилища сообщений (4).</a:t>
            </a:r>
            <a:endParaRPr lang="en-US" dirty="0"/>
          </a:p>
        </p:txBody>
      </p:sp>
      <p:pic>
        <p:nvPicPr>
          <p:cNvPr id="5122" name="Picture 2">
            <a:extLst>
              <a:ext uri="{FF2B5EF4-FFF2-40B4-BE49-F238E27FC236}">
                <a16:creationId xmlns:a16="http://schemas.microsoft.com/office/drawing/2014/main" id="{7A202CC7-B81E-4993-898B-7F7DB6546C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9443" y="3429000"/>
            <a:ext cx="8885391" cy="3293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459821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CD23B-DE0F-46B0-A9BA-59CB15A3D562}"/>
              </a:ext>
            </a:extLst>
          </p:cNvPr>
          <p:cNvSpPr>
            <a:spLocks noGrp="1"/>
          </p:cNvSpPr>
          <p:nvPr>
            <p:ph type="title"/>
          </p:nvPr>
        </p:nvSpPr>
        <p:spPr/>
        <p:txBody>
          <a:bodyPr/>
          <a:lstStyle/>
          <a:p>
            <a:r>
              <a:rPr lang="ru-RU" dirty="0"/>
              <a:t>Получение сообщений из очереди</a:t>
            </a:r>
            <a:endParaRPr lang="en-US" dirty="0"/>
          </a:p>
        </p:txBody>
      </p:sp>
      <p:sp>
        <p:nvSpPr>
          <p:cNvPr id="3" name="Content Placeholder 2">
            <a:extLst>
              <a:ext uri="{FF2B5EF4-FFF2-40B4-BE49-F238E27FC236}">
                <a16:creationId xmlns:a16="http://schemas.microsoft.com/office/drawing/2014/main" id="{0FF85EF5-9B00-4F62-A095-AB8ABF79304A}"/>
              </a:ext>
            </a:extLst>
          </p:cNvPr>
          <p:cNvSpPr>
            <a:spLocks noGrp="1"/>
          </p:cNvSpPr>
          <p:nvPr>
            <p:ph idx="1"/>
          </p:nvPr>
        </p:nvSpPr>
        <p:spPr/>
        <p:txBody>
          <a:bodyPr>
            <a:normAutofit/>
          </a:bodyPr>
          <a:lstStyle/>
          <a:p>
            <a:pPr marL="0" indent="0">
              <a:buNone/>
            </a:pPr>
            <a:r>
              <a:rPr lang="ru-RU" b="0" i="0" dirty="0">
                <a:solidFill>
                  <a:srgbClr val="111111"/>
                </a:solidFill>
                <a:effectLst/>
                <a:latin typeface="-apple-system"/>
              </a:rPr>
              <a:t>Термин «удаление» в некоторой степени вводит в заблуждение, так как в действительности в журнал записывается запись о подтверждении и увеличивается указатель в индексе. Фактическое удаление файла журнала, содержащего сообщение, будет выполнено Сборщиком мусора (</a:t>
            </a:r>
            <a:r>
              <a:rPr lang="ru-RU" b="0" i="0" dirty="0" err="1">
                <a:solidFill>
                  <a:srgbClr val="111111"/>
                </a:solidFill>
                <a:effectLst/>
                <a:latin typeface="-apple-system"/>
              </a:rPr>
              <a:t>Garbage</a:t>
            </a:r>
            <a:r>
              <a:rPr lang="ru-RU" b="0" i="0" dirty="0">
                <a:solidFill>
                  <a:srgbClr val="111111"/>
                </a:solidFill>
                <a:effectLst/>
                <a:latin typeface="-apple-system"/>
              </a:rPr>
              <a:t> </a:t>
            </a:r>
            <a:r>
              <a:rPr lang="ru-RU" b="0" i="0" dirty="0" err="1">
                <a:solidFill>
                  <a:srgbClr val="111111"/>
                </a:solidFill>
                <a:effectLst/>
                <a:latin typeface="-apple-system"/>
              </a:rPr>
              <a:t>collector</a:t>
            </a:r>
            <a:r>
              <a:rPr lang="ru-RU" b="0" i="0" dirty="0">
                <a:solidFill>
                  <a:srgbClr val="111111"/>
                </a:solidFill>
                <a:effectLst/>
                <a:latin typeface="-apple-system"/>
              </a:rPr>
              <a:t>) в фоновым потоке на основе этой информации.</a:t>
            </a:r>
            <a:endParaRPr lang="en-US" dirty="0"/>
          </a:p>
        </p:txBody>
      </p:sp>
    </p:spTree>
    <p:extLst>
      <p:ext uri="{BB962C8B-B14F-4D97-AF65-F5344CB8AC3E}">
        <p14:creationId xmlns:p14="http://schemas.microsoft.com/office/powerpoint/2010/main" val="29358646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1D5DD-1001-46AC-ACF2-C2F33CCD9ECD}"/>
              </a:ext>
            </a:extLst>
          </p:cNvPr>
          <p:cNvSpPr>
            <a:spLocks noGrp="1"/>
          </p:cNvSpPr>
          <p:nvPr>
            <p:ph type="title"/>
          </p:nvPr>
        </p:nvSpPr>
        <p:spPr/>
        <p:txBody>
          <a:bodyPr/>
          <a:lstStyle/>
          <a:p>
            <a:r>
              <a:rPr lang="ru-RU" dirty="0"/>
              <a:t>В чём сложность перехода?</a:t>
            </a:r>
            <a:endParaRPr lang="en-US" dirty="0"/>
          </a:p>
        </p:txBody>
      </p:sp>
      <p:sp>
        <p:nvSpPr>
          <p:cNvPr id="3" name="Content Placeholder 2">
            <a:extLst>
              <a:ext uri="{FF2B5EF4-FFF2-40B4-BE49-F238E27FC236}">
                <a16:creationId xmlns:a16="http://schemas.microsoft.com/office/drawing/2014/main" id="{717B1010-ED32-43FD-9B72-6BA0FAEAA155}"/>
              </a:ext>
            </a:extLst>
          </p:cNvPr>
          <p:cNvSpPr>
            <a:spLocks noGrp="1"/>
          </p:cNvSpPr>
          <p:nvPr>
            <p:ph idx="1"/>
          </p:nvPr>
        </p:nvSpPr>
        <p:spPr/>
        <p:txBody>
          <a:bodyPr>
            <a:normAutofit fontScale="92500" lnSpcReduction="10000"/>
          </a:bodyPr>
          <a:lstStyle/>
          <a:p>
            <a:pPr marL="0" indent="0" algn="l">
              <a:buNone/>
            </a:pPr>
            <a:r>
              <a:rPr lang="ru-RU" b="1" i="0" dirty="0">
                <a:solidFill>
                  <a:srgbClr val="111111"/>
                </a:solidFill>
                <a:effectLst/>
                <a:latin typeface="-apple-system"/>
              </a:rPr>
              <a:t>Унифицированного</a:t>
            </a:r>
            <a:r>
              <a:rPr lang="ru-RU" b="0" i="0" dirty="0">
                <a:solidFill>
                  <a:srgbClr val="111111"/>
                </a:solidFill>
                <a:effectLst/>
                <a:latin typeface="-apple-system"/>
              </a:rPr>
              <a:t> </a:t>
            </a:r>
            <a:r>
              <a:rPr lang="ru-RU" b="1" i="0" dirty="0">
                <a:solidFill>
                  <a:srgbClr val="111111"/>
                </a:solidFill>
                <a:effectLst/>
                <a:latin typeface="-apple-system"/>
              </a:rPr>
              <a:t>решения</a:t>
            </a:r>
            <a:r>
              <a:rPr lang="ru-RU" b="0" i="0" dirty="0">
                <a:solidFill>
                  <a:srgbClr val="111111"/>
                </a:solidFill>
                <a:effectLst/>
                <a:latin typeface="-apple-system"/>
              </a:rPr>
              <a:t>, позволяющего обеспечить правильное взаимодействие при переходе на </a:t>
            </a:r>
            <a:r>
              <a:rPr lang="ru-RU" b="0" i="0" dirty="0" err="1">
                <a:solidFill>
                  <a:srgbClr val="111111"/>
                </a:solidFill>
                <a:effectLst/>
                <a:latin typeface="-apple-system"/>
              </a:rPr>
              <a:t>микросервисы</a:t>
            </a:r>
            <a:r>
              <a:rPr lang="ru-RU" b="0" i="0" dirty="0">
                <a:solidFill>
                  <a:srgbClr val="111111"/>
                </a:solidFill>
                <a:effectLst/>
                <a:latin typeface="-apple-system"/>
              </a:rPr>
              <a:t> </a:t>
            </a:r>
            <a:r>
              <a:rPr lang="ru-RU" b="1" i="0" dirty="0">
                <a:solidFill>
                  <a:srgbClr val="111111"/>
                </a:solidFill>
                <a:effectLst/>
                <a:latin typeface="-apple-system"/>
              </a:rPr>
              <a:t>нет</a:t>
            </a:r>
            <a:r>
              <a:rPr lang="ru-RU" b="0" i="0" dirty="0">
                <a:solidFill>
                  <a:srgbClr val="111111"/>
                </a:solidFill>
                <a:effectLst/>
                <a:latin typeface="-apple-system"/>
              </a:rPr>
              <a:t> — для каждой ситуации нужно свое.</a:t>
            </a:r>
          </a:p>
          <a:p>
            <a:pPr marL="0" indent="0" algn="l">
              <a:buNone/>
            </a:pPr>
            <a:r>
              <a:rPr lang="ru-RU" b="0" i="0" dirty="0">
                <a:solidFill>
                  <a:srgbClr val="111111"/>
                </a:solidFill>
                <a:effectLst/>
                <a:latin typeface="-apple-system"/>
              </a:rPr>
              <a:t>Одно из подобных — изоляция бизнес-значимых </a:t>
            </a:r>
            <a:r>
              <a:rPr lang="ru-RU" b="0" i="0" dirty="0" err="1">
                <a:solidFill>
                  <a:srgbClr val="111111"/>
                </a:solidFill>
                <a:effectLst/>
                <a:latin typeface="-apple-system"/>
              </a:rPr>
              <a:t>микросервисов</a:t>
            </a:r>
            <a:r>
              <a:rPr lang="ru-RU" b="0" i="0" dirty="0">
                <a:solidFill>
                  <a:srgbClr val="111111"/>
                </a:solidFill>
                <a:effectLst/>
                <a:latin typeface="-apple-system"/>
              </a:rPr>
              <a:t>. При реализации такого решения внутренние </a:t>
            </a:r>
            <a:r>
              <a:rPr lang="ru-RU" b="0" i="0" dirty="0" err="1">
                <a:solidFill>
                  <a:srgbClr val="111111"/>
                </a:solidFill>
                <a:effectLst/>
                <a:latin typeface="-apple-system"/>
              </a:rPr>
              <a:t>микросервисы</a:t>
            </a:r>
            <a:r>
              <a:rPr lang="ru-RU" b="0" i="0" dirty="0">
                <a:solidFill>
                  <a:srgbClr val="111111"/>
                </a:solidFill>
                <a:effectLst/>
                <a:latin typeface="-apple-system"/>
              </a:rPr>
              <a:t> будут взаимодействовать асинхронно и менее детально. При этом вызовы будут группироваться, данные из нескольких служб </a:t>
            </a:r>
            <a:r>
              <a:rPr lang="ru-RU" b="0" i="0" dirty="0" err="1">
                <a:solidFill>
                  <a:srgbClr val="111111"/>
                </a:solidFill>
                <a:effectLst/>
                <a:latin typeface="-apple-system"/>
              </a:rPr>
              <a:t>агрегироваться</a:t>
            </a:r>
            <a:r>
              <a:rPr lang="ru-RU" b="0" i="0" dirty="0">
                <a:solidFill>
                  <a:srgbClr val="111111"/>
                </a:solidFill>
                <a:effectLst/>
                <a:latin typeface="-apple-system"/>
              </a:rPr>
              <a:t> и только после отправляться клиенту. </a:t>
            </a:r>
          </a:p>
          <a:p>
            <a:pPr marL="0" indent="0" algn="l">
              <a:buNone/>
            </a:pPr>
            <a:r>
              <a:rPr lang="ru-RU" b="0" i="0" dirty="0">
                <a:solidFill>
                  <a:srgbClr val="111111"/>
                </a:solidFill>
                <a:effectLst/>
                <a:latin typeface="-apple-system"/>
              </a:rPr>
              <a:t>Второй вариант — создание архитектуры, при которой отдельные </a:t>
            </a:r>
            <a:r>
              <a:rPr lang="ru-RU" b="0" i="0" dirty="0" err="1">
                <a:solidFill>
                  <a:srgbClr val="111111"/>
                </a:solidFill>
                <a:effectLst/>
                <a:latin typeface="-apple-system"/>
              </a:rPr>
              <a:t>микросервисы</a:t>
            </a:r>
            <a:r>
              <a:rPr lang="ru-RU" b="0" i="0" dirty="0">
                <a:solidFill>
                  <a:srgbClr val="111111"/>
                </a:solidFill>
                <a:effectLst/>
                <a:latin typeface="-apple-system"/>
              </a:rPr>
              <a:t> будут частично зависимы, но </a:t>
            </a:r>
            <a:r>
              <a:rPr lang="ru-RU" b="1" i="0" dirty="0">
                <a:solidFill>
                  <a:srgbClr val="111111"/>
                </a:solidFill>
                <a:effectLst/>
                <a:latin typeface="-apple-system"/>
              </a:rPr>
              <a:t>максимально согласованы</a:t>
            </a:r>
            <a:r>
              <a:rPr lang="ru-RU" b="0" i="0" dirty="0">
                <a:solidFill>
                  <a:srgbClr val="111111"/>
                </a:solidFill>
                <a:effectLst/>
                <a:latin typeface="-apple-system"/>
              </a:rPr>
              <a:t>. При этом следует учесть, что каждый </a:t>
            </a:r>
            <a:r>
              <a:rPr lang="ru-RU" b="0" i="0" dirty="0" err="1">
                <a:solidFill>
                  <a:srgbClr val="111111"/>
                </a:solidFill>
                <a:effectLst/>
                <a:latin typeface="-apple-system"/>
              </a:rPr>
              <a:t>микросервис</a:t>
            </a:r>
            <a:r>
              <a:rPr lang="ru-RU" b="0" i="0" dirty="0">
                <a:solidFill>
                  <a:srgbClr val="111111"/>
                </a:solidFill>
                <a:effectLst/>
                <a:latin typeface="-apple-system"/>
              </a:rPr>
              <a:t> должен иметь свои данные и логику. </a:t>
            </a:r>
          </a:p>
          <a:p>
            <a:endParaRPr lang="en-US" dirty="0"/>
          </a:p>
        </p:txBody>
      </p:sp>
    </p:spTree>
    <p:extLst>
      <p:ext uri="{BB962C8B-B14F-4D97-AF65-F5344CB8AC3E}">
        <p14:creationId xmlns:p14="http://schemas.microsoft.com/office/powerpoint/2010/main" val="285382166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CD23B-DE0F-46B0-A9BA-59CB15A3D562}"/>
              </a:ext>
            </a:extLst>
          </p:cNvPr>
          <p:cNvSpPr>
            <a:spLocks noGrp="1"/>
          </p:cNvSpPr>
          <p:nvPr>
            <p:ph type="title"/>
          </p:nvPr>
        </p:nvSpPr>
        <p:spPr/>
        <p:txBody>
          <a:bodyPr/>
          <a:lstStyle/>
          <a:p>
            <a:r>
              <a:rPr lang="ru-RU" dirty="0"/>
              <a:t>Получение сообщений из очереди</a:t>
            </a:r>
            <a:endParaRPr lang="en-US" dirty="0"/>
          </a:p>
        </p:txBody>
      </p:sp>
      <p:sp>
        <p:nvSpPr>
          <p:cNvPr id="3" name="Content Placeholder 2">
            <a:extLst>
              <a:ext uri="{FF2B5EF4-FFF2-40B4-BE49-F238E27FC236}">
                <a16:creationId xmlns:a16="http://schemas.microsoft.com/office/drawing/2014/main" id="{0FF85EF5-9B00-4F62-A095-AB8ABF79304A}"/>
              </a:ext>
            </a:extLst>
          </p:cNvPr>
          <p:cNvSpPr>
            <a:spLocks noGrp="1"/>
          </p:cNvSpPr>
          <p:nvPr>
            <p:ph idx="1"/>
          </p:nvPr>
        </p:nvSpPr>
        <p:spPr/>
        <p:txBody>
          <a:bodyPr>
            <a:normAutofit/>
          </a:bodyPr>
          <a:lstStyle/>
          <a:p>
            <a:pPr marL="0" indent="0">
              <a:buNone/>
            </a:pPr>
            <a:r>
              <a:rPr lang="ru-RU" b="0" i="0" dirty="0">
                <a:solidFill>
                  <a:srgbClr val="111111"/>
                </a:solidFill>
                <a:effectLst/>
                <a:latin typeface="-apple-system"/>
              </a:rPr>
              <a:t>Описанное выше поведение является упрощением для облегчения понимания. В действительности, </a:t>
            </a:r>
            <a:r>
              <a:rPr lang="ru-RU" b="0" i="0" dirty="0" err="1">
                <a:solidFill>
                  <a:srgbClr val="111111"/>
                </a:solidFill>
                <a:effectLst/>
                <a:latin typeface="-apple-system"/>
              </a:rPr>
              <a:t>ActiveMQ</a:t>
            </a:r>
            <a:r>
              <a:rPr lang="ru-RU" b="0" i="0" dirty="0">
                <a:solidFill>
                  <a:srgbClr val="111111"/>
                </a:solidFill>
                <a:effectLst/>
                <a:latin typeface="-apple-system"/>
              </a:rPr>
              <a:t> не просто постранично читает (</a:t>
            </a:r>
            <a:r>
              <a:rPr lang="ru-RU" b="0" i="0" dirty="0" err="1">
                <a:solidFill>
                  <a:srgbClr val="111111"/>
                </a:solidFill>
                <a:effectLst/>
                <a:latin typeface="-apple-system"/>
              </a:rPr>
              <a:t>page</a:t>
            </a:r>
            <a:r>
              <a:rPr lang="ru-RU" b="0" i="0" dirty="0">
                <a:solidFill>
                  <a:srgbClr val="111111"/>
                </a:solidFill>
                <a:effectLst/>
                <a:latin typeface="-apple-system"/>
              </a:rPr>
              <a:t>) данные с диска, а вместо этого использует механизм курсора между принимающей и перенаправляющей частями брокера для минимизации взаимодействия с хранилищем брокера везде, где это возможно.</a:t>
            </a:r>
            <a:endParaRPr lang="en-US" dirty="0"/>
          </a:p>
        </p:txBody>
      </p:sp>
    </p:spTree>
    <p:extLst>
      <p:ext uri="{BB962C8B-B14F-4D97-AF65-F5344CB8AC3E}">
        <p14:creationId xmlns:p14="http://schemas.microsoft.com/office/powerpoint/2010/main" val="266467898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CD23B-DE0F-46B0-A9BA-59CB15A3D562}"/>
              </a:ext>
            </a:extLst>
          </p:cNvPr>
          <p:cNvSpPr>
            <a:spLocks noGrp="1"/>
          </p:cNvSpPr>
          <p:nvPr>
            <p:ph type="title"/>
          </p:nvPr>
        </p:nvSpPr>
        <p:spPr/>
        <p:txBody>
          <a:bodyPr/>
          <a:lstStyle/>
          <a:p>
            <a:r>
              <a:rPr lang="ru-RU" dirty="0"/>
              <a:t>Получение сообщений из очереди</a:t>
            </a:r>
            <a:endParaRPr lang="en-US" dirty="0"/>
          </a:p>
        </p:txBody>
      </p:sp>
      <p:sp>
        <p:nvSpPr>
          <p:cNvPr id="3" name="Content Placeholder 2">
            <a:extLst>
              <a:ext uri="{FF2B5EF4-FFF2-40B4-BE49-F238E27FC236}">
                <a16:creationId xmlns:a16="http://schemas.microsoft.com/office/drawing/2014/main" id="{0FF85EF5-9B00-4F62-A095-AB8ABF79304A}"/>
              </a:ext>
            </a:extLst>
          </p:cNvPr>
          <p:cNvSpPr>
            <a:spLocks noGrp="1"/>
          </p:cNvSpPr>
          <p:nvPr>
            <p:ph idx="1"/>
          </p:nvPr>
        </p:nvSpPr>
        <p:spPr/>
        <p:txBody>
          <a:bodyPr>
            <a:normAutofit/>
          </a:bodyPr>
          <a:lstStyle/>
          <a:p>
            <a:pPr marL="0" indent="0">
              <a:buNone/>
            </a:pPr>
            <a:r>
              <a:rPr lang="ru-RU" b="0" i="0" dirty="0">
                <a:solidFill>
                  <a:srgbClr val="111111"/>
                </a:solidFill>
                <a:effectLst/>
                <a:latin typeface="-apple-system"/>
              </a:rPr>
              <a:t>Постраничное чтение, как описано выше, является одним из режимов, используемым в этом механизме. Курсоры можно рассматривать, как кэш уровня приложения, который необходимо поддерживать в синхронизированном состоянии с хранилищем брокера. Используемый протокол согласования (</a:t>
            </a:r>
            <a:r>
              <a:rPr lang="ru-RU" b="0" i="0" dirty="0" err="1">
                <a:solidFill>
                  <a:srgbClr val="111111"/>
                </a:solidFill>
                <a:effectLst/>
                <a:latin typeface="-apple-system"/>
              </a:rPr>
              <a:t>coherency</a:t>
            </a:r>
            <a:r>
              <a:rPr lang="ru-RU" b="0" i="0" dirty="0">
                <a:solidFill>
                  <a:srgbClr val="111111"/>
                </a:solidFill>
                <a:effectLst/>
                <a:latin typeface="-apple-system"/>
              </a:rPr>
              <a:t>) — значительная часть того, что делает механизм диспетчеризации </a:t>
            </a:r>
            <a:r>
              <a:rPr lang="ru-RU" b="0" i="0" dirty="0" err="1">
                <a:solidFill>
                  <a:srgbClr val="111111"/>
                </a:solidFill>
                <a:effectLst/>
                <a:latin typeface="-apple-system"/>
              </a:rPr>
              <a:t>ActiveMQ</a:t>
            </a:r>
            <a:r>
              <a:rPr lang="ru-RU" b="0" i="0" dirty="0">
                <a:solidFill>
                  <a:srgbClr val="111111"/>
                </a:solidFill>
                <a:effectLst/>
                <a:latin typeface="-apple-system"/>
              </a:rPr>
              <a:t> отличным от того что предлагает механизм </a:t>
            </a:r>
            <a:r>
              <a:rPr lang="ru-RU" b="0" i="0" dirty="0" err="1">
                <a:solidFill>
                  <a:srgbClr val="111111"/>
                </a:solidFill>
                <a:effectLst/>
                <a:latin typeface="-apple-system"/>
              </a:rPr>
              <a:t>Kafka</a:t>
            </a:r>
            <a:endParaRPr lang="en-US" dirty="0"/>
          </a:p>
        </p:txBody>
      </p:sp>
    </p:spTree>
    <p:extLst>
      <p:ext uri="{BB962C8B-B14F-4D97-AF65-F5344CB8AC3E}">
        <p14:creationId xmlns:p14="http://schemas.microsoft.com/office/powerpoint/2010/main" val="209414843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CD23B-DE0F-46B0-A9BA-59CB15A3D562}"/>
              </a:ext>
            </a:extLst>
          </p:cNvPr>
          <p:cNvSpPr>
            <a:spLocks noGrp="1"/>
          </p:cNvSpPr>
          <p:nvPr>
            <p:ph type="title"/>
          </p:nvPr>
        </p:nvSpPr>
        <p:spPr/>
        <p:txBody>
          <a:bodyPr/>
          <a:lstStyle/>
          <a:p>
            <a:r>
              <a:rPr lang="ru-RU" dirty="0"/>
              <a:t>Получение сообщений из очереди</a:t>
            </a:r>
            <a:endParaRPr lang="en-US" dirty="0"/>
          </a:p>
        </p:txBody>
      </p:sp>
      <p:sp>
        <p:nvSpPr>
          <p:cNvPr id="3" name="Content Placeholder 2">
            <a:extLst>
              <a:ext uri="{FF2B5EF4-FFF2-40B4-BE49-F238E27FC236}">
                <a16:creationId xmlns:a16="http://schemas.microsoft.com/office/drawing/2014/main" id="{0FF85EF5-9B00-4F62-A095-AB8ABF79304A}"/>
              </a:ext>
            </a:extLst>
          </p:cNvPr>
          <p:cNvSpPr>
            <a:spLocks noGrp="1"/>
          </p:cNvSpPr>
          <p:nvPr>
            <p:ph idx="1"/>
          </p:nvPr>
        </p:nvSpPr>
        <p:spPr/>
        <p:txBody>
          <a:bodyPr>
            <a:normAutofit/>
          </a:bodyPr>
          <a:lstStyle/>
          <a:p>
            <a:pPr marL="0" indent="0">
              <a:buNone/>
            </a:pPr>
            <a:r>
              <a:rPr lang="ru-RU" b="0" i="0" dirty="0">
                <a:solidFill>
                  <a:srgbClr val="111111"/>
                </a:solidFill>
                <a:effectLst/>
                <a:latin typeface="-apple-system"/>
              </a:rPr>
              <a:t>Постраничное чтение, как описано выше, является одним из режимов, используемым в этом механизме. Курсоры можно рассматривать, как кэш уровня приложения, который необходимо поддерживать в синхронизированном состоянии с хранилищем брокера. Используемый протокол согласования (</a:t>
            </a:r>
            <a:r>
              <a:rPr lang="ru-RU" b="0" i="0" dirty="0" err="1">
                <a:solidFill>
                  <a:srgbClr val="111111"/>
                </a:solidFill>
                <a:effectLst/>
                <a:latin typeface="-apple-system"/>
              </a:rPr>
              <a:t>coherency</a:t>
            </a:r>
            <a:r>
              <a:rPr lang="ru-RU" b="0" i="0" dirty="0">
                <a:solidFill>
                  <a:srgbClr val="111111"/>
                </a:solidFill>
                <a:effectLst/>
                <a:latin typeface="-apple-system"/>
              </a:rPr>
              <a:t>) — значительная часть того, что делает механизм диспетчеризации </a:t>
            </a:r>
            <a:r>
              <a:rPr lang="ru-RU" b="0" i="0" dirty="0" err="1">
                <a:solidFill>
                  <a:srgbClr val="111111"/>
                </a:solidFill>
                <a:effectLst/>
                <a:latin typeface="-apple-system"/>
              </a:rPr>
              <a:t>ActiveMQ</a:t>
            </a:r>
            <a:r>
              <a:rPr lang="ru-RU" b="0" i="0" dirty="0">
                <a:solidFill>
                  <a:srgbClr val="111111"/>
                </a:solidFill>
                <a:effectLst/>
                <a:latin typeface="-apple-system"/>
              </a:rPr>
              <a:t> отличным от того что предлагает механизм </a:t>
            </a:r>
            <a:r>
              <a:rPr lang="ru-RU" b="0" i="0" dirty="0" err="1">
                <a:solidFill>
                  <a:srgbClr val="111111"/>
                </a:solidFill>
                <a:effectLst/>
                <a:latin typeface="-apple-system"/>
              </a:rPr>
              <a:t>Kafka</a:t>
            </a:r>
            <a:r>
              <a:rPr lang="ru-RU" b="0" i="0" dirty="0">
                <a:solidFill>
                  <a:srgbClr val="111111"/>
                </a:solidFill>
                <a:effectLst/>
                <a:latin typeface="-apple-system"/>
              </a:rPr>
              <a:t>.</a:t>
            </a:r>
            <a:endParaRPr lang="en-US" dirty="0"/>
          </a:p>
        </p:txBody>
      </p:sp>
    </p:spTree>
    <p:extLst>
      <p:ext uri="{BB962C8B-B14F-4D97-AF65-F5344CB8AC3E}">
        <p14:creationId xmlns:p14="http://schemas.microsoft.com/office/powerpoint/2010/main" val="368406507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A4168-D4E6-48ED-B448-5EAF380D6315}"/>
              </a:ext>
            </a:extLst>
          </p:cNvPr>
          <p:cNvSpPr>
            <a:spLocks noGrp="1"/>
          </p:cNvSpPr>
          <p:nvPr>
            <p:ph type="title"/>
          </p:nvPr>
        </p:nvSpPr>
        <p:spPr/>
        <p:txBody>
          <a:bodyPr/>
          <a:lstStyle/>
          <a:p>
            <a:r>
              <a:rPr lang="ru-RU" dirty="0"/>
              <a:t>А что по коду?</a:t>
            </a:r>
            <a:endParaRPr lang="en-US" dirty="0"/>
          </a:p>
        </p:txBody>
      </p:sp>
      <p:sp>
        <p:nvSpPr>
          <p:cNvPr id="3" name="Content Placeholder 2">
            <a:extLst>
              <a:ext uri="{FF2B5EF4-FFF2-40B4-BE49-F238E27FC236}">
                <a16:creationId xmlns:a16="http://schemas.microsoft.com/office/drawing/2014/main" id="{40698386-4C53-4936-8DF5-AA7778A50BF9}"/>
              </a:ext>
            </a:extLst>
          </p:cNvPr>
          <p:cNvSpPr>
            <a:spLocks noGrp="1"/>
          </p:cNvSpPr>
          <p:nvPr>
            <p:ph idx="1"/>
          </p:nvPr>
        </p:nvSpPr>
        <p:spPr/>
        <p:txBody>
          <a:bodyPr/>
          <a:lstStyle/>
          <a:p>
            <a:pPr marL="0" indent="0">
              <a:buNone/>
            </a:pPr>
            <a:r>
              <a:rPr lang="ru-RU" dirty="0"/>
              <a:t>Для осмысления предлагаю рассмотреть вариант с встроенным </a:t>
            </a:r>
            <a:r>
              <a:rPr lang="en-US" dirty="0"/>
              <a:t>ActiveMQ </a:t>
            </a:r>
            <a:r>
              <a:rPr lang="ru-RU" dirty="0"/>
              <a:t>брокером непосредственно внутри приложения.</a:t>
            </a:r>
          </a:p>
          <a:p>
            <a:pPr marL="0" indent="0">
              <a:buNone/>
            </a:pPr>
            <a:endParaRPr lang="ru-RU" dirty="0"/>
          </a:p>
          <a:p>
            <a:pPr marL="0" indent="0">
              <a:buNone/>
            </a:pPr>
            <a:r>
              <a:rPr lang="ru-RU" dirty="0"/>
              <a:t>Простой пример под </a:t>
            </a:r>
            <a:r>
              <a:rPr lang="en-US" dirty="0"/>
              <a:t>Spring Boot </a:t>
            </a:r>
            <a:r>
              <a:rPr lang="ru-RU" dirty="0"/>
              <a:t>1</a:t>
            </a:r>
            <a:r>
              <a:rPr lang="en-US" dirty="0"/>
              <a:t>:</a:t>
            </a:r>
            <a:endParaRPr lang="ru-RU" dirty="0">
              <a:hlinkClick r:id="rId2"/>
            </a:endParaRPr>
          </a:p>
          <a:p>
            <a:pPr marL="0" indent="0">
              <a:buNone/>
            </a:pPr>
            <a:r>
              <a:rPr lang="en-US" dirty="0">
                <a:hlinkClick r:id="rId2"/>
              </a:rPr>
              <a:t>https://memorynotfound.com/spring-boot-embedded-activemq-configuration-example/</a:t>
            </a:r>
            <a:endParaRPr lang="ru-RU" dirty="0"/>
          </a:p>
          <a:p>
            <a:pPr marL="0" indent="0">
              <a:buNone/>
            </a:pPr>
            <a:r>
              <a:rPr lang="ru-RU" dirty="0"/>
              <a:t>Более сложные примеры под </a:t>
            </a:r>
            <a:r>
              <a:rPr lang="en-US" dirty="0"/>
              <a:t>Spring Boot 2:</a:t>
            </a:r>
            <a:endParaRPr lang="ru-RU" dirty="0"/>
          </a:p>
          <a:p>
            <a:pPr marL="0" indent="0">
              <a:buNone/>
            </a:pPr>
            <a:r>
              <a:rPr lang="en-US" dirty="0">
                <a:hlinkClick r:id="rId3"/>
              </a:rPr>
              <a:t>https://github.com/JoseLuisSR/springboot-activemq</a:t>
            </a:r>
            <a:endParaRPr lang="ru-RU" dirty="0"/>
          </a:p>
        </p:txBody>
      </p:sp>
    </p:spTree>
    <p:extLst>
      <p:ext uri="{BB962C8B-B14F-4D97-AF65-F5344CB8AC3E}">
        <p14:creationId xmlns:p14="http://schemas.microsoft.com/office/powerpoint/2010/main" val="25489905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58FF1-7A65-4119-906A-7F145593D3AE}"/>
              </a:ext>
            </a:extLst>
          </p:cNvPr>
          <p:cNvSpPr>
            <a:spLocks noGrp="1"/>
          </p:cNvSpPr>
          <p:nvPr>
            <p:ph type="title"/>
          </p:nvPr>
        </p:nvSpPr>
        <p:spPr/>
        <p:txBody>
          <a:bodyPr/>
          <a:lstStyle/>
          <a:p>
            <a:r>
              <a:rPr lang="ru-RU" b="0" i="0" dirty="0">
                <a:solidFill>
                  <a:srgbClr val="111111"/>
                </a:solidFill>
                <a:effectLst/>
                <a:latin typeface="Fira Sans" panose="020B0503050000020004" pitchFamily="34" charset="0"/>
              </a:rPr>
              <a:t>Типы связи</a:t>
            </a:r>
            <a:endParaRPr lang="en-US" dirty="0"/>
          </a:p>
        </p:txBody>
      </p:sp>
      <p:sp>
        <p:nvSpPr>
          <p:cNvPr id="3" name="Content Placeholder 2">
            <a:extLst>
              <a:ext uri="{FF2B5EF4-FFF2-40B4-BE49-F238E27FC236}">
                <a16:creationId xmlns:a16="http://schemas.microsoft.com/office/drawing/2014/main" id="{CDF584E1-5226-4E5E-A3E1-AC50155164B3}"/>
              </a:ext>
            </a:extLst>
          </p:cNvPr>
          <p:cNvSpPr>
            <a:spLocks noGrp="1"/>
          </p:cNvSpPr>
          <p:nvPr>
            <p:ph idx="1"/>
          </p:nvPr>
        </p:nvSpPr>
        <p:spPr/>
        <p:txBody>
          <a:bodyPr/>
          <a:lstStyle/>
          <a:p>
            <a:pPr marL="0" indent="0" algn="l">
              <a:buNone/>
            </a:pPr>
            <a:r>
              <a:rPr lang="ru-RU" b="0" i="0" dirty="0">
                <a:solidFill>
                  <a:srgbClr val="111111"/>
                </a:solidFill>
                <a:effectLst/>
                <a:latin typeface="-apple-system"/>
              </a:rPr>
              <a:t>Необходимо определить тип протокола — асинхронный или синхронный. </a:t>
            </a:r>
          </a:p>
          <a:p>
            <a:pPr algn="l">
              <a:buFont typeface="Arial" panose="020B0604020202020204" pitchFamily="34" charset="0"/>
              <a:buChar char="•"/>
            </a:pPr>
            <a:r>
              <a:rPr lang="ru-RU" b="1" i="0" dirty="0">
                <a:solidFill>
                  <a:srgbClr val="111111"/>
                </a:solidFill>
                <a:effectLst/>
                <a:latin typeface="-apple-system"/>
              </a:rPr>
              <a:t>Асинхронный протокол</a:t>
            </a:r>
            <a:r>
              <a:rPr lang="ru-RU" b="0" i="0" dirty="0">
                <a:solidFill>
                  <a:srgbClr val="111111"/>
                </a:solidFill>
                <a:effectLst/>
                <a:latin typeface="-apple-system"/>
              </a:rPr>
              <a:t>. Код клиента или отправители сообщения не ждут ответ — сообщения отправляются аналогично передаче в очередь любого брокера. Например протокол AMQP.</a:t>
            </a:r>
            <a:br>
              <a:rPr lang="ru-RU" b="0" i="0" dirty="0">
                <a:solidFill>
                  <a:srgbClr val="111111"/>
                </a:solidFill>
                <a:effectLst/>
                <a:latin typeface="-apple-system"/>
              </a:rPr>
            </a:br>
            <a:r>
              <a:rPr lang="en-US" dirty="0">
                <a:solidFill>
                  <a:srgbClr val="111111"/>
                </a:solidFill>
                <a:latin typeface="-apple-system"/>
              </a:rPr>
              <a:t>Advanced Message Queue Protocol</a:t>
            </a:r>
            <a:endParaRPr lang="ru-RU" b="0" i="0" dirty="0">
              <a:solidFill>
                <a:srgbClr val="111111"/>
              </a:solidFill>
              <a:effectLst/>
              <a:latin typeface="-apple-system"/>
            </a:endParaRPr>
          </a:p>
          <a:p>
            <a:pPr algn="l">
              <a:buFont typeface="Arial" panose="020B0604020202020204" pitchFamily="34" charset="0"/>
              <a:buChar char="•"/>
            </a:pPr>
            <a:r>
              <a:rPr lang="ru-RU" b="1" i="0" dirty="0">
                <a:solidFill>
                  <a:srgbClr val="111111"/>
                </a:solidFill>
                <a:effectLst/>
                <a:latin typeface="-apple-system"/>
              </a:rPr>
              <a:t>Синхронный протокол. </a:t>
            </a:r>
            <a:r>
              <a:rPr lang="ru-RU" b="0" i="0" dirty="0">
                <a:solidFill>
                  <a:srgbClr val="111111"/>
                </a:solidFill>
                <a:effectLst/>
                <a:latin typeface="-apple-system"/>
              </a:rPr>
              <a:t>При отправке запроса клиент ожидает ответ от службы — задачи выполняются только после того, как сервер пришлет ответ. Пример такого протокола — HTTP. </a:t>
            </a:r>
          </a:p>
          <a:p>
            <a:endParaRPr lang="en-US" dirty="0"/>
          </a:p>
        </p:txBody>
      </p:sp>
    </p:spTree>
    <p:extLst>
      <p:ext uri="{BB962C8B-B14F-4D97-AF65-F5344CB8AC3E}">
        <p14:creationId xmlns:p14="http://schemas.microsoft.com/office/powerpoint/2010/main" val="33148734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E16D7-E5DF-4CE2-BE81-3A6DDEF88453}"/>
              </a:ext>
            </a:extLst>
          </p:cNvPr>
          <p:cNvSpPr>
            <a:spLocks noGrp="1"/>
          </p:cNvSpPr>
          <p:nvPr>
            <p:ph type="title"/>
          </p:nvPr>
        </p:nvSpPr>
        <p:spPr/>
        <p:txBody>
          <a:bodyPr/>
          <a:lstStyle/>
          <a:p>
            <a:r>
              <a:rPr lang="ru-RU" dirty="0"/>
              <a:t>Что по литературе?</a:t>
            </a:r>
            <a:endParaRPr lang="en-US" dirty="0"/>
          </a:p>
        </p:txBody>
      </p:sp>
      <p:pic>
        <p:nvPicPr>
          <p:cNvPr id="2050" name="Picture 2" descr="umb">
            <a:extLst>
              <a:ext uri="{FF2B5EF4-FFF2-40B4-BE49-F238E27FC236}">
                <a16:creationId xmlns:a16="http://schemas.microsoft.com/office/drawing/2014/main" id="{2A3DAD0B-743A-45C7-8298-EC05C3437A3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18604" y="1780490"/>
            <a:ext cx="3284737" cy="492710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RabbitMQ in Action: Distributed Messaging for Everyone — Alvaro Videla,  Jason J.W. Williams">
            <a:extLst>
              <a:ext uri="{FF2B5EF4-FFF2-40B4-BE49-F238E27FC236}">
                <a16:creationId xmlns:a16="http://schemas.microsoft.com/office/drawing/2014/main" id="{15B3E5FC-C62D-45A5-A35A-12C98B5C96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79316" y="1780490"/>
            <a:ext cx="3939710" cy="4927106"/>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Высоконагруженные приложения. Программирование, масштабирование, поддержка">
            <a:extLst>
              <a:ext uri="{FF2B5EF4-FFF2-40B4-BE49-F238E27FC236}">
                <a16:creationId xmlns:a16="http://schemas.microsoft.com/office/drawing/2014/main" id="{E21241D5-1803-452C-9692-1A2F65D1BC8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19026" y="524815"/>
            <a:ext cx="4368020" cy="61827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44631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E16D7-E5DF-4CE2-BE81-3A6DDEF88453}"/>
              </a:ext>
            </a:extLst>
          </p:cNvPr>
          <p:cNvSpPr>
            <a:spLocks noGrp="1"/>
          </p:cNvSpPr>
          <p:nvPr>
            <p:ph type="title"/>
          </p:nvPr>
        </p:nvSpPr>
        <p:spPr/>
        <p:txBody>
          <a:bodyPr/>
          <a:lstStyle/>
          <a:p>
            <a:r>
              <a:rPr lang="ru-RU" dirty="0"/>
              <a:t>Остановимся на первой книге </a:t>
            </a:r>
            <a:r>
              <a:rPr lang="en-US" dirty="0"/>
              <a:t>:)</a:t>
            </a:r>
          </a:p>
        </p:txBody>
      </p:sp>
      <p:pic>
        <p:nvPicPr>
          <p:cNvPr id="2050" name="Picture 2" descr="umb">
            <a:extLst>
              <a:ext uri="{FF2B5EF4-FFF2-40B4-BE49-F238E27FC236}">
                <a16:creationId xmlns:a16="http://schemas.microsoft.com/office/drawing/2014/main" id="{2A3DAD0B-743A-45C7-8298-EC05C3437A3B}"/>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1340528" y="1490023"/>
            <a:ext cx="3400147" cy="5100221"/>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2EFCCAA9-A550-4A39-8847-17B183DB2488}"/>
              </a:ext>
            </a:extLst>
          </p:cNvPr>
          <p:cNvSpPr>
            <a:spLocks noGrp="1"/>
          </p:cNvSpPr>
          <p:nvPr>
            <p:ph sz="half" idx="2"/>
          </p:nvPr>
        </p:nvSpPr>
        <p:spPr/>
        <p:txBody>
          <a:bodyPr/>
          <a:lstStyle/>
          <a:p>
            <a:pPr marL="0" indent="0">
              <a:buNone/>
            </a:pPr>
            <a:r>
              <a:rPr lang="ru-RU" b="0" i="0" dirty="0">
                <a:solidFill>
                  <a:srgbClr val="111111"/>
                </a:solidFill>
                <a:effectLst/>
                <a:latin typeface="-apple-system"/>
              </a:rPr>
              <a:t>Эта книга научит вас рассуждать о системах обмена сообщениями, основанных на брокерах, сравнивая и противопоставляя две популярные технологии брокеров: </a:t>
            </a:r>
            <a:br>
              <a:rPr lang="en-US" b="0" i="0" dirty="0">
                <a:solidFill>
                  <a:srgbClr val="111111"/>
                </a:solidFill>
                <a:effectLst/>
                <a:latin typeface="-apple-system"/>
              </a:rPr>
            </a:br>
            <a:r>
              <a:rPr lang="ru-RU" b="0" i="0" dirty="0">
                <a:solidFill>
                  <a:srgbClr val="111111"/>
                </a:solidFill>
                <a:effectLst/>
                <a:latin typeface="-apple-system"/>
              </a:rPr>
              <a:t>Apache </a:t>
            </a:r>
            <a:r>
              <a:rPr lang="ru-RU" b="0" i="0" dirty="0" err="1">
                <a:solidFill>
                  <a:srgbClr val="111111"/>
                </a:solidFill>
                <a:effectLst/>
                <a:latin typeface="-apple-system"/>
              </a:rPr>
              <a:t>ActiveMQ</a:t>
            </a:r>
            <a:br>
              <a:rPr lang="en-US" b="0" i="0" dirty="0">
                <a:solidFill>
                  <a:srgbClr val="111111"/>
                </a:solidFill>
                <a:effectLst/>
                <a:latin typeface="-apple-system"/>
              </a:rPr>
            </a:br>
            <a:r>
              <a:rPr lang="ru-RU" b="0" i="0" dirty="0">
                <a:solidFill>
                  <a:srgbClr val="111111"/>
                </a:solidFill>
                <a:effectLst/>
                <a:latin typeface="-apple-system"/>
              </a:rPr>
              <a:t>Apache </a:t>
            </a:r>
            <a:r>
              <a:rPr lang="ru-RU" b="0" i="0" dirty="0" err="1">
                <a:solidFill>
                  <a:srgbClr val="111111"/>
                </a:solidFill>
                <a:effectLst/>
                <a:latin typeface="-apple-system"/>
              </a:rPr>
              <a:t>Kafka</a:t>
            </a:r>
            <a:endParaRPr lang="en-US" dirty="0"/>
          </a:p>
        </p:txBody>
      </p:sp>
    </p:spTree>
    <p:extLst>
      <p:ext uri="{BB962C8B-B14F-4D97-AF65-F5344CB8AC3E}">
        <p14:creationId xmlns:p14="http://schemas.microsoft.com/office/powerpoint/2010/main" val="8598992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TotalTime>
  <Words>3546</Words>
  <Application>Microsoft Office PowerPoint</Application>
  <PresentationFormat>Widescreen</PresentationFormat>
  <Paragraphs>148</Paragraphs>
  <Slides>63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63</vt:i4>
      </vt:variant>
    </vt:vector>
  </HeadingPairs>
  <TitlesOfParts>
    <vt:vector size="69" baseType="lpstr">
      <vt:lpstr>-apple-system</vt:lpstr>
      <vt:lpstr>Arial</vt:lpstr>
      <vt:lpstr>Calibri</vt:lpstr>
      <vt:lpstr>Calibri Light</vt:lpstr>
      <vt:lpstr>Fira Sans</vt:lpstr>
      <vt:lpstr>Office Theme</vt:lpstr>
      <vt:lpstr>Технологии программирования</vt:lpstr>
      <vt:lpstr>Введение</vt:lpstr>
      <vt:lpstr>PowerPoint Presentation</vt:lpstr>
      <vt:lpstr>Монолитная архитектура</vt:lpstr>
      <vt:lpstr>Микросервисная архитектура</vt:lpstr>
      <vt:lpstr>В чём сложность перехода?</vt:lpstr>
      <vt:lpstr>Типы связи</vt:lpstr>
      <vt:lpstr>Что по литературе?</vt:lpstr>
      <vt:lpstr>Остановимся на первой книге :)</vt:lpstr>
      <vt:lpstr>Система обмена сообщениями</vt:lpstr>
      <vt:lpstr>Система обмена сообщениями</vt:lpstr>
      <vt:lpstr>Система обмена сообщениями</vt:lpstr>
      <vt:lpstr>Point-to-Point</vt:lpstr>
      <vt:lpstr>Point-to-Point</vt:lpstr>
      <vt:lpstr>Point-to-Point</vt:lpstr>
      <vt:lpstr>Point-to-Point</vt:lpstr>
      <vt:lpstr>Издатель-Подписчик (Pub/Sub)</vt:lpstr>
      <vt:lpstr>Издатель-Подписчик (Pub/Sub)</vt:lpstr>
      <vt:lpstr>Издатель-Подписчик (Pub/Sub)</vt:lpstr>
      <vt:lpstr>Издатель-Подписчик (Pub/Sub)</vt:lpstr>
      <vt:lpstr>Гибридные модели</vt:lpstr>
      <vt:lpstr>Гибридные модели</vt:lpstr>
      <vt:lpstr>Гибридные модели</vt:lpstr>
      <vt:lpstr>Гибридные модели</vt:lpstr>
      <vt:lpstr>ActiveMQ</vt:lpstr>
      <vt:lpstr>ActiveMQ</vt:lpstr>
      <vt:lpstr>ActiveMQ</vt:lpstr>
      <vt:lpstr>ActiveMQ</vt:lpstr>
      <vt:lpstr>AMQP</vt:lpstr>
      <vt:lpstr>MQTT</vt:lpstr>
      <vt:lpstr>Это важно знать</vt:lpstr>
      <vt:lpstr>PowerPoint Presentation</vt:lpstr>
      <vt:lpstr>JMS API</vt:lpstr>
      <vt:lpstr>JMS API</vt:lpstr>
      <vt:lpstr>JMS API</vt:lpstr>
      <vt:lpstr>JMS API</vt:lpstr>
      <vt:lpstr>JMS API</vt:lpstr>
      <vt:lpstr>JMS API</vt:lpstr>
      <vt:lpstr>JMS API</vt:lpstr>
      <vt:lpstr>JMS API</vt:lpstr>
      <vt:lpstr>Обмен сообщениями</vt:lpstr>
      <vt:lpstr>Обмен сообщениями</vt:lpstr>
      <vt:lpstr>Обмен сообщениями</vt:lpstr>
      <vt:lpstr>Обмен сообщениями</vt:lpstr>
      <vt:lpstr>Обмен сообщениями</vt:lpstr>
      <vt:lpstr>Обмен сообщениями</vt:lpstr>
      <vt:lpstr>Publisher confirmations</vt:lpstr>
      <vt:lpstr>Publisher confirmations</vt:lpstr>
      <vt:lpstr>Buffering</vt:lpstr>
      <vt:lpstr>Buffering</vt:lpstr>
      <vt:lpstr>Buffering</vt:lpstr>
      <vt:lpstr>Получение сообщений из очереди</vt:lpstr>
      <vt:lpstr>Получение сообщений из очереди</vt:lpstr>
      <vt:lpstr>Получение сообщений из очереди</vt:lpstr>
      <vt:lpstr>Получение сообщений из очереди</vt:lpstr>
      <vt:lpstr>Получение сообщений из очереди</vt:lpstr>
      <vt:lpstr>Получение сообщений из очереди</vt:lpstr>
      <vt:lpstr>Получение сообщений из очереди</vt:lpstr>
      <vt:lpstr>Получение сообщений из очереди</vt:lpstr>
      <vt:lpstr>Получение сообщений из очереди</vt:lpstr>
      <vt:lpstr>Получение сообщений из очереди</vt:lpstr>
      <vt:lpstr>Получение сообщений из очереди</vt:lpstr>
      <vt:lpstr>А что по коду?</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Технологии программирования</dc:title>
  <dc:creator>XMagicAdmin</dc:creator>
  <cp:lastModifiedBy>XMagicAdmin</cp:lastModifiedBy>
  <cp:revision>1</cp:revision>
  <dcterms:created xsi:type="dcterms:W3CDTF">2023-05-17T21:37:47Z</dcterms:created>
  <dcterms:modified xsi:type="dcterms:W3CDTF">2023-05-17T22:54:14Z</dcterms:modified>
</cp:coreProperties>
</file>