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5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5" autoAdjust="0"/>
    <p:restoredTop sz="96997"/>
  </p:normalViewPr>
  <p:slideViewPr>
    <p:cSldViewPr snapToGrid="0">
      <p:cViewPr varScale="1">
        <p:scale>
          <a:sx n="122" d="100"/>
          <a:sy n="122" d="100"/>
        </p:scale>
        <p:origin x="240" y="984"/>
      </p:cViewPr>
      <p:guideLst/>
    </p:cSldViewPr>
  </p:slideViewPr>
  <p:outlineViewPr>
    <p:cViewPr>
      <p:scale>
        <a:sx n="33" d="100"/>
        <a:sy n="33" d="100"/>
      </p:scale>
      <p:origin x="0" y="-150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305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9456FB-3285-F96E-05E3-E033CEAC8E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C9540C-E639-D36A-7234-4BBC57A460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4057-EE26-7944-AD68-9A1A02224AF0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9B1E88-649F-9A0B-9AB9-14B92B1936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546AFF-6DEC-424D-4F3B-1970B7FF89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6520F-A1B2-9848-80F4-FF53930E4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645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AB4B1-64A4-EC4C-9AFA-B6DD14C3D4C6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4DBBE-BA49-CA47-A150-C833D0E27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96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ru-RU" dirty="0"/>
              <a:t>Технологии программирования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2746799"/>
            <a:ext cx="4572000" cy="32546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0AE2F-59CD-4043-801D-D6EC867E8EB9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E058D10-AA34-10CF-CA20-004191095328}"/>
              </a:ext>
            </a:extLst>
          </p:cNvPr>
          <p:cNvGrpSpPr/>
          <p:nvPr/>
        </p:nvGrpSpPr>
        <p:grpSpPr>
          <a:xfrm>
            <a:off x="1522800" y="2544688"/>
            <a:ext cx="4100745" cy="3794262"/>
            <a:chOff x="4097629" y="2254321"/>
            <a:chExt cx="4100745" cy="3794262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AFB14CA5-369E-453B-54A8-EEDCEDE50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489633"/>
              <a:ext cx="2558950" cy="2558950"/>
            </a:xfrm>
            <a:prstGeom prst="rect">
              <a:avLst/>
            </a:prstGeom>
            <a:noFill/>
            <a:effectLst>
              <a:reflection endPos="0" dir="5400000" sy="-100000" algn="bl" rotWithShape="0"/>
              <a:softEdge rad="0"/>
            </a:effectLst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298DF270-4A83-DD0D-BFF0-EF2DDE5CF178}"/>
                </a:ext>
              </a:extLst>
            </p:cNvPr>
            <p:cNvGrpSpPr/>
            <p:nvPr/>
          </p:nvGrpSpPr>
          <p:grpSpPr>
            <a:xfrm>
              <a:off x="4942433" y="2254321"/>
              <a:ext cx="3255941" cy="1219200"/>
              <a:chOff x="8265667" y="2297528"/>
              <a:chExt cx="3255941" cy="1219200"/>
            </a:xfrm>
          </p:grpSpPr>
          <p:sp>
            <p:nvSpPr>
              <p:cNvPr id="12" name="Овальная выноска 11">
                <a:extLst>
                  <a:ext uri="{FF2B5EF4-FFF2-40B4-BE49-F238E27FC236}">
                    <a16:creationId xmlns:a16="http://schemas.microsoft.com/office/drawing/2014/main" id="{CA245CE7-1CD0-F55B-96E7-F5226081CAAA}"/>
                  </a:ext>
                </a:extLst>
              </p:cNvPr>
              <p:cNvSpPr/>
              <p:nvPr/>
            </p:nvSpPr>
            <p:spPr>
              <a:xfrm>
                <a:off x="8265667" y="2297528"/>
                <a:ext cx="3236975" cy="1219200"/>
              </a:xfrm>
              <a:prstGeom prst="wedgeEllipseCallou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C1EC44-6E18-8C29-BF0C-72B7FDF522F3}"/>
                  </a:ext>
                </a:extLst>
              </p:cNvPr>
              <p:cNvSpPr txBox="1"/>
              <p:nvPr/>
            </p:nvSpPr>
            <p:spPr>
              <a:xfrm>
                <a:off x="8598372" y="2583962"/>
                <a:ext cx="2923236" cy="646331"/>
              </a:xfrm>
              <a:prstGeom prst="rect">
                <a:avLst/>
              </a:prstGeom>
              <a:noFill/>
            </p:spPr>
            <p:txBody>
              <a:bodyPr wrap="none" tIns="46800" rtlCol="0">
                <a:spAutoFit/>
              </a:bodyPr>
              <a:lstStyle/>
              <a:p>
                <a:r>
                  <a:rPr lang="ru-RU" dirty="0">
                    <a:solidFill>
                      <a:srgbClr val="002060"/>
                    </a:solidFill>
                  </a:rPr>
                  <a:t>Что значит хранить данные </a:t>
                </a:r>
              </a:p>
              <a:p>
                <a:r>
                  <a:rPr lang="ru-RU" dirty="0">
                    <a:solidFill>
                      <a:srgbClr val="002060"/>
                    </a:solidFill>
                  </a:rPr>
                  <a:t>   в файлах нельзя?!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801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6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/>
          </p:cNvSpPr>
          <p:nvPr>
            <p:ph type="ctrTitle" hasCustomPrompt="1"/>
          </p:nvPr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ru-RU" dirty="0"/>
              <a:t>Технологии программирования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E058D10-AA34-10CF-CA20-004191095328}"/>
              </a:ext>
            </a:extLst>
          </p:cNvPr>
          <p:cNvGrpSpPr/>
          <p:nvPr userDrawn="1"/>
        </p:nvGrpSpPr>
        <p:grpSpPr>
          <a:xfrm>
            <a:off x="3553748" y="2435250"/>
            <a:ext cx="5084503" cy="3873450"/>
            <a:chOff x="2811127" y="2262377"/>
            <a:chExt cx="5084503" cy="387345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AFB14CA5-369E-453B-54A8-EEDCEDE50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127" y="3576877"/>
              <a:ext cx="2558950" cy="2558950"/>
            </a:xfrm>
            <a:prstGeom prst="rect">
              <a:avLst/>
            </a:prstGeom>
            <a:noFill/>
            <a:ln>
              <a:noFill/>
            </a:ln>
            <a:effectLst>
              <a:reflection endPos="0" dir="5400000" sy="-100000" algn="bl" rotWithShape="0"/>
              <a:softEdge rad="0"/>
            </a:effectLst>
          </p:spPr>
        </p:pic>
        <p:sp>
          <p:nvSpPr>
            <p:cNvPr id="12" name="Овальная выноска 11">
              <a:extLst>
                <a:ext uri="{FF2B5EF4-FFF2-40B4-BE49-F238E27FC236}">
                  <a16:creationId xmlns:a16="http://schemas.microsoft.com/office/drawing/2014/main" id="{CA245CE7-1CD0-F55B-96E7-F5226081CAAA}"/>
                </a:ext>
              </a:extLst>
            </p:cNvPr>
            <p:cNvSpPr/>
            <p:nvPr/>
          </p:nvSpPr>
          <p:spPr>
            <a:xfrm>
              <a:off x="3247148" y="2262377"/>
              <a:ext cx="4648482" cy="1219200"/>
            </a:xfrm>
            <a:prstGeom prst="wedgeEllipseCallou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endParaRPr lang="ru-RU"/>
            </a:p>
          </p:txBody>
        </p:sp>
      </p:grpSp>
      <p:sp>
        <p:nvSpPr>
          <p:cNvPr id="28" name="Объект 27">
            <a:extLst>
              <a:ext uri="{FF2B5EF4-FFF2-40B4-BE49-F238E27FC236}">
                <a16:creationId xmlns:a16="http://schemas.microsoft.com/office/drawing/2014/main" id="{DA6C4E62-262E-46EB-1DF9-F30479418C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9768" y="2435250"/>
            <a:ext cx="4648482" cy="13145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7275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3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0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25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952A4-B479-06DE-7342-EE53E965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5FB684ED-172E-61FD-77DA-1994F846C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0AE2F-59CD-4043-801D-D6EC867E8EB9}" type="datetimeFigureOut">
              <a:rPr lang="ru-RU" smtClean="0"/>
              <a:t>04.03.2024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1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anchor="b">
            <a:normAutofit/>
          </a:bodyPr>
          <a:lstStyle/>
          <a:p>
            <a:r>
              <a:rPr lang="ru-RU"/>
              <a:t>Технологии программирования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D2D361-54E4-18A0-B2E7-31730F43C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746799"/>
            <a:ext cx="4572000" cy="325460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8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530DE0-AC4A-45C7-AA18-3DB37EA9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366285"/>
            <a:ext cx="7621064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F7AB-0ED8-4F06-928A-7760FB4C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D2FB-742E-49FA-BCC1-77DF0A13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Для подключения протокола работы с </a:t>
            </a:r>
            <a:r>
              <a:rPr lang="en-US" dirty="0">
                <a:solidFill>
                  <a:srgbClr val="003399"/>
                </a:solidFill>
              </a:rPr>
              <a:t>JDBC API, </a:t>
            </a:r>
            <a:r>
              <a:rPr lang="ru-RU" dirty="0">
                <a:solidFill>
                  <a:srgbClr val="003399"/>
                </a:solidFill>
              </a:rPr>
              <a:t>необходимо использовать следующую </a:t>
            </a:r>
            <a:r>
              <a:rPr lang="en-US" dirty="0">
                <a:solidFill>
                  <a:srgbClr val="003399"/>
                </a:solidFill>
              </a:rPr>
              <a:t>Connection String:</a:t>
            </a:r>
          </a:p>
          <a:p>
            <a:pPr marL="0" indent="0" algn="ctr">
              <a:buNone/>
            </a:pPr>
            <a:r>
              <a:rPr lang="en-US" sz="3200" b="0" i="0" dirty="0" err="1">
                <a:solidFill>
                  <a:srgbClr val="FF0000"/>
                </a:solidFill>
                <a:effectLst/>
                <a:latin typeface="Menlo"/>
              </a:rPr>
              <a:t>jdbc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Menlo"/>
              </a:rPr>
              <a:t>mysql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://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localhost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3200" b="0" i="0" dirty="0">
                <a:solidFill>
                  <a:srgbClr val="0878AF"/>
                </a:solidFill>
                <a:effectLst/>
                <a:latin typeface="Menlo"/>
              </a:rPr>
              <a:t>3306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/</a:t>
            </a:r>
            <a:r>
              <a:rPr lang="en-US" sz="3200" b="0" i="0" dirty="0" err="1">
                <a:solidFill>
                  <a:srgbClr val="871DC1"/>
                </a:solidFill>
                <a:effectLst/>
                <a:latin typeface="Menlo"/>
              </a:rPr>
              <a:t>db_scheme</a:t>
            </a:r>
            <a:endParaRPr lang="ru-RU" dirty="0"/>
          </a:p>
          <a:p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– это протокол работы с сервером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localhost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– имя хоста в сети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878AF"/>
                </a:solidFill>
                <a:effectLst/>
                <a:latin typeface="Arial" panose="020B0604020202020204" pitchFamily="34" charset="0"/>
              </a:rPr>
              <a:t>3306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– порт, по которому идут запросы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db_scheme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– имя схемы (имя базы данных)</a:t>
            </a:r>
          </a:p>
        </p:txBody>
      </p:sp>
    </p:spTree>
    <p:extLst>
      <p:ext uri="{BB962C8B-B14F-4D97-AF65-F5344CB8AC3E}">
        <p14:creationId xmlns:p14="http://schemas.microsoft.com/office/powerpoint/2010/main" val="338058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0E5E-DF5F-4AE6-B464-B56F7795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97F3-C586-4373-A11F-1DB369B2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Самая важная деталь – сам</a:t>
            </a:r>
            <a:r>
              <a:rPr lang="en-US" dirty="0">
                <a:solidFill>
                  <a:srgbClr val="003399"/>
                </a:solidFill>
              </a:rPr>
              <a:t> </a:t>
            </a:r>
            <a:r>
              <a:rPr lang="ru-RU" dirty="0">
                <a:solidFill>
                  <a:srgbClr val="003399"/>
                </a:solidFill>
              </a:rPr>
              <a:t>JDBC Driver для вашей базы данных. Просто так он не появится на компьютере, поэтому нужно определить зависимость чтобы система сборки её установила.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Например: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</a:rPr>
              <a:t>        	&lt;</a:t>
            </a:r>
            <a:r>
              <a:rPr lang="en-US" dirty="0" err="1">
                <a:solidFill>
                  <a:srgbClr val="003399"/>
                </a:solidFill>
              </a:rPr>
              <a:t>groupId</a:t>
            </a:r>
            <a:r>
              <a:rPr lang="en-US" dirty="0">
                <a:solidFill>
                  <a:srgbClr val="003399"/>
                </a:solidFill>
              </a:rPr>
              <a:t>&gt;</a:t>
            </a:r>
            <a:r>
              <a:rPr lang="en-US" dirty="0" err="1">
                <a:solidFill>
                  <a:srgbClr val="003399"/>
                </a:solidFill>
              </a:rPr>
              <a:t>mysql</a:t>
            </a:r>
            <a:r>
              <a:rPr lang="en-US" dirty="0">
                <a:solidFill>
                  <a:srgbClr val="003399"/>
                </a:solidFill>
              </a:rPr>
              <a:t>&lt;/</a:t>
            </a:r>
            <a:r>
              <a:rPr lang="en-US" dirty="0" err="1">
                <a:solidFill>
                  <a:srgbClr val="003399"/>
                </a:solidFill>
              </a:rPr>
              <a:t>groupId</a:t>
            </a:r>
            <a:r>
              <a:rPr lang="en-US" dirty="0">
                <a:solidFill>
                  <a:srgbClr val="003399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</a:rPr>
              <a:t>        	&lt;</a:t>
            </a:r>
            <a:r>
              <a:rPr lang="en-US" dirty="0" err="1">
                <a:solidFill>
                  <a:srgbClr val="003399"/>
                </a:solidFill>
              </a:rPr>
              <a:t>artifactId</a:t>
            </a:r>
            <a:r>
              <a:rPr lang="en-US" dirty="0">
                <a:solidFill>
                  <a:srgbClr val="003399"/>
                </a:solidFill>
              </a:rPr>
              <a:t>&gt;</a:t>
            </a:r>
            <a:r>
              <a:rPr lang="en-US" dirty="0" err="1">
                <a:solidFill>
                  <a:srgbClr val="003399"/>
                </a:solidFill>
              </a:rPr>
              <a:t>mysql</a:t>
            </a:r>
            <a:r>
              <a:rPr lang="en-US" dirty="0">
                <a:solidFill>
                  <a:srgbClr val="003399"/>
                </a:solidFill>
              </a:rPr>
              <a:t>-connector-java&lt;/</a:t>
            </a:r>
            <a:r>
              <a:rPr lang="en-US" dirty="0" err="1">
                <a:solidFill>
                  <a:srgbClr val="003399"/>
                </a:solidFill>
              </a:rPr>
              <a:t>artifactId</a:t>
            </a:r>
            <a:r>
              <a:rPr lang="en-US" dirty="0">
                <a:solidFill>
                  <a:srgbClr val="003399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</a:rPr>
              <a:t>        	&lt;version&gt;8.0.29&lt;/version&gt;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85372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164B-D52A-4DED-A519-0E52324B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Доступ к базе данных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C03C-B2D8-46FC-962D-23AA2C50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После того как зависимости подключены, необходимо создать подключение к базе.</a:t>
            </a: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Логин и пароль, разумеется, подставляется к вашей локальной базе данных.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1A8DC-4927-4CB1-B147-EC2B0C5C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805025"/>
            <a:ext cx="711616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9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71703-1B3F-4D2F-ADDE-3D72D26E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13" y="0"/>
            <a:ext cx="7688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49BC-6F69-4476-861E-E7B329D8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A333-5FEC-4BFD-B05B-D1D1132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Все SQL-запросы можно условно разделить на две группы:</a:t>
            </a:r>
          </a:p>
          <a:p>
            <a:endParaRPr lang="ru-RU" dirty="0">
              <a:solidFill>
                <a:srgbClr val="003399"/>
              </a:solidFill>
            </a:endParaRPr>
          </a:p>
          <a:p>
            <a:r>
              <a:rPr lang="ru-RU" dirty="0">
                <a:solidFill>
                  <a:srgbClr val="003399"/>
                </a:solidFill>
              </a:rPr>
              <a:t>Получение данных — к ним относится оператор SELECT.</a:t>
            </a:r>
          </a:p>
          <a:p>
            <a:r>
              <a:rPr lang="ru-RU" dirty="0">
                <a:solidFill>
                  <a:srgbClr val="003399"/>
                </a:solidFill>
              </a:rPr>
              <a:t>Изменение данных — к ним относятся операторы </a:t>
            </a:r>
            <a:br>
              <a:rPr lang="en-US" dirty="0">
                <a:solidFill>
                  <a:srgbClr val="003399"/>
                </a:solidFill>
              </a:rPr>
            </a:br>
            <a:r>
              <a:rPr lang="ru-RU" dirty="0">
                <a:solidFill>
                  <a:srgbClr val="003399"/>
                </a:solidFill>
              </a:rPr>
              <a:t>INSERT, UPDATE и DELETE.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8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Для первой группы используется уже знакомый нам метод интерфейса </a:t>
            </a:r>
            <a:r>
              <a:rPr lang="ru-RU" b="1" dirty="0" err="1">
                <a:solidFill>
                  <a:srgbClr val="003399"/>
                </a:solidFill>
              </a:rPr>
              <a:t>Statement</a:t>
            </a:r>
            <a:r>
              <a:rPr lang="ru-RU" dirty="0">
                <a:solidFill>
                  <a:srgbClr val="003399"/>
                </a:solidFill>
              </a:rPr>
              <a:t> — </a:t>
            </a:r>
            <a:r>
              <a:rPr lang="ru-RU" u="sng" dirty="0" err="1">
                <a:solidFill>
                  <a:srgbClr val="003399"/>
                </a:solidFill>
              </a:rPr>
              <a:t>executeQuery</a:t>
            </a:r>
            <a:r>
              <a:rPr lang="ru-RU" dirty="0">
                <a:solidFill>
                  <a:srgbClr val="003399"/>
                </a:solidFill>
              </a:rPr>
              <a:t>(). В принципе для начала этого метода вполне достаточно. Он покрывает очень большой процент запросов, которые вам придется использовать на реальной работе.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6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Для второй группы запросов нужно использовать другой метод интерфейса </a:t>
            </a:r>
            <a:r>
              <a:rPr lang="ru-RU" b="1" dirty="0" err="1">
                <a:solidFill>
                  <a:srgbClr val="003399"/>
                </a:solidFill>
              </a:rPr>
              <a:t>Statement</a:t>
            </a:r>
            <a:r>
              <a:rPr lang="ru-RU" dirty="0">
                <a:solidFill>
                  <a:srgbClr val="003399"/>
                </a:solidFill>
              </a:rPr>
              <a:t> — </a:t>
            </a:r>
            <a:r>
              <a:rPr lang="ru-RU" u="sng" dirty="0" err="1">
                <a:solidFill>
                  <a:srgbClr val="003399"/>
                </a:solidFill>
              </a:rPr>
              <a:t>executeUpdate</a:t>
            </a:r>
            <a:r>
              <a:rPr lang="ru-RU" dirty="0">
                <a:solidFill>
                  <a:srgbClr val="003399"/>
                </a:solidFill>
              </a:rPr>
              <a:t>(). В отличии от метода </a:t>
            </a:r>
            <a:r>
              <a:rPr lang="ru-RU" u="sng" dirty="0" err="1">
                <a:solidFill>
                  <a:srgbClr val="003399"/>
                </a:solidFill>
              </a:rPr>
              <a:t>executeQuery</a:t>
            </a:r>
            <a:r>
              <a:rPr lang="ru-RU" dirty="0">
                <a:solidFill>
                  <a:srgbClr val="003399"/>
                </a:solidFill>
              </a:rPr>
              <a:t>(), который возвращает </a:t>
            </a:r>
            <a:r>
              <a:rPr lang="ru-RU" b="1" dirty="0" err="1">
                <a:solidFill>
                  <a:srgbClr val="003399"/>
                </a:solidFill>
              </a:rPr>
              <a:t>ResultSet</a:t>
            </a:r>
            <a:r>
              <a:rPr lang="ru-RU" dirty="0">
                <a:solidFill>
                  <a:srgbClr val="003399"/>
                </a:solidFill>
              </a:rPr>
              <a:t>, этот метод возвращает целое число, которое говорит сколько строк в таблице было изменено при исполнении вашего запроса.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53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Callable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</a:endParaRPr>
          </a:p>
          <a:p>
            <a:r>
              <a:rPr lang="en" dirty="0" err="1">
                <a:solidFill>
                  <a:srgbClr val="003399"/>
                </a:solidFill>
              </a:rPr>
              <a:t>CallableStatement</a:t>
            </a:r>
            <a:r>
              <a:rPr lang="en" dirty="0">
                <a:solidFill>
                  <a:srgbClr val="003399"/>
                </a:solidFill>
              </a:rPr>
              <a:t> </a:t>
            </a:r>
            <a:r>
              <a:rPr lang="ru-RU" dirty="0">
                <a:solidFill>
                  <a:srgbClr val="003399"/>
                </a:solidFill>
              </a:rPr>
              <a:t>используется для вызова хранимых процедур в базе данных.</a:t>
            </a:r>
          </a:p>
          <a:p>
            <a:r>
              <a:rPr lang="ru-RU" dirty="0">
                <a:solidFill>
                  <a:srgbClr val="003399"/>
                </a:solidFill>
              </a:rPr>
              <a:t>Хранимая процедура похожа на функцию или метод в классе, за исключением того, что она находится в базе данных. Некоторые тяжелые операции с базой данных могут выиграть в производительности от выполнения в том же пространстве памяти, что и сервер базы данных, в качестве хранимой процедуры.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654497-9DA3-DE80-69CA-E94F0AE81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61" y="1584670"/>
            <a:ext cx="8085278" cy="14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2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none" strike="noStrike" dirty="0" err="1">
                <a:solidFill>
                  <a:srgbClr val="003399"/>
                </a:solidFill>
                <a:effectLst/>
              </a:rPr>
              <a:t>DataSource</a:t>
            </a:r>
            <a:r>
              <a:rPr lang="en" u="none" strike="noStrike" dirty="0">
                <a:solidFill>
                  <a:srgbClr val="003399"/>
                </a:solidFill>
                <a:effectLst/>
              </a:rPr>
              <a:t> </a:t>
            </a:r>
            <a:r>
              <a:rPr lang="ru-RU" u="none" strike="noStrike" dirty="0">
                <a:solidFill>
                  <a:srgbClr val="003399"/>
                </a:solidFill>
                <a:effectLst/>
              </a:rPr>
              <a:t>и </a:t>
            </a:r>
            <a:r>
              <a:rPr lang="en" u="none" strike="noStrike" dirty="0" err="1">
                <a:solidFill>
                  <a:srgbClr val="003399"/>
                </a:solidFill>
                <a:effectLst/>
              </a:rPr>
              <a:t>ConnectionPoolDataSource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Оба интерфейса входят в пакет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javax.sql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 должны быть реализованы поставщиками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JDBC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классов (драйверов). Основное назначение интерфейсов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DataSource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ConnectionPoolDataSource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состоит в предоставлении возможности получения соединения с базой данных абстрагируясь от местоположения сервера СУБД и типа драйвера конкретного производителя. Интерфейсы определяют ряд обязательных для реализации методов, в том числе и метод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getConnection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().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Объекты, получаемые от реализации данных интерфейсов используются для задания параметров соединения с базой данных и установки соединения в виде объекта типа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Connection.</a:t>
            </a:r>
          </a:p>
        </p:txBody>
      </p:sp>
    </p:spTree>
    <p:extLst>
      <p:ext uri="{BB962C8B-B14F-4D97-AF65-F5344CB8AC3E}">
        <p14:creationId xmlns:p14="http://schemas.microsoft.com/office/powerpoint/2010/main" val="413795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B9DC9-A624-4B18-B70D-5B83177C9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7" y="0"/>
            <a:ext cx="9879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none" strike="noStrike" dirty="0" err="1">
                <a:solidFill>
                  <a:srgbClr val="003399"/>
                </a:solidFill>
                <a:effectLst/>
              </a:rPr>
              <a:t>DataSource</a:t>
            </a:r>
            <a:r>
              <a:rPr lang="en" u="none" strike="noStrike" dirty="0">
                <a:solidFill>
                  <a:srgbClr val="003399"/>
                </a:solidFill>
                <a:effectLst/>
              </a:rPr>
              <a:t> </a:t>
            </a:r>
            <a:r>
              <a:rPr lang="ru-RU" u="none" strike="noStrike" dirty="0">
                <a:solidFill>
                  <a:srgbClr val="003399"/>
                </a:solidFill>
                <a:effectLst/>
              </a:rPr>
              <a:t>и </a:t>
            </a:r>
            <a:r>
              <a:rPr lang="en" u="none" strike="noStrike" dirty="0" err="1">
                <a:solidFill>
                  <a:srgbClr val="003399"/>
                </a:solidFill>
                <a:effectLst/>
              </a:rPr>
              <a:t>ConnectionPoolDataSource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JDBC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DataSource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объекты используются для получения физического соединения с базой данных и являются альтернативой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DriverManager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При этом нет необходимости регистрировать драйвер. Необходимо только установить соответствующие параметры для установки соединения и выполнить метод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getConnection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().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При создании объекта типа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DataSource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локально параметры соединения задаются соответствующими методами, предусмотренными поставщиком драйвера. Эти методы не определены интерфейсом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DataSource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т.к. параметры для соединения с СУБД разных производителей могут отличаться как по типу, так и по количеству. </a:t>
            </a:r>
            <a:endParaRPr lang="en" sz="2600" b="0" i="0" u="none" strike="noStrike" dirty="0">
              <a:solidFill>
                <a:srgbClr val="00339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15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none" strike="noStrike" dirty="0" err="1">
                <a:solidFill>
                  <a:srgbClr val="003399"/>
                </a:solidFill>
                <a:effectLst/>
              </a:rPr>
              <a:t>DataSource</a:t>
            </a:r>
            <a:r>
              <a:rPr lang="en" u="none" strike="noStrike" dirty="0">
                <a:solidFill>
                  <a:srgbClr val="003399"/>
                </a:solidFill>
                <a:effectLst/>
              </a:rPr>
              <a:t> </a:t>
            </a:r>
            <a:r>
              <a:rPr lang="ru-RU" u="none" strike="noStrike" dirty="0">
                <a:solidFill>
                  <a:srgbClr val="003399"/>
                </a:solidFill>
                <a:effectLst/>
              </a:rPr>
              <a:t>и </a:t>
            </a:r>
            <a:r>
              <a:rPr lang="en" u="none" strike="noStrike" dirty="0" err="1">
                <a:solidFill>
                  <a:srgbClr val="003399"/>
                </a:solidFill>
                <a:effectLst/>
              </a:rPr>
              <a:t>ConnectionPoolDataSource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F4E75C-4CF4-39F1-F961-A5A7C48E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29" y="1463502"/>
            <a:ext cx="5761727" cy="50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0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JPA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 (Java Persistence API)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это спецификация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Java EE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Java SE,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описывающая систему управления сохранением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java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объектов в таблицы реляционных баз данных в удобном виде. Сама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Java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не содержит реализации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однако есть существует много реализаций данной спецификации от разных компаний (открытых и нет). Это не единственный способ сохранения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java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объектов в базы данных (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ORM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систем), но один из самых популярных в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Java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мире.</a:t>
            </a:r>
            <a:endParaRPr lang="en" sz="2600" b="0" i="0" u="none" strike="noStrike" dirty="0">
              <a:solidFill>
                <a:srgbClr val="00339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31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JDO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JDO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более общая спецификация которая описывает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ORM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для любых возможных баз и хранилищ. В принципе можно рассматривать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как специализированную на релятивистских баз часть спецификации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JDO,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даже при том что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API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этих двух спецификаций не полностью совпадает. Также отличаются «разработчики» спецификаций — если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разрабатывается как 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JSR,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то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JDO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сначала разрабатывался как 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JSR,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теперь разрабатывается как проект 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Apache JDO. </a:t>
            </a:r>
          </a:p>
        </p:txBody>
      </p:sp>
    </p:spTree>
    <p:extLst>
      <p:ext uri="{BB962C8B-B14F-4D97-AF65-F5344CB8AC3E}">
        <p14:creationId xmlns:p14="http://schemas.microsoft.com/office/powerpoint/2010/main" val="742840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Hibernate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Hibernate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одна из самых популярных открытых реализаций последней версии спецификации (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 2.1).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Даже скорее самая популярная, почти стандарт де-факто. То есть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только описывает правила 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API,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а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Hibernate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реализует эти описания, впрочем у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Hibernate (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как и у многих других реализаций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JPA)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есть дополнительные возможности, не описанные в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 (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 не переносимые на другие реализации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JPA).</a:t>
            </a:r>
          </a:p>
        </p:txBody>
      </p:sp>
    </p:spTree>
    <p:extLst>
      <p:ext uri="{BB962C8B-B14F-4D97-AF65-F5344CB8AC3E}">
        <p14:creationId xmlns:p14="http://schemas.microsoft.com/office/powerpoint/2010/main" val="4263577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JPA Entity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Entity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это легковесный хранимый объект бизнес логики (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persistent domain object).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Основная программная сущность это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entity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класс, который так же может использовать дополнительные классы, который могут использоваться как вспомогательные классы или для сохранения состояния е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ntity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.</a:t>
            </a:r>
          </a:p>
          <a:p>
            <a:pPr marL="0" indent="0" algn="l">
              <a:buNone/>
            </a:pPr>
            <a:endParaRPr lang="en" sz="2600" b="0" i="0" u="none" strike="noStrike" dirty="0">
              <a:solidFill>
                <a:srgbClr val="00339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713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JPA Entity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7A2BA43-7B91-27D9-E6E6-BBC29A205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50709"/>
            <a:ext cx="7370417" cy="4620685"/>
          </a:xfrm>
        </p:spPr>
      </p:pic>
    </p:spTree>
    <p:extLst>
      <p:ext uri="{BB962C8B-B14F-4D97-AF65-F5344CB8AC3E}">
        <p14:creationId xmlns:p14="http://schemas.microsoft.com/office/powerpoint/2010/main" val="2346598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JPA </a:t>
            </a:r>
            <a:r>
              <a:rPr lang="en-US" u="none" strike="noStrike" dirty="0" err="1">
                <a:solidFill>
                  <a:srgbClr val="003399"/>
                </a:solidFill>
                <a:effectLst/>
              </a:rPr>
              <a:t>EntityManager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EntityManager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это интерфейс, который описывает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API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для всех основных операций над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Enitity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получение данных и других сущностей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По сути главный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API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для работы с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Основные операции:</a:t>
            </a:r>
            <a:b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1) Для операций над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Entity: persist, merge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remove, refresh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),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detach, lock</a:t>
            </a:r>
            <a:b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2)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Получение данных: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find,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createQuery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createNamedQuery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createNativeQuery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contains,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createNamedStoredProcedureQuery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createStoredProcedureQuery</a:t>
            </a:r>
            <a:b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3)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Получение других сущностей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JPA: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getTransaction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getEntityManagerFactory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getCriteriaBuilder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getMetamodel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getDelegate</a:t>
            </a:r>
            <a:b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4)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Работа с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EntityGraph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: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createEntityGraph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getEntityGraph</a:t>
            </a:r>
            <a:b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4)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Общие операции над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EntityManager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или всеми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Entities: close,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isOpen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getProperties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setProperty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clear</a:t>
            </a:r>
          </a:p>
        </p:txBody>
      </p:sp>
    </p:spTree>
    <p:extLst>
      <p:ext uri="{BB962C8B-B14F-4D97-AF65-F5344CB8AC3E}">
        <p14:creationId xmlns:p14="http://schemas.microsoft.com/office/powerpoint/2010/main" val="2872943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JPA </a:t>
            </a:r>
            <a:r>
              <a:rPr lang="en-US" u="none" strike="noStrike" dirty="0" err="1">
                <a:solidFill>
                  <a:srgbClr val="003399"/>
                </a:solidFill>
                <a:effectLst/>
              </a:rPr>
              <a:t>EntityManager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0A4C40-7A03-9678-0770-A96B21574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93" y="1825625"/>
            <a:ext cx="10165413" cy="4351338"/>
          </a:xfrm>
        </p:spPr>
      </p:pic>
    </p:spTree>
    <p:extLst>
      <p:ext uri="{BB962C8B-B14F-4D97-AF65-F5344CB8AC3E}">
        <p14:creationId xmlns:p14="http://schemas.microsoft.com/office/powerpoint/2010/main" val="2748905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003399"/>
                </a:solidFill>
              </a:rPr>
              <a:t>J</a:t>
            </a:r>
            <a:r>
              <a:rPr lang="en-US" dirty="0">
                <a:solidFill>
                  <a:srgbClr val="003399"/>
                </a:solidFill>
              </a:rPr>
              <a:t>PA Entity life-cycle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У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Entity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объекта существует четыре статуса жизненного цикла: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new, managed, detached,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или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removed.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Их описание</a:t>
            </a:r>
            <a:r>
              <a:rPr lang="en-US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:</a:t>
            </a:r>
            <a:b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1) </a:t>
            </a:r>
            <a:r>
              <a:rPr lang="en-US" sz="2600" dirty="0">
                <a:solidFill>
                  <a:srgbClr val="003399"/>
                </a:solidFill>
              </a:rPr>
              <a:t>transient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—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 создан, но при этом ещё не имеет сгенерированных первичных ключей и пока ещё не сохранен в базе данных,</a:t>
            </a:r>
            <a:b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2)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managed —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 создан, управляется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имеет сгенерированные первичные ключи,</a:t>
            </a:r>
            <a:b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3)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detached —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 был создан, но не управляется (или больше не управляется)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JPA,</a:t>
            </a:r>
            <a:b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4) removed —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 создан, управляется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но будет удален после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commit'a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транзакции.</a:t>
            </a:r>
            <a:endParaRPr lang="en" sz="2600" b="0" i="0" u="none" strike="noStrike" dirty="0">
              <a:solidFill>
                <a:srgbClr val="00339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855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811D2B-8D2D-4FAF-8928-F0CB455823B5}"/>
              </a:ext>
            </a:extLst>
          </p:cNvPr>
          <p:cNvGrpSpPr/>
          <p:nvPr/>
        </p:nvGrpSpPr>
        <p:grpSpPr>
          <a:xfrm>
            <a:off x="0" y="257452"/>
            <a:ext cx="12184399" cy="6249880"/>
            <a:chOff x="0" y="0"/>
            <a:chExt cx="12024449" cy="6167835"/>
          </a:xfrm>
        </p:grpSpPr>
        <p:pic>
          <p:nvPicPr>
            <p:cNvPr id="1028" name="Picture 4" descr="A diagram of the Java EE Full Platform and Web Profile specifications. |  Download Scientific Diagram">
              <a:extLst>
                <a:ext uri="{FF2B5EF4-FFF2-40B4-BE49-F238E27FC236}">
                  <a16:creationId xmlns:a16="http://schemas.microsoft.com/office/drawing/2014/main" id="{5A9561CE-DEE3-433D-9D00-2693AA5A8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024449" cy="6167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Краткий экскурс в внедрение зависимостей или ">
              <a:extLst>
                <a:ext uri="{FF2B5EF4-FFF2-40B4-BE49-F238E27FC236}">
                  <a16:creationId xmlns:a16="http://schemas.microsoft.com/office/drawing/2014/main" id="{CD19C7B4-FBB6-420B-A93E-314AA5329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1" y="3104607"/>
              <a:ext cx="1649627" cy="134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7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CD19-D769-4F80-B43B-BC30D8C3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Архитектура </a:t>
            </a:r>
            <a:r>
              <a:rPr lang="en-US" dirty="0">
                <a:solidFill>
                  <a:srgbClr val="003399"/>
                </a:solidFill>
              </a:rPr>
              <a:t>Java EE </a:t>
            </a:r>
            <a:r>
              <a:rPr lang="ru-RU" dirty="0">
                <a:solidFill>
                  <a:srgbClr val="003399"/>
                </a:solidFill>
              </a:rPr>
              <a:t>приложений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463F-DFF7-4773-B01B-51887D44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Это приложения, которые разделены по функциональному принципу на изолированные модули 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Обычно делятся на три уровня</a:t>
            </a:r>
            <a:r>
              <a:rPr lang="en-US" dirty="0">
                <a:solidFill>
                  <a:srgbClr val="003399"/>
                </a:solidFill>
              </a:rPr>
              <a:t> </a:t>
            </a:r>
            <a:br>
              <a:rPr lang="ru-RU" dirty="0">
                <a:solidFill>
                  <a:srgbClr val="003399"/>
                </a:solidFill>
              </a:rPr>
            </a:br>
            <a:r>
              <a:rPr lang="en-US" dirty="0">
                <a:solidFill>
                  <a:srgbClr val="003399"/>
                </a:solidFill>
              </a:rPr>
              <a:t>(</a:t>
            </a:r>
            <a:r>
              <a:rPr lang="ru-RU" dirty="0">
                <a:solidFill>
                  <a:srgbClr val="003399"/>
                </a:solidFill>
              </a:rPr>
              <a:t>примерно так же это было по </a:t>
            </a:r>
            <a:r>
              <a:rPr lang="ru-RU" dirty="0" err="1">
                <a:solidFill>
                  <a:srgbClr val="003399"/>
                </a:solidFill>
              </a:rPr>
              <a:t>Фаулеру</a:t>
            </a:r>
            <a:r>
              <a:rPr lang="ru-RU" dirty="0">
                <a:solidFill>
                  <a:srgbClr val="003399"/>
                </a:solidFill>
              </a:rPr>
              <a:t>):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- клиентский;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- промежуточный</a:t>
            </a:r>
            <a:r>
              <a:rPr lang="en-US" dirty="0">
                <a:solidFill>
                  <a:srgbClr val="003399"/>
                </a:solidFill>
              </a:rPr>
              <a:t> (BLL)</a:t>
            </a:r>
            <a:r>
              <a:rPr lang="ru-RU" dirty="0">
                <a:solidFill>
                  <a:srgbClr val="003399"/>
                </a:solidFill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- уровень доступа к данным</a:t>
            </a:r>
            <a:r>
              <a:rPr lang="en-US" dirty="0">
                <a:solidFill>
                  <a:srgbClr val="003399"/>
                </a:solidFill>
              </a:rPr>
              <a:t>;</a:t>
            </a:r>
            <a:endParaRPr lang="ru-RU" dirty="0">
              <a:solidFill>
                <a:srgbClr val="0033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CAF8D-C0AC-4E70-8D35-8A45446F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301" y="2845043"/>
            <a:ext cx="4956699" cy="40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4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Архитектура </a:t>
            </a:r>
            <a:r>
              <a:rPr lang="en-US" dirty="0">
                <a:solidFill>
                  <a:srgbClr val="003399"/>
                </a:solidFill>
              </a:rPr>
              <a:t>Java EE </a:t>
            </a:r>
            <a:r>
              <a:rPr lang="ru-RU" dirty="0">
                <a:solidFill>
                  <a:srgbClr val="003399"/>
                </a:solidFill>
              </a:rPr>
              <a:t>приложений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3399"/>
                </a:solidFill>
              </a:rPr>
              <a:t>Уровень доступа к данным</a:t>
            </a:r>
            <a:br>
              <a:rPr lang="en-US" dirty="0">
                <a:solidFill>
                  <a:srgbClr val="003399"/>
                </a:solidFill>
              </a:rPr>
            </a:br>
            <a:r>
              <a:rPr lang="ru-RU" dirty="0">
                <a:solidFill>
                  <a:srgbClr val="003399"/>
                </a:solidFill>
              </a:rPr>
              <a:t>Здесь можно встретить такие технологии, как:</a:t>
            </a:r>
          </a:p>
          <a:p>
            <a:endParaRPr lang="ru-RU" dirty="0">
              <a:solidFill>
                <a:srgbClr val="003399"/>
              </a:solidFill>
            </a:endParaRPr>
          </a:p>
          <a:p>
            <a:r>
              <a:rPr lang="en-US" dirty="0">
                <a:solidFill>
                  <a:srgbClr val="003399"/>
                </a:solidFill>
              </a:rPr>
              <a:t>Java Database Connectivity API (JDBC);</a:t>
            </a:r>
          </a:p>
          <a:p>
            <a:r>
              <a:rPr lang="en-US" dirty="0">
                <a:solidFill>
                  <a:srgbClr val="003399"/>
                </a:solidFill>
              </a:rPr>
              <a:t>Java Persistence API;</a:t>
            </a:r>
          </a:p>
          <a:p>
            <a:r>
              <a:rPr lang="en-US" dirty="0">
                <a:solidFill>
                  <a:srgbClr val="003399"/>
                </a:solidFill>
              </a:rPr>
              <a:t>Java EE Connector Architecture;</a:t>
            </a:r>
          </a:p>
          <a:p>
            <a:r>
              <a:rPr lang="en-US" dirty="0">
                <a:solidFill>
                  <a:srgbClr val="003399"/>
                </a:solidFill>
              </a:rPr>
              <a:t>Java Transaction API (JTA).</a:t>
            </a:r>
          </a:p>
        </p:txBody>
      </p:sp>
    </p:spTree>
    <p:extLst>
      <p:ext uri="{BB962C8B-B14F-4D97-AF65-F5344CB8AC3E}">
        <p14:creationId xmlns:p14="http://schemas.microsoft.com/office/powerpoint/2010/main" val="291732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8982-3D29-4D22-ACB8-12765CEC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JDBC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DEFE-BD39-436E-9F0B-FE2EB26A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The Java Database Connectivity API</a:t>
            </a:r>
          </a:p>
          <a:p>
            <a:pPr marL="457200" lvl="1" indent="0">
              <a:buNone/>
            </a:pPr>
            <a:endParaRPr lang="en-US" dirty="0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Низкоуровневое API для доступа и получения данных из хранилищ данных. Типичное использование JDBC — написание SQL запросов к конкретной базе данных.</a:t>
            </a:r>
            <a:endParaRPr lang="en-US" dirty="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2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5D0C-2FED-4FBC-BEC6-DAD2A882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Java Persistence API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D349-3ADB-4340-A23A-4F2C8C4E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API для доступа к данным в хранилищах данных и преобразования этих данных в объекты языка программирования Java и наоборот. Гораздо более высокоуровневое API по сравнению с JDBC. Скрывает всю сложность JDBC от разработчика под капотом.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1D9-6A3D-47D0-86D0-F9202D39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JTA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983E-F9E8-4567-AD21-7BEF4D34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The Java Transaction API</a:t>
            </a:r>
          </a:p>
          <a:p>
            <a:endParaRPr lang="en-US" dirty="0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API для определения и управления транзакциями, включая распределенные транзакции, а также транзакции, затрагивающие множество хранилищ данных.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7539-CC8B-48B0-98EC-843884EA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JDBC Driver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201A-3DA7-4147-891E-9F0CD0C2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Java-приложение и база данных общаются друг с другом посредством библиотеки, которая называется JDBC Driver. Это набор классов, которые реализуют JDBC API для конкретной СУБД.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Правильные JDBC драйвер же выбирается с помощью класса под названием </a:t>
            </a:r>
            <a:r>
              <a:rPr lang="ru-RU" dirty="0" err="1">
                <a:solidFill>
                  <a:srgbClr val="003399"/>
                </a:solidFill>
              </a:rPr>
              <a:t>DriverManager</a:t>
            </a:r>
            <a:endParaRPr lang="en-US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Можно использовать In-Memory-DB, No-SQL-DB или даже базу данных, встроенную в </a:t>
            </a:r>
            <a:r>
              <a:rPr lang="ru-RU" dirty="0" err="1">
                <a:solidFill>
                  <a:srgbClr val="003399"/>
                </a:solidFill>
              </a:rPr>
              <a:t>Android</a:t>
            </a:r>
            <a:r>
              <a:rPr lang="ru-RU" dirty="0">
                <a:solidFill>
                  <a:srgbClr val="003399"/>
                </a:solidFill>
              </a:rPr>
              <a:t>-приложение. Java-разработчика, эти нюансы вообще не касаются. Driver Manager выберет вам правильный JDBC драйвер и все будет работать как часы.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1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_technologie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ming_technologies" id="{383390A0-FF74-B14B-B986-1A4A74C7FF7A}" vid="{3F1B2094-95C1-1849-8815-38EE8D4845D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11958</TotalTime>
  <Words>1244</Words>
  <Application>Microsoft Macintosh PowerPoint</Application>
  <PresentationFormat>Широкоэкранный</PresentationFormat>
  <Paragraphs>86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Aptos</vt:lpstr>
      <vt:lpstr>Arial</vt:lpstr>
      <vt:lpstr>Calibri</vt:lpstr>
      <vt:lpstr>Calibri Light</vt:lpstr>
      <vt:lpstr>Menlo</vt:lpstr>
      <vt:lpstr>programming_technologies</vt:lpstr>
      <vt:lpstr>Технологии программирования</vt:lpstr>
      <vt:lpstr>Презентация PowerPoint</vt:lpstr>
      <vt:lpstr>Презентация PowerPoint</vt:lpstr>
      <vt:lpstr>Архитектура Java EE приложений</vt:lpstr>
      <vt:lpstr>Архитектура Java EE приложений</vt:lpstr>
      <vt:lpstr>JDBC</vt:lpstr>
      <vt:lpstr>Java Persistence API</vt:lpstr>
      <vt:lpstr>JTA</vt:lpstr>
      <vt:lpstr>JDBC Driver Manager</vt:lpstr>
      <vt:lpstr>Презентация PowerPoint</vt:lpstr>
      <vt:lpstr>Connection string</vt:lpstr>
      <vt:lpstr>JDBC</vt:lpstr>
      <vt:lpstr>Доступ к базе данных</vt:lpstr>
      <vt:lpstr>Презентация PowerPoint</vt:lpstr>
      <vt:lpstr>Statements</vt:lpstr>
      <vt:lpstr>Statements</vt:lpstr>
      <vt:lpstr>Statements</vt:lpstr>
      <vt:lpstr>Callable Statements</vt:lpstr>
      <vt:lpstr>DataSource и ConnectionPoolDataSource</vt:lpstr>
      <vt:lpstr>DataSource и ConnectionPoolDataSource</vt:lpstr>
      <vt:lpstr>DataSource и ConnectionPoolDataSource</vt:lpstr>
      <vt:lpstr>JPA</vt:lpstr>
      <vt:lpstr>JDO</vt:lpstr>
      <vt:lpstr>Hibernate</vt:lpstr>
      <vt:lpstr>JPA Entity</vt:lpstr>
      <vt:lpstr>JPA Entity</vt:lpstr>
      <vt:lpstr>JPA EntityManager</vt:lpstr>
      <vt:lpstr>JPA EntityManager</vt:lpstr>
      <vt:lpstr>JPA Entity life-cycle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</dc:title>
  <dc:creator>XMagicAdmin</dc:creator>
  <cp:lastModifiedBy>Бутенко Олег Романович</cp:lastModifiedBy>
  <cp:revision>8</cp:revision>
  <dcterms:created xsi:type="dcterms:W3CDTF">2023-03-11T19:20:44Z</dcterms:created>
  <dcterms:modified xsi:type="dcterms:W3CDTF">2024-03-12T14:30:28Z</dcterms:modified>
</cp:coreProperties>
</file>