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05" r:id="rId3"/>
    <p:sldId id="335" r:id="rId4"/>
    <p:sldId id="336" r:id="rId5"/>
    <p:sldId id="333" r:id="rId6"/>
    <p:sldId id="337" r:id="rId7"/>
    <p:sldId id="334" r:id="rId8"/>
    <p:sldId id="310" r:id="rId9"/>
    <p:sldId id="311" r:id="rId10"/>
    <p:sldId id="312" r:id="rId11"/>
    <p:sldId id="306" r:id="rId12"/>
    <p:sldId id="307" r:id="rId13"/>
    <p:sldId id="308" r:id="rId14"/>
    <p:sldId id="309" r:id="rId15"/>
    <p:sldId id="314" r:id="rId16"/>
    <p:sldId id="313" r:id="rId17"/>
    <p:sldId id="316" r:id="rId18"/>
    <p:sldId id="31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70B93A-08BB-4291-BCFA-C8AE682325C2}">
          <p14:sldIdLst>
            <p14:sldId id="256"/>
            <p14:sldId id="305"/>
            <p14:sldId id="335"/>
            <p14:sldId id="336"/>
            <p14:sldId id="333"/>
            <p14:sldId id="337"/>
            <p14:sldId id="334"/>
            <p14:sldId id="310"/>
            <p14:sldId id="311"/>
            <p14:sldId id="312"/>
            <p14:sldId id="306"/>
            <p14:sldId id="307"/>
            <p14:sldId id="308"/>
            <p14:sldId id="309"/>
            <p14:sldId id="314"/>
            <p14:sldId id="313"/>
            <p14:sldId id="316"/>
            <p14:sldId id="31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87"/>
            <p14:sldId id="289"/>
            <p14:sldId id="290"/>
            <p14:sldId id="288"/>
            <p14:sldId id="291"/>
            <p14:sldId id="292"/>
            <p14:sldId id="293"/>
            <p14:sldId id="294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3" autoAdjust="0"/>
    <p:restoredTop sz="94716"/>
  </p:normalViewPr>
  <p:slideViewPr>
    <p:cSldViewPr snapToGrid="0">
      <p:cViewPr varScale="1">
        <p:scale>
          <a:sx n="124" d="100"/>
          <a:sy n="124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3FB3-452A-430E-97BD-45890B2B5E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laleksseev/conferenceAbstracts/blob/main/%2B%2B%202013%20Gradle%20%7C%20%D0%95%D0%B2%D0%B3%D0%B5%D0%BD%D0%B8%D0%B8%CC%86%20%D0%91%D0%BE%D1%80%D0%B8%D1%81%D0%BE%D0%B2%20%E2%80%94%20Power%20of%20Grad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980000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solidFill>
                  <a:srgbClr val="003399"/>
                </a:solidFill>
              </a:rPr>
              <a:t>Технологии программирования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055111" y="2254321"/>
            <a:ext cx="4081779" cy="3851426"/>
            <a:chOff x="4097629" y="2254321"/>
            <a:chExt cx="4081779" cy="385142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4942433" y="2254321"/>
              <a:ext cx="3236975" cy="1219200"/>
              <a:chOff x="8265667" y="2297528"/>
              <a:chExt cx="3236975" cy="1219200"/>
            </a:xfrm>
          </p:grpSpPr>
          <p:sp>
            <p:nvSpPr>
              <p:cNvPr id="18" name="Овальная выноска 17"/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98372" y="2583962"/>
                <a:ext cx="2890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Что значит код запускается </a:t>
                </a:r>
                <a:endParaRPr lang="en-US" dirty="0"/>
              </a:p>
              <a:p>
                <a:r>
                  <a:rPr lang="en-US" dirty="0"/>
                  <a:t>   </a:t>
                </a:r>
                <a:r>
                  <a:rPr lang="ru-RU" dirty="0"/>
                  <a:t>не только в </a:t>
                </a:r>
                <a:r>
                  <a:rPr lang="en-US" dirty="0"/>
                  <a:t>IDEA</a:t>
                </a:r>
                <a:r>
                  <a:rPr lang="ru-RU" dirty="0"/>
                  <a:t>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область видимости по умолчанию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provided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аналогично типу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, но во 	время выполнения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зависимость подставляет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JDK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runtime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указывает, что зависимость не требуется во время компиляции, и будет подставлена именно во время выполнения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указывает, что зависимость требуется только во время компиляции и выполнения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system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устарела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import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подставляет зависимости, указанные в отдельном блоке </a:t>
            </a:r>
            <a:r>
              <a:rPr lang="en-US" sz="2000" b="1" dirty="0">
                <a:solidFill>
                  <a:srgbClr val="003399"/>
                </a:solidFill>
                <a:latin typeface="+mj-lt"/>
              </a:rPr>
              <a:t>dependencyManagement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в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POM</a:t>
            </a:r>
            <a:endParaRPr lang="en-US" sz="2000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основан на концепции жизненного цикла сборки. Пользователю нужно указать одну из фаз жизненного цикла, 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основе конфигурации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сам сделает все, что нужно пользователю.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Фазы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представляют из себя следующие команды: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clean, validate, compile, test, package, verify, install, site, deploy.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Которые объединяются в три жизненных цикла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Maven: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clean, default, site.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2562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pre-clean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очистки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удалить все файлы, предыдущей сборки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очистки проекта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 цикл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182799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pre-site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создания сайта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генерировать сайт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создания сайта и подготовки к развертыванию сайта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site-deploy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развернуть сайт на указанный веб-сервер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генерации сайта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0605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validate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доступность всей необходимой информации для сборки проекта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test-compile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запустить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unit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-тесты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package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упаковать скомпилированный исходный код в необходимый формат (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war, jar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 т.д.)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integration-test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развернуть пакет для запуска интеграционных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verify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собранный пакет на работоспособность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install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установить проект в локальный репозиторий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deploy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копировать полностью проверенный пакет в удаленный репозиторий (откуда потом может быть доставлен до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web-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сервера и развернут там)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74778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самом деле, когда мы даем команду на выполнение какой-то фазы, выполняется не сама фаза, а конкретные цели, которые в ней заложены. То есть, исполняемыми «методами являются именно цели».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Например, есть фаза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мы можем ее вызвать командой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но на самом деле выполняется цель этой фазы, которая выглядит так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site:site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Давайте подведем итог: сами фазы – это обертка, для выполнения команд используются цели. А посмотреть, какие цели закреплены за каждой фазой мы можем командой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help:describe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-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Dcmd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=PHASENAME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Цели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5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Плагины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– это вторая после зависимостей сущность данного инструмента. Если зависимость выступает статической библиотекой, которая просто присутствует или отсутствует в проекте, то плагин – это, грубо говоря, метод, который совершает какие-то действия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  <a:latin typeface="+mj-lt"/>
              </a:rPr>
              <a:t>	На самом деле, фазы – это и есть плагины, просто вшитые в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по умолчанию. Также есть еще множество различных плагинов для различных целей. А еще вы можете написать собственный плагин, нужный именно вам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А, если быть совсем точными, то плагины – это группа целей, так как мы уже знаем, что именно за выполнение команд отвечают цели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Плагины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Рассмотрим подробно данный плагин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org.apache.maven.plugins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maven-jar-plugin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:2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6</a:t>
            </a: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Данный плагин отвечает за генерацию документации в формате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JavaDoc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из исходного кода вашего проекта</a:t>
            </a: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maven-</a:t>
            </a:r>
            <a:r>
              <a:rPr lang="en-US" dirty="0" err="1">
                <a:solidFill>
                  <a:srgbClr val="003399"/>
                </a:solidFill>
              </a:rPr>
              <a:t>javadoc</a:t>
            </a:r>
            <a:r>
              <a:rPr lang="en-US" dirty="0">
                <a:solidFill>
                  <a:srgbClr val="003399"/>
                </a:solidFill>
              </a:rPr>
              <a:t>-plugin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29971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798056" y="4003286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67765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896745" y="3630168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141722" y="3686363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804149" y="3639312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– это одновременно и объектная модель объекта, и файл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pom.xml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в котором хранится метаинформация о проекте, информация о зависимостях и описаны необходимые плагины.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Давайте рассмотри один такой файл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https://drive.google.com/file/d/14maqANo6l4DXARTZiRsMBTkMHkR4ZndK/view?usp=sharing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POM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1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Инструмент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автоматизации сборки с открытым исходным кодом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основывается на задачах и плагинах под управлением скриптов, написанных на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Groovy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(в большинстве своем). Кроме этого также хранит в себе всю метаинформацию о проекте. 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Также важно заметить, что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легко работает с проектами, написанными на любом языке программирования.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8192F11-44BA-ADBB-22B3-EEAF778ADF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раз: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Из чего состоит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302815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Зависимость в терминологии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– это какая-либо библиотека, которая необходима данному проекту для корректной работы. Библиотека представляет из себя обычный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Java-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проект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У таких проектов есть три идентификатора: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groupId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artifactId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version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Самый известный для вас на данный момент пример – это 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sz="2200" b="1" dirty="0">
                <a:solidFill>
                  <a:srgbClr val="003399"/>
                </a:solidFill>
                <a:latin typeface="+mj-lt"/>
              </a:rPr>
              <a:t>.9.2</a:t>
            </a:r>
            <a:endParaRPr lang="ru-RU" sz="22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Зависимости в </a:t>
            </a:r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3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Каждую зависимость можно подключить к конкретному этапу сборки проекта. Например, можно подключить зависимость так, чтобы она существовала в проекте только на фазе тестирования, самый яркий пример такой зависимости все тот же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.9.2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То есть, данная библиотека будет находится в составе проекта только на этапе тестирования, а после того, как цикл прошел фазу тестирования будет исключена из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В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есть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8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типов конфигурации: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api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implementation,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compileOnly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compileOnlyApi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runtimeOnly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testImplementation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testCompileOnly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testRuntimeOnly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Типы конфигураций зависимостей </a:t>
            </a:r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api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область видимости по умолчанию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implementation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используется исключительно на этапе компиляции производственного исходного кода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compileOnly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используется исключительно на этапе компиляции исходного кода и аннотаций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compileOnlyApi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тоже, что и предыдущее, но сохраняет зависимости в пути к классам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runtimeOnly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используется только во время исполнения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testImplementation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используется для компиляции тестов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testCompileOnly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используется только во время 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testRuntimeOnly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7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основан на концепции жизненного цикла сборки. Пользователю нужно указать одну из фаз жизненного цикла, 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основе конфигурации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сам сделает все, что нужно пользователю.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Фазы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представляют из себя следующие команды: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clean, validate, compile, test, package, verify, install, site, deploy.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Которые объединяются в три жизненных цикла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Maven: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clean, default, site.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6601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pre-clean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очистки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удалить все файлы, предыдущей сборки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очистки проекта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 цикл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119176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pre-site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создания сайта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генерировать сайт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создания сайта и подготовки к развертыванию сайта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site-deploy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развернуть сайт на указанный веб-сервер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генерации сайта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4398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validate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доступность всей необходимой информации для сборки проекта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test-compile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запустить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unit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-тесты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package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упаковать скомпилированный исходный код в необходимый формат (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war, jar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 т.д.)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integration-test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развернуть пакет для запуска интеграционных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verify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собранный пакет на работоспособность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install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установить проект в локальный репозиторий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deploy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копировать полностью проверенный пакет в удаленный репозиторий (откуда потом может быть доставлен до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web-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сервера и развернут там)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6523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самом деле, когда мы даем команду на выполнение какой-то фазы, выполняется не сама фаза, а конкретные цели, которые в ней заложены. То есть, исполняемыми «методами являются именно цели».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Например, есть фаза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мы можем ее вызвать командой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но на самом деле выполняется цель этой фазы, которая выглядит так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site:site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Давайте подведем итог: сами фазы – это обертка, для выполнения команд используются цели. А посмотреть, какие цели закреплены за каждой фазой мы можем командой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help:describe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-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Dcmd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=PHASENAME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Цели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8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Плагины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– это вторая после зависимостей сущность данного инструмента. Если зависимость выступает статической библиотекой, которая просто присутствует или отсутствует в проекте, то плагин – это, грубо говоря, метод, который совершает какие-то действия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  <a:latin typeface="+mj-lt"/>
              </a:rPr>
              <a:t>	На самом деле, фазы – это и есть плагины, просто вшитые в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по умолчанию. Также есть еще множество различных плагинов для различных целей. А еще вы можете написать собственный плагин, нужный именно вам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А, если быть совсем точными, то плагины – это группа целей, так как мы уже знаем, что именно за выполнение команд отвечают цели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Плагины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7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Рассмотрим подробно данный плагин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org.apache.maven.plugins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maven-jar-plugin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:2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6</a:t>
            </a: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Данный плагин отвечает за генерацию документации в формате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JavaDoc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из исходного кода вашего проекта</a:t>
            </a: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maven-</a:t>
            </a:r>
            <a:r>
              <a:rPr lang="en-US" dirty="0" err="1">
                <a:solidFill>
                  <a:srgbClr val="003399"/>
                </a:solidFill>
              </a:rPr>
              <a:t>javadoc</a:t>
            </a:r>
            <a:r>
              <a:rPr lang="en-US" dirty="0">
                <a:solidFill>
                  <a:srgbClr val="003399"/>
                </a:solidFill>
              </a:rPr>
              <a:t>-plugin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29971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798056" y="4003286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67765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896745" y="3630168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141722" y="3686363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804149" y="3639312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3786899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  <a:latin typeface="+mj-lt"/>
              </a:rPr>
              <a:t>кодовая база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ресурсы, необходимые для работы приложения, (конфигурация, картинки и т.д.)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библиотеки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стороннее ПО, (СУБД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сервера, брокеры сообщений)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что угодно еще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…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A521-342F-A0F0-286D-8170C86AE86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раз: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Из чего состоит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98717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https://drive.google.com/file/d/14maqANo6l4DXARTZiRsMBTkMHkR4ZndK/view?usp=sharing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POM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7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был впервые выпущен в 2008 году. Основываясь на концепциях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он был представлен как преемник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Вместо того, чтобы использовать конфигурацию проекта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на основе XML, он представил предметно-ориентированный язык (DSL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*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) на основе языков программирования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Groovy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*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73915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не использует XML. Вместо этого у него был собственный DSL на основе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Groovy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(один из языков JVM). В результате скрипты сборки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имеют тенденцию быть намного короче и понятнее, чем написанные для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Ant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или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Объем стандартного кода намного меньше с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поскольку его DSL предназначен для решения конкретной проблемы: продвижение программного обеспечения через его жизненный цикл, от компиляции до статического анализа и тестирования до упаковки и развертывания.</a:t>
            </a:r>
            <a:endParaRPr lang="en-US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96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Gradle </a:t>
            </a:r>
            <a:r>
              <a:rPr lang="ru-RU" dirty="0">
                <a:solidFill>
                  <a:srgbClr val="003399"/>
                </a:solidFill>
              </a:rPr>
              <a:t>репозитории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не имеет собственных репозиториев и в качестве источника зависимостей использует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Ivy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репозитории. При этом интерфейс для работы с репозиториями не отличается на базовом уровне, более развёрнуто об отличиях параметров вы можете узнать по ссылкам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IvyArtifactRepository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MavenArtifactRepository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</a:t>
            </a:r>
            <a:endParaRPr lang="en-US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624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C6D22D-B043-15A5-49C4-443E9E66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600"/>
            <a:ext cx="4463265" cy="580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3399"/>
                </a:solidFill>
                <a:latin typeface="+mj-lt"/>
              </a:rPr>
              <a:t>Maven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&lt;dependency&gt;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   &lt;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groupid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&gt;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org.projectlombok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&lt;/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groupid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   &lt;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artifactid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&gt;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lombok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&lt;/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artifactid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   &lt;version&gt;1.18.16&lt;/version&gt;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   &lt;scope&gt;provided&lt;/scope&gt;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&lt;dependency&gt;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1A9-2629-3560-7E8C-82A79EBD450E}"/>
              </a:ext>
            </a:extLst>
          </p:cNvPr>
          <p:cNvSpPr txBox="1">
            <a:spLocks/>
          </p:cNvSpPr>
          <p:nvPr/>
        </p:nvSpPr>
        <p:spPr>
          <a:xfrm>
            <a:off x="5301465" y="363600"/>
            <a:ext cx="6052335" cy="58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399"/>
                </a:solidFill>
                <a:latin typeface="+mj-lt"/>
              </a:rPr>
              <a:t>Gradle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dependencies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000" dirty="0" err="1">
                <a:solidFill>
                  <a:srgbClr val="003399"/>
                </a:solidFill>
                <a:latin typeface="+mj-lt"/>
              </a:rPr>
              <a:t>compileOnly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‘org.projectlombok:lombok:1.18.16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}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4FF42C4-FF7A-3AB2-147F-E6EF895C97CF}"/>
              </a:ext>
            </a:extLst>
          </p:cNvPr>
          <p:cNvCxnSpPr>
            <a:cxnSpLocks/>
          </p:cNvCxnSpPr>
          <p:nvPr/>
        </p:nvCxnSpPr>
        <p:spPr>
          <a:xfrm flipV="1">
            <a:off x="5311739" y="-92467"/>
            <a:ext cx="0" cy="7479586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4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8D-7FB5-475F-868E-9D2EE0E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Структура проекта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76EAC2-39E1-45AE-AA5D-D8752981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211987"/>
            <a:ext cx="73533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раткое знакомство с Gradle - 3">
            <a:extLst>
              <a:ext uri="{FF2B5EF4-FFF2-40B4-BE49-F238E27FC236}">
                <a16:creationId xmlns:a16="http://schemas.microsoft.com/office/drawing/2014/main" id="{2FF5F453-6023-4C16-92B0-8C3189BB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3" y="2072751"/>
            <a:ext cx="3670401" cy="41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3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DE1-9444-404E-B4BA-989994C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Что такое </a:t>
            </a:r>
            <a:r>
              <a:rPr lang="en-US" dirty="0" err="1">
                <a:solidFill>
                  <a:srgbClr val="003399"/>
                </a:solidFill>
              </a:rPr>
              <a:t>gradlew</a:t>
            </a:r>
            <a:r>
              <a:rPr lang="en-US" dirty="0">
                <a:solidFill>
                  <a:srgbClr val="003399"/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51C8-8796-4E3A-96F8-19CA758E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Два варианта работы с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в проекте: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через глобально доступный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установленный в системе.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через файл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gradlew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где w означает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wrapper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(обертка).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В случае использования обертки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gradlew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версия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будет одинаковой у всей команды, каждому из коллег не придется вручную качать дистрибутив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gradle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с сайта и проделывать манипуляции с распаковкой.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Wrapper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установит нужную версию инструментов сборки локально для проекта.</a:t>
            </a:r>
            <a:endParaRPr lang="en-US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B09-2DB0-455F-9FB6-FCB2F58E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3399"/>
                </a:solidFill>
              </a:rPr>
              <a:t>gradle-wrapper.properties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84C41-0A9E-45D2-B845-A57C06A5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419"/>
            <a:ext cx="12192000" cy="43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9C97F-95CE-4739-8B94-2D42AB95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0" y="-56120"/>
            <a:ext cx="6904172" cy="6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BEC58-8DD4-4C3A-B421-CE02FA5A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-3836"/>
            <a:ext cx="7163234" cy="6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A521-342F-A0F0-286D-8170C86AE8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398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два: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Как это все сделать доступным для пользователя?</a:t>
            </a:r>
          </a:p>
        </p:txBody>
      </p:sp>
    </p:spTree>
    <p:extLst>
      <p:ext uri="{BB962C8B-B14F-4D97-AF65-F5344CB8AC3E}">
        <p14:creationId xmlns:p14="http://schemas.microsoft.com/office/powerpoint/2010/main" val="500260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D63F-9715-4A1C-ADD2-572E014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AEB6-84A5-47E4-811B-0C25D0C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Доклад Евгения Борисова – </a:t>
            </a:r>
            <a:r>
              <a:rPr lang="en-US" dirty="0"/>
              <a:t>Power of Gradle</a:t>
            </a:r>
            <a:r>
              <a:rPr lang="ru-RU" dirty="0"/>
              <a:t> (2013-ый год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https://github.com/mihailaleksseev/conferenceAbstracts/blob/main/%2B%2B%202013%20Gradle%20%7C%20%D0%95%D0%B2%D0%B3%D0%B5%D0%BD%D0%B8%D0%B8%CC%86%20%D0%91%D0%BE%D1%80%D0%B8%D1%81%D0%BE%D0%B2%20%E2%80%94%20Power%20of%20Gradle.pdf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Инструменты сборки и управления зависимостями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A3C801C-F4A1-4AC7-6656-8FA9C7AC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0000"/>
            <a:ext cx="10515600" cy="45206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3399"/>
                </a:solidFill>
                <a:latin typeface="+mj-lt"/>
              </a:rPr>
              <a:t>Ответы: </a:t>
            </a:r>
            <a:r>
              <a:rPr lang="en-US" sz="1800" dirty="0">
                <a:solidFill>
                  <a:srgbClr val="003399"/>
                </a:solidFill>
                <a:latin typeface="+mj-lt"/>
              </a:rPr>
              <a:t>DevOps, CI/CD</a:t>
            </a:r>
            <a:r>
              <a:rPr lang="ru-RU" sz="1800" dirty="0">
                <a:solidFill>
                  <a:srgbClr val="003399"/>
                </a:solidFill>
                <a:latin typeface="+mj-lt"/>
              </a:rPr>
              <a:t> тоже являются правильными, но в этот раз не о них)</a:t>
            </a:r>
          </a:p>
        </p:txBody>
      </p:sp>
    </p:spTree>
    <p:extLst>
      <p:ext uri="{BB962C8B-B14F-4D97-AF65-F5344CB8AC3E}">
        <p14:creationId xmlns:p14="http://schemas.microsoft.com/office/powerpoint/2010/main" val="78363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Инструменты сборки и управления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295950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Инструмент/фреймворк/система, помогающая разработчикам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 специалистам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DevOps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собрать проект со всеми необходимыми для его работы библиотеками и запустить его в среде эксплуатации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основывается на объектной модели проекта (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). Кроме файлов, содержащих код, и необходимых библиотеках также в эту модель входят файлы конфигурации, информация о разработчиках, дефектах, организации-разработчике, лицензиях и т.д.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Зависимость в терминологии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– это какая-либо библиотека, которая необходима данному проекту для корректной работы. Библиотека представляет из себя обычный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Java-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проект, который собрали и распространили с помощью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У таких проектов есть три идентификатора: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groupId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artifactId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version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Самый известный для вас на данный момент пример – это 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sz="2200" b="1" dirty="0">
                <a:solidFill>
                  <a:srgbClr val="003399"/>
                </a:solidFill>
                <a:latin typeface="+mj-lt"/>
              </a:rPr>
              <a:t>.9.2</a:t>
            </a:r>
            <a:endParaRPr lang="ru-RU" sz="22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Зависимости в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0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Каждую зависимость можно подключить к конкретному этапу сборки проекта. Например, можно подключить зависимость так, чтобы она существовала в проекте только на фазе тестирования, самый яркий пример такой зависимости все тот же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.9.2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То есть, данная библиотека будет находится в составе проекта только на этапе тестирования, а после того, как цикл прошел фазу тестирования будет исключена из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В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есть 6 областей видимости: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compile, provided, runtime, test, system, import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19063</TotalTime>
  <Words>2200</Words>
  <Application>Microsoft Macintosh PowerPoint</Application>
  <PresentationFormat>Широкоэкранный</PresentationFormat>
  <Paragraphs>208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Тема Office</vt:lpstr>
      <vt:lpstr>Технологии программирования</vt:lpstr>
      <vt:lpstr>Презентация PowerPoint</vt:lpstr>
      <vt:lpstr>Презентация PowerPoint</vt:lpstr>
      <vt:lpstr>Презентация PowerPoint</vt:lpstr>
      <vt:lpstr>Инструменты сборки и управления зависимостями</vt:lpstr>
      <vt:lpstr>Инструменты сборки и управления зависимостями</vt:lpstr>
      <vt:lpstr>Maven</vt:lpstr>
      <vt:lpstr>Зависимости в Maven</vt:lpstr>
      <vt:lpstr>Области видимости зависимостей Maven</vt:lpstr>
      <vt:lpstr>Области видимости зависимостей Maven</vt:lpstr>
      <vt:lpstr>Жизненный цикл</vt:lpstr>
      <vt:lpstr>Жизненный цикл очистки</vt:lpstr>
      <vt:lpstr>Жизненный цикл генерации сайта проекта</vt:lpstr>
      <vt:lpstr>Жизненный цикл по умолчанию</vt:lpstr>
      <vt:lpstr>Цели Maven</vt:lpstr>
      <vt:lpstr>Плагины Maven</vt:lpstr>
      <vt:lpstr>maven-javadoc-plugin</vt:lpstr>
      <vt:lpstr>POM</vt:lpstr>
      <vt:lpstr>Gradle</vt:lpstr>
      <vt:lpstr>Зависимости в Gradle</vt:lpstr>
      <vt:lpstr>Типы конфигураций зависимостей Gradle</vt:lpstr>
      <vt:lpstr>Области видимости зависимостей Maven</vt:lpstr>
      <vt:lpstr>Жизненный цикл</vt:lpstr>
      <vt:lpstr>Жизненный цикл очистки</vt:lpstr>
      <vt:lpstr>Жизненный цикл генерации сайта проекта</vt:lpstr>
      <vt:lpstr>Жизненный цикл по умолчанию</vt:lpstr>
      <vt:lpstr>Цели Maven</vt:lpstr>
      <vt:lpstr>Плагины Maven</vt:lpstr>
      <vt:lpstr>maven-javadoc-plugin</vt:lpstr>
      <vt:lpstr>POM</vt:lpstr>
      <vt:lpstr>Gradle</vt:lpstr>
      <vt:lpstr>Gradle</vt:lpstr>
      <vt:lpstr>Gradle репозитории</vt:lpstr>
      <vt:lpstr>Презентация PowerPoint</vt:lpstr>
      <vt:lpstr>Структура проекта</vt:lpstr>
      <vt:lpstr>Что такое gradlew ?</vt:lpstr>
      <vt:lpstr>gradle-wrapper.properties</vt:lpstr>
      <vt:lpstr>Презентация PowerPoint</vt:lpstr>
      <vt:lpstr>Презентация PowerPoint</vt:lpstr>
      <vt:lpstr>See also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Бутенко Олег Романович</dc:creator>
  <cp:lastModifiedBy>Бутенко Олег Романович</cp:lastModifiedBy>
  <cp:revision>104</cp:revision>
  <dcterms:created xsi:type="dcterms:W3CDTF">2022-10-09T13:08:44Z</dcterms:created>
  <dcterms:modified xsi:type="dcterms:W3CDTF">2024-02-26T16:17:20Z</dcterms:modified>
</cp:coreProperties>
</file>