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92" r:id="rId29"/>
    <p:sldId id="283" r:id="rId30"/>
    <p:sldId id="284" r:id="rId31"/>
    <p:sldId id="285" r:id="rId32"/>
    <p:sldId id="286" r:id="rId33"/>
    <p:sldId id="290" r:id="rId34"/>
    <p:sldId id="291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CCB5-B447-4DDE-A230-1A4C390C5CE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A3AB-F456-436D-BED8-8B335EB3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O semantică formală pentru Bitcoin Script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Buțerchi Andreea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Soluția propusă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Formalizarea sintaxei și semanticii limbajului Bitcoin Script în Coq </a:t>
            </a:r>
          </a:p>
          <a:p>
            <a:pPr lvl="1"/>
            <a:r>
              <a:rPr lang="ro-RO" dirty="0" smtClean="0"/>
              <a:t>Redarea fidelă a sintaxei</a:t>
            </a:r>
          </a:p>
          <a:p>
            <a:pPr lvl="1"/>
            <a:r>
              <a:rPr lang="ro-RO" dirty="0" smtClean="0"/>
              <a:t>Simularea comportamentului limbajului</a:t>
            </a:r>
          </a:p>
          <a:p>
            <a:r>
              <a:rPr lang="ro-RO" dirty="0" smtClean="0"/>
              <a:t>Identificarea proprietăților limbajului Bitcoin Script, prin analiza unor programe standard</a:t>
            </a:r>
          </a:p>
          <a:p>
            <a:r>
              <a:rPr lang="ro-RO" dirty="0" smtClean="0"/>
              <a:t>Demonstrarea proprietăților anterior menționate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157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Impactul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Identificarea programelor care nu se pretează pe convențiile de sintaxă sau semantică ale limbajului Bitcoin Script</a:t>
            </a:r>
          </a:p>
          <a:p>
            <a:r>
              <a:rPr lang="ro-RO" dirty="0" smtClean="0"/>
              <a:t>Certificarea proprietăților modelelor de tranzacții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Principiul de funcționare al Bitcoin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Compus din unități denumite OP_CODES (</a:t>
            </a:r>
            <a:r>
              <a:rPr lang="ro-RO" i="1" dirty="0" smtClean="0"/>
              <a:t>operational codes</a:t>
            </a:r>
            <a:r>
              <a:rPr lang="ro-RO" dirty="0" smtClean="0"/>
              <a:t>)</a:t>
            </a:r>
          </a:p>
          <a:p>
            <a:pPr lvl="1"/>
            <a:r>
              <a:rPr lang="ro-RO" dirty="0" smtClean="0"/>
              <a:t>Funcții, comenzi sau constante</a:t>
            </a:r>
          </a:p>
          <a:p>
            <a:pPr lvl="1"/>
            <a:r>
              <a:rPr lang="ro-RO" dirty="0" smtClean="0"/>
              <a:t>Operații aritmetice (OP_ADD), operații criptografice (OP_CHECKSIG)</a:t>
            </a:r>
          </a:p>
          <a:p>
            <a:r>
              <a:rPr lang="ro-RO" dirty="0" smtClean="0"/>
              <a:t>Structură de date auxiliară: stiva</a:t>
            </a:r>
            <a:r>
              <a:rPr lang="en-US" dirty="0" smtClean="0"/>
              <a:t> (stack based execution)</a:t>
            </a:r>
            <a:endParaRPr lang="ro-RO" dirty="0" smtClean="0"/>
          </a:p>
          <a:p>
            <a:r>
              <a:rPr lang="ro-RO" dirty="0"/>
              <a:t>Execuția operațiilor este </a:t>
            </a:r>
            <a:r>
              <a:rPr lang="ro-RO" dirty="0" smtClean="0"/>
              <a:t>postfixată</a:t>
            </a:r>
          </a:p>
          <a:p>
            <a:r>
              <a:rPr lang="ro-RO" dirty="0" smtClean="0"/>
              <a:t>Operațiile sunt evaluate liniar</a:t>
            </a:r>
          </a:p>
        </p:txBody>
      </p:sp>
    </p:spTree>
    <p:extLst>
      <p:ext uri="{BB962C8B-B14F-4D97-AF65-F5344CB8AC3E}">
        <p14:creationId xmlns:p14="http://schemas.microsoft.com/office/powerpoint/2010/main" val="104364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7900" y="1861344"/>
            <a:ext cx="455295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78856" y="1887934"/>
            <a:ext cx="4491038" cy="37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OP_3   OP_7   OP_ADD   OP_10   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29825" y="6115775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2600325" y="2505075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096000" y="1264841"/>
            <a:ext cx="342900" cy="53340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0" y="86506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OP_CODE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47900" y="1861344"/>
            <a:ext cx="42767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3636" y="1887934"/>
            <a:ext cx="38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OP_7   OP_ADD   OP_10   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2752725" y="2392203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250" y="538162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02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887934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OP_ADD   OP_10   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3257550" y="2392203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250" y="538162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3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20300" y="479107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35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887934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OP_10   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3786187" y="2424906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250" y="538162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3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250" y="4914047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7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9801224" y="4441309"/>
            <a:ext cx="109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OP_ADD</a:t>
            </a:r>
            <a:endParaRPr lang="en-US" sz="20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8886825" y="5353844"/>
            <a:ext cx="342900" cy="53340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8886825" y="4876007"/>
            <a:ext cx="342900" cy="53340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887934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OP_10   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3786187" y="2424906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01250" y="5421253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21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8400" y="1887934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OP_EQUAL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1" name="Up Arrow 10"/>
          <p:cNvSpPr/>
          <p:nvPr/>
        </p:nvSpPr>
        <p:spPr>
          <a:xfrm>
            <a:off x="4310062" y="2392203"/>
            <a:ext cx="3429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01250" y="538162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10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250" y="4791477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2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250" y="5381625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10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01250" y="4791477"/>
            <a:ext cx="67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10</a:t>
            </a:r>
            <a:endParaRPr lang="en-US" sz="2000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9082087" y="4753437"/>
            <a:ext cx="342900" cy="53340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96437" y="429173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OP_EQUAL</a:t>
            </a:r>
            <a:endParaRPr lang="en-US" sz="2000" dirty="0"/>
          </a:p>
        </p:txBody>
      </p:sp>
      <p:sp>
        <p:nvSpPr>
          <p:cNvPr id="15" name="Up Arrow 14"/>
          <p:cNvSpPr/>
          <p:nvPr/>
        </p:nvSpPr>
        <p:spPr>
          <a:xfrm rot="5400000">
            <a:off x="9082087" y="5343585"/>
            <a:ext cx="342900" cy="53340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1050"/>
          </a:xfrm>
        </p:spPr>
        <p:txBody>
          <a:bodyPr>
            <a:normAutofit/>
          </a:bodyPr>
          <a:lstStyle/>
          <a:p>
            <a:r>
              <a:rPr lang="ro-RO" dirty="0" smtClean="0"/>
              <a:t>Bitcoin </a:t>
            </a:r>
          </a:p>
          <a:p>
            <a:r>
              <a:rPr lang="ro-RO" dirty="0" smtClean="0"/>
              <a:t>Tehnologia blockchain</a:t>
            </a:r>
          </a:p>
          <a:p>
            <a:r>
              <a:rPr lang="ro-RO" dirty="0" smtClean="0"/>
              <a:t>Tranzacții cu moneda virtuală Bitcoin</a:t>
            </a:r>
          </a:p>
          <a:p>
            <a:r>
              <a:rPr lang="ro-RO" dirty="0" smtClean="0"/>
              <a:t>Bitcoin 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</a:t>
            </a:r>
            <a:r>
              <a:rPr lang="en-US" dirty="0" err="1" smtClean="0"/>
              <a:t>execu</a:t>
            </a:r>
            <a:r>
              <a:rPr lang="ro-RO" dirty="0" smtClean="0"/>
              <a:t>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Script: 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9696450" y="2605812"/>
            <a:ext cx="1790700" cy="3371850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861344"/>
            <a:ext cx="408622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01250" y="6050290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Stiva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577387" y="538265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 smtClean="0"/>
              <a:t>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7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Execuția cu succes a programelor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Un program s-a executat cu succes dacă în urma evaluării operațiilor în vârful stivei se va afla:</a:t>
            </a:r>
          </a:p>
          <a:p>
            <a:pPr lvl="1"/>
            <a:r>
              <a:rPr lang="ro-RO" dirty="0" smtClean="0"/>
              <a:t>O valoare numerică nenulă</a:t>
            </a:r>
          </a:p>
          <a:p>
            <a:pPr lvl="1"/>
            <a:r>
              <a:rPr lang="ro-RO" dirty="0" smtClean="0"/>
              <a:t>OP_TRUE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47" y="3454255"/>
            <a:ext cx="2946026" cy="2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0"/>
            <a:ext cx="10515600" cy="1325563"/>
          </a:xfrm>
        </p:spPr>
        <p:txBody>
          <a:bodyPr/>
          <a:lstStyle/>
          <a:p>
            <a:r>
              <a:rPr lang="ro-RO" dirty="0" smtClean="0"/>
              <a:t>Implementarea în Coq - Sintaxa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3" y="925975"/>
            <a:ext cx="10571215" cy="5763186"/>
          </a:xfrm>
          <a:noFill/>
        </p:spPr>
      </p:pic>
      <p:sp>
        <p:nvSpPr>
          <p:cNvPr id="5" name="Rounded Rectangular Callout 4"/>
          <p:cNvSpPr/>
          <p:nvPr/>
        </p:nvSpPr>
        <p:spPr>
          <a:xfrm>
            <a:off x="8305801" y="3744815"/>
            <a:ext cx="3248025" cy="819150"/>
          </a:xfrm>
          <a:prstGeom prst="wedgeRoundRectCallout">
            <a:avLst>
              <a:gd name="adj1" fmla="val -73905"/>
              <a:gd name="adj2" fmla="val 58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72123" y="4000501"/>
            <a:ext cx="311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OP_GREATERTHAN : Z -</a:t>
            </a:r>
            <a:r>
              <a:rPr lang="en-US" sz="1400" dirty="0" smtClean="0"/>
              <a:t>&gt; Z -&gt; OP_CODES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606250" y="4563964"/>
            <a:ext cx="2350362" cy="160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în Coq - Semantica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9" y="2064856"/>
            <a:ext cx="9506036" cy="4793144"/>
          </a:xfrm>
        </p:spPr>
      </p:pic>
      <p:sp>
        <p:nvSpPr>
          <p:cNvPr id="6" name="Rounded Rectangular Callout 5"/>
          <p:cNvSpPr/>
          <p:nvPr/>
        </p:nvSpPr>
        <p:spPr>
          <a:xfrm flipV="1">
            <a:off x="7353300" y="1321907"/>
            <a:ext cx="4105275" cy="723900"/>
          </a:xfrm>
          <a:prstGeom prst="wedgeRoundRectCallout">
            <a:avLst>
              <a:gd name="adj1" fmla="val -77772"/>
              <a:gd name="adj2" fmla="val -604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53300" y="1545357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evaluate_script</a:t>
            </a:r>
            <a:r>
              <a:rPr lang="en-US" sz="1200" dirty="0" smtClean="0"/>
              <a:t> (</a:t>
            </a:r>
            <a:r>
              <a:rPr lang="en-US" sz="1200" dirty="0" err="1" smtClean="0"/>
              <a:t>s:stack</a:t>
            </a:r>
            <a:r>
              <a:rPr lang="en-US" sz="1200" dirty="0" smtClean="0"/>
              <a:t>)(</a:t>
            </a:r>
            <a:r>
              <a:rPr lang="en-US" sz="1200" dirty="0" err="1" smtClean="0"/>
              <a:t>script:OP_CODES_List</a:t>
            </a:r>
            <a:r>
              <a:rPr lang="en-US" sz="1200" dirty="0" smtClean="0"/>
              <a:t>)(n : </a:t>
            </a:r>
            <a:r>
              <a:rPr lang="en-US" sz="1200" dirty="0" err="1" smtClean="0"/>
              <a:t>nat</a:t>
            </a:r>
            <a:r>
              <a:rPr lang="en-US" sz="1200" dirty="0" smtClean="0"/>
              <a:t>) : stack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24525" y="2133600"/>
            <a:ext cx="3609975" cy="85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Programe standard în Bitcoin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Pay-To-Public-Key </a:t>
            </a:r>
          </a:p>
          <a:p>
            <a:r>
              <a:rPr lang="ro-RO" dirty="0" smtClean="0"/>
              <a:t>Pay-To-Public-Key-Hash</a:t>
            </a:r>
          </a:p>
          <a:p>
            <a:r>
              <a:rPr lang="ro-RO" dirty="0" smtClean="0"/>
              <a:t>Multi-Signature</a:t>
            </a:r>
          </a:p>
          <a:p>
            <a:r>
              <a:rPr lang="ro-RO" dirty="0" smtClean="0"/>
              <a:t>Pay-To-Script-Hash</a:t>
            </a:r>
          </a:p>
          <a:p>
            <a:r>
              <a:rPr lang="ro-RO" dirty="0" smtClean="0"/>
              <a:t>Null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8267" y="2761763"/>
            <a:ext cx="7962899" cy="2620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1637" y="2945264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3479" y="2944579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6910" y="3215214"/>
            <a:ext cx="16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Unlocking Script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9717" y="321521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Locking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12587" y="3933892"/>
            <a:ext cx="2305050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&lt;sig&gt;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622425" y="3933892"/>
            <a:ext cx="4829176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</a:t>
            </a:r>
            <a:r>
              <a:rPr lang="en-US" sz="1400" dirty="0" err="1" smtClean="0"/>
              <a:t>PubKey</a:t>
            </a:r>
            <a:r>
              <a:rPr lang="en-US" sz="1400" dirty="0" smtClean="0"/>
              <a:t>&gt;  OP_CHECKSIG</a:t>
            </a:r>
            <a:endParaRPr lang="en-US" sz="1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68" y="3977984"/>
            <a:ext cx="352769" cy="352769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740" y="3955937"/>
            <a:ext cx="396861" cy="3968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04" y="3084328"/>
            <a:ext cx="631103" cy="6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Pay-To-Public-Key-Hash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6964" y="2824515"/>
            <a:ext cx="7962899" cy="2620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8861" y="3008017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0703" y="3007332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134" y="3277967"/>
            <a:ext cx="16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Unlocking Script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6941" y="327796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Locking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9811" y="3996645"/>
            <a:ext cx="2305050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&lt;sig&gt; &lt;</a:t>
            </a:r>
            <a:r>
              <a:rPr lang="en-US" sz="1400" dirty="0" err="1" smtClean="0"/>
              <a:t>PubKey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19649" y="3996645"/>
            <a:ext cx="4829176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DUP HASH160 &lt;</a:t>
            </a:r>
            <a:r>
              <a:rPr lang="en-US" sz="1400" dirty="0" err="1" smtClean="0"/>
              <a:t>PubKeyHash</a:t>
            </a:r>
            <a:r>
              <a:rPr lang="en-US" sz="1400" dirty="0" smtClean="0"/>
              <a:t>&gt; OP_EQUALVERIFY OP_CHECKSIG</a:t>
            </a:r>
            <a:endParaRPr lang="en-US" sz="1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92" y="4040737"/>
            <a:ext cx="352769" cy="352769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64" y="4018690"/>
            <a:ext cx="396861" cy="3968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28" y="3147081"/>
            <a:ext cx="631103" cy="6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Multi-Signature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62141" y="2761762"/>
            <a:ext cx="7962899" cy="2620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8861" y="3008017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00703" y="3007332"/>
            <a:ext cx="2286000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24134" y="3277967"/>
            <a:ext cx="16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Unlocking Script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6941" y="3277967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Locking Script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9811" y="3996645"/>
            <a:ext cx="2305050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&lt;sig 1&gt; &lt;sig 2&gt; ... &lt;sig M&gt;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819648" y="3996645"/>
            <a:ext cx="4914901" cy="103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 &lt;</a:t>
            </a:r>
            <a:r>
              <a:rPr lang="en-US" sz="1400" dirty="0" err="1" smtClean="0"/>
              <a:t>pubKey</a:t>
            </a:r>
            <a:r>
              <a:rPr lang="en-US" sz="1400" dirty="0" smtClean="0"/>
              <a:t> 1&gt; &lt;</a:t>
            </a:r>
            <a:r>
              <a:rPr lang="en-US" sz="1400" dirty="0" err="1" smtClean="0"/>
              <a:t>pubKey</a:t>
            </a:r>
            <a:r>
              <a:rPr lang="en-US" sz="1400" dirty="0" smtClean="0"/>
              <a:t> 2&gt; ... &lt;</a:t>
            </a:r>
            <a:r>
              <a:rPr lang="en-US" sz="1400" dirty="0" err="1" smtClean="0"/>
              <a:t>pubKey</a:t>
            </a:r>
            <a:r>
              <a:rPr lang="en-US" sz="1400" dirty="0" smtClean="0"/>
              <a:t> N&gt; N OP_CHECKMULTISIG</a:t>
            </a:r>
            <a:endParaRPr lang="en-US" sz="14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92" y="4040737"/>
            <a:ext cx="352769" cy="352769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64" y="4018690"/>
            <a:ext cx="396861" cy="3968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28" y="3147081"/>
            <a:ext cx="631103" cy="6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18" y="356160"/>
            <a:ext cx="11255188" cy="1325563"/>
          </a:xfrm>
        </p:spPr>
        <p:txBody>
          <a:bodyPr/>
          <a:lstStyle/>
          <a:p>
            <a:r>
              <a:rPr lang="en-US" dirty="0" err="1" smtClean="0"/>
              <a:t>Execu</a:t>
            </a:r>
            <a:r>
              <a:rPr lang="ro-RO" dirty="0" smtClean="0"/>
              <a:t>ția programelor – Pay-To-Public-Key-Hash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48" y="1984795"/>
            <a:ext cx="8011646" cy="3873986"/>
          </a:xfrm>
        </p:spPr>
      </p:pic>
    </p:spTree>
    <p:extLst>
      <p:ext uri="{BB962C8B-B14F-4D97-AF65-F5344CB8AC3E}">
        <p14:creationId xmlns:p14="http://schemas.microsoft.com/office/powerpoint/2010/main" val="2938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Experimente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Formalizarea programelor standard în Coq</a:t>
            </a:r>
          </a:p>
          <a:p>
            <a:r>
              <a:rPr lang="ro-RO" dirty="0" smtClean="0"/>
              <a:t>Demonstrații pe baza proprietăților programelor</a:t>
            </a:r>
          </a:p>
          <a:p>
            <a:pPr lvl="1"/>
            <a:r>
              <a:rPr lang="ro-RO" dirty="0" smtClean="0"/>
              <a:t>Execuția liniară a programelor</a:t>
            </a:r>
          </a:p>
          <a:p>
            <a:pPr lvl="1"/>
            <a:r>
              <a:rPr lang="ro-RO" dirty="0" smtClean="0"/>
              <a:t>Terminarea cu succes a programelor determină existența unei valori nenule în vârful stivei</a:t>
            </a:r>
          </a:p>
        </p:txBody>
      </p:sp>
    </p:spTree>
    <p:extLst>
      <p:ext uri="{BB962C8B-B14F-4D97-AF65-F5344CB8AC3E}">
        <p14:creationId xmlns:p14="http://schemas.microsoft.com/office/powerpoint/2010/main" val="24575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Bitcoin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r>
              <a:rPr lang="ro-RO" dirty="0" smtClean="0"/>
              <a:t>Prima monedă digitală descentralizată</a:t>
            </a:r>
            <a:endParaRPr lang="en-US" dirty="0" smtClean="0"/>
          </a:p>
          <a:p>
            <a:r>
              <a:rPr lang="en-US" dirty="0" smtClean="0"/>
              <a:t>Bitcoin: a peer-to-peer electronic cash system</a:t>
            </a:r>
            <a:endParaRPr lang="ro-RO" dirty="0" smtClean="0"/>
          </a:p>
          <a:p>
            <a:r>
              <a:rPr lang="en-US" dirty="0" err="1" smtClean="0"/>
              <a:t>Beneficii</a:t>
            </a:r>
            <a:r>
              <a:rPr lang="ro-RO" dirty="0" smtClean="0"/>
              <a:t>:</a:t>
            </a:r>
          </a:p>
          <a:p>
            <a:pPr lvl="1"/>
            <a:r>
              <a:rPr lang="ro-RO" dirty="0" smtClean="0"/>
              <a:t>Tranzacții </a:t>
            </a:r>
            <a:r>
              <a:rPr lang="ro-RO" i="1" dirty="0" smtClean="0"/>
              <a:t>peer-to-peer</a:t>
            </a:r>
            <a:r>
              <a:rPr lang="ro-RO" dirty="0" smtClean="0"/>
              <a:t> rapide</a:t>
            </a:r>
          </a:p>
          <a:p>
            <a:pPr lvl="1"/>
            <a:r>
              <a:rPr lang="ro-RO" dirty="0" smtClean="0"/>
              <a:t>Plăți oriunde în lume </a:t>
            </a:r>
          </a:p>
          <a:p>
            <a:pPr lvl="1"/>
            <a:r>
              <a:rPr lang="ro-RO" dirty="0" smtClean="0"/>
              <a:t>Costuri de procesare reduse 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 smtClean="0"/>
              <a:t>Dezvoltat cu ajutorul tehnologiei </a:t>
            </a:r>
            <a:r>
              <a:rPr lang="ro-RO" i="1" dirty="0" smtClean="0"/>
              <a:t>blockchain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272" y="213468"/>
            <a:ext cx="2954440" cy="2954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215043"/>
            <a:ext cx="57150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754616"/>
            <a:ext cx="53340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4241184"/>
            <a:ext cx="571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Multi-Signature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9363"/>
            <a:ext cx="9801225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38325"/>
            <a:ext cx="959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/>
              <a:t>Formalizarea în Coq a programului Multi-Signature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2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Multi-Signature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Succes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462"/>
            <a:ext cx="9953625" cy="14001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767262" y="1481931"/>
            <a:ext cx="2657475" cy="1228725"/>
          </a:xfrm>
          <a:prstGeom prst="wedgeRoundRectCallout">
            <a:avLst>
              <a:gd name="adj1" fmla="val -69937"/>
              <a:gd name="adj2" fmla="val 865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57774" y="1735712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Argumente corespunzătoare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 rot="10800000">
            <a:off x="5467349" y="4566443"/>
            <a:ext cx="1838326" cy="900113"/>
          </a:xfrm>
          <a:prstGeom prst="wedgeRoundRectCallout">
            <a:avLst>
              <a:gd name="adj1" fmla="val 227353"/>
              <a:gd name="adj2" fmla="val 1810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5038" y="4831834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Multi-Signature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 Eșec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209925"/>
            <a:ext cx="9182100" cy="13906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495799" y="1601787"/>
            <a:ext cx="2657475" cy="1228725"/>
          </a:xfrm>
          <a:prstGeom prst="wedgeRoundRectCallout">
            <a:avLst>
              <a:gd name="adj1" fmla="val -67787"/>
              <a:gd name="adj2" fmla="val 9893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6775" y="203148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Argumente invalide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 rot="10800000">
            <a:off x="4419599" y="4893469"/>
            <a:ext cx="2324101" cy="990600"/>
          </a:xfrm>
          <a:prstGeom prst="wedgeRoundRectCallout">
            <a:avLst>
              <a:gd name="adj1" fmla="val 154987"/>
              <a:gd name="adj2" fmla="val 17788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9225" y="522660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Demonstrații - Multi-Signature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172453"/>
            <a:ext cx="10887075" cy="217094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105900" y="1228725"/>
            <a:ext cx="2247900" cy="752475"/>
          </a:xfrm>
          <a:prstGeom prst="wedgeRoundRectCallout">
            <a:avLst>
              <a:gd name="adj1" fmla="val 37349"/>
              <a:gd name="adj2" fmla="val 1080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34487" y="1377572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Execuția cu succes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725025" y="3133725"/>
            <a:ext cx="2057400" cy="838200"/>
          </a:xfrm>
          <a:prstGeom prst="wedgeRoundRectCallout">
            <a:avLst>
              <a:gd name="adj1" fmla="val -44444"/>
              <a:gd name="adj2" fmla="val -11590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77451" y="3368159"/>
            <a:ext cx="17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Stiva rezultat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 rot="10800000">
            <a:off x="4463121" y="4144128"/>
            <a:ext cx="2728253" cy="967768"/>
          </a:xfrm>
          <a:prstGeom prst="wedgeRoundRectCallout">
            <a:avLst>
              <a:gd name="adj1" fmla="val 93683"/>
              <a:gd name="adj2" fmla="val 783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36634" y="4443346"/>
            <a:ext cx="24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Corpul Demonstrației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8" y="1911050"/>
            <a:ext cx="7983064" cy="32008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Demonstrații - LockUntil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91736" y="1534812"/>
            <a:ext cx="2247900" cy="752475"/>
          </a:xfrm>
          <a:prstGeom prst="wedgeRoundRectCallout">
            <a:avLst>
              <a:gd name="adj1" fmla="val 59283"/>
              <a:gd name="adj2" fmla="val 17836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0529" y="1672387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Execuția cu succes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 rot="10800000">
            <a:off x="4077639" y="5219892"/>
            <a:ext cx="2728253" cy="967768"/>
          </a:xfrm>
          <a:prstGeom prst="wedgeRoundRectCallout">
            <a:avLst>
              <a:gd name="adj1" fmla="val 94669"/>
              <a:gd name="adj2" fmla="val 10518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38558" y="5519110"/>
            <a:ext cx="24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Corpul Demonstrației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Verificarea programelor s-a realizat cu succes</a:t>
            </a:r>
          </a:p>
          <a:p>
            <a:r>
              <a:rPr lang="ro-RO" dirty="0" smtClean="0"/>
              <a:t>Proprietățile au fost demonstrate în concordanță cu tipul de program utilizat</a:t>
            </a:r>
          </a:p>
        </p:txBody>
      </p:sp>
    </p:spTree>
    <p:extLst>
      <p:ext uri="{BB962C8B-B14F-4D97-AF65-F5344CB8AC3E}">
        <p14:creationId xmlns:p14="http://schemas.microsoft.com/office/powerpoint/2010/main" val="26835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Direcții de 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Implementarea operațiilor criptografice</a:t>
            </a:r>
          </a:p>
          <a:p>
            <a:r>
              <a:rPr lang="ro-RO" dirty="0" smtClean="0"/>
              <a:t>Formalizarea unui cadru suport pentru compilarea limbajului Bitcoin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8350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sz="4400" dirty="0" smtClean="0"/>
              <a:t>				Vă mulțumesc!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84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806"/>
            <a:ext cx="10515600" cy="1325563"/>
          </a:xfrm>
        </p:spPr>
        <p:txBody>
          <a:bodyPr/>
          <a:lstStyle/>
          <a:p>
            <a:r>
              <a:rPr lang="ro-RO" dirty="0" smtClean="0"/>
              <a:t>Ce este Blockchain?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9716"/>
            <a:ext cx="10515600" cy="4583113"/>
          </a:xfrm>
        </p:spPr>
        <p:txBody>
          <a:bodyPr/>
          <a:lstStyle/>
          <a:p>
            <a:r>
              <a:rPr lang="ro-RO" dirty="0" smtClean="0"/>
              <a:t>Registru </a:t>
            </a:r>
            <a:r>
              <a:rPr lang="ro-RO" i="1" dirty="0" smtClean="0"/>
              <a:t>public</a:t>
            </a:r>
            <a:r>
              <a:rPr lang="ro-RO" dirty="0" smtClean="0"/>
              <a:t>, </a:t>
            </a:r>
            <a:r>
              <a:rPr lang="ro-RO" i="1" dirty="0" smtClean="0"/>
              <a:t>distribuit</a:t>
            </a:r>
            <a:r>
              <a:rPr lang="ro-RO" dirty="0" smtClean="0"/>
              <a:t> și </a:t>
            </a:r>
            <a:r>
              <a:rPr lang="ro-RO" i="1" dirty="0" smtClean="0"/>
              <a:t>descentralizat</a:t>
            </a:r>
            <a:r>
              <a:rPr lang="ro-RO" dirty="0" smtClean="0"/>
              <a:t> pentru stocarea tranzacțiilor cu monede virtuale</a:t>
            </a:r>
            <a:endParaRPr lang="en-US" dirty="0"/>
          </a:p>
          <a:p>
            <a:r>
              <a:rPr lang="en-US" dirty="0" smtClean="0"/>
              <a:t>List</a:t>
            </a:r>
            <a:r>
              <a:rPr lang="ro-RO" dirty="0" smtClean="0"/>
              <a:t>ă imutabilă de înregistrări (blocuri)</a:t>
            </a:r>
          </a:p>
          <a:p>
            <a:r>
              <a:rPr lang="ro-RO" dirty="0" smtClean="0"/>
              <a:t>Unitățile de tip </a:t>
            </a:r>
            <a:r>
              <a:rPr lang="ro-RO" i="1" dirty="0" smtClean="0"/>
              <a:t>bloc </a:t>
            </a:r>
            <a:r>
              <a:rPr lang="ro-RO" dirty="0" smtClean="0"/>
              <a:t>conțin informații despre tranzacțiile efectuate</a:t>
            </a:r>
            <a:endParaRPr lang="ro-RO" i="1" dirty="0" smtClean="0"/>
          </a:p>
          <a:p>
            <a:endParaRPr lang="ro-RO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60" y="209550"/>
            <a:ext cx="3484740" cy="19601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9" y="4081440"/>
            <a:ext cx="4171123" cy="2490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4201676"/>
            <a:ext cx="49625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1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 sunt tranzacțiile?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Transferuri </a:t>
            </a:r>
            <a:r>
              <a:rPr lang="ro-RO" i="1" dirty="0" smtClean="0"/>
              <a:t>peer-to-peer</a:t>
            </a:r>
            <a:r>
              <a:rPr lang="ro-RO" dirty="0" smtClean="0"/>
              <a:t> cu moneda virtuală Bitcoin</a:t>
            </a:r>
          </a:p>
          <a:p>
            <a:r>
              <a:rPr lang="ro-RO" dirty="0" smtClean="0"/>
              <a:t>Confirmate și validate de nodurile rețelei</a:t>
            </a:r>
          </a:p>
          <a:p>
            <a:r>
              <a:rPr lang="ro-RO" dirty="0" smtClean="0"/>
              <a:t>Element de particularitate:</a:t>
            </a:r>
          </a:p>
          <a:p>
            <a:pPr lvl="1"/>
            <a:r>
              <a:rPr lang="ro-RO" dirty="0" smtClean="0"/>
              <a:t>Programe</a:t>
            </a:r>
          </a:p>
          <a:p>
            <a:r>
              <a:rPr lang="ro-RO" dirty="0" smtClean="0"/>
              <a:t>Bitcoin – </a:t>
            </a:r>
            <a:r>
              <a:rPr lang="ro-RO" i="1" dirty="0" smtClean="0"/>
              <a:t>programmable money</a:t>
            </a:r>
          </a:p>
          <a:p>
            <a:pPr marL="0" indent="0">
              <a:buNone/>
            </a:pPr>
            <a:endParaRPr lang="ro-RO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9" y="3702424"/>
            <a:ext cx="5580528" cy="2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Bitcoin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Limbaj cu rol în </a:t>
            </a:r>
            <a:r>
              <a:rPr lang="ro-RO" i="1" dirty="0" smtClean="0"/>
              <a:t>procesarea</a:t>
            </a:r>
            <a:r>
              <a:rPr lang="ro-RO" dirty="0" smtClean="0"/>
              <a:t> și </a:t>
            </a:r>
            <a:r>
              <a:rPr lang="ro-RO" i="1" dirty="0" smtClean="0"/>
              <a:t>securizarea</a:t>
            </a:r>
            <a:r>
              <a:rPr lang="ro-RO" dirty="0" smtClean="0"/>
              <a:t> tranzacțiilor cu moneda Bitcoin</a:t>
            </a:r>
          </a:p>
          <a:p>
            <a:r>
              <a:rPr lang="ro-RO" dirty="0" smtClean="0"/>
              <a:t>Tranzacțiile stochează </a:t>
            </a:r>
            <a:r>
              <a:rPr lang="ro-RO" i="1" dirty="0" smtClean="0"/>
              <a:t>programe</a:t>
            </a:r>
            <a:r>
              <a:rPr lang="ro-RO" dirty="0" smtClean="0"/>
              <a:t> redactate în Bitcoin Script</a:t>
            </a:r>
          </a:p>
          <a:p>
            <a:r>
              <a:rPr lang="ro-RO" dirty="0" smtClean="0"/>
              <a:t>Programe:</a:t>
            </a:r>
          </a:p>
          <a:p>
            <a:pPr lvl="1"/>
            <a:r>
              <a:rPr lang="ro-RO" i="1" dirty="0" smtClean="0"/>
              <a:t>Locking Script </a:t>
            </a:r>
          </a:p>
          <a:p>
            <a:pPr lvl="1"/>
            <a:r>
              <a:rPr lang="ro-RO" i="1" dirty="0" smtClean="0"/>
              <a:t>Unlocking Script</a:t>
            </a:r>
          </a:p>
          <a:p>
            <a:r>
              <a:rPr lang="ro-RO" dirty="0" smtClean="0"/>
              <a:t>Pentru blocare / deblocare sunt necesare:</a:t>
            </a:r>
          </a:p>
          <a:p>
            <a:pPr lvl="1"/>
            <a:r>
              <a:rPr lang="ro-RO" dirty="0" smtClean="0"/>
              <a:t>Cheia publică</a:t>
            </a:r>
          </a:p>
          <a:p>
            <a:pPr lvl="1"/>
            <a:r>
              <a:rPr lang="ro-RO" dirty="0" smtClean="0"/>
              <a:t>Cheia privată</a:t>
            </a:r>
          </a:p>
          <a:p>
            <a:pPr marL="457200" lvl="1" indent="0">
              <a:buNone/>
            </a:pPr>
            <a:endParaRPr lang="ro-RO" dirty="0" smtClean="0"/>
          </a:p>
          <a:p>
            <a:pPr marL="457200" lvl="1" indent="0">
              <a:buNone/>
            </a:pPr>
            <a:endParaRPr lang="ro-RO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3576638"/>
            <a:ext cx="26003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Programele care securizează tranzacțiile cu moneda virtuală Bitcoin pot conține erori:</a:t>
            </a:r>
          </a:p>
          <a:p>
            <a:pPr lvl="1"/>
            <a:r>
              <a:rPr lang="ro-RO" dirty="0" smtClean="0"/>
              <a:t>Sintaxă</a:t>
            </a:r>
          </a:p>
          <a:p>
            <a:pPr lvl="1"/>
            <a:r>
              <a:rPr lang="ro-RO" dirty="0" smtClean="0"/>
              <a:t>Argumente greșite</a:t>
            </a:r>
          </a:p>
          <a:p>
            <a:pPr lvl="1"/>
            <a:r>
              <a:rPr lang="ro-RO" dirty="0" smtClean="0"/>
              <a:t>Utilizarea necorespunzătoare a structurilor de date</a:t>
            </a:r>
          </a:p>
        </p:txBody>
      </p:sp>
    </p:spTree>
    <p:extLst>
      <p:ext uri="{BB962C8B-B14F-4D97-AF65-F5344CB8AC3E}">
        <p14:creationId xmlns:p14="http://schemas.microsoft.com/office/powerpoint/2010/main" val="26620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Verificarea și validarea corectitudinii a unui set de programe în Bitcoin Script</a:t>
            </a:r>
          </a:p>
          <a:p>
            <a:r>
              <a:rPr lang="ro-RO" dirty="0" smtClean="0"/>
              <a:t>Realizarea unui context formal în Coq, care surprinde sintaxa și semantica limbajului Bitcoin Script</a:t>
            </a:r>
          </a:p>
          <a:p>
            <a:r>
              <a:rPr lang="ro-RO" dirty="0" smtClean="0"/>
              <a:t>Furnizarea unei serii de demonstrații care să ateste execuția cu succes a programelor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Contribuții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Sintaxa limbajului Bitcoin Script în Coq</a:t>
            </a:r>
          </a:p>
          <a:p>
            <a:r>
              <a:rPr lang="ro-RO" dirty="0" smtClean="0"/>
              <a:t>Semantica limbajului Bitcoin Script în Coq</a:t>
            </a:r>
          </a:p>
          <a:p>
            <a:r>
              <a:rPr lang="ro-RO" dirty="0" smtClean="0"/>
              <a:t>Demonstrații formale pe baza proprietăților limbajului Bitcoin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</TotalTime>
  <Words>660</Words>
  <Application>Microsoft Office PowerPoint</Application>
  <PresentationFormat>Widescreen</PresentationFormat>
  <Paragraphs>171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O semantică formală pentru Bitcoin Script</vt:lpstr>
      <vt:lpstr>Context</vt:lpstr>
      <vt:lpstr>Ce este Bitcoin?</vt:lpstr>
      <vt:lpstr>Ce este Blockchain?</vt:lpstr>
      <vt:lpstr>Ce sunt tranzacțiile?</vt:lpstr>
      <vt:lpstr>Bitcoin Script</vt:lpstr>
      <vt:lpstr>Descrierea problemei</vt:lpstr>
      <vt:lpstr>Motivația</vt:lpstr>
      <vt:lpstr>Contribuții</vt:lpstr>
      <vt:lpstr>Soluția propusă</vt:lpstr>
      <vt:lpstr>Impactul soluției</vt:lpstr>
      <vt:lpstr>Principiul de funcționare al Bitcoin Script</vt:lpstr>
      <vt:lpstr>Exemplu de execuție</vt:lpstr>
      <vt:lpstr>Exemplu de execuție</vt:lpstr>
      <vt:lpstr>Exemplu de execuție</vt:lpstr>
      <vt:lpstr>Exemplu de execuție</vt:lpstr>
      <vt:lpstr>Exemplu de execuție</vt:lpstr>
      <vt:lpstr>Exemplu de execuție</vt:lpstr>
      <vt:lpstr>Exemplu de execuție</vt:lpstr>
      <vt:lpstr>Exemplu de execuție</vt:lpstr>
      <vt:lpstr>Execuția cu succes a programelor</vt:lpstr>
      <vt:lpstr>Implementarea în Coq - Sintaxa</vt:lpstr>
      <vt:lpstr>Implementarea în Coq - Semantica</vt:lpstr>
      <vt:lpstr>Programe standard în Bitcoin Script</vt:lpstr>
      <vt:lpstr>Pay-To-Public-Key</vt:lpstr>
      <vt:lpstr>Pay-To-Public-Key-Hash</vt:lpstr>
      <vt:lpstr>Multi-Signature</vt:lpstr>
      <vt:lpstr>Execuția programelor – Pay-To-Public-Key-Hash</vt:lpstr>
      <vt:lpstr>Experimente</vt:lpstr>
      <vt:lpstr>Multi-Signature </vt:lpstr>
      <vt:lpstr>Multi-Signature</vt:lpstr>
      <vt:lpstr>Multi-Signature</vt:lpstr>
      <vt:lpstr>Demonstrații - Multi-Signature</vt:lpstr>
      <vt:lpstr>Demonstrații - LockUntil</vt:lpstr>
      <vt:lpstr>Concluzii</vt:lpstr>
      <vt:lpstr>Direcții de viitor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semantică formală pentru Bitcoin Script</dc:title>
  <dc:creator>RePack by Diakov</dc:creator>
  <cp:lastModifiedBy>RePack by Diakov</cp:lastModifiedBy>
  <cp:revision>71</cp:revision>
  <dcterms:created xsi:type="dcterms:W3CDTF">2019-06-29T20:02:37Z</dcterms:created>
  <dcterms:modified xsi:type="dcterms:W3CDTF">2019-07-05T16:13:51Z</dcterms:modified>
</cp:coreProperties>
</file>