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62" r:id="rId3"/>
    <p:sldId id="337" r:id="rId4"/>
    <p:sldId id="338" r:id="rId5"/>
    <p:sldId id="340" r:id="rId6"/>
    <p:sldId id="341" r:id="rId7"/>
    <p:sldId id="342" r:id="rId8"/>
    <p:sldId id="343" r:id="rId9"/>
    <p:sldId id="261" r:id="rId1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2B7730-7CF3-478E-B078-72EA0D8A3009}">
  <a:tblStyle styleId="{E92B7730-7CF3-478E-B078-72EA0D8A30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06" autoAdjust="0"/>
  </p:normalViewPr>
  <p:slideViewPr>
    <p:cSldViewPr snapToGrid="0">
      <p:cViewPr varScale="1">
        <p:scale>
          <a:sx n="79" d="100"/>
          <a:sy n="79" d="100"/>
        </p:scale>
        <p:origin x="108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13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449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g24ef22aa1ac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5" name="Google Shape;2215;g24ef22aa1ac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89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463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708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95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  <p:sldLayoutId id="2147483660" r:id="rId6"/>
    <p:sldLayoutId id="2147483669" r:id="rId7"/>
    <p:sldLayoutId id="2147483670" r:id="rId8"/>
    <p:sldLayoutId id="2147483671" r:id="rId9"/>
    <p:sldLayoutId id="2147483676" r:id="rId10"/>
    <p:sldLayoutId id="21474836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us.nlpl.eu/GlobalVoices/ar&amp;en/v2018q4/GlobalVoic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4392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NLP </a:t>
            </a:r>
            <a:endParaRPr sz="2400" b="1"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737439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/>
              <a:t>Arabic-to-English Machine Translation using Pretrained Models</a:t>
            </a:r>
            <a:endParaRPr sz="34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2334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 &amp; Objective</a:t>
            </a:r>
            <a:endParaRPr dirty="0"/>
          </a:p>
        </p:txBody>
      </p:sp>
      <p:sp>
        <p:nvSpPr>
          <p:cNvPr id="14" name="Google Shape;2263;p59">
            <a:extLst>
              <a:ext uri="{FF2B5EF4-FFF2-40B4-BE49-F238E27FC236}">
                <a16:creationId xmlns:a16="http://schemas.microsoft.com/office/drawing/2014/main" id="{C7F84F6C-F55F-5F82-818C-2FF156EE9349}"/>
              </a:ext>
            </a:extLst>
          </p:cNvPr>
          <p:cNvSpPr txBox="1"/>
          <p:nvPr/>
        </p:nvSpPr>
        <p:spPr>
          <a:xfrm>
            <a:off x="403963" y="1258312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Google Shape;2263;p59">
            <a:extLst>
              <a:ext uri="{FF2B5EF4-FFF2-40B4-BE49-F238E27FC236}">
                <a16:creationId xmlns:a16="http://schemas.microsoft.com/office/drawing/2014/main" id="{CD4759A4-A321-FB80-B902-794386428C3C}"/>
              </a:ext>
            </a:extLst>
          </p:cNvPr>
          <p:cNvSpPr txBox="1"/>
          <p:nvPr/>
        </p:nvSpPr>
        <p:spPr>
          <a:xfrm>
            <a:off x="403963" y="2029011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2263;p59">
            <a:extLst>
              <a:ext uri="{FF2B5EF4-FFF2-40B4-BE49-F238E27FC236}">
                <a16:creationId xmlns:a16="http://schemas.microsoft.com/office/drawing/2014/main" id="{60E11467-8879-8EE7-9A25-412EBC49076E}"/>
              </a:ext>
            </a:extLst>
          </p:cNvPr>
          <p:cNvSpPr txBox="1"/>
          <p:nvPr/>
        </p:nvSpPr>
        <p:spPr>
          <a:xfrm>
            <a:off x="403963" y="2799710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Google Shape;2263;p59">
            <a:extLst>
              <a:ext uri="{FF2B5EF4-FFF2-40B4-BE49-F238E27FC236}">
                <a16:creationId xmlns:a16="http://schemas.microsoft.com/office/drawing/2014/main" id="{69601610-0E2E-8431-6D02-29A053A0A1C4}"/>
              </a:ext>
            </a:extLst>
          </p:cNvPr>
          <p:cNvSpPr txBox="1"/>
          <p:nvPr/>
        </p:nvSpPr>
        <p:spPr>
          <a:xfrm>
            <a:off x="403963" y="3570409"/>
            <a:ext cx="15732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3000" b="1" dirty="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" name="Google Shape;1468;p37">
            <a:extLst>
              <a:ext uri="{FF2B5EF4-FFF2-40B4-BE49-F238E27FC236}">
                <a16:creationId xmlns:a16="http://schemas.microsoft.com/office/drawing/2014/main" id="{183E23E0-452E-696D-6BB9-B36A41F221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18500" y="1121766"/>
            <a:ext cx="7217500" cy="79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Arabic-to-English translation plays a key role in sharing Arabic content with the global community.</a:t>
            </a:r>
            <a:endParaRPr sz="1600" dirty="0"/>
          </a:p>
        </p:txBody>
      </p:sp>
      <p:sp>
        <p:nvSpPr>
          <p:cNvPr id="19" name="Google Shape;1468;p37">
            <a:extLst>
              <a:ext uri="{FF2B5EF4-FFF2-40B4-BE49-F238E27FC236}">
                <a16:creationId xmlns:a16="http://schemas.microsoft.com/office/drawing/2014/main" id="{6FE6EF50-77DF-BB34-4DFA-9457749E24FB}"/>
              </a:ext>
            </a:extLst>
          </p:cNvPr>
          <p:cNvSpPr txBox="1">
            <a:spLocks/>
          </p:cNvSpPr>
          <p:nvPr/>
        </p:nvSpPr>
        <p:spPr>
          <a:xfrm>
            <a:off x="1418500" y="1932129"/>
            <a:ext cx="721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/>
              <a:t>High-quality translation is essential for making Arabic news and media accessible worldwide.</a:t>
            </a:r>
          </a:p>
        </p:txBody>
      </p:sp>
      <p:sp>
        <p:nvSpPr>
          <p:cNvPr id="20" name="Google Shape;1468;p37">
            <a:extLst>
              <a:ext uri="{FF2B5EF4-FFF2-40B4-BE49-F238E27FC236}">
                <a16:creationId xmlns:a16="http://schemas.microsoft.com/office/drawing/2014/main" id="{C10CB98A-35AE-5EBE-EE74-20125DB372A3}"/>
              </a:ext>
            </a:extLst>
          </p:cNvPr>
          <p:cNvSpPr txBox="1">
            <a:spLocks/>
          </p:cNvSpPr>
          <p:nvPr/>
        </p:nvSpPr>
        <p:spPr>
          <a:xfrm>
            <a:off x="1418500" y="2702828"/>
            <a:ext cx="721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dirty="0"/>
              <a:t>Arabic (</a:t>
            </a:r>
            <a:r>
              <a:rPr lang="en-US" sz="1600" dirty="0" err="1"/>
              <a:t>Fusha</a:t>
            </a:r>
            <a:r>
              <a:rPr lang="en-US" sz="1600" dirty="0"/>
              <a:t>) presents unique linguistic challenges in machine translation.</a:t>
            </a:r>
          </a:p>
        </p:txBody>
      </p:sp>
      <p:sp>
        <p:nvSpPr>
          <p:cNvPr id="21" name="Google Shape;1468;p37">
            <a:extLst>
              <a:ext uri="{FF2B5EF4-FFF2-40B4-BE49-F238E27FC236}">
                <a16:creationId xmlns:a16="http://schemas.microsoft.com/office/drawing/2014/main" id="{07406C3B-BE5F-6DB7-83E7-8E1D20272057}"/>
              </a:ext>
            </a:extLst>
          </p:cNvPr>
          <p:cNvSpPr txBox="1">
            <a:spLocks/>
          </p:cNvSpPr>
          <p:nvPr/>
        </p:nvSpPr>
        <p:spPr>
          <a:xfrm>
            <a:off x="1418500" y="3452209"/>
            <a:ext cx="72175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1600" b="1" dirty="0"/>
              <a:t>Project Goal</a:t>
            </a:r>
            <a:r>
              <a:rPr lang="en-US" sz="1600" dirty="0"/>
              <a:t>: Fine-tune a pretrained translation model using the Global Voices dataset to produce accurate Arabic-to-English translations.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57"/>
          <p:cNvSpPr txBox="1"/>
          <p:nvPr/>
        </p:nvSpPr>
        <p:spPr>
          <a:xfrm>
            <a:off x="5830935" y="3349379"/>
            <a:ext cx="2593065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links or nonsensical values</a:t>
            </a:r>
          </a:p>
        </p:txBody>
      </p:sp>
      <p:sp>
        <p:nvSpPr>
          <p:cNvPr id="2201" name="Google Shape;2201;p57"/>
          <p:cNvSpPr txBox="1"/>
          <p:nvPr/>
        </p:nvSpPr>
        <p:spPr>
          <a:xfrm>
            <a:off x="3081075" y="3709040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Some sentences contained no text or were corrupted</a:t>
            </a:r>
          </a:p>
        </p:txBody>
      </p:sp>
      <p:sp>
        <p:nvSpPr>
          <p:cNvPr id="2202" name="Google Shape;2202;p57"/>
          <p:cNvSpPr txBox="1"/>
          <p:nvPr/>
        </p:nvSpPr>
        <p:spPr>
          <a:xfrm>
            <a:off x="5830935" y="3709026"/>
            <a:ext cx="236214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Certain sentences included links or nonsensical values that needed to be cleaned</a:t>
            </a:r>
          </a:p>
        </p:txBody>
      </p:sp>
      <p:sp>
        <p:nvSpPr>
          <p:cNvPr id="2203" name="Google Shape;2203;p57"/>
          <p:cNvSpPr txBox="1"/>
          <p:nvPr/>
        </p:nvSpPr>
        <p:spPr>
          <a:xfrm>
            <a:off x="3081075" y="3047550"/>
            <a:ext cx="2379925" cy="73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empty or irrelevant words</a:t>
            </a:r>
          </a:p>
        </p:txBody>
      </p:sp>
      <p:cxnSp>
        <p:nvCxnSpPr>
          <p:cNvPr id="2206" name="Google Shape;2206;p57"/>
          <p:cNvCxnSpPr/>
          <p:nvPr/>
        </p:nvCxnSpPr>
        <p:spPr>
          <a:xfrm>
            <a:off x="1144100" y="2820300"/>
            <a:ext cx="6918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7" name="Google Shape;2207;p57"/>
          <p:cNvSpPr txBox="1"/>
          <p:nvPr/>
        </p:nvSpPr>
        <p:spPr>
          <a:xfrm>
            <a:off x="5830935" y="1306074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Content Type</a:t>
            </a:r>
          </a:p>
        </p:txBody>
      </p:sp>
      <p:sp>
        <p:nvSpPr>
          <p:cNvPr id="2208" name="Google Shape;2208;p57"/>
          <p:cNvSpPr txBox="1"/>
          <p:nvPr/>
        </p:nvSpPr>
        <p:spPr>
          <a:xfrm>
            <a:off x="2924100" y="1684376"/>
            <a:ext cx="2204100" cy="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63,071 Arabic-to-English sentence pairs</a:t>
            </a:r>
          </a:p>
        </p:txBody>
      </p:sp>
      <p:sp>
        <p:nvSpPr>
          <p:cNvPr id="2209" name="Google Shape;2209;p57"/>
          <p:cNvSpPr txBox="1"/>
          <p:nvPr/>
        </p:nvSpPr>
        <p:spPr>
          <a:xfrm>
            <a:off x="5830935" y="1609457"/>
            <a:ext cx="2387540" cy="113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News program-style sentences, structured with Arabic and English translations in parallel</a:t>
            </a:r>
          </a:p>
        </p:txBody>
      </p:sp>
      <p:sp>
        <p:nvSpPr>
          <p:cNvPr id="2210" name="Google Shape;2210;p57"/>
          <p:cNvSpPr txBox="1"/>
          <p:nvPr/>
        </p:nvSpPr>
        <p:spPr>
          <a:xfrm>
            <a:off x="3081075" y="1306088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Dataset Size</a:t>
            </a:r>
          </a:p>
        </p:txBody>
      </p:sp>
      <p:cxnSp>
        <p:nvCxnSpPr>
          <p:cNvPr id="2211" name="Google Shape;2211;p57"/>
          <p:cNvCxnSpPr>
            <a:cxnSpLocks/>
            <a:stCxn id="2210" idx="1"/>
            <a:endCxn id="2203" idx="1"/>
          </p:cNvCxnSpPr>
          <p:nvPr/>
        </p:nvCxnSpPr>
        <p:spPr>
          <a:xfrm rot="10800000" flipV="1">
            <a:off x="3081075" y="1533338"/>
            <a:ext cx="12700" cy="1882994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212" name="Google Shape;2212;p57"/>
          <p:cNvCxnSpPr>
            <a:cxnSpLocks/>
            <a:stCxn id="2207" idx="1"/>
            <a:endCxn id="2200" idx="1"/>
          </p:cNvCxnSpPr>
          <p:nvPr/>
        </p:nvCxnSpPr>
        <p:spPr>
          <a:xfrm rot="10800000" flipV="1">
            <a:off x="5830935" y="1533323"/>
            <a:ext cx="12700" cy="2043305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2210;p57">
            <a:extLst>
              <a:ext uri="{FF2B5EF4-FFF2-40B4-BE49-F238E27FC236}">
                <a16:creationId xmlns:a16="http://schemas.microsoft.com/office/drawing/2014/main" id="{834DB321-FF2E-6D21-3E77-EBB1946F0253}"/>
              </a:ext>
            </a:extLst>
          </p:cNvPr>
          <p:cNvSpPr txBox="1"/>
          <p:nvPr/>
        </p:nvSpPr>
        <p:spPr>
          <a:xfrm>
            <a:off x="720000" y="3535052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Challanges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" name="Google Shape;2210;p57">
            <a:extLst>
              <a:ext uri="{FF2B5EF4-FFF2-40B4-BE49-F238E27FC236}">
                <a16:creationId xmlns:a16="http://schemas.microsoft.com/office/drawing/2014/main" id="{6A3F8EFD-5084-9FAF-B502-7B4CE57F89F0}"/>
              </a:ext>
            </a:extLst>
          </p:cNvPr>
          <p:cNvSpPr txBox="1"/>
          <p:nvPr/>
        </p:nvSpPr>
        <p:spPr>
          <a:xfrm>
            <a:off x="632876" y="1793576"/>
            <a:ext cx="22041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Description</a:t>
            </a:r>
            <a:endParaRPr sz="20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" name="Google Shape;2080;p52">
            <a:extLst>
              <a:ext uri="{FF2B5EF4-FFF2-40B4-BE49-F238E27FC236}">
                <a16:creationId xmlns:a16="http://schemas.microsoft.com/office/drawing/2014/main" id="{2013CC12-0260-8B0A-9B46-706F01E6CA6E}"/>
              </a:ext>
            </a:extLst>
          </p:cNvPr>
          <p:cNvSpPr txBox="1"/>
          <p:nvPr/>
        </p:nvSpPr>
        <p:spPr>
          <a:xfrm>
            <a:off x="125703" y="45872"/>
            <a:ext cx="8660603" cy="103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3000" b="1" dirty="0">
                <a:solidFill>
                  <a:schemeClr val="dk2"/>
                </a:solidFill>
                <a:latin typeface="IBM Plex Mono"/>
                <a:sym typeface="IBM Plex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OPUS</a:t>
            </a:r>
            <a:r>
              <a:rPr lang="en-US" sz="18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  <a:hlinkClick r:id="rId3"/>
              </a:rPr>
              <a:t> </a:t>
            </a:r>
            <a:r>
              <a:rPr lang="en-US" sz="3000" b="1" dirty="0">
                <a:solidFill>
                  <a:schemeClr val="dk2"/>
                </a:solidFill>
                <a:latin typeface="IBM Plex Mono"/>
                <a:sym typeface="IBM Plex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Voices</a:t>
            </a:r>
            <a:r>
              <a:rPr lang="en-US" sz="3000" b="1" dirty="0">
                <a:solidFill>
                  <a:schemeClr val="dk2"/>
                </a:solidFill>
                <a:latin typeface="IBM Plex Mono"/>
                <a:sym typeface="IBM Plex Mono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19809244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0" grpId="0"/>
      <p:bldP spid="2201" grpId="0"/>
      <p:bldP spid="2202" grpId="0"/>
      <p:bldP spid="2203" grpId="0"/>
      <p:bldP spid="2207" grpId="0"/>
      <p:bldP spid="2208" grpId="0"/>
      <p:bldP spid="2209" grpId="0"/>
      <p:bldP spid="2210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26520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Preprocessing Steps</a:t>
            </a:r>
            <a:endParaRPr sz="3600" dirty="0"/>
          </a:p>
        </p:txBody>
      </p:sp>
      <p:sp>
        <p:nvSpPr>
          <p:cNvPr id="1667" name="Google Shape;1667;p42"/>
          <p:cNvSpPr txBox="1">
            <a:spLocks noGrp="1"/>
          </p:cNvSpPr>
          <p:nvPr>
            <p:ph type="subTitle" idx="6"/>
          </p:nvPr>
        </p:nvSpPr>
        <p:spPr>
          <a:xfrm>
            <a:off x="6291665" y="1953241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Tokenization</a:t>
            </a:r>
            <a:endParaRPr sz="1800"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134091" y="2550417"/>
            <a:ext cx="3017215" cy="1832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Removed empty or too-short sentence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Filtered out noisy data: long numbers, unwanted symbols (e.g., @, {}, &lt;, etc.)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Final cleaned pairs: ~56078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3248320" y="2571750"/>
            <a:ext cx="1893744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Train: 80%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Validation: 10%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Test: 10%</a:t>
            </a:r>
            <a:endParaRPr dirty="0"/>
          </a:p>
        </p:txBody>
      </p:sp>
      <p:sp>
        <p:nvSpPr>
          <p:cNvPr id="1670" name="Google Shape;1670;p42"/>
          <p:cNvSpPr txBox="1">
            <a:spLocks noGrp="1"/>
          </p:cNvSpPr>
          <p:nvPr>
            <p:ph type="subTitle" idx="3"/>
          </p:nvPr>
        </p:nvSpPr>
        <p:spPr>
          <a:xfrm>
            <a:off x="5710048" y="2526581"/>
            <a:ext cx="3017215" cy="1736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Applied pretrained tokenizer </a:t>
            </a:r>
            <a:r>
              <a:rPr lang="en-US" dirty="0" err="1"/>
              <a:t>MarianMT</a:t>
            </a: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Max token length 256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Created </a:t>
            </a:r>
            <a:r>
              <a:rPr lang="en-US" dirty="0" err="1"/>
              <a:t>PyTorch</a:t>
            </a:r>
            <a:r>
              <a:rPr lang="en-US" dirty="0"/>
              <a:t> dataset class for efficient batching and training</a:t>
            </a:r>
            <a:endParaRPr dirty="0"/>
          </a:p>
        </p:txBody>
      </p:sp>
      <p:sp>
        <p:nvSpPr>
          <p:cNvPr id="1671" name="Google Shape;1671;p42"/>
          <p:cNvSpPr txBox="1">
            <a:spLocks noGrp="1"/>
          </p:cNvSpPr>
          <p:nvPr>
            <p:ph type="subTitle" idx="4"/>
          </p:nvPr>
        </p:nvSpPr>
        <p:spPr>
          <a:xfrm>
            <a:off x="136869" y="1953241"/>
            <a:ext cx="3017218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Cleaning &amp; Filtering</a:t>
            </a:r>
          </a:p>
        </p:txBody>
      </p:sp>
      <p:sp>
        <p:nvSpPr>
          <p:cNvPr id="1672" name="Google Shape;1672;p42"/>
          <p:cNvSpPr txBox="1">
            <a:spLocks noGrp="1"/>
          </p:cNvSpPr>
          <p:nvPr>
            <p:ph type="subTitle" idx="5"/>
          </p:nvPr>
        </p:nvSpPr>
        <p:spPr>
          <a:xfrm>
            <a:off x="3357706" y="1953241"/>
            <a:ext cx="2365556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Dataset Splitting</a:t>
            </a:r>
            <a:endParaRPr sz="1600" dirty="0"/>
          </a:p>
        </p:txBody>
      </p:sp>
      <p:grpSp>
        <p:nvGrpSpPr>
          <p:cNvPr id="1673" name="Google Shape;1673;p42"/>
          <p:cNvGrpSpPr/>
          <p:nvPr/>
        </p:nvGrpSpPr>
        <p:grpSpPr>
          <a:xfrm>
            <a:off x="1077809" y="1216847"/>
            <a:ext cx="643895" cy="570208"/>
            <a:chOff x="713167" y="740543"/>
            <a:chExt cx="476707" cy="422153"/>
          </a:xfrm>
        </p:grpSpPr>
        <p:sp>
          <p:nvSpPr>
            <p:cNvPr id="1674" name="Google Shape;1674;p42"/>
            <p:cNvSpPr/>
            <p:nvPr/>
          </p:nvSpPr>
          <p:spPr>
            <a:xfrm>
              <a:off x="713167" y="740543"/>
              <a:ext cx="476707" cy="422153"/>
            </a:xfrm>
            <a:custGeom>
              <a:avLst/>
              <a:gdLst/>
              <a:ahLst/>
              <a:cxnLst/>
              <a:rect l="l" t="t" r="r" b="b"/>
              <a:pathLst>
                <a:path w="12583" h="11143" extrusionOk="0">
                  <a:moveTo>
                    <a:pt x="3671" y="1967"/>
                  </a:moveTo>
                  <a:lnTo>
                    <a:pt x="3671" y="4501"/>
                  </a:lnTo>
                  <a:cubicBezTo>
                    <a:pt x="3671" y="4596"/>
                    <a:pt x="3740" y="4681"/>
                    <a:pt x="3835" y="4691"/>
                  </a:cubicBezTo>
                  <a:cubicBezTo>
                    <a:pt x="3840" y="4691"/>
                    <a:pt x="3846" y="4691"/>
                    <a:pt x="3851" y="4691"/>
                  </a:cubicBezTo>
                  <a:cubicBezTo>
                    <a:pt x="3951" y="4691"/>
                    <a:pt x="4032" y="4609"/>
                    <a:pt x="4032" y="4507"/>
                  </a:cubicBezTo>
                  <a:lnTo>
                    <a:pt x="4032" y="1968"/>
                  </a:lnTo>
                  <a:lnTo>
                    <a:pt x="12223" y="1968"/>
                  </a:lnTo>
                  <a:lnTo>
                    <a:pt x="12223" y="10529"/>
                  </a:lnTo>
                  <a:lnTo>
                    <a:pt x="12222" y="10529"/>
                  </a:lnTo>
                  <a:cubicBezTo>
                    <a:pt x="12222" y="10667"/>
                    <a:pt x="12109" y="10780"/>
                    <a:pt x="11971" y="10780"/>
                  </a:cubicBezTo>
                  <a:lnTo>
                    <a:pt x="4030" y="10780"/>
                  </a:lnTo>
                  <a:lnTo>
                    <a:pt x="4030" y="5342"/>
                  </a:lnTo>
                  <a:cubicBezTo>
                    <a:pt x="4030" y="5254"/>
                    <a:pt x="3973" y="5174"/>
                    <a:pt x="3886" y="5157"/>
                  </a:cubicBezTo>
                  <a:cubicBezTo>
                    <a:pt x="3873" y="5154"/>
                    <a:pt x="3861" y="5153"/>
                    <a:pt x="3849" y="5153"/>
                  </a:cubicBezTo>
                  <a:cubicBezTo>
                    <a:pt x="3750" y="5153"/>
                    <a:pt x="3670" y="5236"/>
                    <a:pt x="3670" y="5337"/>
                  </a:cubicBezTo>
                  <a:lnTo>
                    <a:pt x="3670" y="10780"/>
                  </a:lnTo>
                  <a:lnTo>
                    <a:pt x="614" y="10780"/>
                  </a:lnTo>
                  <a:cubicBezTo>
                    <a:pt x="475" y="10780"/>
                    <a:pt x="362" y="10667"/>
                    <a:pt x="362" y="10529"/>
                  </a:cubicBezTo>
                  <a:lnTo>
                    <a:pt x="362" y="1967"/>
                  </a:lnTo>
                  <a:close/>
                  <a:moveTo>
                    <a:pt x="8476" y="1"/>
                  </a:moveTo>
                  <a:cubicBezTo>
                    <a:pt x="8476" y="1"/>
                    <a:pt x="8475" y="1"/>
                    <a:pt x="8474" y="1"/>
                  </a:cubicBezTo>
                  <a:lnTo>
                    <a:pt x="637" y="1"/>
                  </a:lnTo>
                  <a:cubicBezTo>
                    <a:pt x="295" y="1"/>
                    <a:pt x="16" y="278"/>
                    <a:pt x="0" y="622"/>
                  </a:cubicBezTo>
                  <a:lnTo>
                    <a:pt x="33" y="10521"/>
                  </a:lnTo>
                  <a:cubicBezTo>
                    <a:pt x="33" y="10865"/>
                    <a:pt x="310" y="11142"/>
                    <a:pt x="654" y="11142"/>
                  </a:cubicBezTo>
                  <a:lnTo>
                    <a:pt x="11961" y="11142"/>
                  </a:lnTo>
                  <a:cubicBezTo>
                    <a:pt x="12305" y="11142"/>
                    <a:pt x="12582" y="10865"/>
                    <a:pt x="12582" y="10521"/>
                  </a:cubicBezTo>
                  <a:lnTo>
                    <a:pt x="12582" y="623"/>
                  </a:lnTo>
                  <a:cubicBezTo>
                    <a:pt x="12582" y="278"/>
                    <a:pt x="12305" y="1"/>
                    <a:pt x="11964" y="1"/>
                  </a:cubicBezTo>
                  <a:lnTo>
                    <a:pt x="9348" y="1"/>
                  </a:lnTo>
                  <a:cubicBezTo>
                    <a:pt x="9253" y="1"/>
                    <a:pt x="9168" y="71"/>
                    <a:pt x="9159" y="165"/>
                  </a:cubicBezTo>
                  <a:cubicBezTo>
                    <a:pt x="9150" y="272"/>
                    <a:pt x="9234" y="361"/>
                    <a:pt x="9339" y="361"/>
                  </a:cubicBezTo>
                  <a:lnTo>
                    <a:pt x="11969" y="361"/>
                  </a:lnTo>
                  <a:cubicBezTo>
                    <a:pt x="12108" y="361"/>
                    <a:pt x="12221" y="474"/>
                    <a:pt x="12221" y="612"/>
                  </a:cubicBezTo>
                  <a:lnTo>
                    <a:pt x="12221" y="1574"/>
                  </a:lnTo>
                  <a:lnTo>
                    <a:pt x="360" y="1571"/>
                  </a:lnTo>
                  <a:lnTo>
                    <a:pt x="360" y="612"/>
                  </a:lnTo>
                  <a:cubicBezTo>
                    <a:pt x="360" y="474"/>
                    <a:pt x="472" y="361"/>
                    <a:pt x="611" y="361"/>
                  </a:cubicBezTo>
                  <a:lnTo>
                    <a:pt x="8474" y="361"/>
                  </a:lnTo>
                  <a:cubicBezTo>
                    <a:pt x="8474" y="361"/>
                    <a:pt x="8660" y="287"/>
                    <a:pt x="8660" y="184"/>
                  </a:cubicBezTo>
                  <a:cubicBezTo>
                    <a:pt x="8660" y="83"/>
                    <a:pt x="8578" y="1"/>
                    <a:pt x="8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2"/>
            <p:cNvSpPr/>
            <p:nvPr/>
          </p:nvSpPr>
          <p:spPr>
            <a:xfrm>
              <a:off x="756621" y="83491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0"/>
                    <a:pt x="979" y="196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2"/>
            <p:cNvSpPr/>
            <p:nvPr/>
          </p:nvSpPr>
          <p:spPr>
            <a:xfrm>
              <a:off x="756583" y="869617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7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2"/>
            <p:cNvSpPr/>
            <p:nvPr/>
          </p:nvSpPr>
          <p:spPr>
            <a:xfrm>
              <a:off x="756583" y="904395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2" y="360"/>
                  </a:lnTo>
                  <a:cubicBezTo>
                    <a:pt x="887" y="360"/>
                    <a:pt x="973" y="290"/>
                    <a:pt x="980" y="196"/>
                  </a:cubicBezTo>
                  <a:cubicBezTo>
                    <a:pt x="990" y="90"/>
                    <a:pt x="906" y="0"/>
                    <a:pt x="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2"/>
            <p:cNvSpPr/>
            <p:nvPr/>
          </p:nvSpPr>
          <p:spPr>
            <a:xfrm>
              <a:off x="756621" y="939136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1"/>
                  </a:moveTo>
                  <a:cubicBezTo>
                    <a:pt x="103" y="1"/>
                    <a:pt x="17" y="71"/>
                    <a:pt x="10" y="165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1" y="361"/>
                  </a:lnTo>
                  <a:cubicBezTo>
                    <a:pt x="886" y="361"/>
                    <a:pt x="972" y="292"/>
                    <a:pt x="979" y="198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2"/>
            <p:cNvSpPr/>
            <p:nvPr/>
          </p:nvSpPr>
          <p:spPr>
            <a:xfrm>
              <a:off x="756583" y="975164"/>
              <a:ext cx="37506" cy="13676"/>
            </a:xfrm>
            <a:custGeom>
              <a:avLst/>
              <a:gdLst/>
              <a:ahLst/>
              <a:cxnLst/>
              <a:rect l="l" t="t" r="r" b="b"/>
              <a:pathLst>
                <a:path w="990" h="361" extrusionOk="0">
                  <a:moveTo>
                    <a:pt x="198" y="1"/>
                  </a:moveTo>
                  <a:cubicBezTo>
                    <a:pt x="102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792" y="361"/>
                  </a:lnTo>
                  <a:cubicBezTo>
                    <a:pt x="887" y="361"/>
                    <a:pt x="973" y="291"/>
                    <a:pt x="980" y="195"/>
                  </a:cubicBezTo>
                  <a:cubicBezTo>
                    <a:pt x="990" y="90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2"/>
            <p:cNvSpPr/>
            <p:nvPr/>
          </p:nvSpPr>
          <p:spPr>
            <a:xfrm>
              <a:off x="756621" y="1009905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0"/>
                    <a:pt x="979" y="196"/>
                  </a:cubicBezTo>
                  <a:cubicBezTo>
                    <a:pt x="989" y="90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2"/>
            <p:cNvSpPr/>
            <p:nvPr/>
          </p:nvSpPr>
          <p:spPr>
            <a:xfrm>
              <a:off x="756583" y="1044645"/>
              <a:ext cx="37506" cy="13714"/>
            </a:xfrm>
            <a:custGeom>
              <a:avLst/>
              <a:gdLst/>
              <a:ahLst/>
              <a:cxnLst/>
              <a:rect l="l" t="t" r="r" b="b"/>
              <a:pathLst>
                <a:path w="990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792" y="362"/>
                  </a:lnTo>
                  <a:cubicBezTo>
                    <a:pt x="887" y="362"/>
                    <a:pt x="973" y="293"/>
                    <a:pt x="980" y="199"/>
                  </a:cubicBezTo>
                  <a:cubicBezTo>
                    <a:pt x="990" y="91"/>
                    <a:pt x="906" y="1"/>
                    <a:pt x="8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2"/>
            <p:cNvSpPr/>
            <p:nvPr/>
          </p:nvSpPr>
          <p:spPr>
            <a:xfrm>
              <a:off x="756621" y="1079424"/>
              <a:ext cx="37468" cy="13676"/>
            </a:xfrm>
            <a:custGeom>
              <a:avLst/>
              <a:gdLst/>
              <a:ahLst/>
              <a:cxnLst/>
              <a:rect l="l" t="t" r="r" b="b"/>
              <a:pathLst>
                <a:path w="989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7"/>
                  </a:cubicBezTo>
                  <a:cubicBezTo>
                    <a:pt x="989" y="89"/>
                    <a:pt x="905" y="0"/>
                    <a:pt x="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2"/>
            <p:cNvSpPr/>
            <p:nvPr/>
          </p:nvSpPr>
          <p:spPr>
            <a:xfrm>
              <a:off x="756621" y="1114202"/>
              <a:ext cx="37468" cy="13639"/>
            </a:xfrm>
            <a:custGeom>
              <a:avLst/>
              <a:gdLst/>
              <a:ahLst/>
              <a:cxnLst/>
              <a:rect l="l" t="t" r="r" b="b"/>
              <a:pathLst>
                <a:path w="989" h="360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1"/>
                    <a:pt x="84" y="360"/>
                    <a:pt x="189" y="360"/>
                  </a:cubicBezTo>
                  <a:lnTo>
                    <a:pt x="791" y="360"/>
                  </a:lnTo>
                  <a:cubicBezTo>
                    <a:pt x="886" y="360"/>
                    <a:pt x="972" y="291"/>
                    <a:pt x="979" y="196"/>
                  </a:cubicBezTo>
                  <a:cubicBezTo>
                    <a:pt x="989" y="90"/>
                    <a:pt x="905" y="1"/>
                    <a:pt x="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2"/>
            <p:cNvSpPr/>
            <p:nvPr/>
          </p:nvSpPr>
          <p:spPr>
            <a:xfrm>
              <a:off x="931309" y="834497"/>
              <a:ext cx="43681" cy="84029"/>
            </a:xfrm>
            <a:custGeom>
              <a:avLst/>
              <a:gdLst/>
              <a:ahLst/>
              <a:cxnLst/>
              <a:rect l="l" t="t" r="r" b="b"/>
              <a:pathLst>
                <a:path w="1153" h="2218" extrusionOk="0">
                  <a:moveTo>
                    <a:pt x="944" y="0"/>
                  </a:moveTo>
                  <a:cubicBezTo>
                    <a:pt x="870" y="0"/>
                    <a:pt x="800" y="45"/>
                    <a:pt x="772" y="117"/>
                  </a:cubicBezTo>
                  <a:lnTo>
                    <a:pt x="37" y="1965"/>
                  </a:lnTo>
                  <a:cubicBezTo>
                    <a:pt x="1" y="2059"/>
                    <a:pt x="46" y="2166"/>
                    <a:pt x="140" y="2204"/>
                  </a:cubicBezTo>
                  <a:cubicBezTo>
                    <a:pt x="163" y="2213"/>
                    <a:pt x="186" y="2217"/>
                    <a:pt x="208" y="2217"/>
                  </a:cubicBezTo>
                  <a:cubicBezTo>
                    <a:pt x="281" y="2217"/>
                    <a:pt x="352" y="2173"/>
                    <a:pt x="380" y="2101"/>
                  </a:cubicBezTo>
                  <a:lnTo>
                    <a:pt x="1114" y="253"/>
                  </a:lnTo>
                  <a:cubicBezTo>
                    <a:pt x="1153" y="159"/>
                    <a:pt x="1106" y="52"/>
                    <a:pt x="1011" y="13"/>
                  </a:cubicBezTo>
                  <a:cubicBezTo>
                    <a:pt x="989" y="5"/>
                    <a:pt x="966" y="0"/>
                    <a:pt x="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2"/>
            <p:cNvSpPr/>
            <p:nvPr/>
          </p:nvSpPr>
          <p:spPr>
            <a:xfrm>
              <a:off x="985598" y="837869"/>
              <a:ext cx="34097" cy="77248"/>
            </a:xfrm>
            <a:custGeom>
              <a:avLst/>
              <a:gdLst/>
              <a:ahLst/>
              <a:cxnLst/>
              <a:rect l="l" t="t" r="r" b="b"/>
              <a:pathLst>
                <a:path w="900" h="2039" extrusionOk="0">
                  <a:moveTo>
                    <a:pt x="212" y="0"/>
                  </a:moveTo>
                  <a:cubicBezTo>
                    <a:pt x="180" y="0"/>
                    <a:pt x="147" y="9"/>
                    <a:pt x="118" y="27"/>
                  </a:cubicBezTo>
                  <a:cubicBezTo>
                    <a:pt x="30" y="79"/>
                    <a:pt x="3" y="193"/>
                    <a:pt x="55" y="279"/>
                  </a:cubicBezTo>
                  <a:lnTo>
                    <a:pt x="492" y="1004"/>
                  </a:lnTo>
                  <a:lnTo>
                    <a:pt x="53" y="1762"/>
                  </a:lnTo>
                  <a:cubicBezTo>
                    <a:pt x="0" y="1850"/>
                    <a:pt x="31" y="1964"/>
                    <a:pt x="119" y="2014"/>
                  </a:cubicBezTo>
                  <a:cubicBezTo>
                    <a:pt x="147" y="2032"/>
                    <a:pt x="181" y="2039"/>
                    <a:pt x="212" y="2039"/>
                  </a:cubicBezTo>
                  <a:cubicBezTo>
                    <a:pt x="276" y="2039"/>
                    <a:pt x="338" y="2007"/>
                    <a:pt x="371" y="1948"/>
                  </a:cubicBezTo>
                  <a:lnTo>
                    <a:pt x="865" y="1095"/>
                  </a:lnTo>
                  <a:cubicBezTo>
                    <a:pt x="899" y="1038"/>
                    <a:pt x="898" y="965"/>
                    <a:pt x="863" y="908"/>
                  </a:cubicBezTo>
                  <a:lnTo>
                    <a:pt x="370" y="90"/>
                  </a:lnTo>
                  <a:cubicBezTo>
                    <a:pt x="336" y="32"/>
                    <a:pt x="275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886605" y="837869"/>
              <a:ext cx="34021" cy="77248"/>
            </a:xfrm>
            <a:custGeom>
              <a:avLst/>
              <a:gdLst/>
              <a:ahLst/>
              <a:cxnLst/>
              <a:rect l="l" t="t" r="r" b="b"/>
              <a:pathLst>
                <a:path w="898" h="2039" extrusionOk="0">
                  <a:moveTo>
                    <a:pt x="687" y="0"/>
                  </a:moveTo>
                  <a:cubicBezTo>
                    <a:pt x="624" y="0"/>
                    <a:pt x="564" y="32"/>
                    <a:pt x="529" y="90"/>
                  </a:cubicBezTo>
                  <a:lnTo>
                    <a:pt x="36" y="908"/>
                  </a:lnTo>
                  <a:cubicBezTo>
                    <a:pt x="2" y="965"/>
                    <a:pt x="0" y="1038"/>
                    <a:pt x="35" y="1095"/>
                  </a:cubicBezTo>
                  <a:lnTo>
                    <a:pt x="528" y="1948"/>
                  </a:lnTo>
                  <a:cubicBezTo>
                    <a:pt x="563" y="2007"/>
                    <a:pt x="623" y="2039"/>
                    <a:pt x="688" y="2039"/>
                  </a:cubicBezTo>
                  <a:cubicBezTo>
                    <a:pt x="720" y="2039"/>
                    <a:pt x="751" y="2031"/>
                    <a:pt x="780" y="2014"/>
                  </a:cubicBezTo>
                  <a:cubicBezTo>
                    <a:pt x="868" y="1964"/>
                    <a:pt x="898" y="1850"/>
                    <a:pt x="847" y="1762"/>
                  </a:cubicBezTo>
                  <a:lnTo>
                    <a:pt x="408" y="1005"/>
                  </a:lnTo>
                  <a:lnTo>
                    <a:pt x="846" y="279"/>
                  </a:lnTo>
                  <a:cubicBezTo>
                    <a:pt x="898" y="191"/>
                    <a:pt x="870" y="79"/>
                    <a:pt x="783" y="27"/>
                  </a:cubicBezTo>
                  <a:cubicBezTo>
                    <a:pt x="753" y="9"/>
                    <a:pt x="719" y="0"/>
                    <a:pt x="6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886643" y="939136"/>
              <a:ext cx="173097" cy="13676"/>
            </a:xfrm>
            <a:custGeom>
              <a:avLst/>
              <a:gdLst/>
              <a:ahLst/>
              <a:cxnLst/>
              <a:rect l="l" t="t" r="r" b="b"/>
              <a:pathLst>
                <a:path w="4569" h="361" extrusionOk="0">
                  <a:moveTo>
                    <a:pt x="200" y="1"/>
                  </a:moveTo>
                  <a:cubicBezTo>
                    <a:pt x="104" y="1"/>
                    <a:pt x="19" y="71"/>
                    <a:pt x="10" y="165"/>
                  </a:cubicBezTo>
                  <a:cubicBezTo>
                    <a:pt x="0" y="272"/>
                    <a:pt x="87" y="361"/>
                    <a:pt x="193" y="361"/>
                  </a:cubicBezTo>
                  <a:lnTo>
                    <a:pt x="4370" y="361"/>
                  </a:lnTo>
                  <a:cubicBezTo>
                    <a:pt x="4465" y="361"/>
                    <a:pt x="4550" y="292"/>
                    <a:pt x="4559" y="198"/>
                  </a:cubicBezTo>
                  <a:cubicBezTo>
                    <a:pt x="4569" y="90"/>
                    <a:pt x="4484" y="1"/>
                    <a:pt x="4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887135" y="975126"/>
              <a:ext cx="44629" cy="13714"/>
            </a:xfrm>
            <a:custGeom>
              <a:avLst/>
              <a:gdLst/>
              <a:ahLst/>
              <a:cxnLst/>
              <a:rect l="l" t="t" r="r" b="b"/>
              <a:pathLst>
                <a:path w="1178" h="362" extrusionOk="0">
                  <a:moveTo>
                    <a:pt x="199" y="1"/>
                  </a:moveTo>
                  <a:cubicBezTo>
                    <a:pt x="104" y="1"/>
                    <a:pt x="18" y="70"/>
                    <a:pt x="10" y="164"/>
                  </a:cubicBezTo>
                  <a:cubicBezTo>
                    <a:pt x="1" y="273"/>
                    <a:pt x="85" y="362"/>
                    <a:pt x="190" y="362"/>
                  </a:cubicBezTo>
                  <a:lnTo>
                    <a:pt x="979" y="362"/>
                  </a:lnTo>
                  <a:cubicBezTo>
                    <a:pt x="1075" y="362"/>
                    <a:pt x="1159" y="292"/>
                    <a:pt x="1168" y="196"/>
                  </a:cubicBezTo>
                  <a:cubicBezTo>
                    <a:pt x="1177" y="90"/>
                    <a:pt x="1093" y="1"/>
                    <a:pt x="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954608" y="975164"/>
              <a:ext cx="44591" cy="13676"/>
            </a:xfrm>
            <a:custGeom>
              <a:avLst/>
              <a:gdLst/>
              <a:ahLst/>
              <a:cxnLst/>
              <a:rect l="l" t="t" r="r" b="b"/>
              <a:pathLst>
                <a:path w="1177" h="361" extrusionOk="0">
                  <a:moveTo>
                    <a:pt x="198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979" y="361"/>
                  </a:lnTo>
                  <a:cubicBezTo>
                    <a:pt x="1074" y="361"/>
                    <a:pt x="1159" y="291"/>
                    <a:pt x="1167" y="195"/>
                  </a:cubicBezTo>
                  <a:cubicBezTo>
                    <a:pt x="1177" y="90"/>
                    <a:pt x="1093" y="1"/>
                    <a:pt x="9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999199" y="1009943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0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999199" y="1079424"/>
              <a:ext cx="44553" cy="13676"/>
            </a:xfrm>
            <a:custGeom>
              <a:avLst/>
              <a:gdLst/>
              <a:ahLst/>
              <a:cxnLst/>
              <a:rect l="l" t="t" r="r" b="b"/>
              <a:pathLst>
                <a:path w="1176" h="361" extrusionOk="0">
                  <a:moveTo>
                    <a:pt x="199" y="0"/>
                  </a:moveTo>
                  <a:cubicBezTo>
                    <a:pt x="102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979" y="360"/>
                  </a:lnTo>
                  <a:cubicBezTo>
                    <a:pt x="1074" y="360"/>
                    <a:pt x="1159" y="291"/>
                    <a:pt x="1167" y="197"/>
                  </a:cubicBezTo>
                  <a:cubicBezTo>
                    <a:pt x="1176" y="89"/>
                    <a:pt x="1092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887741" y="1114202"/>
              <a:ext cx="95432" cy="13639"/>
            </a:xfrm>
            <a:custGeom>
              <a:avLst/>
              <a:gdLst/>
              <a:ahLst/>
              <a:cxnLst/>
              <a:rect l="l" t="t" r="r" b="b"/>
              <a:pathLst>
                <a:path w="2519" h="360" extrusionOk="0">
                  <a:moveTo>
                    <a:pt x="199" y="1"/>
                  </a:moveTo>
                  <a:cubicBezTo>
                    <a:pt x="103" y="1"/>
                    <a:pt x="17" y="70"/>
                    <a:pt x="10" y="164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1" y="360"/>
                  </a:lnTo>
                  <a:cubicBezTo>
                    <a:pt x="2416" y="360"/>
                    <a:pt x="2502" y="291"/>
                    <a:pt x="2509" y="196"/>
                  </a:cubicBezTo>
                  <a:cubicBezTo>
                    <a:pt x="2519" y="90"/>
                    <a:pt x="2435" y="1"/>
                    <a:pt x="2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2"/>
            <p:cNvSpPr/>
            <p:nvPr/>
          </p:nvSpPr>
          <p:spPr>
            <a:xfrm>
              <a:off x="887741" y="1009943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69"/>
                    <a:pt x="10" y="164"/>
                  </a:cubicBezTo>
                  <a:cubicBezTo>
                    <a:pt x="1" y="270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0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2"/>
            <p:cNvSpPr/>
            <p:nvPr/>
          </p:nvSpPr>
          <p:spPr>
            <a:xfrm>
              <a:off x="1059777" y="1009943"/>
              <a:ext cx="95432" cy="13676"/>
            </a:xfrm>
            <a:custGeom>
              <a:avLst/>
              <a:gdLst/>
              <a:ahLst/>
              <a:cxnLst/>
              <a:rect l="l" t="t" r="r" b="b"/>
              <a:pathLst>
                <a:path w="2519" h="361" extrusionOk="0">
                  <a:moveTo>
                    <a:pt x="200" y="0"/>
                  </a:moveTo>
                  <a:cubicBezTo>
                    <a:pt x="105" y="0"/>
                    <a:pt x="20" y="69"/>
                    <a:pt x="11" y="164"/>
                  </a:cubicBezTo>
                  <a:cubicBezTo>
                    <a:pt x="1" y="270"/>
                    <a:pt x="87" y="360"/>
                    <a:pt x="192" y="360"/>
                  </a:cubicBezTo>
                  <a:lnTo>
                    <a:pt x="2321" y="360"/>
                  </a:lnTo>
                  <a:cubicBezTo>
                    <a:pt x="2416" y="360"/>
                    <a:pt x="2502" y="290"/>
                    <a:pt x="2509" y="197"/>
                  </a:cubicBezTo>
                  <a:cubicBezTo>
                    <a:pt x="2519" y="89"/>
                    <a:pt x="2435" y="0"/>
                    <a:pt x="23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886984" y="1044645"/>
              <a:ext cx="32695" cy="13714"/>
            </a:xfrm>
            <a:custGeom>
              <a:avLst/>
              <a:gdLst/>
              <a:ahLst/>
              <a:cxnLst/>
              <a:rect l="l" t="t" r="r" b="b"/>
              <a:pathLst>
                <a:path w="863" h="362" extrusionOk="0">
                  <a:moveTo>
                    <a:pt x="202" y="1"/>
                  </a:moveTo>
                  <a:cubicBezTo>
                    <a:pt x="106" y="1"/>
                    <a:pt x="21" y="70"/>
                    <a:pt x="13" y="164"/>
                  </a:cubicBezTo>
                  <a:cubicBezTo>
                    <a:pt x="1" y="272"/>
                    <a:pt x="85" y="362"/>
                    <a:pt x="191" y="362"/>
                  </a:cubicBezTo>
                  <a:lnTo>
                    <a:pt x="665" y="362"/>
                  </a:lnTo>
                  <a:cubicBezTo>
                    <a:pt x="760" y="362"/>
                    <a:pt x="846" y="293"/>
                    <a:pt x="853" y="197"/>
                  </a:cubicBezTo>
                  <a:cubicBezTo>
                    <a:pt x="863" y="90"/>
                    <a:pt x="779" y="1"/>
                    <a:pt x="6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935325" y="1044645"/>
              <a:ext cx="161996" cy="13714"/>
            </a:xfrm>
            <a:custGeom>
              <a:avLst/>
              <a:gdLst/>
              <a:ahLst/>
              <a:cxnLst/>
              <a:rect l="l" t="t" r="r" b="b"/>
              <a:pathLst>
                <a:path w="4276" h="362" extrusionOk="0">
                  <a:moveTo>
                    <a:pt x="198" y="1"/>
                  </a:moveTo>
                  <a:cubicBezTo>
                    <a:pt x="102" y="1"/>
                    <a:pt x="17" y="70"/>
                    <a:pt x="10" y="166"/>
                  </a:cubicBezTo>
                  <a:cubicBezTo>
                    <a:pt x="0" y="273"/>
                    <a:pt x="84" y="362"/>
                    <a:pt x="189" y="362"/>
                  </a:cubicBezTo>
                  <a:lnTo>
                    <a:pt x="4077" y="362"/>
                  </a:lnTo>
                  <a:cubicBezTo>
                    <a:pt x="4173" y="362"/>
                    <a:pt x="4258" y="293"/>
                    <a:pt x="4265" y="199"/>
                  </a:cubicBezTo>
                  <a:cubicBezTo>
                    <a:pt x="4276" y="91"/>
                    <a:pt x="4191" y="1"/>
                    <a:pt x="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887741" y="1079424"/>
              <a:ext cx="95394" cy="13676"/>
            </a:xfrm>
            <a:custGeom>
              <a:avLst/>
              <a:gdLst/>
              <a:ahLst/>
              <a:cxnLst/>
              <a:rect l="l" t="t" r="r" b="b"/>
              <a:pathLst>
                <a:path w="2518" h="361" extrusionOk="0">
                  <a:moveTo>
                    <a:pt x="199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2320" y="360"/>
                  </a:lnTo>
                  <a:cubicBezTo>
                    <a:pt x="2415" y="360"/>
                    <a:pt x="2500" y="291"/>
                    <a:pt x="2508" y="197"/>
                  </a:cubicBezTo>
                  <a:cubicBezTo>
                    <a:pt x="2517" y="89"/>
                    <a:pt x="2433" y="0"/>
                    <a:pt x="2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42"/>
          <p:cNvGrpSpPr/>
          <p:nvPr/>
        </p:nvGrpSpPr>
        <p:grpSpPr>
          <a:xfrm>
            <a:off x="3878886" y="1147208"/>
            <a:ext cx="834782" cy="710748"/>
            <a:chOff x="2335403" y="748460"/>
            <a:chExt cx="477313" cy="406392"/>
          </a:xfrm>
        </p:grpSpPr>
        <p:sp>
          <p:nvSpPr>
            <p:cNvPr id="1699" name="Google Shape;1699;p42"/>
            <p:cNvSpPr/>
            <p:nvPr/>
          </p:nvSpPr>
          <p:spPr>
            <a:xfrm>
              <a:off x="2419697" y="928793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9" y="0"/>
                  </a:moveTo>
                  <a:cubicBezTo>
                    <a:pt x="102" y="0"/>
                    <a:pt x="17" y="69"/>
                    <a:pt x="10" y="164"/>
                  </a:cubicBezTo>
                  <a:cubicBezTo>
                    <a:pt x="1" y="272"/>
                    <a:pt x="85" y="361"/>
                    <a:pt x="189" y="361"/>
                  </a:cubicBezTo>
                  <a:lnTo>
                    <a:pt x="728" y="361"/>
                  </a:lnTo>
                  <a:cubicBezTo>
                    <a:pt x="823" y="361"/>
                    <a:pt x="908" y="291"/>
                    <a:pt x="916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2466106" y="928793"/>
              <a:ext cx="51713" cy="13676"/>
            </a:xfrm>
            <a:custGeom>
              <a:avLst/>
              <a:gdLst/>
              <a:ahLst/>
              <a:cxnLst/>
              <a:rect l="l" t="t" r="r" b="b"/>
              <a:pathLst>
                <a:path w="1365" h="361" extrusionOk="0">
                  <a:moveTo>
                    <a:pt x="197" y="0"/>
                  </a:moveTo>
                  <a:cubicBezTo>
                    <a:pt x="102" y="0"/>
                    <a:pt x="17" y="69"/>
                    <a:pt x="8" y="164"/>
                  </a:cubicBezTo>
                  <a:cubicBezTo>
                    <a:pt x="0" y="272"/>
                    <a:pt x="84" y="361"/>
                    <a:pt x="189" y="361"/>
                  </a:cubicBezTo>
                  <a:lnTo>
                    <a:pt x="1166" y="361"/>
                  </a:lnTo>
                  <a:cubicBezTo>
                    <a:pt x="1262" y="361"/>
                    <a:pt x="1347" y="291"/>
                    <a:pt x="1354" y="197"/>
                  </a:cubicBezTo>
                  <a:cubicBezTo>
                    <a:pt x="1365" y="89"/>
                    <a:pt x="1281" y="0"/>
                    <a:pt x="1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2420152" y="900266"/>
              <a:ext cx="80354" cy="13676"/>
            </a:xfrm>
            <a:custGeom>
              <a:avLst/>
              <a:gdLst/>
              <a:ahLst/>
              <a:cxnLst/>
              <a:rect l="l" t="t" r="r" b="b"/>
              <a:pathLst>
                <a:path w="2121" h="361" extrusionOk="0">
                  <a:moveTo>
                    <a:pt x="198" y="0"/>
                  </a:moveTo>
                  <a:cubicBezTo>
                    <a:pt x="103" y="0"/>
                    <a:pt x="17" y="70"/>
                    <a:pt x="10" y="165"/>
                  </a:cubicBezTo>
                  <a:cubicBezTo>
                    <a:pt x="0" y="270"/>
                    <a:pt x="84" y="361"/>
                    <a:pt x="189" y="361"/>
                  </a:cubicBezTo>
                  <a:lnTo>
                    <a:pt x="1922" y="361"/>
                  </a:lnTo>
                  <a:cubicBezTo>
                    <a:pt x="2017" y="361"/>
                    <a:pt x="2103" y="291"/>
                    <a:pt x="2111" y="197"/>
                  </a:cubicBezTo>
                  <a:cubicBezTo>
                    <a:pt x="2120" y="89"/>
                    <a:pt x="2036" y="0"/>
                    <a:pt x="19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419659" y="871700"/>
              <a:ext cx="35044" cy="13676"/>
            </a:xfrm>
            <a:custGeom>
              <a:avLst/>
              <a:gdLst/>
              <a:ahLst/>
              <a:cxnLst/>
              <a:rect l="l" t="t" r="r" b="b"/>
              <a:pathLst>
                <a:path w="925" h="361" extrusionOk="0">
                  <a:moveTo>
                    <a:pt x="198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4" y="360"/>
                    <a:pt x="189" y="360"/>
                  </a:cubicBezTo>
                  <a:lnTo>
                    <a:pt x="726" y="360"/>
                  </a:lnTo>
                  <a:cubicBezTo>
                    <a:pt x="823" y="360"/>
                    <a:pt x="908" y="291"/>
                    <a:pt x="915" y="197"/>
                  </a:cubicBezTo>
                  <a:cubicBezTo>
                    <a:pt x="924" y="89"/>
                    <a:pt x="841" y="0"/>
                    <a:pt x="7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466485" y="871700"/>
              <a:ext cx="84597" cy="13676"/>
            </a:xfrm>
            <a:custGeom>
              <a:avLst/>
              <a:gdLst/>
              <a:ahLst/>
              <a:cxnLst/>
              <a:rect l="l" t="t" r="r" b="b"/>
              <a:pathLst>
                <a:path w="2233" h="361" extrusionOk="0">
                  <a:moveTo>
                    <a:pt x="197" y="0"/>
                  </a:moveTo>
                  <a:cubicBezTo>
                    <a:pt x="102" y="0"/>
                    <a:pt x="17" y="70"/>
                    <a:pt x="9" y="165"/>
                  </a:cubicBezTo>
                  <a:cubicBezTo>
                    <a:pt x="1" y="271"/>
                    <a:pt x="83" y="360"/>
                    <a:pt x="188" y="360"/>
                  </a:cubicBezTo>
                  <a:lnTo>
                    <a:pt x="2035" y="360"/>
                  </a:lnTo>
                  <a:cubicBezTo>
                    <a:pt x="2130" y="360"/>
                    <a:pt x="2216" y="291"/>
                    <a:pt x="2223" y="197"/>
                  </a:cubicBezTo>
                  <a:cubicBezTo>
                    <a:pt x="2232" y="89"/>
                    <a:pt x="2149" y="0"/>
                    <a:pt x="20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428714" y="978953"/>
              <a:ext cx="61828" cy="72171"/>
            </a:xfrm>
            <a:custGeom>
              <a:avLst/>
              <a:gdLst/>
              <a:ahLst/>
              <a:cxnLst/>
              <a:rect l="l" t="t" r="r" b="b"/>
              <a:pathLst>
                <a:path w="1632" h="1905" extrusionOk="0">
                  <a:moveTo>
                    <a:pt x="821" y="648"/>
                  </a:moveTo>
                  <a:lnTo>
                    <a:pt x="1015" y="1167"/>
                  </a:lnTo>
                  <a:lnTo>
                    <a:pt x="623" y="1167"/>
                  </a:lnTo>
                  <a:lnTo>
                    <a:pt x="821" y="648"/>
                  </a:lnTo>
                  <a:close/>
                  <a:moveTo>
                    <a:pt x="820" y="0"/>
                  </a:moveTo>
                  <a:cubicBezTo>
                    <a:pt x="730" y="0"/>
                    <a:pt x="650" y="54"/>
                    <a:pt x="616" y="136"/>
                  </a:cubicBezTo>
                  <a:cubicBezTo>
                    <a:pt x="616" y="137"/>
                    <a:pt x="615" y="138"/>
                    <a:pt x="615" y="141"/>
                  </a:cubicBezTo>
                  <a:lnTo>
                    <a:pt x="37" y="1655"/>
                  </a:lnTo>
                  <a:cubicBezTo>
                    <a:pt x="0" y="1757"/>
                    <a:pt x="60" y="1855"/>
                    <a:pt x="146" y="1891"/>
                  </a:cubicBezTo>
                  <a:cubicBezTo>
                    <a:pt x="166" y="1899"/>
                    <a:pt x="187" y="1903"/>
                    <a:pt x="208" y="1903"/>
                  </a:cubicBezTo>
                  <a:cubicBezTo>
                    <a:pt x="282" y="1903"/>
                    <a:pt x="357" y="1856"/>
                    <a:pt x="383" y="1786"/>
                  </a:cubicBezTo>
                  <a:lnTo>
                    <a:pt x="481" y="1528"/>
                  </a:lnTo>
                  <a:lnTo>
                    <a:pt x="1155" y="1528"/>
                  </a:lnTo>
                  <a:lnTo>
                    <a:pt x="1251" y="1786"/>
                  </a:lnTo>
                  <a:cubicBezTo>
                    <a:pt x="1279" y="1860"/>
                    <a:pt x="1349" y="1905"/>
                    <a:pt x="1423" y="1905"/>
                  </a:cubicBezTo>
                  <a:cubicBezTo>
                    <a:pt x="1444" y="1905"/>
                    <a:pt x="1466" y="1901"/>
                    <a:pt x="1488" y="1893"/>
                  </a:cubicBezTo>
                  <a:cubicBezTo>
                    <a:pt x="1584" y="1858"/>
                    <a:pt x="1631" y="1750"/>
                    <a:pt x="1596" y="1656"/>
                  </a:cubicBezTo>
                  <a:lnTo>
                    <a:pt x="1024" y="142"/>
                  </a:lnTo>
                  <a:cubicBezTo>
                    <a:pt x="1024" y="139"/>
                    <a:pt x="1022" y="137"/>
                    <a:pt x="1022" y="136"/>
                  </a:cubicBezTo>
                  <a:cubicBezTo>
                    <a:pt x="988" y="54"/>
                    <a:pt x="909" y="0"/>
                    <a:pt x="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492701" y="998388"/>
              <a:ext cx="48265" cy="52660"/>
            </a:xfrm>
            <a:custGeom>
              <a:avLst/>
              <a:gdLst/>
              <a:ahLst/>
              <a:cxnLst/>
              <a:rect l="l" t="t" r="r" b="b"/>
              <a:pathLst>
                <a:path w="1274" h="1390" extrusionOk="0">
                  <a:moveTo>
                    <a:pt x="654" y="430"/>
                  </a:moveTo>
                  <a:cubicBezTo>
                    <a:pt x="801" y="430"/>
                    <a:pt x="919" y="549"/>
                    <a:pt x="919" y="696"/>
                  </a:cubicBezTo>
                  <a:cubicBezTo>
                    <a:pt x="919" y="842"/>
                    <a:pt x="801" y="961"/>
                    <a:pt x="654" y="961"/>
                  </a:cubicBezTo>
                  <a:cubicBezTo>
                    <a:pt x="508" y="961"/>
                    <a:pt x="388" y="842"/>
                    <a:pt x="388" y="696"/>
                  </a:cubicBezTo>
                  <a:cubicBezTo>
                    <a:pt x="388" y="549"/>
                    <a:pt x="508" y="430"/>
                    <a:pt x="654" y="430"/>
                  </a:cubicBezTo>
                  <a:close/>
                  <a:moveTo>
                    <a:pt x="1089" y="1"/>
                  </a:moveTo>
                  <a:cubicBezTo>
                    <a:pt x="1008" y="1"/>
                    <a:pt x="941" y="52"/>
                    <a:pt x="916" y="123"/>
                  </a:cubicBezTo>
                  <a:cubicBezTo>
                    <a:pt x="832" y="83"/>
                    <a:pt x="736" y="59"/>
                    <a:pt x="635" y="59"/>
                  </a:cubicBezTo>
                  <a:cubicBezTo>
                    <a:pt x="623" y="59"/>
                    <a:pt x="611" y="59"/>
                    <a:pt x="599" y="60"/>
                  </a:cubicBezTo>
                  <a:cubicBezTo>
                    <a:pt x="267" y="81"/>
                    <a:pt x="1" y="366"/>
                    <a:pt x="5" y="699"/>
                  </a:cubicBezTo>
                  <a:cubicBezTo>
                    <a:pt x="7" y="1049"/>
                    <a:pt x="291" y="1331"/>
                    <a:pt x="640" y="1331"/>
                  </a:cubicBezTo>
                  <a:cubicBezTo>
                    <a:pt x="739" y="1331"/>
                    <a:pt x="831" y="1309"/>
                    <a:pt x="916" y="1267"/>
                  </a:cubicBezTo>
                  <a:cubicBezTo>
                    <a:pt x="941" y="1339"/>
                    <a:pt x="1009" y="1389"/>
                    <a:pt x="1088" y="1389"/>
                  </a:cubicBezTo>
                  <a:cubicBezTo>
                    <a:pt x="1101" y="1389"/>
                    <a:pt x="1114" y="1388"/>
                    <a:pt x="1128" y="1385"/>
                  </a:cubicBezTo>
                  <a:cubicBezTo>
                    <a:pt x="1214" y="1367"/>
                    <a:pt x="1273" y="1288"/>
                    <a:pt x="1273" y="1200"/>
                  </a:cubicBezTo>
                  <a:lnTo>
                    <a:pt x="1273" y="190"/>
                  </a:lnTo>
                  <a:cubicBezTo>
                    <a:pt x="1273" y="102"/>
                    <a:pt x="1214" y="22"/>
                    <a:pt x="1128" y="5"/>
                  </a:cubicBezTo>
                  <a:cubicBezTo>
                    <a:pt x="1115" y="2"/>
                    <a:pt x="1101" y="1"/>
                    <a:pt x="1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597264" y="977437"/>
              <a:ext cx="36635" cy="75164"/>
            </a:xfrm>
            <a:custGeom>
              <a:avLst/>
              <a:gdLst/>
              <a:ahLst/>
              <a:cxnLst/>
              <a:rect l="l" t="t" r="r" b="b"/>
              <a:pathLst>
                <a:path w="967" h="1984" extrusionOk="0">
                  <a:moveTo>
                    <a:pt x="771" y="0"/>
                  </a:moveTo>
                  <a:cubicBezTo>
                    <a:pt x="467" y="0"/>
                    <a:pt x="217" y="223"/>
                    <a:pt x="217" y="497"/>
                  </a:cubicBezTo>
                  <a:lnTo>
                    <a:pt x="217" y="731"/>
                  </a:lnTo>
                  <a:cubicBezTo>
                    <a:pt x="205" y="788"/>
                    <a:pt x="181" y="807"/>
                    <a:pt x="142" y="820"/>
                  </a:cubicBezTo>
                  <a:cubicBezTo>
                    <a:pt x="83" y="841"/>
                    <a:pt x="35" y="890"/>
                    <a:pt x="23" y="950"/>
                  </a:cubicBezTo>
                  <a:cubicBezTo>
                    <a:pt x="1" y="1042"/>
                    <a:pt x="53" y="1134"/>
                    <a:pt x="139" y="1162"/>
                  </a:cubicBezTo>
                  <a:cubicBezTo>
                    <a:pt x="180" y="1177"/>
                    <a:pt x="205" y="1194"/>
                    <a:pt x="217" y="1252"/>
                  </a:cubicBezTo>
                  <a:lnTo>
                    <a:pt x="217" y="1487"/>
                  </a:lnTo>
                  <a:cubicBezTo>
                    <a:pt x="217" y="1758"/>
                    <a:pt x="462" y="1979"/>
                    <a:pt x="764" y="1983"/>
                  </a:cubicBezTo>
                  <a:cubicBezTo>
                    <a:pt x="765" y="1983"/>
                    <a:pt x="766" y="1983"/>
                    <a:pt x="766" y="1983"/>
                  </a:cubicBezTo>
                  <a:cubicBezTo>
                    <a:pt x="854" y="1983"/>
                    <a:pt x="934" y="1921"/>
                    <a:pt x="948" y="1833"/>
                  </a:cubicBezTo>
                  <a:cubicBezTo>
                    <a:pt x="966" y="1719"/>
                    <a:pt x="880" y="1623"/>
                    <a:pt x="770" y="1623"/>
                  </a:cubicBezTo>
                  <a:cubicBezTo>
                    <a:pt x="666" y="1623"/>
                    <a:pt x="578" y="1561"/>
                    <a:pt x="578" y="1487"/>
                  </a:cubicBezTo>
                  <a:lnTo>
                    <a:pt x="578" y="1235"/>
                  </a:lnTo>
                  <a:cubicBezTo>
                    <a:pt x="578" y="1225"/>
                    <a:pt x="577" y="1214"/>
                    <a:pt x="576" y="1204"/>
                  </a:cubicBezTo>
                  <a:cubicBezTo>
                    <a:pt x="560" y="1116"/>
                    <a:pt x="530" y="1047"/>
                    <a:pt x="490" y="992"/>
                  </a:cubicBezTo>
                  <a:cubicBezTo>
                    <a:pt x="530" y="937"/>
                    <a:pt x="560" y="868"/>
                    <a:pt x="576" y="780"/>
                  </a:cubicBezTo>
                  <a:cubicBezTo>
                    <a:pt x="577" y="769"/>
                    <a:pt x="578" y="759"/>
                    <a:pt x="578" y="748"/>
                  </a:cubicBezTo>
                  <a:lnTo>
                    <a:pt x="578" y="497"/>
                  </a:lnTo>
                  <a:cubicBezTo>
                    <a:pt x="578" y="425"/>
                    <a:pt x="661" y="365"/>
                    <a:pt x="764" y="361"/>
                  </a:cubicBezTo>
                  <a:cubicBezTo>
                    <a:pt x="859" y="359"/>
                    <a:pt x="944" y="287"/>
                    <a:pt x="951" y="192"/>
                  </a:cubicBezTo>
                  <a:cubicBezTo>
                    <a:pt x="958" y="87"/>
                    <a:pt x="875" y="0"/>
                    <a:pt x="7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2692507" y="977513"/>
              <a:ext cx="36673" cy="75126"/>
            </a:xfrm>
            <a:custGeom>
              <a:avLst/>
              <a:gdLst/>
              <a:ahLst/>
              <a:cxnLst/>
              <a:rect l="l" t="t" r="r" b="b"/>
              <a:pathLst>
                <a:path w="968" h="1983" extrusionOk="0">
                  <a:moveTo>
                    <a:pt x="200" y="0"/>
                  </a:moveTo>
                  <a:cubicBezTo>
                    <a:pt x="113" y="0"/>
                    <a:pt x="34" y="63"/>
                    <a:pt x="20" y="149"/>
                  </a:cubicBezTo>
                  <a:cubicBezTo>
                    <a:pt x="0" y="263"/>
                    <a:pt x="88" y="360"/>
                    <a:pt x="198" y="360"/>
                  </a:cubicBezTo>
                  <a:cubicBezTo>
                    <a:pt x="303" y="360"/>
                    <a:pt x="390" y="422"/>
                    <a:pt x="390" y="496"/>
                  </a:cubicBezTo>
                  <a:lnTo>
                    <a:pt x="390" y="749"/>
                  </a:lnTo>
                  <a:cubicBezTo>
                    <a:pt x="390" y="760"/>
                    <a:pt x="392" y="770"/>
                    <a:pt x="393" y="781"/>
                  </a:cubicBezTo>
                  <a:cubicBezTo>
                    <a:pt x="409" y="868"/>
                    <a:pt x="439" y="936"/>
                    <a:pt x="478" y="991"/>
                  </a:cubicBezTo>
                  <a:cubicBezTo>
                    <a:pt x="440" y="1045"/>
                    <a:pt x="409" y="1114"/>
                    <a:pt x="393" y="1202"/>
                  </a:cubicBezTo>
                  <a:cubicBezTo>
                    <a:pt x="390" y="1211"/>
                    <a:pt x="390" y="1222"/>
                    <a:pt x="390" y="1232"/>
                  </a:cubicBezTo>
                  <a:lnTo>
                    <a:pt x="390" y="1485"/>
                  </a:lnTo>
                  <a:cubicBezTo>
                    <a:pt x="390" y="1557"/>
                    <a:pt x="305" y="1618"/>
                    <a:pt x="204" y="1621"/>
                  </a:cubicBezTo>
                  <a:cubicBezTo>
                    <a:pt x="109" y="1623"/>
                    <a:pt x="23" y="1694"/>
                    <a:pt x="18" y="1789"/>
                  </a:cubicBezTo>
                  <a:cubicBezTo>
                    <a:pt x="12" y="1894"/>
                    <a:pt x="95" y="1982"/>
                    <a:pt x="198" y="1982"/>
                  </a:cubicBezTo>
                  <a:cubicBezTo>
                    <a:pt x="503" y="1982"/>
                    <a:pt x="751" y="1759"/>
                    <a:pt x="751" y="1486"/>
                  </a:cubicBezTo>
                  <a:lnTo>
                    <a:pt x="751" y="1251"/>
                  </a:lnTo>
                  <a:cubicBezTo>
                    <a:pt x="765" y="1196"/>
                    <a:pt x="788" y="1176"/>
                    <a:pt x="828" y="1162"/>
                  </a:cubicBezTo>
                  <a:cubicBezTo>
                    <a:pt x="886" y="1141"/>
                    <a:pt x="933" y="1093"/>
                    <a:pt x="947" y="1033"/>
                  </a:cubicBezTo>
                  <a:cubicBezTo>
                    <a:pt x="968" y="940"/>
                    <a:pt x="916" y="850"/>
                    <a:pt x="829" y="821"/>
                  </a:cubicBezTo>
                  <a:cubicBezTo>
                    <a:pt x="788" y="806"/>
                    <a:pt x="764" y="788"/>
                    <a:pt x="750" y="730"/>
                  </a:cubicBezTo>
                  <a:lnTo>
                    <a:pt x="750" y="496"/>
                  </a:lnTo>
                  <a:cubicBezTo>
                    <a:pt x="750" y="226"/>
                    <a:pt x="505" y="4"/>
                    <a:pt x="204" y="0"/>
                  </a:cubicBezTo>
                  <a:cubicBezTo>
                    <a:pt x="203" y="0"/>
                    <a:pt x="202" y="0"/>
                    <a:pt x="2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2643749" y="978536"/>
              <a:ext cx="39249" cy="72891"/>
            </a:xfrm>
            <a:custGeom>
              <a:avLst/>
              <a:gdLst/>
              <a:ahLst/>
              <a:cxnLst/>
              <a:rect l="l" t="t" r="r" b="b"/>
              <a:pathLst>
                <a:path w="1036" h="1924" extrusionOk="0">
                  <a:moveTo>
                    <a:pt x="826" y="0"/>
                  </a:moveTo>
                  <a:cubicBezTo>
                    <a:pt x="753" y="0"/>
                    <a:pt x="683" y="44"/>
                    <a:pt x="655" y="117"/>
                  </a:cubicBezTo>
                  <a:lnTo>
                    <a:pt x="37" y="1671"/>
                  </a:lnTo>
                  <a:cubicBezTo>
                    <a:pt x="0" y="1765"/>
                    <a:pt x="46" y="1872"/>
                    <a:pt x="140" y="1911"/>
                  </a:cubicBezTo>
                  <a:cubicBezTo>
                    <a:pt x="162" y="1919"/>
                    <a:pt x="186" y="1924"/>
                    <a:pt x="208" y="1924"/>
                  </a:cubicBezTo>
                  <a:cubicBezTo>
                    <a:pt x="282" y="1924"/>
                    <a:pt x="351" y="1880"/>
                    <a:pt x="380" y="1807"/>
                  </a:cubicBezTo>
                  <a:lnTo>
                    <a:pt x="998" y="253"/>
                  </a:lnTo>
                  <a:cubicBezTo>
                    <a:pt x="1036" y="159"/>
                    <a:pt x="990" y="52"/>
                    <a:pt x="894" y="13"/>
                  </a:cubicBezTo>
                  <a:cubicBezTo>
                    <a:pt x="872" y="4"/>
                    <a:pt x="849" y="0"/>
                    <a:pt x="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335403" y="748460"/>
              <a:ext cx="477313" cy="406392"/>
            </a:xfrm>
            <a:custGeom>
              <a:avLst/>
              <a:gdLst/>
              <a:ahLst/>
              <a:cxnLst/>
              <a:rect l="l" t="t" r="r" b="b"/>
              <a:pathLst>
                <a:path w="12599" h="10727" extrusionOk="0">
                  <a:moveTo>
                    <a:pt x="10849" y="378"/>
                  </a:moveTo>
                  <a:cubicBezTo>
                    <a:pt x="10913" y="378"/>
                    <a:pt x="10994" y="438"/>
                    <a:pt x="11079" y="499"/>
                  </a:cubicBezTo>
                  <a:cubicBezTo>
                    <a:pt x="11240" y="616"/>
                    <a:pt x="11385" y="675"/>
                    <a:pt x="11582" y="707"/>
                  </a:cubicBezTo>
                  <a:cubicBezTo>
                    <a:pt x="11680" y="723"/>
                    <a:pt x="11781" y="740"/>
                    <a:pt x="11823" y="781"/>
                  </a:cubicBezTo>
                  <a:cubicBezTo>
                    <a:pt x="11864" y="823"/>
                    <a:pt x="11882" y="925"/>
                    <a:pt x="11898" y="1022"/>
                  </a:cubicBezTo>
                  <a:cubicBezTo>
                    <a:pt x="11929" y="1211"/>
                    <a:pt x="11994" y="1371"/>
                    <a:pt x="12105" y="1525"/>
                  </a:cubicBezTo>
                  <a:cubicBezTo>
                    <a:pt x="12167" y="1611"/>
                    <a:pt x="12226" y="1692"/>
                    <a:pt x="12226" y="1755"/>
                  </a:cubicBezTo>
                  <a:cubicBezTo>
                    <a:pt x="12226" y="1820"/>
                    <a:pt x="12167" y="1901"/>
                    <a:pt x="12105" y="1986"/>
                  </a:cubicBezTo>
                  <a:cubicBezTo>
                    <a:pt x="11993" y="2142"/>
                    <a:pt x="11929" y="2300"/>
                    <a:pt x="11898" y="2489"/>
                  </a:cubicBezTo>
                  <a:cubicBezTo>
                    <a:pt x="11880" y="2587"/>
                    <a:pt x="11864" y="2688"/>
                    <a:pt x="11823" y="2730"/>
                  </a:cubicBezTo>
                  <a:cubicBezTo>
                    <a:pt x="11781" y="2771"/>
                    <a:pt x="11680" y="2789"/>
                    <a:pt x="11582" y="2805"/>
                  </a:cubicBezTo>
                  <a:cubicBezTo>
                    <a:pt x="11385" y="2837"/>
                    <a:pt x="11241" y="2895"/>
                    <a:pt x="11079" y="3012"/>
                  </a:cubicBezTo>
                  <a:cubicBezTo>
                    <a:pt x="10994" y="3074"/>
                    <a:pt x="10913" y="3133"/>
                    <a:pt x="10849" y="3133"/>
                  </a:cubicBezTo>
                  <a:cubicBezTo>
                    <a:pt x="10785" y="3133"/>
                    <a:pt x="10704" y="3074"/>
                    <a:pt x="10618" y="3012"/>
                  </a:cubicBezTo>
                  <a:cubicBezTo>
                    <a:pt x="10459" y="2897"/>
                    <a:pt x="10311" y="2837"/>
                    <a:pt x="10115" y="2805"/>
                  </a:cubicBezTo>
                  <a:cubicBezTo>
                    <a:pt x="10018" y="2787"/>
                    <a:pt x="9916" y="2771"/>
                    <a:pt x="9875" y="2730"/>
                  </a:cubicBezTo>
                  <a:cubicBezTo>
                    <a:pt x="9833" y="2688"/>
                    <a:pt x="9816" y="2587"/>
                    <a:pt x="9800" y="2489"/>
                  </a:cubicBezTo>
                  <a:cubicBezTo>
                    <a:pt x="9769" y="2300"/>
                    <a:pt x="9705" y="2141"/>
                    <a:pt x="9592" y="1986"/>
                  </a:cubicBezTo>
                  <a:cubicBezTo>
                    <a:pt x="9531" y="1901"/>
                    <a:pt x="9472" y="1820"/>
                    <a:pt x="9472" y="1755"/>
                  </a:cubicBezTo>
                  <a:cubicBezTo>
                    <a:pt x="9472" y="1691"/>
                    <a:pt x="9531" y="1611"/>
                    <a:pt x="9592" y="1525"/>
                  </a:cubicBezTo>
                  <a:cubicBezTo>
                    <a:pt x="9709" y="1365"/>
                    <a:pt x="9768" y="1218"/>
                    <a:pt x="9800" y="1022"/>
                  </a:cubicBezTo>
                  <a:cubicBezTo>
                    <a:pt x="9816" y="925"/>
                    <a:pt x="9833" y="823"/>
                    <a:pt x="9875" y="781"/>
                  </a:cubicBezTo>
                  <a:cubicBezTo>
                    <a:pt x="9916" y="740"/>
                    <a:pt x="10018" y="723"/>
                    <a:pt x="10115" y="707"/>
                  </a:cubicBezTo>
                  <a:cubicBezTo>
                    <a:pt x="10309" y="675"/>
                    <a:pt x="10459" y="614"/>
                    <a:pt x="10618" y="499"/>
                  </a:cubicBezTo>
                  <a:cubicBezTo>
                    <a:pt x="10704" y="438"/>
                    <a:pt x="10785" y="378"/>
                    <a:pt x="10849" y="378"/>
                  </a:cubicBezTo>
                  <a:close/>
                  <a:moveTo>
                    <a:pt x="2977" y="2945"/>
                  </a:moveTo>
                  <a:cubicBezTo>
                    <a:pt x="4233" y="2945"/>
                    <a:pt x="6113" y="2946"/>
                    <a:pt x="6113" y="2946"/>
                  </a:cubicBezTo>
                  <a:lnTo>
                    <a:pt x="6113" y="5416"/>
                  </a:lnTo>
                  <a:lnTo>
                    <a:pt x="1788" y="5416"/>
                  </a:lnTo>
                  <a:lnTo>
                    <a:pt x="1788" y="3053"/>
                  </a:lnTo>
                  <a:cubicBezTo>
                    <a:pt x="1788" y="3002"/>
                    <a:pt x="1824" y="2957"/>
                    <a:pt x="1875" y="2946"/>
                  </a:cubicBezTo>
                  <a:cubicBezTo>
                    <a:pt x="1877" y="2946"/>
                    <a:pt x="2349" y="2945"/>
                    <a:pt x="2977" y="2945"/>
                  </a:cubicBezTo>
                  <a:close/>
                  <a:moveTo>
                    <a:pt x="9578" y="2959"/>
                  </a:moveTo>
                  <a:cubicBezTo>
                    <a:pt x="9585" y="2968"/>
                    <a:pt x="9595" y="2979"/>
                    <a:pt x="9604" y="2988"/>
                  </a:cubicBezTo>
                  <a:cubicBezTo>
                    <a:pt x="9730" y="3112"/>
                    <a:pt x="9898" y="3140"/>
                    <a:pt x="10045" y="3164"/>
                  </a:cubicBezTo>
                  <a:cubicBezTo>
                    <a:pt x="10186" y="3188"/>
                    <a:pt x="10277" y="3224"/>
                    <a:pt x="10393" y="3307"/>
                  </a:cubicBezTo>
                  <a:cubicBezTo>
                    <a:pt x="10501" y="3384"/>
                    <a:pt x="10633" y="3478"/>
                    <a:pt x="10796" y="3494"/>
                  </a:cubicBezTo>
                  <a:lnTo>
                    <a:pt x="10796" y="4467"/>
                  </a:lnTo>
                  <a:lnTo>
                    <a:pt x="9910" y="3523"/>
                  </a:lnTo>
                  <a:cubicBezTo>
                    <a:pt x="9874" y="3485"/>
                    <a:pt x="9824" y="3465"/>
                    <a:pt x="9775" y="3465"/>
                  </a:cubicBezTo>
                  <a:cubicBezTo>
                    <a:pt x="9730" y="3465"/>
                    <a:pt x="9685" y="3481"/>
                    <a:pt x="9649" y="3514"/>
                  </a:cubicBezTo>
                  <a:lnTo>
                    <a:pt x="8559" y="4515"/>
                  </a:lnTo>
                  <a:lnTo>
                    <a:pt x="8448" y="4396"/>
                  </a:lnTo>
                  <a:cubicBezTo>
                    <a:pt x="8416" y="4362"/>
                    <a:pt x="8373" y="4344"/>
                    <a:pt x="8328" y="4344"/>
                  </a:cubicBezTo>
                  <a:cubicBezTo>
                    <a:pt x="8316" y="4344"/>
                    <a:pt x="8303" y="4346"/>
                    <a:pt x="8290" y="4349"/>
                  </a:cubicBezTo>
                  <a:cubicBezTo>
                    <a:pt x="8134" y="4387"/>
                    <a:pt x="8097" y="4557"/>
                    <a:pt x="8189" y="4656"/>
                  </a:cubicBezTo>
                  <a:lnTo>
                    <a:pt x="8731" y="5233"/>
                  </a:lnTo>
                  <a:cubicBezTo>
                    <a:pt x="8767" y="5272"/>
                    <a:pt x="8816" y="5292"/>
                    <a:pt x="8866" y="5292"/>
                  </a:cubicBezTo>
                  <a:cubicBezTo>
                    <a:pt x="8944" y="5292"/>
                    <a:pt x="9023" y="5242"/>
                    <a:pt x="9050" y="5143"/>
                  </a:cubicBezTo>
                  <a:cubicBezTo>
                    <a:pt x="9064" y="5095"/>
                    <a:pt x="9042" y="5028"/>
                    <a:pt x="9009" y="4994"/>
                  </a:cubicBezTo>
                  <a:lnTo>
                    <a:pt x="8811" y="4784"/>
                  </a:lnTo>
                  <a:lnTo>
                    <a:pt x="9767" y="3907"/>
                  </a:lnTo>
                  <a:lnTo>
                    <a:pt x="10798" y="5005"/>
                  </a:lnTo>
                  <a:lnTo>
                    <a:pt x="10798" y="5418"/>
                  </a:lnTo>
                  <a:lnTo>
                    <a:pt x="6473" y="5418"/>
                  </a:lnTo>
                  <a:lnTo>
                    <a:pt x="6473" y="4835"/>
                  </a:lnTo>
                  <a:lnTo>
                    <a:pt x="7483" y="3907"/>
                  </a:lnTo>
                  <a:lnTo>
                    <a:pt x="7606" y="4038"/>
                  </a:lnTo>
                  <a:cubicBezTo>
                    <a:pt x="7642" y="4077"/>
                    <a:pt x="7692" y="4096"/>
                    <a:pt x="7741" y="4096"/>
                  </a:cubicBezTo>
                  <a:cubicBezTo>
                    <a:pt x="7786" y="4096"/>
                    <a:pt x="7831" y="4080"/>
                    <a:pt x="7867" y="4047"/>
                  </a:cubicBezTo>
                  <a:cubicBezTo>
                    <a:pt x="7941" y="3978"/>
                    <a:pt x="7945" y="3863"/>
                    <a:pt x="7876" y="3787"/>
                  </a:cubicBezTo>
                  <a:lnTo>
                    <a:pt x="7627" y="3523"/>
                  </a:lnTo>
                  <a:cubicBezTo>
                    <a:pt x="7591" y="3485"/>
                    <a:pt x="7541" y="3465"/>
                    <a:pt x="7492" y="3465"/>
                  </a:cubicBezTo>
                  <a:cubicBezTo>
                    <a:pt x="7447" y="3465"/>
                    <a:pt x="7402" y="3481"/>
                    <a:pt x="7366" y="3514"/>
                  </a:cubicBezTo>
                  <a:lnTo>
                    <a:pt x="6473" y="4335"/>
                  </a:lnTo>
                  <a:lnTo>
                    <a:pt x="6473" y="2959"/>
                  </a:lnTo>
                  <a:close/>
                  <a:moveTo>
                    <a:pt x="6113" y="5809"/>
                  </a:moveTo>
                  <a:lnTo>
                    <a:pt x="6113" y="8266"/>
                  </a:lnTo>
                  <a:lnTo>
                    <a:pt x="1903" y="8266"/>
                  </a:lnTo>
                  <a:cubicBezTo>
                    <a:pt x="1840" y="8266"/>
                    <a:pt x="1790" y="8216"/>
                    <a:pt x="1790" y="8153"/>
                  </a:cubicBezTo>
                  <a:lnTo>
                    <a:pt x="1790" y="5809"/>
                  </a:lnTo>
                  <a:close/>
                  <a:moveTo>
                    <a:pt x="10799" y="5809"/>
                  </a:moveTo>
                  <a:lnTo>
                    <a:pt x="10799" y="8153"/>
                  </a:lnTo>
                  <a:cubicBezTo>
                    <a:pt x="10799" y="8216"/>
                    <a:pt x="10748" y="8266"/>
                    <a:pt x="10685" y="8266"/>
                  </a:cubicBezTo>
                  <a:lnTo>
                    <a:pt x="6475" y="8266"/>
                  </a:lnTo>
                  <a:lnTo>
                    <a:pt x="6475" y="5809"/>
                  </a:lnTo>
                  <a:close/>
                  <a:moveTo>
                    <a:pt x="9197" y="2108"/>
                  </a:moveTo>
                  <a:cubicBezTo>
                    <a:pt x="9223" y="2147"/>
                    <a:pt x="9250" y="2184"/>
                    <a:pt x="9275" y="2219"/>
                  </a:cubicBezTo>
                  <a:cubicBezTo>
                    <a:pt x="9362" y="2336"/>
                    <a:pt x="9395" y="2415"/>
                    <a:pt x="9420" y="2557"/>
                  </a:cubicBezTo>
                  <a:cubicBezTo>
                    <a:pt x="9422" y="2571"/>
                    <a:pt x="9425" y="2586"/>
                    <a:pt x="9427" y="2599"/>
                  </a:cubicBezTo>
                  <a:lnTo>
                    <a:pt x="1910" y="2599"/>
                  </a:lnTo>
                  <a:cubicBezTo>
                    <a:pt x="1775" y="2599"/>
                    <a:pt x="1665" y="2644"/>
                    <a:pt x="1570" y="2739"/>
                  </a:cubicBezTo>
                  <a:cubicBezTo>
                    <a:pt x="1478" y="2828"/>
                    <a:pt x="1429" y="2957"/>
                    <a:pt x="1429" y="3084"/>
                  </a:cubicBezTo>
                  <a:lnTo>
                    <a:pt x="1429" y="8178"/>
                  </a:lnTo>
                  <a:cubicBezTo>
                    <a:pt x="1429" y="8445"/>
                    <a:pt x="1644" y="8661"/>
                    <a:pt x="1912" y="8661"/>
                  </a:cubicBezTo>
                  <a:lnTo>
                    <a:pt x="10690" y="8661"/>
                  </a:lnTo>
                  <a:cubicBezTo>
                    <a:pt x="10690" y="8661"/>
                    <a:pt x="11174" y="8424"/>
                    <a:pt x="11160" y="8157"/>
                  </a:cubicBezTo>
                  <a:lnTo>
                    <a:pt x="11160" y="3396"/>
                  </a:lnTo>
                  <a:cubicBezTo>
                    <a:pt x="11217" y="3368"/>
                    <a:pt x="11259" y="3339"/>
                    <a:pt x="11297" y="3313"/>
                  </a:cubicBezTo>
                  <a:cubicBezTo>
                    <a:pt x="11391" y="3245"/>
                    <a:pt x="11475" y="3199"/>
                    <a:pt x="11586" y="3178"/>
                  </a:cubicBezTo>
                  <a:lnTo>
                    <a:pt x="11586" y="8675"/>
                  </a:lnTo>
                  <a:lnTo>
                    <a:pt x="11585" y="8675"/>
                  </a:lnTo>
                  <a:cubicBezTo>
                    <a:pt x="11589" y="8934"/>
                    <a:pt x="11120" y="9152"/>
                    <a:pt x="11120" y="9152"/>
                  </a:cubicBezTo>
                  <a:lnTo>
                    <a:pt x="1471" y="9152"/>
                  </a:lnTo>
                  <a:cubicBezTo>
                    <a:pt x="1211" y="9152"/>
                    <a:pt x="1001" y="8942"/>
                    <a:pt x="1001" y="8683"/>
                  </a:cubicBezTo>
                  <a:lnTo>
                    <a:pt x="1001" y="2577"/>
                  </a:lnTo>
                  <a:cubicBezTo>
                    <a:pt x="1001" y="2318"/>
                    <a:pt x="1211" y="2108"/>
                    <a:pt x="1471" y="2108"/>
                  </a:cubicBezTo>
                  <a:close/>
                  <a:moveTo>
                    <a:pt x="7424" y="9511"/>
                  </a:moveTo>
                  <a:lnTo>
                    <a:pt x="7424" y="9558"/>
                  </a:lnTo>
                  <a:cubicBezTo>
                    <a:pt x="7425" y="9660"/>
                    <a:pt x="7343" y="9740"/>
                    <a:pt x="7243" y="9740"/>
                  </a:cubicBezTo>
                  <a:lnTo>
                    <a:pt x="5378" y="9740"/>
                  </a:lnTo>
                  <a:cubicBezTo>
                    <a:pt x="5278" y="9740"/>
                    <a:pt x="5196" y="9660"/>
                    <a:pt x="5196" y="9558"/>
                  </a:cubicBezTo>
                  <a:lnTo>
                    <a:pt x="5196" y="9511"/>
                  </a:lnTo>
                  <a:close/>
                  <a:moveTo>
                    <a:pt x="10836" y="0"/>
                  </a:moveTo>
                  <a:cubicBezTo>
                    <a:pt x="10652" y="0"/>
                    <a:pt x="10506" y="106"/>
                    <a:pt x="10390" y="190"/>
                  </a:cubicBezTo>
                  <a:cubicBezTo>
                    <a:pt x="10280" y="270"/>
                    <a:pt x="10176" y="312"/>
                    <a:pt x="10042" y="334"/>
                  </a:cubicBezTo>
                  <a:cubicBezTo>
                    <a:pt x="9894" y="358"/>
                    <a:pt x="9727" y="387"/>
                    <a:pt x="9602" y="512"/>
                  </a:cubicBezTo>
                  <a:cubicBezTo>
                    <a:pt x="9393" y="722"/>
                    <a:pt x="9452" y="1064"/>
                    <a:pt x="9282" y="1302"/>
                  </a:cubicBezTo>
                  <a:cubicBezTo>
                    <a:pt x="9203" y="1412"/>
                    <a:pt x="9105" y="1546"/>
                    <a:pt x="9093" y="1714"/>
                  </a:cubicBezTo>
                  <a:lnTo>
                    <a:pt x="1479" y="1714"/>
                  </a:lnTo>
                  <a:cubicBezTo>
                    <a:pt x="1017" y="1714"/>
                    <a:pt x="641" y="2089"/>
                    <a:pt x="641" y="2551"/>
                  </a:cubicBezTo>
                  <a:lnTo>
                    <a:pt x="641" y="8678"/>
                  </a:lnTo>
                  <a:cubicBezTo>
                    <a:pt x="641" y="8854"/>
                    <a:pt x="695" y="9017"/>
                    <a:pt x="787" y="9152"/>
                  </a:cubicBezTo>
                  <a:lnTo>
                    <a:pt x="492" y="9152"/>
                  </a:lnTo>
                  <a:cubicBezTo>
                    <a:pt x="221" y="9152"/>
                    <a:pt x="0" y="9373"/>
                    <a:pt x="0" y="9644"/>
                  </a:cubicBezTo>
                  <a:cubicBezTo>
                    <a:pt x="0" y="10239"/>
                    <a:pt x="484" y="10725"/>
                    <a:pt x="1081" y="10725"/>
                  </a:cubicBezTo>
                  <a:lnTo>
                    <a:pt x="2934" y="10725"/>
                  </a:lnTo>
                  <a:cubicBezTo>
                    <a:pt x="3009" y="10725"/>
                    <a:pt x="3080" y="10682"/>
                    <a:pt x="3109" y="10613"/>
                  </a:cubicBezTo>
                  <a:cubicBezTo>
                    <a:pt x="3169" y="10469"/>
                    <a:pt x="3066" y="10332"/>
                    <a:pt x="2930" y="10332"/>
                  </a:cubicBezTo>
                  <a:lnTo>
                    <a:pt x="1084" y="10332"/>
                  </a:lnTo>
                  <a:cubicBezTo>
                    <a:pt x="698" y="10332"/>
                    <a:pt x="382" y="10017"/>
                    <a:pt x="383" y="9631"/>
                  </a:cubicBezTo>
                  <a:cubicBezTo>
                    <a:pt x="383" y="9566"/>
                    <a:pt x="438" y="9514"/>
                    <a:pt x="504" y="9514"/>
                  </a:cubicBezTo>
                  <a:lnTo>
                    <a:pt x="4835" y="9514"/>
                  </a:lnTo>
                  <a:lnTo>
                    <a:pt x="4835" y="9553"/>
                  </a:lnTo>
                  <a:cubicBezTo>
                    <a:pt x="4835" y="9857"/>
                    <a:pt x="5081" y="10103"/>
                    <a:pt x="5385" y="10103"/>
                  </a:cubicBezTo>
                  <a:lnTo>
                    <a:pt x="7233" y="10103"/>
                  </a:lnTo>
                  <a:cubicBezTo>
                    <a:pt x="7537" y="10103"/>
                    <a:pt x="7783" y="9857"/>
                    <a:pt x="7783" y="9553"/>
                  </a:cubicBezTo>
                  <a:lnTo>
                    <a:pt x="7783" y="9514"/>
                  </a:lnTo>
                  <a:lnTo>
                    <a:pt x="12077" y="9514"/>
                  </a:lnTo>
                  <a:cubicBezTo>
                    <a:pt x="12142" y="9514"/>
                    <a:pt x="12196" y="9568"/>
                    <a:pt x="12196" y="9634"/>
                  </a:cubicBezTo>
                  <a:cubicBezTo>
                    <a:pt x="12196" y="10019"/>
                    <a:pt x="11882" y="10333"/>
                    <a:pt x="11496" y="10333"/>
                  </a:cubicBezTo>
                  <a:lnTo>
                    <a:pt x="3783" y="10333"/>
                  </a:lnTo>
                  <a:cubicBezTo>
                    <a:pt x="3708" y="10333"/>
                    <a:pt x="3637" y="10377"/>
                    <a:pt x="3608" y="10446"/>
                  </a:cubicBezTo>
                  <a:cubicBezTo>
                    <a:pt x="3547" y="10589"/>
                    <a:pt x="3651" y="10726"/>
                    <a:pt x="3787" y="10726"/>
                  </a:cubicBezTo>
                  <a:lnTo>
                    <a:pt x="11516" y="10726"/>
                  </a:lnTo>
                  <a:cubicBezTo>
                    <a:pt x="12111" y="10726"/>
                    <a:pt x="12597" y="10242"/>
                    <a:pt x="12597" y="9645"/>
                  </a:cubicBezTo>
                  <a:cubicBezTo>
                    <a:pt x="12599" y="9372"/>
                    <a:pt x="12377" y="9152"/>
                    <a:pt x="12105" y="9152"/>
                  </a:cubicBezTo>
                  <a:lnTo>
                    <a:pt x="11801" y="9152"/>
                  </a:lnTo>
                  <a:cubicBezTo>
                    <a:pt x="11891" y="9018"/>
                    <a:pt x="11945" y="8855"/>
                    <a:pt x="11945" y="8682"/>
                  </a:cubicBezTo>
                  <a:lnTo>
                    <a:pt x="11945" y="3077"/>
                  </a:lnTo>
                  <a:cubicBezTo>
                    <a:pt x="11989" y="3053"/>
                    <a:pt x="12032" y="3025"/>
                    <a:pt x="12071" y="2986"/>
                  </a:cubicBezTo>
                  <a:cubicBezTo>
                    <a:pt x="12196" y="2860"/>
                    <a:pt x="12224" y="2693"/>
                    <a:pt x="12249" y="2545"/>
                  </a:cubicBezTo>
                  <a:cubicBezTo>
                    <a:pt x="12271" y="2410"/>
                    <a:pt x="12312" y="2308"/>
                    <a:pt x="12392" y="2197"/>
                  </a:cubicBezTo>
                  <a:cubicBezTo>
                    <a:pt x="12478" y="2079"/>
                    <a:pt x="12583" y="1934"/>
                    <a:pt x="12583" y="1749"/>
                  </a:cubicBezTo>
                  <a:cubicBezTo>
                    <a:pt x="12583" y="1565"/>
                    <a:pt x="12478" y="1419"/>
                    <a:pt x="12392" y="1302"/>
                  </a:cubicBezTo>
                  <a:cubicBezTo>
                    <a:pt x="12312" y="1189"/>
                    <a:pt x="12272" y="1089"/>
                    <a:pt x="12249" y="953"/>
                  </a:cubicBezTo>
                  <a:cubicBezTo>
                    <a:pt x="12224" y="806"/>
                    <a:pt x="12196" y="638"/>
                    <a:pt x="12071" y="512"/>
                  </a:cubicBezTo>
                  <a:cubicBezTo>
                    <a:pt x="11945" y="387"/>
                    <a:pt x="11778" y="359"/>
                    <a:pt x="11631" y="334"/>
                  </a:cubicBezTo>
                  <a:cubicBezTo>
                    <a:pt x="11486" y="310"/>
                    <a:pt x="11400" y="276"/>
                    <a:pt x="11282" y="190"/>
                  </a:cubicBezTo>
                  <a:cubicBezTo>
                    <a:pt x="11166" y="105"/>
                    <a:pt x="11020" y="0"/>
                    <a:pt x="10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716147" y="788278"/>
              <a:ext cx="60540" cy="53418"/>
            </a:xfrm>
            <a:custGeom>
              <a:avLst/>
              <a:gdLst/>
              <a:ahLst/>
              <a:cxnLst/>
              <a:rect l="l" t="t" r="r" b="b"/>
              <a:pathLst>
                <a:path w="1598" h="1410" extrusionOk="0">
                  <a:moveTo>
                    <a:pt x="1390" y="0"/>
                  </a:moveTo>
                  <a:cubicBezTo>
                    <a:pt x="1332" y="0"/>
                    <a:pt x="1275" y="28"/>
                    <a:pt x="1238" y="78"/>
                  </a:cubicBezTo>
                  <a:lnTo>
                    <a:pt x="635" y="923"/>
                  </a:lnTo>
                  <a:lnTo>
                    <a:pt x="348" y="578"/>
                  </a:lnTo>
                  <a:cubicBezTo>
                    <a:pt x="312" y="534"/>
                    <a:pt x="260" y="511"/>
                    <a:pt x="208" y="511"/>
                  </a:cubicBezTo>
                  <a:cubicBezTo>
                    <a:pt x="166" y="511"/>
                    <a:pt x="124" y="526"/>
                    <a:pt x="89" y="555"/>
                  </a:cubicBezTo>
                  <a:cubicBezTo>
                    <a:pt x="11" y="620"/>
                    <a:pt x="0" y="735"/>
                    <a:pt x="65" y="813"/>
                  </a:cubicBezTo>
                  <a:lnTo>
                    <a:pt x="506" y="1342"/>
                  </a:lnTo>
                  <a:cubicBezTo>
                    <a:pt x="541" y="1384"/>
                    <a:pt x="592" y="1409"/>
                    <a:pt x="648" y="1409"/>
                  </a:cubicBezTo>
                  <a:lnTo>
                    <a:pt x="654" y="1409"/>
                  </a:lnTo>
                  <a:cubicBezTo>
                    <a:pt x="712" y="1406"/>
                    <a:pt x="764" y="1379"/>
                    <a:pt x="796" y="1332"/>
                  </a:cubicBezTo>
                  <a:lnTo>
                    <a:pt x="1539" y="291"/>
                  </a:lnTo>
                  <a:cubicBezTo>
                    <a:pt x="1598" y="209"/>
                    <a:pt x="1580" y="94"/>
                    <a:pt x="1495" y="34"/>
                  </a:cubicBezTo>
                  <a:cubicBezTo>
                    <a:pt x="1463" y="11"/>
                    <a:pt x="1427" y="0"/>
                    <a:pt x="1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75;p65">
            <a:extLst>
              <a:ext uri="{FF2B5EF4-FFF2-40B4-BE49-F238E27FC236}">
                <a16:creationId xmlns:a16="http://schemas.microsoft.com/office/drawing/2014/main" id="{3215A1F4-9AF1-61F9-D556-4A3DD961EDF4}"/>
              </a:ext>
            </a:extLst>
          </p:cNvPr>
          <p:cNvGrpSpPr/>
          <p:nvPr/>
        </p:nvGrpSpPr>
        <p:grpSpPr>
          <a:xfrm>
            <a:off x="6590643" y="1137443"/>
            <a:ext cx="834782" cy="730278"/>
            <a:chOff x="6364359" y="1465927"/>
            <a:chExt cx="477540" cy="417758"/>
          </a:xfrm>
        </p:grpSpPr>
        <p:sp>
          <p:nvSpPr>
            <p:cNvPr id="3" name="Google Shape;2876;p65">
              <a:extLst>
                <a:ext uri="{FF2B5EF4-FFF2-40B4-BE49-F238E27FC236}">
                  <a16:creationId xmlns:a16="http://schemas.microsoft.com/office/drawing/2014/main" id="{167069F3-0EC7-EEC2-6F30-455C870BA0D6}"/>
                </a:ext>
              </a:extLst>
            </p:cNvPr>
            <p:cNvSpPr/>
            <p:nvPr/>
          </p:nvSpPr>
          <p:spPr>
            <a:xfrm>
              <a:off x="6457139" y="1528664"/>
              <a:ext cx="291980" cy="291942"/>
            </a:xfrm>
            <a:custGeom>
              <a:avLst/>
              <a:gdLst/>
              <a:ahLst/>
              <a:cxnLst/>
              <a:rect l="l" t="t" r="r" b="b"/>
              <a:pathLst>
                <a:path w="7707" h="7706" extrusionOk="0">
                  <a:moveTo>
                    <a:pt x="3854" y="0"/>
                  </a:moveTo>
                  <a:cubicBezTo>
                    <a:pt x="3439" y="0"/>
                    <a:pt x="3030" y="65"/>
                    <a:pt x="2640" y="195"/>
                  </a:cubicBezTo>
                  <a:cubicBezTo>
                    <a:pt x="2543" y="227"/>
                    <a:pt x="2491" y="331"/>
                    <a:pt x="2522" y="428"/>
                  </a:cubicBezTo>
                  <a:cubicBezTo>
                    <a:pt x="2549" y="506"/>
                    <a:pt x="2621" y="555"/>
                    <a:pt x="2698" y="555"/>
                  </a:cubicBezTo>
                  <a:cubicBezTo>
                    <a:pt x="2717" y="555"/>
                    <a:pt x="2736" y="552"/>
                    <a:pt x="2755" y="546"/>
                  </a:cubicBezTo>
                  <a:cubicBezTo>
                    <a:pt x="3109" y="430"/>
                    <a:pt x="3478" y="369"/>
                    <a:pt x="3854" y="369"/>
                  </a:cubicBezTo>
                  <a:cubicBezTo>
                    <a:pt x="5774" y="369"/>
                    <a:pt x="7337" y="1933"/>
                    <a:pt x="7337" y="3852"/>
                  </a:cubicBezTo>
                  <a:cubicBezTo>
                    <a:pt x="7337" y="5773"/>
                    <a:pt x="5774" y="7337"/>
                    <a:pt x="3854" y="7337"/>
                  </a:cubicBezTo>
                  <a:cubicBezTo>
                    <a:pt x="1933" y="7337"/>
                    <a:pt x="370" y="5773"/>
                    <a:pt x="370" y="3852"/>
                  </a:cubicBezTo>
                  <a:cubicBezTo>
                    <a:pt x="370" y="2641"/>
                    <a:pt x="985" y="1535"/>
                    <a:pt x="2016" y="893"/>
                  </a:cubicBezTo>
                  <a:cubicBezTo>
                    <a:pt x="2102" y="839"/>
                    <a:pt x="2129" y="725"/>
                    <a:pt x="2074" y="639"/>
                  </a:cubicBezTo>
                  <a:cubicBezTo>
                    <a:pt x="2040" y="583"/>
                    <a:pt x="1979" y="552"/>
                    <a:pt x="1918" y="552"/>
                  </a:cubicBezTo>
                  <a:cubicBezTo>
                    <a:pt x="1884" y="552"/>
                    <a:pt x="1851" y="561"/>
                    <a:pt x="1821" y="579"/>
                  </a:cubicBezTo>
                  <a:cubicBezTo>
                    <a:pt x="1275" y="920"/>
                    <a:pt x="819" y="1394"/>
                    <a:pt x="501" y="1954"/>
                  </a:cubicBezTo>
                  <a:cubicBezTo>
                    <a:pt x="174" y="2530"/>
                    <a:pt x="0" y="3186"/>
                    <a:pt x="0" y="3852"/>
                  </a:cubicBezTo>
                  <a:cubicBezTo>
                    <a:pt x="0" y="5977"/>
                    <a:pt x="1729" y="7706"/>
                    <a:pt x="3854" y="7706"/>
                  </a:cubicBezTo>
                  <a:cubicBezTo>
                    <a:pt x="5979" y="7706"/>
                    <a:pt x="7707" y="5977"/>
                    <a:pt x="7707" y="3852"/>
                  </a:cubicBezTo>
                  <a:cubicBezTo>
                    <a:pt x="7707" y="1729"/>
                    <a:pt x="5978" y="0"/>
                    <a:pt x="38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877;p65">
              <a:extLst>
                <a:ext uri="{FF2B5EF4-FFF2-40B4-BE49-F238E27FC236}">
                  <a16:creationId xmlns:a16="http://schemas.microsoft.com/office/drawing/2014/main" id="{FB7C447D-B6C2-8456-D00B-9DA040C8FB97}"/>
                </a:ext>
              </a:extLst>
            </p:cNvPr>
            <p:cNvSpPr/>
            <p:nvPr/>
          </p:nvSpPr>
          <p:spPr>
            <a:xfrm>
              <a:off x="6714795" y="1465965"/>
              <a:ext cx="126422" cy="85772"/>
            </a:xfrm>
            <a:custGeom>
              <a:avLst/>
              <a:gdLst/>
              <a:ahLst/>
              <a:cxnLst/>
              <a:rect l="l" t="t" r="r" b="b"/>
              <a:pathLst>
                <a:path w="3337" h="2264" extrusionOk="0">
                  <a:moveTo>
                    <a:pt x="2747" y="344"/>
                  </a:moveTo>
                  <a:cubicBezTo>
                    <a:pt x="2871" y="344"/>
                    <a:pt x="2973" y="447"/>
                    <a:pt x="2973" y="571"/>
                  </a:cubicBezTo>
                  <a:cubicBezTo>
                    <a:pt x="2973" y="695"/>
                    <a:pt x="2871" y="797"/>
                    <a:pt x="2747" y="797"/>
                  </a:cubicBezTo>
                  <a:cubicBezTo>
                    <a:pt x="2622" y="797"/>
                    <a:pt x="2520" y="695"/>
                    <a:pt x="2520" y="571"/>
                  </a:cubicBezTo>
                  <a:cubicBezTo>
                    <a:pt x="2522" y="447"/>
                    <a:pt x="2622" y="344"/>
                    <a:pt x="2747" y="344"/>
                  </a:cubicBezTo>
                  <a:close/>
                  <a:moveTo>
                    <a:pt x="2721" y="1"/>
                  </a:moveTo>
                  <a:cubicBezTo>
                    <a:pt x="2464" y="1"/>
                    <a:pt x="2245" y="169"/>
                    <a:pt x="2168" y="402"/>
                  </a:cubicBezTo>
                  <a:lnTo>
                    <a:pt x="1449" y="402"/>
                  </a:lnTo>
                  <a:cubicBezTo>
                    <a:pt x="1396" y="402"/>
                    <a:pt x="1345" y="426"/>
                    <a:pt x="1310" y="467"/>
                  </a:cubicBezTo>
                  <a:lnTo>
                    <a:pt x="66" y="1969"/>
                  </a:lnTo>
                  <a:cubicBezTo>
                    <a:pt x="1" y="2045"/>
                    <a:pt x="11" y="2158"/>
                    <a:pt x="89" y="2222"/>
                  </a:cubicBezTo>
                  <a:cubicBezTo>
                    <a:pt x="123" y="2249"/>
                    <a:pt x="163" y="2264"/>
                    <a:pt x="204" y="2264"/>
                  </a:cubicBezTo>
                  <a:cubicBezTo>
                    <a:pt x="256" y="2264"/>
                    <a:pt x="308" y="2242"/>
                    <a:pt x="343" y="2198"/>
                  </a:cubicBezTo>
                  <a:lnTo>
                    <a:pt x="1533" y="762"/>
                  </a:lnTo>
                  <a:lnTo>
                    <a:pt x="2168" y="762"/>
                  </a:lnTo>
                  <a:cubicBezTo>
                    <a:pt x="2244" y="995"/>
                    <a:pt x="2462" y="1163"/>
                    <a:pt x="2721" y="1163"/>
                  </a:cubicBezTo>
                  <a:cubicBezTo>
                    <a:pt x="3063" y="1163"/>
                    <a:pt x="3337" y="864"/>
                    <a:pt x="3298" y="515"/>
                  </a:cubicBezTo>
                  <a:cubicBezTo>
                    <a:pt x="3267" y="241"/>
                    <a:pt x="3041" y="23"/>
                    <a:pt x="2768" y="2"/>
                  </a:cubicBezTo>
                  <a:cubicBezTo>
                    <a:pt x="2752" y="1"/>
                    <a:pt x="2737" y="1"/>
                    <a:pt x="27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878;p65">
              <a:extLst>
                <a:ext uri="{FF2B5EF4-FFF2-40B4-BE49-F238E27FC236}">
                  <a16:creationId xmlns:a16="http://schemas.microsoft.com/office/drawing/2014/main" id="{37FC8600-BF73-A82A-8AC9-11C8C44ABCE6}"/>
                </a:ext>
              </a:extLst>
            </p:cNvPr>
            <p:cNvSpPr/>
            <p:nvPr/>
          </p:nvSpPr>
          <p:spPr>
            <a:xfrm>
              <a:off x="6767417" y="1652131"/>
              <a:ext cx="74482" cy="44060"/>
            </a:xfrm>
            <a:custGeom>
              <a:avLst/>
              <a:gdLst/>
              <a:ahLst/>
              <a:cxnLst/>
              <a:rect l="l" t="t" r="r" b="b"/>
              <a:pathLst>
                <a:path w="1966" h="1163" extrusionOk="0">
                  <a:moveTo>
                    <a:pt x="1358" y="368"/>
                  </a:moveTo>
                  <a:cubicBezTo>
                    <a:pt x="1482" y="368"/>
                    <a:pt x="1584" y="471"/>
                    <a:pt x="1584" y="595"/>
                  </a:cubicBezTo>
                  <a:cubicBezTo>
                    <a:pt x="1584" y="719"/>
                    <a:pt x="1484" y="822"/>
                    <a:pt x="1358" y="822"/>
                  </a:cubicBezTo>
                  <a:cubicBezTo>
                    <a:pt x="1233" y="822"/>
                    <a:pt x="1131" y="719"/>
                    <a:pt x="1131" y="595"/>
                  </a:cubicBezTo>
                  <a:cubicBezTo>
                    <a:pt x="1131" y="471"/>
                    <a:pt x="1233" y="368"/>
                    <a:pt x="1358" y="368"/>
                  </a:cubicBezTo>
                  <a:close/>
                  <a:moveTo>
                    <a:pt x="1349" y="1"/>
                  </a:moveTo>
                  <a:cubicBezTo>
                    <a:pt x="1091" y="1"/>
                    <a:pt x="872" y="169"/>
                    <a:pt x="796" y="402"/>
                  </a:cubicBezTo>
                  <a:lnTo>
                    <a:pt x="199" y="402"/>
                  </a:lnTo>
                  <a:cubicBezTo>
                    <a:pt x="103" y="402"/>
                    <a:pt x="19" y="471"/>
                    <a:pt x="10" y="565"/>
                  </a:cubicBezTo>
                  <a:cubicBezTo>
                    <a:pt x="1" y="672"/>
                    <a:pt x="86" y="761"/>
                    <a:pt x="190" y="761"/>
                  </a:cubicBezTo>
                  <a:lnTo>
                    <a:pt x="796" y="761"/>
                  </a:lnTo>
                  <a:cubicBezTo>
                    <a:pt x="873" y="993"/>
                    <a:pt x="1091" y="1163"/>
                    <a:pt x="1349" y="1163"/>
                  </a:cubicBezTo>
                  <a:cubicBezTo>
                    <a:pt x="1365" y="1163"/>
                    <a:pt x="1380" y="1162"/>
                    <a:pt x="1396" y="1161"/>
                  </a:cubicBezTo>
                  <a:cubicBezTo>
                    <a:pt x="1669" y="1138"/>
                    <a:pt x="1894" y="921"/>
                    <a:pt x="1926" y="649"/>
                  </a:cubicBezTo>
                  <a:cubicBezTo>
                    <a:pt x="1966" y="298"/>
                    <a:pt x="1691" y="1"/>
                    <a:pt x="1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879;p65">
              <a:extLst>
                <a:ext uri="{FF2B5EF4-FFF2-40B4-BE49-F238E27FC236}">
                  <a16:creationId xmlns:a16="http://schemas.microsoft.com/office/drawing/2014/main" id="{55BFBB89-4619-E062-54E3-A681B0C7161B}"/>
                </a:ext>
              </a:extLst>
            </p:cNvPr>
            <p:cNvSpPr/>
            <p:nvPr/>
          </p:nvSpPr>
          <p:spPr>
            <a:xfrm>
              <a:off x="6714795" y="1797837"/>
              <a:ext cx="126422" cy="85847"/>
            </a:xfrm>
            <a:custGeom>
              <a:avLst/>
              <a:gdLst/>
              <a:ahLst/>
              <a:cxnLst/>
              <a:rect l="l" t="t" r="r" b="b"/>
              <a:pathLst>
                <a:path w="3337" h="2266" extrusionOk="0">
                  <a:moveTo>
                    <a:pt x="2747" y="1459"/>
                  </a:moveTo>
                  <a:cubicBezTo>
                    <a:pt x="2871" y="1459"/>
                    <a:pt x="2973" y="1562"/>
                    <a:pt x="2973" y="1686"/>
                  </a:cubicBezTo>
                  <a:cubicBezTo>
                    <a:pt x="2973" y="1811"/>
                    <a:pt x="2873" y="1913"/>
                    <a:pt x="2747" y="1913"/>
                  </a:cubicBezTo>
                  <a:cubicBezTo>
                    <a:pt x="2622" y="1913"/>
                    <a:pt x="2520" y="1810"/>
                    <a:pt x="2520" y="1686"/>
                  </a:cubicBezTo>
                  <a:cubicBezTo>
                    <a:pt x="2520" y="1562"/>
                    <a:pt x="2622" y="1459"/>
                    <a:pt x="2747" y="1459"/>
                  </a:cubicBezTo>
                  <a:close/>
                  <a:moveTo>
                    <a:pt x="205" y="1"/>
                  </a:moveTo>
                  <a:cubicBezTo>
                    <a:pt x="164" y="1"/>
                    <a:pt x="123" y="15"/>
                    <a:pt x="89" y="43"/>
                  </a:cubicBezTo>
                  <a:cubicBezTo>
                    <a:pt x="14" y="106"/>
                    <a:pt x="1" y="219"/>
                    <a:pt x="66" y="297"/>
                  </a:cubicBezTo>
                  <a:lnTo>
                    <a:pt x="1310" y="1799"/>
                  </a:lnTo>
                  <a:cubicBezTo>
                    <a:pt x="1345" y="1841"/>
                    <a:pt x="1396" y="1864"/>
                    <a:pt x="1449" y="1864"/>
                  </a:cubicBezTo>
                  <a:lnTo>
                    <a:pt x="2168" y="1864"/>
                  </a:lnTo>
                  <a:cubicBezTo>
                    <a:pt x="2245" y="2096"/>
                    <a:pt x="2464" y="2266"/>
                    <a:pt x="2721" y="2266"/>
                  </a:cubicBezTo>
                  <a:cubicBezTo>
                    <a:pt x="2737" y="2266"/>
                    <a:pt x="2752" y="2265"/>
                    <a:pt x="2768" y="2264"/>
                  </a:cubicBezTo>
                  <a:cubicBezTo>
                    <a:pt x="3041" y="2241"/>
                    <a:pt x="3268" y="2024"/>
                    <a:pt x="3298" y="1752"/>
                  </a:cubicBezTo>
                  <a:cubicBezTo>
                    <a:pt x="3337" y="1401"/>
                    <a:pt x="3063" y="1102"/>
                    <a:pt x="2721" y="1102"/>
                  </a:cubicBezTo>
                  <a:cubicBezTo>
                    <a:pt x="2462" y="1102"/>
                    <a:pt x="2244" y="1271"/>
                    <a:pt x="2168" y="1502"/>
                  </a:cubicBezTo>
                  <a:lnTo>
                    <a:pt x="1533" y="1502"/>
                  </a:lnTo>
                  <a:lnTo>
                    <a:pt x="343" y="66"/>
                  </a:lnTo>
                  <a:cubicBezTo>
                    <a:pt x="307" y="23"/>
                    <a:pt x="256" y="1"/>
                    <a:pt x="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80;p65">
              <a:extLst>
                <a:ext uri="{FF2B5EF4-FFF2-40B4-BE49-F238E27FC236}">
                  <a16:creationId xmlns:a16="http://schemas.microsoft.com/office/drawing/2014/main" id="{C46FEE85-C787-C854-FDCE-5B21509AD6D6}"/>
                </a:ext>
              </a:extLst>
            </p:cNvPr>
            <p:cNvSpPr/>
            <p:nvPr/>
          </p:nvSpPr>
          <p:spPr>
            <a:xfrm>
              <a:off x="6365003" y="1797875"/>
              <a:ext cx="126422" cy="85734"/>
            </a:xfrm>
            <a:custGeom>
              <a:avLst/>
              <a:gdLst/>
              <a:ahLst/>
              <a:cxnLst/>
              <a:rect l="l" t="t" r="r" b="b"/>
              <a:pathLst>
                <a:path w="3337" h="2263" extrusionOk="0">
                  <a:moveTo>
                    <a:pt x="591" y="1458"/>
                  </a:moveTo>
                  <a:cubicBezTo>
                    <a:pt x="716" y="1458"/>
                    <a:pt x="817" y="1561"/>
                    <a:pt x="817" y="1685"/>
                  </a:cubicBezTo>
                  <a:cubicBezTo>
                    <a:pt x="817" y="1810"/>
                    <a:pt x="716" y="1912"/>
                    <a:pt x="591" y="1912"/>
                  </a:cubicBezTo>
                  <a:cubicBezTo>
                    <a:pt x="467" y="1912"/>
                    <a:pt x="365" y="1809"/>
                    <a:pt x="365" y="1685"/>
                  </a:cubicBezTo>
                  <a:cubicBezTo>
                    <a:pt x="365" y="1561"/>
                    <a:pt x="467" y="1458"/>
                    <a:pt x="591" y="1458"/>
                  </a:cubicBezTo>
                  <a:close/>
                  <a:moveTo>
                    <a:pt x="3135" y="0"/>
                  </a:moveTo>
                  <a:cubicBezTo>
                    <a:pt x="3083" y="0"/>
                    <a:pt x="3031" y="23"/>
                    <a:pt x="2995" y="65"/>
                  </a:cubicBezTo>
                  <a:lnTo>
                    <a:pt x="1805" y="1501"/>
                  </a:lnTo>
                  <a:lnTo>
                    <a:pt x="1169" y="1501"/>
                  </a:lnTo>
                  <a:cubicBezTo>
                    <a:pt x="1094" y="1269"/>
                    <a:pt x="875" y="1101"/>
                    <a:pt x="617" y="1101"/>
                  </a:cubicBezTo>
                  <a:cubicBezTo>
                    <a:pt x="274" y="1101"/>
                    <a:pt x="1" y="1400"/>
                    <a:pt x="40" y="1750"/>
                  </a:cubicBezTo>
                  <a:cubicBezTo>
                    <a:pt x="71" y="2023"/>
                    <a:pt x="297" y="2240"/>
                    <a:pt x="570" y="2261"/>
                  </a:cubicBezTo>
                  <a:cubicBezTo>
                    <a:pt x="587" y="2262"/>
                    <a:pt x="603" y="2263"/>
                    <a:pt x="619" y="2263"/>
                  </a:cubicBezTo>
                  <a:cubicBezTo>
                    <a:pt x="876" y="2263"/>
                    <a:pt x="1093" y="2093"/>
                    <a:pt x="1169" y="1862"/>
                  </a:cubicBezTo>
                  <a:lnTo>
                    <a:pt x="1888" y="1862"/>
                  </a:lnTo>
                  <a:cubicBezTo>
                    <a:pt x="1942" y="1862"/>
                    <a:pt x="1993" y="1839"/>
                    <a:pt x="2027" y="1797"/>
                  </a:cubicBezTo>
                  <a:lnTo>
                    <a:pt x="3272" y="295"/>
                  </a:lnTo>
                  <a:cubicBezTo>
                    <a:pt x="3336" y="218"/>
                    <a:pt x="3326" y="105"/>
                    <a:pt x="3248" y="42"/>
                  </a:cubicBezTo>
                  <a:cubicBezTo>
                    <a:pt x="3215" y="14"/>
                    <a:pt x="3175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81;p65">
              <a:extLst>
                <a:ext uri="{FF2B5EF4-FFF2-40B4-BE49-F238E27FC236}">
                  <a16:creationId xmlns:a16="http://schemas.microsoft.com/office/drawing/2014/main" id="{5D95BA55-C429-917D-1263-7987BB9EC4D0}"/>
                </a:ext>
              </a:extLst>
            </p:cNvPr>
            <p:cNvSpPr/>
            <p:nvPr/>
          </p:nvSpPr>
          <p:spPr>
            <a:xfrm>
              <a:off x="6365003" y="1465927"/>
              <a:ext cx="126422" cy="85810"/>
            </a:xfrm>
            <a:custGeom>
              <a:avLst/>
              <a:gdLst/>
              <a:ahLst/>
              <a:cxnLst/>
              <a:rect l="l" t="t" r="r" b="b"/>
              <a:pathLst>
                <a:path w="3337" h="2265" extrusionOk="0">
                  <a:moveTo>
                    <a:pt x="591" y="345"/>
                  </a:moveTo>
                  <a:cubicBezTo>
                    <a:pt x="716" y="345"/>
                    <a:pt x="817" y="448"/>
                    <a:pt x="817" y="572"/>
                  </a:cubicBezTo>
                  <a:cubicBezTo>
                    <a:pt x="817" y="696"/>
                    <a:pt x="716" y="798"/>
                    <a:pt x="591" y="798"/>
                  </a:cubicBezTo>
                  <a:cubicBezTo>
                    <a:pt x="467" y="798"/>
                    <a:pt x="365" y="696"/>
                    <a:pt x="365" y="572"/>
                  </a:cubicBezTo>
                  <a:cubicBezTo>
                    <a:pt x="365" y="448"/>
                    <a:pt x="466" y="345"/>
                    <a:pt x="591" y="345"/>
                  </a:cubicBezTo>
                  <a:close/>
                  <a:moveTo>
                    <a:pt x="617" y="1"/>
                  </a:moveTo>
                  <a:cubicBezTo>
                    <a:pt x="602" y="1"/>
                    <a:pt x="586" y="1"/>
                    <a:pt x="570" y="2"/>
                  </a:cubicBezTo>
                  <a:cubicBezTo>
                    <a:pt x="297" y="24"/>
                    <a:pt x="70" y="242"/>
                    <a:pt x="40" y="515"/>
                  </a:cubicBezTo>
                  <a:cubicBezTo>
                    <a:pt x="1" y="865"/>
                    <a:pt x="274" y="1164"/>
                    <a:pt x="617" y="1164"/>
                  </a:cubicBezTo>
                  <a:cubicBezTo>
                    <a:pt x="875" y="1164"/>
                    <a:pt x="1094" y="994"/>
                    <a:pt x="1169" y="763"/>
                  </a:cubicBezTo>
                  <a:lnTo>
                    <a:pt x="1805" y="763"/>
                  </a:lnTo>
                  <a:lnTo>
                    <a:pt x="2995" y="2199"/>
                  </a:lnTo>
                  <a:cubicBezTo>
                    <a:pt x="3031" y="2242"/>
                    <a:pt x="3081" y="2265"/>
                    <a:pt x="3133" y="2265"/>
                  </a:cubicBezTo>
                  <a:cubicBezTo>
                    <a:pt x="3174" y="2265"/>
                    <a:pt x="3215" y="2251"/>
                    <a:pt x="3248" y="2223"/>
                  </a:cubicBezTo>
                  <a:cubicBezTo>
                    <a:pt x="3326" y="2159"/>
                    <a:pt x="3336" y="2046"/>
                    <a:pt x="3272" y="1968"/>
                  </a:cubicBezTo>
                  <a:lnTo>
                    <a:pt x="2027" y="467"/>
                  </a:lnTo>
                  <a:cubicBezTo>
                    <a:pt x="1993" y="426"/>
                    <a:pt x="1942" y="401"/>
                    <a:pt x="1888" y="401"/>
                  </a:cubicBezTo>
                  <a:lnTo>
                    <a:pt x="1169" y="401"/>
                  </a:lnTo>
                  <a:cubicBezTo>
                    <a:pt x="1093" y="169"/>
                    <a:pt x="87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82;p65">
              <a:extLst>
                <a:ext uri="{FF2B5EF4-FFF2-40B4-BE49-F238E27FC236}">
                  <a16:creationId xmlns:a16="http://schemas.microsoft.com/office/drawing/2014/main" id="{F5AC9EFF-63EF-4CE2-183D-9D0985E7B361}"/>
                </a:ext>
              </a:extLst>
            </p:cNvPr>
            <p:cNvSpPr/>
            <p:nvPr/>
          </p:nvSpPr>
          <p:spPr>
            <a:xfrm>
              <a:off x="6364359" y="1652169"/>
              <a:ext cx="74444" cy="44060"/>
            </a:xfrm>
            <a:custGeom>
              <a:avLst/>
              <a:gdLst/>
              <a:ahLst/>
              <a:cxnLst/>
              <a:rect l="l" t="t" r="r" b="b"/>
              <a:pathLst>
                <a:path w="1965" h="1163" extrusionOk="0">
                  <a:moveTo>
                    <a:pt x="608" y="367"/>
                  </a:moveTo>
                  <a:cubicBezTo>
                    <a:pt x="733" y="367"/>
                    <a:pt x="834" y="470"/>
                    <a:pt x="834" y="594"/>
                  </a:cubicBezTo>
                  <a:cubicBezTo>
                    <a:pt x="834" y="718"/>
                    <a:pt x="733" y="821"/>
                    <a:pt x="608" y="821"/>
                  </a:cubicBezTo>
                  <a:cubicBezTo>
                    <a:pt x="484" y="821"/>
                    <a:pt x="382" y="718"/>
                    <a:pt x="382" y="594"/>
                  </a:cubicBezTo>
                  <a:cubicBezTo>
                    <a:pt x="382" y="469"/>
                    <a:pt x="483" y="367"/>
                    <a:pt x="608" y="367"/>
                  </a:cubicBezTo>
                  <a:close/>
                  <a:moveTo>
                    <a:pt x="619" y="1"/>
                  </a:moveTo>
                  <a:cubicBezTo>
                    <a:pt x="603" y="1"/>
                    <a:pt x="587" y="1"/>
                    <a:pt x="571" y="3"/>
                  </a:cubicBezTo>
                  <a:cubicBezTo>
                    <a:pt x="296" y="25"/>
                    <a:pt x="71" y="241"/>
                    <a:pt x="40" y="516"/>
                  </a:cubicBezTo>
                  <a:cubicBezTo>
                    <a:pt x="1" y="864"/>
                    <a:pt x="275" y="1162"/>
                    <a:pt x="618" y="1162"/>
                  </a:cubicBezTo>
                  <a:cubicBezTo>
                    <a:pt x="875" y="1162"/>
                    <a:pt x="1094" y="993"/>
                    <a:pt x="1170" y="762"/>
                  </a:cubicBezTo>
                  <a:lnTo>
                    <a:pt x="1767" y="762"/>
                  </a:lnTo>
                  <a:cubicBezTo>
                    <a:pt x="1862" y="762"/>
                    <a:pt x="1948" y="692"/>
                    <a:pt x="1955" y="598"/>
                  </a:cubicBezTo>
                  <a:cubicBezTo>
                    <a:pt x="1965" y="491"/>
                    <a:pt x="1881" y="402"/>
                    <a:pt x="1776" y="402"/>
                  </a:cubicBezTo>
                  <a:lnTo>
                    <a:pt x="1170" y="402"/>
                  </a:lnTo>
                  <a:cubicBezTo>
                    <a:pt x="1094" y="170"/>
                    <a:pt x="876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83;p65">
              <a:extLst>
                <a:ext uri="{FF2B5EF4-FFF2-40B4-BE49-F238E27FC236}">
                  <a16:creationId xmlns:a16="http://schemas.microsoft.com/office/drawing/2014/main" id="{E624CA3C-7775-78F0-244A-DAC76B322484}"/>
                </a:ext>
              </a:extLst>
            </p:cNvPr>
            <p:cNvSpPr/>
            <p:nvPr/>
          </p:nvSpPr>
          <p:spPr>
            <a:xfrm>
              <a:off x="6496312" y="1568027"/>
              <a:ext cx="213520" cy="213520"/>
            </a:xfrm>
            <a:custGeom>
              <a:avLst/>
              <a:gdLst/>
              <a:ahLst/>
              <a:cxnLst/>
              <a:rect l="l" t="t" r="r" b="b"/>
              <a:pathLst>
                <a:path w="5636" h="5636" extrusionOk="0">
                  <a:moveTo>
                    <a:pt x="3082" y="359"/>
                  </a:moveTo>
                  <a:lnTo>
                    <a:pt x="3082" y="833"/>
                  </a:lnTo>
                  <a:cubicBezTo>
                    <a:pt x="3082" y="920"/>
                    <a:pt x="3142" y="995"/>
                    <a:pt x="3228" y="1014"/>
                  </a:cubicBezTo>
                  <a:cubicBezTo>
                    <a:pt x="3437" y="1062"/>
                    <a:pt x="3635" y="1143"/>
                    <a:pt x="3815" y="1257"/>
                  </a:cubicBezTo>
                  <a:cubicBezTo>
                    <a:pt x="3845" y="1277"/>
                    <a:pt x="3880" y="1286"/>
                    <a:pt x="3914" y="1286"/>
                  </a:cubicBezTo>
                  <a:cubicBezTo>
                    <a:pt x="3963" y="1286"/>
                    <a:pt x="4011" y="1267"/>
                    <a:pt x="4048" y="1232"/>
                  </a:cubicBezTo>
                  <a:lnTo>
                    <a:pt x="4385" y="897"/>
                  </a:lnTo>
                  <a:lnTo>
                    <a:pt x="4756" y="1263"/>
                  </a:lnTo>
                  <a:lnTo>
                    <a:pt x="4418" y="1598"/>
                  </a:lnTo>
                  <a:cubicBezTo>
                    <a:pt x="4357" y="1660"/>
                    <a:pt x="4345" y="1756"/>
                    <a:pt x="4392" y="1828"/>
                  </a:cubicBezTo>
                  <a:cubicBezTo>
                    <a:pt x="4507" y="2007"/>
                    <a:pt x="4590" y="2204"/>
                    <a:pt x="4636" y="2410"/>
                  </a:cubicBezTo>
                  <a:cubicBezTo>
                    <a:pt x="4656" y="2496"/>
                    <a:pt x="4731" y="2556"/>
                    <a:pt x="4819" y="2556"/>
                  </a:cubicBezTo>
                  <a:lnTo>
                    <a:pt x="5276" y="2556"/>
                  </a:lnTo>
                  <a:lnTo>
                    <a:pt x="5276" y="3079"/>
                  </a:lnTo>
                  <a:lnTo>
                    <a:pt x="4819" y="3079"/>
                  </a:lnTo>
                  <a:cubicBezTo>
                    <a:pt x="4731" y="3079"/>
                    <a:pt x="4656" y="3140"/>
                    <a:pt x="4636" y="3225"/>
                  </a:cubicBezTo>
                  <a:cubicBezTo>
                    <a:pt x="4589" y="3431"/>
                    <a:pt x="4508" y="3628"/>
                    <a:pt x="4392" y="3807"/>
                  </a:cubicBezTo>
                  <a:cubicBezTo>
                    <a:pt x="4345" y="3881"/>
                    <a:pt x="4357" y="3976"/>
                    <a:pt x="4418" y="4037"/>
                  </a:cubicBezTo>
                  <a:lnTo>
                    <a:pt x="4756" y="4372"/>
                  </a:lnTo>
                  <a:lnTo>
                    <a:pt x="4385" y="4738"/>
                  </a:lnTo>
                  <a:lnTo>
                    <a:pt x="4048" y="4403"/>
                  </a:lnTo>
                  <a:cubicBezTo>
                    <a:pt x="4012" y="4367"/>
                    <a:pt x="3964" y="4349"/>
                    <a:pt x="3916" y="4349"/>
                  </a:cubicBezTo>
                  <a:cubicBezTo>
                    <a:pt x="3881" y="4349"/>
                    <a:pt x="3846" y="4358"/>
                    <a:pt x="3815" y="4378"/>
                  </a:cubicBezTo>
                  <a:cubicBezTo>
                    <a:pt x="3635" y="4492"/>
                    <a:pt x="3437" y="4573"/>
                    <a:pt x="3227" y="4619"/>
                  </a:cubicBezTo>
                  <a:cubicBezTo>
                    <a:pt x="3142" y="4639"/>
                    <a:pt x="3080" y="4713"/>
                    <a:pt x="3080" y="4800"/>
                  </a:cubicBezTo>
                  <a:lnTo>
                    <a:pt x="3080" y="5274"/>
                  </a:lnTo>
                  <a:lnTo>
                    <a:pt x="2557" y="5274"/>
                  </a:lnTo>
                  <a:lnTo>
                    <a:pt x="2557" y="4817"/>
                  </a:lnTo>
                  <a:cubicBezTo>
                    <a:pt x="2557" y="4729"/>
                    <a:pt x="2496" y="4654"/>
                    <a:pt x="2411" y="4634"/>
                  </a:cubicBezTo>
                  <a:cubicBezTo>
                    <a:pt x="2205" y="4587"/>
                    <a:pt x="2008" y="4505"/>
                    <a:pt x="1829" y="4390"/>
                  </a:cubicBezTo>
                  <a:cubicBezTo>
                    <a:pt x="1799" y="4370"/>
                    <a:pt x="1765" y="4361"/>
                    <a:pt x="1731" y="4361"/>
                  </a:cubicBezTo>
                  <a:cubicBezTo>
                    <a:pt x="1683" y="4361"/>
                    <a:pt x="1635" y="4380"/>
                    <a:pt x="1600" y="4416"/>
                  </a:cubicBezTo>
                  <a:lnTo>
                    <a:pt x="1264" y="4754"/>
                  </a:lnTo>
                  <a:lnTo>
                    <a:pt x="897" y="4383"/>
                  </a:lnTo>
                  <a:lnTo>
                    <a:pt x="1233" y="4043"/>
                  </a:lnTo>
                  <a:cubicBezTo>
                    <a:pt x="1294" y="3983"/>
                    <a:pt x="1305" y="3889"/>
                    <a:pt x="1259" y="3816"/>
                  </a:cubicBezTo>
                  <a:cubicBezTo>
                    <a:pt x="1144" y="3633"/>
                    <a:pt x="1063" y="3434"/>
                    <a:pt x="1016" y="3224"/>
                  </a:cubicBezTo>
                  <a:cubicBezTo>
                    <a:pt x="997" y="3138"/>
                    <a:pt x="922" y="3077"/>
                    <a:pt x="835" y="3077"/>
                  </a:cubicBezTo>
                  <a:lnTo>
                    <a:pt x="362" y="3077"/>
                  </a:lnTo>
                  <a:lnTo>
                    <a:pt x="362" y="2554"/>
                  </a:lnTo>
                  <a:lnTo>
                    <a:pt x="818" y="2554"/>
                  </a:lnTo>
                  <a:cubicBezTo>
                    <a:pt x="906" y="2554"/>
                    <a:pt x="982" y="2493"/>
                    <a:pt x="1001" y="2408"/>
                  </a:cubicBezTo>
                  <a:cubicBezTo>
                    <a:pt x="1049" y="2201"/>
                    <a:pt x="1129" y="2005"/>
                    <a:pt x="1244" y="1826"/>
                  </a:cubicBezTo>
                  <a:cubicBezTo>
                    <a:pt x="1292" y="1752"/>
                    <a:pt x="1280" y="1656"/>
                    <a:pt x="1218" y="1596"/>
                  </a:cubicBezTo>
                  <a:lnTo>
                    <a:pt x="881" y="1261"/>
                  </a:lnTo>
                  <a:lnTo>
                    <a:pt x="1252" y="895"/>
                  </a:lnTo>
                  <a:lnTo>
                    <a:pt x="1592" y="1231"/>
                  </a:lnTo>
                  <a:cubicBezTo>
                    <a:pt x="1627" y="1267"/>
                    <a:pt x="1674" y="1285"/>
                    <a:pt x="1722" y="1285"/>
                  </a:cubicBezTo>
                  <a:cubicBezTo>
                    <a:pt x="1755" y="1285"/>
                    <a:pt x="1789" y="1276"/>
                    <a:pt x="1819" y="1257"/>
                  </a:cubicBezTo>
                  <a:cubicBezTo>
                    <a:pt x="2002" y="1142"/>
                    <a:pt x="2201" y="1061"/>
                    <a:pt x="2411" y="1014"/>
                  </a:cubicBezTo>
                  <a:cubicBezTo>
                    <a:pt x="2496" y="994"/>
                    <a:pt x="2558" y="920"/>
                    <a:pt x="2558" y="833"/>
                  </a:cubicBezTo>
                  <a:lnTo>
                    <a:pt x="2558" y="359"/>
                  </a:lnTo>
                  <a:close/>
                  <a:moveTo>
                    <a:pt x="2519" y="0"/>
                  </a:moveTo>
                  <a:cubicBezTo>
                    <a:pt x="2341" y="0"/>
                    <a:pt x="2195" y="145"/>
                    <a:pt x="2195" y="324"/>
                  </a:cubicBezTo>
                  <a:lnTo>
                    <a:pt x="2195" y="702"/>
                  </a:lnTo>
                  <a:cubicBezTo>
                    <a:pt x="2048" y="745"/>
                    <a:pt x="1904" y="803"/>
                    <a:pt x="1770" y="879"/>
                  </a:cubicBezTo>
                  <a:lnTo>
                    <a:pt x="1503" y="612"/>
                  </a:lnTo>
                  <a:cubicBezTo>
                    <a:pt x="1439" y="548"/>
                    <a:pt x="1356" y="517"/>
                    <a:pt x="1273" y="517"/>
                  </a:cubicBezTo>
                  <a:cubicBezTo>
                    <a:pt x="1190" y="517"/>
                    <a:pt x="1107" y="548"/>
                    <a:pt x="1044" y="612"/>
                  </a:cubicBezTo>
                  <a:lnTo>
                    <a:pt x="611" y="1045"/>
                  </a:lnTo>
                  <a:cubicBezTo>
                    <a:pt x="484" y="1172"/>
                    <a:pt x="484" y="1377"/>
                    <a:pt x="611" y="1503"/>
                  </a:cubicBezTo>
                  <a:lnTo>
                    <a:pt x="878" y="1770"/>
                  </a:lnTo>
                  <a:cubicBezTo>
                    <a:pt x="805" y="1906"/>
                    <a:pt x="746" y="2048"/>
                    <a:pt x="702" y="2195"/>
                  </a:cubicBezTo>
                  <a:lnTo>
                    <a:pt x="323" y="2195"/>
                  </a:lnTo>
                  <a:cubicBezTo>
                    <a:pt x="145" y="2195"/>
                    <a:pt x="0" y="2340"/>
                    <a:pt x="0" y="2519"/>
                  </a:cubicBezTo>
                  <a:lnTo>
                    <a:pt x="0" y="3117"/>
                  </a:lnTo>
                  <a:cubicBezTo>
                    <a:pt x="0" y="3295"/>
                    <a:pt x="144" y="3441"/>
                    <a:pt x="323" y="3441"/>
                  </a:cubicBezTo>
                  <a:lnTo>
                    <a:pt x="702" y="3441"/>
                  </a:lnTo>
                  <a:cubicBezTo>
                    <a:pt x="745" y="3588"/>
                    <a:pt x="805" y="3731"/>
                    <a:pt x="878" y="3866"/>
                  </a:cubicBezTo>
                  <a:lnTo>
                    <a:pt x="611" y="4133"/>
                  </a:lnTo>
                  <a:cubicBezTo>
                    <a:pt x="550" y="4195"/>
                    <a:pt x="517" y="4275"/>
                    <a:pt x="517" y="4362"/>
                  </a:cubicBezTo>
                  <a:cubicBezTo>
                    <a:pt x="517" y="4448"/>
                    <a:pt x="551" y="4530"/>
                    <a:pt x="611" y="4592"/>
                  </a:cubicBezTo>
                  <a:lnTo>
                    <a:pt x="1044" y="5024"/>
                  </a:lnTo>
                  <a:cubicBezTo>
                    <a:pt x="1106" y="5086"/>
                    <a:pt x="1187" y="5119"/>
                    <a:pt x="1274" y="5119"/>
                  </a:cubicBezTo>
                  <a:cubicBezTo>
                    <a:pt x="1361" y="5119"/>
                    <a:pt x="1441" y="5085"/>
                    <a:pt x="1503" y="5024"/>
                  </a:cubicBezTo>
                  <a:lnTo>
                    <a:pt x="1770" y="4757"/>
                  </a:lnTo>
                  <a:cubicBezTo>
                    <a:pt x="1906" y="4832"/>
                    <a:pt x="2048" y="4890"/>
                    <a:pt x="2195" y="4934"/>
                  </a:cubicBezTo>
                  <a:lnTo>
                    <a:pt x="2195" y="5312"/>
                  </a:lnTo>
                  <a:cubicBezTo>
                    <a:pt x="2195" y="5490"/>
                    <a:pt x="2339" y="5636"/>
                    <a:pt x="2519" y="5636"/>
                  </a:cubicBezTo>
                  <a:lnTo>
                    <a:pt x="3117" y="5636"/>
                  </a:lnTo>
                  <a:cubicBezTo>
                    <a:pt x="3295" y="5636"/>
                    <a:pt x="3441" y="5492"/>
                    <a:pt x="3441" y="5312"/>
                  </a:cubicBezTo>
                  <a:lnTo>
                    <a:pt x="3441" y="4934"/>
                  </a:lnTo>
                  <a:cubicBezTo>
                    <a:pt x="3588" y="4891"/>
                    <a:pt x="3731" y="4833"/>
                    <a:pt x="3866" y="4757"/>
                  </a:cubicBezTo>
                  <a:lnTo>
                    <a:pt x="4133" y="5024"/>
                  </a:lnTo>
                  <a:cubicBezTo>
                    <a:pt x="4196" y="5088"/>
                    <a:pt x="4280" y="5120"/>
                    <a:pt x="4363" y="5120"/>
                  </a:cubicBezTo>
                  <a:cubicBezTo>
                    <a:pt x="4446" y="5120"/>
                    <a:pt x="4529" y="5088"/>
                    <a:pt x="4592" y="5024"/>
                  </a:cubicBezTo>
                  <a:lnTo>
                    <a:pt x="5019" y="4597"/>
                  </a:lnTo>
                  <a:cubicBezTo>
                    <a:pt x="5066" y="4550"/>
                    <a:pt x="5102" y="4490"/>
                    <a:pt x="5113" y="4425"/>
                  </a:cubicBezTo>
                  <a:cubicBezTo>
                    <a:pt x="5134" y="4315"/>
                    <a:pt x="5101" y="4209"/>
                    <a:pt x="5024" y="4133"/>
                  </a:cubicBezTo>
                  <a:lnTo>
                    <a:pt x="4757" y="3866"/>
                  </a:lnTo>
                  <a:cubicBezTo>
                    <a:pt x="4831" y="3730"/>
                    <a:pt x="4890" y="3588"/>
                    <a:pt x="4934" y="3441"/>
                  </a:cubicBezTo>
                  <a:lnTo>
                    <a:pt x="5312" y="3441"/>
                  </a:lnTo>
                  <a:cubicBezTo>
                    <a:pt x="5490" y="3441"/>
                    <a:pt x="5636" y="3296"/>
                    <a:pt x="5636" y="3117"/>
                  </a:cubicBezTo>
                  <a:lnTo>
                    <a:pt x="5636" y="2519"/>
                  </a:lnTo>
                  <a:cubicBezTo>
                    <a:pt x="5636" y="2341"/>
                    <a:pt x="5490" y="2195"/>
                    <a:pt x="5312" y="2195"/>
                  </a:cubicBezTo>
                  <a:lnTo>
                    <a:pt x="4934" y="2195"/>
                  </a:lnTo>
                  <a:cubicBezTo>
                    <a:pt x="4891" y="2048"/>
                    <a:pt x="4831" y="1905"/>
                    <a:pt x="4757" y="1770"/>
                  </a:cubicBezTo>
                  <a:lnTo>
                    <a:pt x="5024" y="1503"/>
                  </a:lnTo>
                  <a:cubicBezTo>
                    <a:pt x="5152" y="1376"/>
                    <a:pt x="5152" y="1171"/>
                    <a:pt x="5024" y="1045"/>
                  </a:cubicBezTo>
                  <a:lnTo>
                    <a:pt x="4592" y="612"/>
                  </a:lnTo>
                  <a:cubicBezTo>
                    <a:pt x="4528" y="549"/>
                    <a:pt x="4445" y="518"/>
                    <a:pt x="4362" y="518"/>
                  </a:cubicBezTo>
                  <a:cubicBezTo>
                    <a:pt x="4279" y="518"/>
                    <a:pt x="4196" y="549"/>
                    <a:pt x="4133" y="612"/>
                  </a:cubicBezTo>
                  <a:lnTo>
                    <a:pt x="3866" y="879"/>
                  </a:lnTo>
                  <a:cubicBezTo>
                    <a:pt x="3730" y="806"/>
                    <a:pt x="3588" y="746"/>
                    <a:pt x="3441" y="702"/>
                  </a:cubicBezTo>
                  <a:lnTo>
                    <a:pt x="3441" y="325"/>
                  </a:lnTo>
                  <a:cubicBezTo>
                    <a:pt x="3442" y="146"/>
                    <a:pt x="3296" y="0"/>
                    <a:pt x="3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84;p65">
              <a:extLst>
                <a:ext uri="{FF2B5EF4-FFF2-40B4-BE49-F238E27FC236}">
                  <a16:creationId xmlns:a16="http://schemas.microsoft.com/office/drawing/2014/main" id="{FBBF9CE3-23A2-F2C1-A067-065947A1C673}"/>
                </a:ext>
              </a:extLst>
            </p:cNvPr>
            <p:cNvSpPr/>
            <p:nvPr/>
          </p:nvSpPr>
          <p:spPr>
            <a:xfrm>
              <a:off x="6549541" y="1621748"/>
              <a:ext cx="106798" cy="105775"/>
            </a:xfrm>
            <a:custGeom>
              <a:avLst/>
              <a:gdLst/>
              <a:ahLst/>
              <a:cxnLst/>
              <a:rect l="l" t="t" r="r" b="b"/>
              <a:pathLst>
                <a:path w="2819" h="2792" extrusionOk="0">
                  <a:moveTo>
                    <a:pt x="1408" y="1"/>
                  </a:moveTo>
                  <a:cubicBezTo>
                    <a:pt x="1386" y="1"/>
                    <a:pt x="1364" y="1"/>
                    <a:pt x="1341" y="2"/>
                  </a:cubicBezTo>
                  <a:cubicBezTo>
                    <a:pt x="636" y="39"/>
                    <a:pt x="56" y="619"/>
                    <a:pt x="21" y="1325"/>
                  </a:cubicBezTo>
                  <a:cubicBezTo>
                    <a:pt x="1" y="1719"/>
                    <a:pt x="149" y="2105"/>
                    <a:pt x="428" y="2383"/>
                  </a:cubicBezTo>
                  <a:cubicBezTo>
                    <a:pt x="690" y="2645"/>
                    <a:pt x="1047" y="2791"/>
                    <a:pt x="1417" y="2791"/>
                  </a:cubicBezTo>
                  <a:cubicBezTo>
                    <a:pt x="1440" y="2791"/>
                    <a:pt x="1462" y="2791"/>
                    <a:pt x="1486" y="2789"/>
                  </a:cubicBezTo>
                  <a:cubicBezTo>
                    <a:pt x="1587" y="2785"/>
                    <a:pt x="1666" y="2698"/>
                    <a:pt x="1661" y="2596"/>
                  </a:cubicBezTo>
                  <a:cubicBezTo>
                    <a:pt x="1656" y="2497"/>
                    <a:pt x="1574" y="2421"/>
                    <a:pt x="1475" y="2421"/>
                  </a:cubicBezTo>
                  <a:cubicBezTo>
                    <a:pt x="1472" y="2421"/>
                    <a:pt x="1470" y="2421"/>
                    <a:pt x="1467" y="2421"/>
                  </a:cubicBezTo>
                  <a:cubicBezTo>
                    <a:pt x="1449" y="2422"/>
                    <a:pt x="1431" y="2422"/>
                    <a:pt x="1413" y="2422"/>
                  </a:cubicBezTo>
                  <a:cubicBezTo>
                    <a:pt x="1139" y="2422"/>
                    <a:pt x="884" y="2317"/>
                    <a:pt x="690" y="2121"/>
                  </a:cubicBezTo>
                  <a:cubicBezTo>
                    <a:pt x="483" y="1913"/>
                    <a:pt x="376" y="1636"/>
                    <a:pt x="391" y="1343"/>
                  </a:cubicBezTo>
                  <a:cubicBezTo>
                    <a:pt x="418" y="825"/>
                    <a:pt x="843" y="398"/>
                    <a:pt x="1361" y="372"/>
                  </a:cubicBezTo>
                  <a:cubicBezTo>
                    <a:pt x="1379" y="371"/>
                    <a:pt x="1396" y="371"/>
                    <a:pt x="1413" y="371"/>
                  </a:cubicBezTo>
                  <a:cubicBezTo>
                    <a:pt x="1690" y="371"/>
                    <a:pt x="1966" y="488"/>
                    <a:pt x="2157" y="687"/>
                  </a:cubicBezTo>
                  <a:cubicBezTo>
                    <a:pt x="2580" y="1131"/>
                    <a:pt x="2469" y="1782"/>
                    <a:pt x="2122" y="2131"/>
                  </a:cubicBezTo>
                  <a:cubicBezTo>
                    <a:pt x="2050" y="2202"/>
                    <a:pt x="2050" y="2320"/>
                    <a:pt x="2124" y="2392"/>
                  </a:cubicBezTo>
                  <a:cubicBezTo>
                    <a:pt x="2159" y="2428"/>
                    <a:pt x="2206" y="2446"/>
                    <a:pt x="2253" y="2446"/>
                  </a:cubicBezTo>
                  <a:cubicBezTo>
                    <a:pt x="2301" y="2446"/>
                    <a:pt x="2349" y="2427"/>
                    <a:pt x="2386" y="2390"/>
                  </a:cubicBezTo>
                  <a:cubicBezTo>
                    <a:pt x="2632" y="2142"/>
                    <a:pt x="2784" y="1798"/>
                    <a:pt x="2800" y="1445"/>
                  </a:cubicBezTo>
                  <a:cubicBezTo>
                    <a:pt x="2818" y="1064"/>
                    <a:pt x="2685" y="706"/>
                    <a:pt x="2424" y="432"/>
                  </a:cubicBezTo>
                  <a:cubicBezTo>
                    <a:pt x="2158" y="155"/>
                    <a:pt x="1791" y="1"/>
                    <a:pt x="1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047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" grpId="0" build="p"/>
      <p:bldP spid="1668" grpId="0"/>
      <p:bldP spid="1669" grpId="0"/>
      <p:bldP spid="1670" grpId="0"/>
      <p:bldP spid="1671" grpId="0" build="p"/>
      <p:bldP spid="16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7" name="Google Shape;221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Architecture</a:t>
            </a:r>
            <a:endParaRPr dirty="0"/>
          </a:p>
        </p:txBody>
      </p:sp>
      <p:sp>
        <p:nvSpPr>
          <p:cNvPr id="2218" name="Google Shape;2218;p58"/>
          <p:cNvSpPr txBox="1">
            <a:spLocks noGrp="1"/>
          </p:cNvSpPr>
          <p:nvPr>
            <p:ph type="subTitle" idx="1"/>
          </p:nvPr>
        </p:nvSpPr>
        <p:spPr>
          <a:xfrm>
            <a:off x="417011" y="1515959"/>
            <a:ext cx="7207282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1825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pretrained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MarianMT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model specialized for Arabic-to-English translation</a:t>
            </a:r>
          </a:p>
        </p:txBody>
      </p:sp>
      <p:sp>
        <p:nvSpPr>
          <p:cNvPr id="2220" name="Google Shape;2220;p58"/>
          <p:cNvSpPr txBox="1">
            <a:spLocks noGrp="1"/>
          </p:cNvSpPr>
          <p:nvPr>
            <p:ph type="subTitle" idx="3"/>
          </p:nvPr>
        </p:nvSpPr>
        <p:spPr>
          <a:xfrm>
            <a:off x="610194" y="1257822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24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/>
                <a:cs typeface="Arial"/>
                <a:sym typeface="IBM Plex Mono"/>
              </a:rPr>
              <a:t>Model Used: Helsinki-NLP/opus-mt-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/>
                <a:cs typeface="Arial"/>
                <a:sym typeface="IBM Plex Mono"/>
              </a:rPr>
              <a:t>ar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/>
                <a:cs typeface="Arial"/>
                <a:sym typeface="IBM Plex Mono"/>
              </a:rPr>
              <a:t>-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1D1D1D"/>
                </a:solidFill>
                <a:effectLst/>
                <a:uLnTx/>
                <a:uFillTx/>
                <a:latin typeface="IBM Plex Mono"/>
                <a:cs typeface="Arial"/>
                <a:sym typeface="IBM Plex Mono"/>
              </a:rPr>
              <a:t>en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1D1D1D"/>
              </a:solidFill>
              <a:effectLst/>
              <a:uLnTx/>
              <a:uFillTx/>
              <a:latin typeface="IBM Plex Mono"/>
              <a:cs typeface="Arial"/>
              <a:sym typeface="IBM Plex Mono"/>
            </a:endParaRPr>
          </a:p>
        </p:txBody>
      </p:sp>
      <p:sp>
        <p:nvSpPr>
          <p:cNvPr id="2" name="Google Shape;2221;p58">
            <a:extLst>
              <a:ext uri="{FF2B5EF4-FFF2-40B4-BE49-F238E27FC236}">
                <a16:creationId xmlns:a16="http://schemas.microsoft.com/office/drawing/2014/main" id="{42ACF425-AF91-D3CE-D50E-2907160DB44F}"/>
              </a:ext>
            </a:extLst>
          </p:cNvPr>
          <p:cNvSpPr txBox="1">
            <a:spLocks/>
          </p:cNvSpPr>
          <p:nvPr/>
        </p:nvSpPr>
        <p:spPr>
          <a:xfrm>
            <a:off x="610194" y="2188779"/>
            <a:ext cx="5578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/>
              <a:t>Why this model?</a:t>
            </a:r>
          </a:p>
        </p:txBody>
      </p:sp>
      <p:sp>
        <p:nvSpPr>
          <p:cNvPr id="5" name="Google Shape;2218;p58">
            <a:extLst>
              <a:ext uri="{FF2B5EF4-FFF2-40B4-BE49-F238E27FC236}">
                <a16:creationId xmlns:a16="http://schemas.microsoft.com/office/drawing/2014/main" id="{689F8EB0-2A84-BC58-3840-309144689DC5}"/>
              </a:ext>
            </a:extLst>
          </p:cNvPr>
          <p:cNvSpPr txBox="1">
            <a:spLocks/>
          </p:cNvSpPr>
          <p:nvPr/>
        </p:nvSpPr>
        <p:spPr>
          <a:xfrm>
            <a:off x="417011" y="2513482"/>
            <a:ext cx="7207282" cy="88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631825" lvl="2" indent="-342900" algn="l"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Specifically trained for many language pairs including </a:t>
            </a:r>
            <a:r>
              <a:rPr lang="en-US" sz="160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ar-en</a:t>
            </a:r>
            <a:endParaRPr lang="en-US" sz="16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31825" lvl="2" indent="-342900" algn="l"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Lightweight and fast, suitable for low-resource settings</a:t>
            </a:r>
          </a:p>
          <a:p>
            <a:pPr marL="631825" lvl="2" indent="-342900" algn="l"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Open-source and easy to integrate via Hugging Face Transformers</a:t>
            </a:r>
          </a:p>
        </p:txBody>
      </p:sp>
      <p:sp>
        <p:nvSpPr>
          <p:cNvPr id="7" name="Google Shape;2221;p58">
            <a:extLst>
              <a:ext uri="{FF2B5EF4-FFF2-40B4-BE49-F238E27FC236}">
                <a16:creationId xmlns:a16="http://schemas.microsoft.com/office/drawing/2014/main" id="{53D28263-2409-D699-A50E-CC9AABA65E25}"/>
              </a:ext>
            </a:extLst>
          </p:cNvPr>
          <p:cNvSpPr txBox="1">
            <a:spLocks/>
          </p:cNvSpPr>
          <p:nvPr/>
        </p:nvSpPr>
        <p:spPr>
          <a:xfrm>
            <a:off x="610194" y="3462197"/>
            <a:ext cx="5578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BM Plex Mono"/>
              <a:buNone/>
              <a:defRPr sz="24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indent="0"/>
            <a:r>
              <a:rPr lang="en-US" sz="1600" dirty="0"/>
              <a:t>Fine-Tuning Approach:</a:t>
            </a:r>
          </a:p>
        </p:txBody>
      </p:sp>
      <p:sp>
        <p:nvSpPr>
          <p:cNvPr id="12" name="Google Shape;2218;p58">
            <a:extLst>
              <a:ext uri="{FF2B5EF4-FFF2-40B4-BE49-F238E27FC236}">
                <a16:creationId xmlns:a16="http://schemas.microsoft.com/office/drawing/2014/main" id="{8DAAA8EE-49CE-973F-F652-BCC16FF5F6C5}"/>
              </a:ext>
            </a:extLst>
          </p:cNvPr>
          <p:cNvSpPr txBox="1">
            <a:spLocks/>
          </p:cNvSpPr>
          <p:nvPr/>
        </p:nvSpPr>
        <p:spPr>
          <a:xfrm>
            <a:off x="417011" y="3864497"/>
            <a:ext cx="7207282" cy="882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631825" lvl="2" indent="-342900" algn="l"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Continued training on the cleaned Global Voices dataset</a:t>
            </a:r>
          </a:p>
          <a:p>
            <a:pPr marL="631825" lvl="2" indent="-342900" algn="l">
              <a:buClr>
                <a:srgbClr val="0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Adjusted for domain-specific vocabulary and structure (news-style content)</a:t>
            </a:r>
          </a:p>
        </p:txBody>
      </p:sp>
    </p:spTree>
    <p:extLst>
      <p:ext uri="{BB962C8B-B14F-4D97-AF65-F5344CB8AC3E}">
        <p14:creationId xmlns:p14="http://schemas.microsoft.com/office/powerpoint/2010/main" val="500383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8" grpId="0" build="p"/>
      <p:bldP spid="2220" grpId="0" build="p"/>
      <p:bldP spid="2" grpId="0"/>
      <p:bldP spid="5" grpId="0"/>
      <p:bldP spid="7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52"/>
          <p:cNvSpPr txBox="1">
            <a:spLocks noGrp="1"/>
          </p:cNvSpPr>
          <p:nvPr>
            <p:ph type="title"/>
          </p:nvPr>
        </p:nvSpPr>
        <p:spPr>
          <a:xfrm>
            <a:off x="720000" y="3610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Training Details</a:t>
            </a:r>
            <a:endParaRPr sz="3600" dirty="0"/>
          </a:p>
        </p:txBody>
      </p:sp>
      <p:sp>
        <p:nvSpPr>
          <p:cNvPr id="2080" name="Google Shape;2080;p52"/>
          <p:cNvSpPr txBox="1"/>
          <p:nvPr/>
        </p:nvSpPr>
        <p:spPr>
          <a:xfrm>
            <a:off x="317956" y="2641213"/>
            <a:ext cx="1343113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Seq2SeqTrainer</a:t>
            </a:r>
          </a:p>
        </p:txBody>
      </p:sp>
      <p:sp>
        <p:nvSpPr>
          <p:cNvPr id="2081" name="Google Shape;2081;p52"/>
          <p:cNvSpPr txBox="1"/>
          <p:nvPr/>
        </p:nvSpPr>
        <p:spPr>
          <a:xfrm>
            <a:off x="2540644" y="1786075"/>
            <a:ext cx="1981800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Google </a:t>
            </a:r>
            <a:r>
              <a:rPr lang="en-US" sz="1600" b="1" dirty="0" err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Colab</a:t>
            </a: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 with GPU</a:t>
            </a:r>
            <a:endParaRPr sz="16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82" name="Google Shape;2082;p52"/>
          <p:cNvSpPr txBox="1"/>
          <p:nvPr/>
        </p:nvSpPr>
        <p:spPr>
          <a:xfrm>
            <a:off x="6476303" y="1359912"/>
            <a:ext cx="2923504" cy="171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Batch Size: 32 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Learning Rate: 3e-5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Epochs: 3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Checkpoints saved per epoch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3" name="Google Shape;2083;p52"/>
          <p:cNvSpPr txBox="1"/>
          <p:nvPr/>
        </p:nvSpPr>
        <p:spPr>
          <a:xfrm>
            <a:off x="4649670" y="1682919"/>
            <a:ext cx="1981799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Training Configuration:</a:t>
            </a:r>
          </a:p>
        </p:txBody>
      </p:sp>
      <p:sp>
        <p:nvSpPr>
          <p:cNvPr id="2086" name="Google Shape;2086;p52"/>
          <p:cNvSpPr txBox="1"/>
          <p:nvPr/>
        </p:nvSpPr>
        <p:spPr>
          <a:xfrm>
            <a:off x="2608718" y="3532500"/>
            <a:ext cx="1913726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Time: ~1 hour</a:t>
            </a:r>
          </a:p>
        </p:txBody>
      </p:sp>
      <p:cxnSp>
        <p:nvCxnSpPr>
          <p:cNvPr id="2091" name="Google Shape;2091;p52"/>
          <p:cNvCxnSpPr>
            <a:cxnSpLocks/>
          </p:cNvCxnSpPr>
          <p:nvPr/>
        </p:nvCxnSpPr>
        <p:spPr>
          <a:xfrm flipV="1">
            <a:off x="1729069" y="2007054"/>
            <a:ext cx="811575" cy="873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52"/>
          <p:cNvCxnSpPr>
            <a:cxnSpLocks/>
          </p:cNvCxnSpPr>
          <p:nvPr/>
        </p:nvCxnSpPr>
        <p:spPr>
          <a:xfrm>
            <a:off x="1729106" y="2873775"/>
            <a:ext cx="811575" cy="8732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3" name="Google Shape;2093;p52"/>
          <p:cNvCxnSpPr>
            <a:cxnSpLocks/>
          </p:cNvCxnSpPr>
          <p:nvPr/>
        </p:nvCxnSpPr>
        <p:spPr>
          <a:xfrm>
            <a:off x="4187594" y="1897419"/>
            <a:ext cx="12700" cy="12700"/>
          </a:xfrm>
          <a:prstGeom prst="bentConnector3">
            <a:avLst>
              <a:gd name="adj1" fmla="val 69718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3" name="Google Shape;2093;p52">
            <a:extLst>
              <a:ext uri="{FF2B5EF4-FFF2-40B4-BE49-F238E27FC236}">
                <a16:creationId xmlns:a16="http://schemas.microsoft.com/office/drawing/2014/main" id="{B220508D-CBA5-4054-D7A9-0D3B0E5E8C55}"/>
              </a:ext>
            </a:extLst>
          </p:cNvPr>
          <p:cNvCxnSpPr>
            <a:cxnSpLocks/>
          </p:cNvCxnSpPr>
          <p:nvPr/>
        </p:nvCxnSpPr>
        <p:spPr>
          <a:xfrm>
            <a:off x="4301358" y="3734300"/>
            <a:ext cx="12700" cy="12700"/>
          </a:xfrm>
          <a:prstGeom prst="bentConnector3">
            <a:avLst>
              <a:gd name="adj1" fmla="val 6971835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9" name="Google Shape;2083;p52">
            <a:extLst>
              <a:ext uri="{FF2B5EF4-FFF2-40B4-BE49-F238E27FC236}">
                <a16:creationId xmlns:a16="http://schemas.microsoft.com/office/drawing/2014/main" id="{761EEF24-4376-28DD-A750-02D83AF72808}"/>
              </a:ext>
            </a:extLst>
          </p:cNvPr>
          <p:cNvSpPr txBox="1"/>
          <p:nvPr/>
        </p:nvSpPr>
        <p:spPr>
          <a:xfrm>
            <a:off x="4753523" y="3532500"/>
            <a:ext cx="1981799" cy="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Observed Results:</a:t>
            </a:r>
          </a:p>
        </p:txBody>
      </p:sp>
      <p:sp>
        <p:nvSpPr>
          <p:cNvPr id="2061" name="Google Shape;2082;p52">
            <a:extLst>
              <a:ext uri="{FF2B5EF4-FFF2-40B4-BE49-F238E27FC236}">
                <a16:creationId xmlns:a16="http://schemas.microsoft.com/office/drawing/2014/main" id="{E154FE14-5380-8CA2-B03D-5EBD932B5219}"/>
              </a:ext>
            </a:extLst>
          </p:cNvPr>
          <p:cNvSpPr txBox="1"/>
          <p:nvPr/>
        </p:nvSpPr>
        <p:spPr>
          <a:xfrm>
            <a:off x="6476303" y="3393220"/>
            <a:ext cx="3177540" cy="873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Training Loss: 0.275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Validation Loss: 0.233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667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0" grpId="0"/>
      <p:bldP spid="2081" grpId="0"/>
      <p:bldP spid="2082" grpId="0"/>
      <p:bldP spid="2083" grpId="0"/>
      <p:bldP spid="2086" grpId="0"/>
      <p:bldP spid="2059" grpId="0"/>
      <p:bldP spid="20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And Analysis</a:t>
            </a:r>
            <a:endParaRPr dirty="0"/>
          </a:p>
        </p:txBody>
      </p:sp>
      <p:sp>
        <p:nvSpPr>
          <p:cNvPr id="1746" name="Google Shape;1746;p44"/>
          <p:cNvSpPr txBox="1">
            <a:spLocks noGrp="1"/>
          </p:cNvSpPr>
          <p:nvPr>
            <p:ph type="subTitle" idx="1"/>
          </p:nvPr>
        </p:nvSpPr>
        <p:spPr>
          <a:xfrm>
            <a:off x="487103" y="3319324"/>
            <a:ext cx="2693285" cy="1569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training loss steadily decreased over time, indicating that the model was learning effectively during training but later he learn so slowly.</a:t>
            </a:r>
            <a:endParaRPr dirty="0"/>
          </a:p>
        </p:txBody>
      </p:sp>
      <p:sp>
        <p:nvSpPr>
          <p:cNvPr id="1747" name="Google Shape;1747;p44"/>
          <p:cNvSpPr txBox="1">
            <a:spLocks noGrp="1"/>
          </p:cNvSpPr>
          <p:nvPr>
            <p:ph type="subTitle" idx="2"/>
          </p:nvPr>
        </p:nvSpPr>
        <p:spPr>
          <a:xfrm>
            <a:off x="3424018" y="3467569"/>
            <a:ext cx="2607834" cy="1254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model achieved a low eval loss of </a:t>
            </a:r>
            <a:r>
              <a:rPr lang="en-US" b="1" dirty="0"/>
              <a:t>0.233</a:t>
            </a:r>
            <a:r>
              <a:rPr lang="en-US" dirty="0"/>
              <a:t> in under </a:t>
            </a:r>
            <a:r>
              <a:rPr lang="en-US" b="1" dirty="0"/>
              <a:t>40 seconds</a:t>
            </a:r>
            <a:r>
              <a:rPr lang="en-US" dirty="0"/>
              <a:t>, showing good performance and fast inference.</a:t>
            </a:r>
          </a:p>
        </p:txBody>
      </p:sp>
      <p:sp>
        <p:nvSpPr>
          <p:cNvPr id="1748" name="Google Shape;1748;p44"/>
          <p:cNvSpPr txBox="1">
            <a:spLocks noGrp="1"/>
          </p:cNvSpPr>
          <p:nvPr>
            <p:ph type="subTitle" idx="6"/>
          </p:nvPr>
        </p:nvSpPr>
        <p:spPr>
          <a:xfrm>
            <a:off x="6523468" y="2760032"/>
            <a:ext cx="1981800" cy="796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Test Evaluation</a:t>
            </a:r>
            <a:endParaRPr dirty="0"/>
          </a:p>
        </p:txBody>
      </p:sp>
      <p:sp>
        <p:nvSpPr>
          <p:cNvPr id="1749" name="Google Shape;1749;p44"/>
          <p:cNvSpPr txBox="1">
            <a:spLocks noGrp="1"/>
          </p:cNvSpPr>
          <p:nvPr>
            <p:ph type="subTitle" idx="4"/>
          </p:nvPr>
        </p:nvSpPr>
        <p:spPr>
          <a:xfrm>
            <a:off x="469634" y="2822900"/>
            <a:ext cx="2293656" cy="697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Training Evaluation</a:t>
            </a:r>
            <a:endParaRPr dirty="0"/>
          </a:p>
        </p:txBody>
      </p:sp>
      <p:sp>
        <p:nvSpPr>
          <p:cNvPr id="1750" name="Google Shape;1750;p44"/>
          <p:cNvSpPr txBox="1">
            <a:spLocks noGrp="1"/>
          </p:cNvSpPr>
          <p:nvPr>
            <p:ph type="subTitle" idx="5"/>
          </p:nvPr>
        </p:nvSpPr>
        <p:spPr>
          <a:xfrm>
            <a:off x="3576369" y="2679879"/>
            <a:ext cx="1981800" cy="8405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</a:t>
            </a:r>
            <a:r>
              <a:rPr lang="en" dirty="0"/>
              <a:t>lidation evaluation</a:t>
            </a:r>
            <a:endParaRPr dirty="0"/>
          </a:p>
        </p:txBody>
      </p:sp>
      <p:sp>
        <p:nvSpPr>
          <p:cNvPr id="1751" name="Google Shape;1751;p44"/>
          <p:cNvSpPr txBox="1">
            <a:spLocks noGrp="1"/>
          </p:cNvSpPr>
          <p:nvPr>
            <p:ph type="subTitle" idx="3"/>
          </p:nvPr>
        </p:nvSpPr>
        <p:spPr>
          <a:xfrm>
            <a:off x="6427833" y="3421832"/>
            <a:ext cx="2607834" cy="14671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/>
              <a:t>The model achieved a </a:t>
            </a:r>
            <a:r>
              <a:rPr lang="en-US" sz="1200" b="1" dirty="0"/>
              <a:t>BLEU score of 40.42</a:t>
            </a:r>
            <a:r>
              <a:rPr lang="en-US" sz="1200" dirty="0"/>
              <a:t> and a </a:t>
            </a:r>
            <a:r>
              <a:rPr lang="en-US" sz="1200" b="1" dirty="0"/>
              <a:t>METEOR score of 0.70</a:t>
            </a:r>
            <a:r>
              <a:rPr lang="en-US" sz="1200" dirty="0"/>
              <a:t> on the first 10 test sentences, indicating high-quality translations that closely match the references in both structure and meaning.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B919A-6C21-46EF-45B2-92AD63DE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88" y="1375521"/>
            <a:ext cx="2755562" cy="1088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77A852-996A-E3F2-55C4-0E72D15F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1" y="1017725"/>
            <a:ext cx="2293656" cy="171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FFEBA3-0F0D-08C4-0720-C04A9D1B3B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52" y="1921311"/>
            <a:ext cx="3031107" cy="380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DC87F3-DF3D-95AD-72D1-052D856FD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383" y="1597611"/>
            <a:ext cx="2657917" cy="402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3FA344-9747-FFFC-B5F2-1F01BDBFD8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5777" y="2291478"/>
            <a:ext cx="3097182" cy="41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792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" grpId="0" build="p"/>
      <p:bldP spid="1747" grpId="0" build="p"/>
      <p:bldP spid="1748" grpId="0" build="p"/>
      <p:bldP spid="1749" grpId="0" build="p"/>
      <p:bldP spid="1750" grpId="0" build="p"/>
      <p:bldP spid="17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50"/>
          <p:cNvSpPr txBox="1">
            <a:spLocks noGrp="1"/>
          </p:cNvSpPr>
          <p:nvPr>
            <p:ph type="title"/>
          </p:nvPr>
        </p:nvSpPr>
        <p:spPr>
          <a:xfrm>
            <a:off x="2301764" y="6065"/>
            <a:ext cx="4540473" cy="688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GUI and Example</a:t>
            </a:r>
            <a:endParaRPr sz="3200" dirty="0"/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4" name="Google Shape;2054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0" name="Google Shape;2060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5" name="Google Shape;2065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7" name="Google Shape;206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9F04710-D8A9-49F5-B5F3-75C30B56058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4472" b="4472"/>
          <a:stretch>
            <a:fillRect/>
          </a:stretch>
        </p:blipFill>
        <p:spPr>
          <a:xfrm>
            <a:off x="850265" y="815239"/>
            <a:ext cx="7354920" cy="41371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7293107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5" name="Google Shape;1545;p40"/>
          <p:cNvGrpSpPr/>
          <p:nvPr/>
        </p:nvGrpSpPr>
        <p:grpSpPr>
          <a:xfrm>
            <a:off x="-2765817" y="-2958610"/>
            <a:ext cx="8164418" cy="6343459"/>
            <a:chOff x="-2613417" y="-2806210"/>
            <a:chExt cx="8164418" cy="6343459"/>
          </a:xfrm>
        </p:grpSpPr>
        <p:grpSp>
          <p:nvGrpSpPr>
            <p:cNvPr id="1546" name="Google Shape;1546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7" name="Google Shape;1547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8" name="Google Shape;1548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49" name="Google Shape;1549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0" name="Google Shape;1550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5" name="Google Shape;1555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6" name="Google Shape;1556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7" name="Google Shape;1557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8" name="Google Shape;1558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3" name="Google Shape;1563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4" name="Google Shape;1564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5" name="Google Shape;1565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6" name="Google Shape;1566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1" name="Google Shape;1571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2" name="Google Shape;1572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3" name="Google Shape;1573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4" name="Google Shape;1574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9" name="Google Shape;1579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0" name="Google Shape;1580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1" name="Google Shape;1581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2" name="Google Shape;1582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3" name="Google Shape;1583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4" name="Google Shape;1584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6" name="Google Shape;1586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7" name="Google Shape;1587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9" name="Google Shape;1589;p40"/>
          <p:cNvGrpSpPr/>
          <p:nvPr/>
        </p:nvGrpSpPr>
        <p:grpSpPr>
          <a:xfrm>
            <a:off x="4800964" y="2654274"/>
            <a:ext cx="5765856" cy="4103650"/>
            <a:chOff x="4452944" y="2184175"/>
            <a:chExt cx="5765856" cy="4103650"/>
          </a:xfrm>
        </p:grpSpPr>
        <p:pic>
          <p:nvPicPr>
            <p:cNvPr id="1590" name="Google Shape;1590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1" name="Google Shape;1591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2" name="Google Shape;1592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5" name="Google Shape;1595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6" name="Google Shape;1596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7" name="Google Shape;1597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0" name="Google Shape;160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2" name="Google Shape;1602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4" name="Google Shape;1604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5" name="Google Shape;1605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2" name="Google Shape;1612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3" name="Google Shape;1613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6" name="Google Shape;1616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8" name="Google Shape;1618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19" name="Google Shape;1619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" name="Google Shape;2411;p64">
            <a:extLst>
              <a:ext uri="{FF2B5EF4-FFF2-40B4-BE49-F238E27FC236}">
                <a16:creationId xmlns:a16="http://schemas.microsoft.com/office/drawing/2014/main" id="{8D63083A-09ED-E5FE-06EB-A8BB1AE519B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3474" y="2717739"/>
            <a:ext cx="3505627" cy="562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Do you have any questions?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9" name="Google Shape;2412;p64">
            <a:extLst>
              <a:ext uri="{FF2B5EF4-FFF2-40B4-BE49-F238E27FC236}">
                <a16:creationId xmlns:a16="http://schemas.microsoft.com/office/drawing/2014/main" id="{1F95C69E-FB02-0B70-D53B-21A790D24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4806" y="1847514"/>
            <a:ext cx="5126700" cy="562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Thanks!</a:t>
            </a:r>
            <a:endParaRPr sz="4400" dirty="0"/>
          </a:p>
        </p:txBody>
      </p:sp>
      <p:sp>
        <p:nvSpPr>
          <p:cNvPr id="10" name="Google Shape;2412;p64">
            <a:extLst>
              <a:ext uri="{FF2B5EF4-FFF2-40B4-BE49-F238E27FC236}">
                <a16:creationId xmlns:a16="http://schemas.microsoft.com/office/drawing/2014/main" id="{9B71FC35-911E-944D-C9F6-E0D8AFD3729A}"/>
              </a:ext>
            </a:extLst>
          </p:cNvPr>
          <p:cNvSpPr txBox="1">
            <a:spLocks/>
          </p:cNvSpPr>
          <p:nvPr/>
        </p:nvSpPr>
        <p:spPr>
          <a:xfrm>
            <a:off x="5091814" y="1157563"/>
            <a:ext cx="2750349" cy="56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en-US" sz="2400" dirty="0"/>
              <a:t>Team Members</a:t>
            </a:r>
          </a:p>
        </p:txBody>
      </p:sp>
      <p:sp>
        <p:nvSpPr>
          <p:cNvPr id="11" name="Google Shape;2411;p64">
            <a:extLst>
              <a:ext uri="{FF2B5EF4-FFF2-40B4-BE49-F238E27FC236}">
                <a16:creationId xmlns:a16="http://schemas.microsoft.com/office/drawing/2014/main" id="{9E9FB75F-A387-2DDD-4FB2-F666ACF0454A}"/>
              </a:ext>
            </a:extLst>
          </p:cNvPr>
          <p:cNvSpPr txBox="1">
            <a:spLocks/>
          </p:cNvSpPr>
          <p:nvPr/>
        </p:nvSpPr>
        <p:spPr>
          <a:xfrm>
            <a:off x="5091814" y="1681331"/>
            <a:ext cx="3610566" cy="239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Bassam Emad Hamdy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Buthaina Esam Mohamed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Terevena</a:t>
            </a:r>
            <a:r>
              <a:rPr lang="en-US" sz="1600" b="1" dirty="0"/>
              <a:t> Reda Amin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Aya Mohamed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Eman</a:t>
            </a:r>
            <a:r>
              <a:rPr lang="en-US" sz="1600" b="1" dirty="0"/>
              <a:t> Ehab </a:t>
            </a:r>
            <a:r>
              <a:rPr lang="en-US" sz="1600" b="1" dirty="0" err="1"/>
              <a:t>Ebrahiem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Gamil Mohamed Gamil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Bassem </a:t>
            </a:r>
            <a:r>
              <a:rPr lang="en-US" sz="1600" b="1" dirty="0" err="1"/>
              <a:t>yasser</a:t>
            </a:r>
            <a:r>
              <a:rPr lang="en-US" sz="1600" b="1" dirty="0"/>
              <a:t> Ragab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428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</vt:lpstr>
      <vt:lpstr>Wingdings</vt:lpstr>
      <vt:lpstr>IBM Plex Mono</vt:lpstr>
      <vt:lpstr>Arial</vt:lpstr>
      <vt:lpstr>Introduction to Coding Workshop by Slidesgo</vt:lpstr>
      <vt:lpstr>Arabic-to-English Machine Translation using Pretrained Models</vt:lpstr>
      <vt:lpstr>Problem Statement &amp; Objective</vt:lpstr>
      <vt:lpstr>PowerPoint Presentation</vt:lpstr>
      <vt:lpstr>Preprocessing Steps</vt:lpstr>
      <vt:lpstr>Model Architecture</vt:lpstr>
      <vt:lpstr>Training Details</vt:lpstr>
      <vt:lpstr>Evaluation And Analysis</vt:lpstr>
      <vt:lpstr>GUI and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Arabic-to-English Machine Translation using Pretrained Models</dc:title>
  <dc:creator>Buthina Esam Mohamed Giza</dc:creator>
  <cp:lastModifiedBy>Buthina Esam</cp:lastModifiedBy>
  <cp:revision>5</cp:revision>
  <dcterms:modified xsi:type="dcterms:W3CDTF">2025-05-12T20:24:53Z</dcterms:modified>
</cp:coreProperties>
</file>