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9" r:id="rId3"/>
    <p:sldId id="268" r:id="rId4"/>
    <p:sldId id="295" r:id="rId5"/>
    <p:sldId id="263" r:id="rId6"/>
    <p:sldId id="274" r:id="rId7"/>
    <p:sldId id="277" r:id="rId8"/>
    <p:sldId id="278" r:id="rId9"/>
    <p:sldId id="267" r:id="rId10"/>
    <p:sldId id="273" r:id="rId11"/>
    <p:sldId id="302" r:id="rId12"/>
    <p:sldId id="297" r:id="rId13"/>
    <p:sldId id="265" r:id="rId14"/>
    <p:sldId id="283" r:id="rId15"/>
    <p:sldId id="299" r:id="rId16"/>
    <p:sldId id="266" r:id="rId17"/>
    <p:sldId id="301" r:id="rId18"/>
    <p:sldId id="272" r:id="rId19"/>
    <p:sldId id="271" r:id="rId20"/>
    <p:sldId id="298" r:id="rId21"/>
    <p:sldId id="270" r:id="rId22"/>
    <p:sldId id="279" r:id="rId23"/>
    <p:sldId id="285" r:id="rId24"/>
    <p:sldId id="291" r:id="rId25"/>
    <p:sldId id="290" r:id="rId26"/>
    <p:sldId id="264" r:id="rId27"/>
    <p:sldId id="262"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825B0B0B-2E6F-4EC2-B29D-A41144459A6D}">
          <p14:sldIdLst>
            <p14:sldId id="256"/>
            <p14:sldId id="269"/>
            <p14:sldId id="268"/>
            <p14:sldId id="295"/>
            <p14:sldId id="263"/>
            <p14:sldId id="274"/>
            <p14:sldId id="277"/>
            <p14:sldId id="278"/>
            <p14:sldId id="267"/>
            <p14:sldId id="273"/>
            <p14:sldId id="302"/>
            <p14:sldId id="297"/>
            <p14:sldId id="265"/>
            <p14:sldId id="283"/>
            <p14:sldId id="299"/>
            <p14:sldId id="266"/>
            <p14:sldId id="301"/>
            <p14:sldId id="272"/>
            <p14:sldId id="271"/>
            <p14:sldId id="298"/>
            <p14:sldId id="270"/>
            <p14:sldId id="279"/>
            <p14:sldId id="285"/>
            <p14:sldId id="291"/>
            <p14:sldId id="290"/>
            <p14:sldId id="264"/>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3"/>
    <p:restoredTop sz="94694"/>
  </p:normalViewPr>
  <p:slideViewPr>
    <p:cSldViewPr snapToGrid="0">
      <p:cViewPr varScale="1">
        <p:scale>
          <a:sx n="78" d="100"/>
          <a:sy n="78" d="100"/>
        </p:scale>
        <p:origin x="595" y="62"/>
      </p:cViewPr>
      <p:guideLst/>
    </p:cSldViewPr>
  </p:slideViewPr>
  <p:notesTextViewPr>
    <p:cViewPr>
      <p:scale>
        <a:sx n="1" d="1"/>
        <a:sy n="1" d="1"/>
      </p:scale>
      <p:origin x="0" y="0"/>
    </p:cViewPr>
  </p:notesTextViewPr>
  <p:notesViewPr>
    <p:cSldViewPr snapToGrid="0">
      <p:cViewPr varScale="1">
        <p:scale>
          <a:sx n="118" d="100"/>
          <a:sy n="118" d="100"/>
        </p:scale>
        <p:origin x="415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EEFDC06-1451-4DD2-806E-67617C21B6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94F099B-C422-4E7D-A862-A12C9DAB59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212D0E-52E3-4ACA-B2BD-68921FEDA1DD}" type="datetimeFigureOut">
              <a:rPr lang="de-DE" smtClean="0"/>
              <a:t>07.05.2021</a:t>
            </a:fld>
            <a:endParaRPr lang="de-DE"/>
          </a:p>
        </p:txBody>
      </p:sp>
      <p:sp>
        <p:nvSpPr>
          <p:cNvPr id="4" name="Fußzeilenplatzhalter 3">
            <a:extLst>
              <a:ext uri="{FF2B5EF4-FFF2-40B4-BE49-F238E27FC236}">
                <a16:creationId xmlns:a16="http://schemas.microsoft.com/office/drawing/2014/main" id="{1FBB85CC-6F9D-48FE-862B-EA41B051F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A10B3A3-8E12-43EB-A5C7-EEEA941DE0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417BAB-1C46-4576-AE9D-DDDDF22D86E7}" type="slidenum">
              <a:rPr lang="de-DE" smtClean="0"/>
              <a:t>‹Nr.›</a:t>
            </a:fld>
            <a:endParaRPr lang="de-DE"/>
          </a:p>
        </p:txBody>
      </p:sp>
    </p:spTree>
    <p:extLst>
      <p:ext uri="{BB962C8B-B14F-4D97-AF65-F5344CB8AC3E}">
        <p14:creationId xmlns:p14="http://schemas.microsoft.com/office/powerpoint/2010/main" val="21207630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9T17:40:51.82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0,'7940'3873,"-7933"-3870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9T17:41:09.8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7947 0,'-7937'3871,"7927"-3866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11007-30B3-4688-AD6C-B1EE3FB4F847}" type="datetimeFigureOut">
              <a:rPr lang="de-DE" smtClean="0"/>
              <a:t>12.05.2021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D0E0C-8830-49D5-9A29-4976F56F2ACB}" type="slidenum">
              <a:rPr lang="de-DE" smtClean="0"/>
              <a:t>‹Nr.›</a:t>
            </a:fld>
            <a:endParaRPr lang="de-DE"/>
          </a:p>
        </p:txBody>
      </p:sp>
    </p:spTree>
    <p:extLst>
      <p:ext uri="{BB962C8B-B14F-4D97-AF65-F5344CB8AC3E}">
        <p14:creationId xmlns:p14="http://schemas.microsoft.com/office/powerpoint/2010/main" val="203860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liste eingehen und darauf, dass kein </a:t>
            </a:r>
          </a:p>
        </p:txBody>
      </p:sp>
      <p:sp>
        <p:nvSpPr>
          <p:cNvPr id="4" name="Foliennummernplatzhalter 3"/>
          <p:cNvSpPr>
            <a:spLocks noGrp="1"/>
          </p:cNvSpPr>
          <p:nvPr>
            <p:ph type="sldNum" sz="quarter" idx="5"/>
          </p:nvPr>
        </p:nvSpPr>
        <p:spPr/>
        <p:txBody>
          <a:bodyPr/>
          <a:lstStyle/>
          <a:p>
            <a:fld id="{62BD0E0C-8830-49D5-9A29-4976F56F2ACB}" type="slidenum">
              <a:rPr lang="de-DE" smtClean="0"/>
              <a:t>14</a:t>
            </a:fld>
            <a:endParaRPr lang="de-DE"/>
          </a:p>
        </p:txBody>
      </p:sp>
    </p:spTree>
    <p:extLst>
      <p:ext uri="{BB962C8B-B14F-4D97-AF65-F5344CB8AC3E}">
        <p14:creationId xmlns:p14="http://schemas.microsoft.com/office/powerpoint/2010/main" val="617665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liste eingehen und darauf, dass kein </a:t>
            </a:r>
          </a:p>
        </p:txBody>
      </p:sp>
      <p:sp>
        <p:nvSpPr>
          <p:cNvPr id="4" name="Foliennummernplatzhalter 3"/>
          <p:cNvSpPr>
            <a:spLocks noGrp="1"/>
          </p:cNvSpPr>
          <p:nvPr>
            <p:ph type="sldNum" sz="quarter" idx="5"/>
          </p:nvPr>
        </p:nvSpPr>
        <p:spPr/>
        <p:txBody>
          <a:bodyPr/>
          <a:lstStyle/>
          <a:p>
            <a:fld id="{62BD0E0C-8830-49D5-9A29-4976F56F2ACB}" type="slidenum">
              <a:rPr lang="de-DE" smtClean="0"/>
              <a:t>15</a:t>
            </a:fld>
            <a:endParaRPr lang="de-DE"/>
          </a:p>
        </p:txBody>
      </p:sp>
    </p:spTree>
    <p:extLst>
      <p:ext uri="{BB962C8B-B14F-4D97-AF65-F5344CB8AC3E}">
        <p14:creationId xmlns:p14="http://schemas.microsoft.com/office/powerpoint/2010/main" val="2608218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Hilfe zum </a:t>
            </a:r>
            <a:r>
              <a:rPr lang="de-DE" dirty="0" err="1"/>
              <a:t>start</a:t>
            </a:r>
            <a:r>
              <a:rPr lang="de-DE" dirty="0"/>
              <a:t> z.B. Beispiel für eine Richtung</a:t>
            </a:r>
          </a:p>
        </p:txBody>
      </p:sp>
      <p:sp>
        <p:nvSpPr>
          <p:cNvPr id="4" name="Foliennummernplatzhalter 3"/>
          <p:cNvSpPr>
            <a:spLocks noGrp="1"/>
          </p:cNvSpPr>
          <p:nvPr>
            <p:ph type="sldNum" sz="quarter" idx="5"/>
          </p:nvPr>
        </p:nvSpPr>
        <p:spPr/>
        <p:txBody>
          <a:bodyPr/>
          <a:lstStyle/>
          <a:p>
            <a:fld id="{62BD0E0C-8830-49D5-9A29-4976F56F2ACB}" type="slidenum">
              <a:rPr lang="de-DE" smtClean="0"/>
              <a:t>16</a:t>
            </a:fld>
            <a:endParaRPr lang="de-DE"/>
          </a:p>
        </p:txBody>
      </p:sp>
    </p:spTree>
    <p:extLst>
      <p:ext uri="{BB962C8B-B14F-4D97-AF65-F5344CB8AC3E}">
        <p14:creationId xmlns:p14="http://schemas.microsoft.com/office/powerpoint/2010/main" val="51559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Hilfe zum </a:t>
            </a:r>
            <a:r>
              <a:rPr lang="de-DE" dirty="0" err="1"/>
              <a:t>start</a:t>
            </a:r>
            <a:r>
              <a:rPr lang="de-DE" dirty="0"/>
              <a:t> z.B. Beispiel für eine Richtung</a:t>
            </a:r>
          </a:p>
        </p:txBody>
      </p:sp>
      <p:sp>
        <p:nvSpPr>
          <p:cNvPr id="4" name="Foliennummernplatzhalter 3"/>
          <p:cNvSpPr>
            <a:spLocks noGrp="1"/>
          </p:cNvSpPr>
          <p:nvPr>
            <p:ph type="sldNum" sz="quarter" idx="5"/>
          </p:nvPr>
        </p:nvSpPr>
        <p:spPr/>
        <p:txBody>
          <a:bodyPr/>
          <a:lstStyle/>
          <a:p>
            <a:fld id="{62BD0E0C-8830-49D5-9A29-4976F56F2ACB}" type="slidenum">
              <a:rPr lang="de-DE" smtClean="0"/>
              <a:t>17</a:t>
            </a:fld>
            <a:endParaRPr lang="de-DE"/>
          </a:p>
        </p:txBody>
      </p:sp>
    </p:spTree>
    <p:extLst>
      <p:ext uri="{BB962C8B-B14F-4D97-AF65-F5344CB8AC3E}">
        <p14:creationId xmlns:p14="http://schemas.microsoft.com/office/powerpoint/2010/main" val="2284146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B6AE53-B2C7-432B-ADD5-ECFB023F9684}"/>
              </a:ext>
            </a:extLst>
          </p:cNvPr>
          <p:cNvSpPr>
            <a:spLocks noGrp="1"/>
          </p:cNvSpPr>
          <p:nvPr>
            <p:ph type="ctrTitle" hasCustomPrompt="1"/>
          </p:nvPr>
        </p:nvSpPr>
        <p:spPr>
          <a:xfrm>
            <a:off x="1524000" y="1561822"/>
            <a:ext cx="9144000" cy="1475054"/>
          </a:xfrm>
          <a:prstGeom prst="rect">
            <a:avLst/>
          </a:prstGeom>
        </p:spPr>
        <p:txBody>
          <a:bodyPr anchor="b">
            <a:normAutofit/>
          </a:bodyPr>
          <a:lstStyle>
            <a:lvl1pPr algn="ctr">
              <a:defRPr sz="4000" baseline="0">
                <a:solidFill>
                  <a:schemeClr val="tx1">
                    <a:lumMod val="65000"/>
                    <a:lumOff val="35000"/>
                  </a:schemeClr>
                </a:solidFill>
              </a:defRPr>
            </a:lvl1pPr>
          </a:lstStyle>
          <a:p>
            <a:r>
              <a:rPr lang="de-DE" dirty="0"/>
              <a:t>Titel bearbeiten</a:t>
            </a:r>
          </a:p>
        </p:txBody>
      </p:sp>
      <p:sp>
        <p:nvSpPr>
          <p:cNvPr id="3" name="Untertitel 2">
            <a:extLst>
              <a:ext uri="{FF2B5EF4-FFF2-40B4-BE49-F238E27FC236}">
                <a16:creationId xmlns:a16="http://schemas.microsoft.com/office/drawing/2014/main" id="{C8A4AAEA-5A91-4E25-9E62-467CDD37A06E}"/>
              </a:ext>
            </a:extLst>
          </p:cNvPr>
          <p:cNvSpPr>
            <a:spLocks noGrp="1"/>
          </p:cNvSpPr>
          <p:nvPr>
            <p:ph type="subTitle" idx="1" hasCustomPrompt="1"/>
          </p:nvPr>
        </p:nvSpPr>
        <p:spPr>
          <a:xfrm>
            <a:off x="1524000" y="3784414"/>
            <a:ext cx="9144000" cy="420491"/>
          </a:xfrm>
          <a:prstGeom prst="rect">
            <a:avLst/>
          </a:prstGeom>
        </p:spPr>
        <p:txBody>
          <a:bodyPr>
            <a:normAutofit/>
          </a:bodyPr>
          <a:lstStyle>
            <a:lvl1pPr marL="0" indent="0" algn="ctr">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Referentin: Maria </a:t>
            </a:r>
            <a:r>
              <a:rPr lang="de-DE" dirty="0" err="1"/>
              <a:t>Musterfau</a:t>
            </a:r>
            <a:endParaRPr lang="de-DE" dirty="0"/>
          </a:p>
        </p:txBody>
      </p:sp>
      <p:sp>
        <p:nvSpPr>
          <p:cNvPr id="8" name="Untertitel 2">
            <a:extLst>
              <a:ext uri="{FF2B5EF4-FFF2-40B4-BE49-F238E27FC236}">
                <a16:creationId xmlns:a16="http://schemas.microsoft.com/office/drawing/2014/main" id="{3E55D6D4-C2C9-4B69-A187-94C71E593750}"/>
              </a:ext>
            </a:extLst>
          </p:cNvPr>
          <p:cNvSpPr txBox="1">
            <a:spLocks/>
          </p:cNvSpPr>
          <p:nvPr userDrawn="1"/>
        </p:nvSpPr>
        <p:spPr>
          <a:xfrm>
            <a:off x="1524000" y="4317257"/>
            <a:ext cx="9144000" cy="4204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1800" dirty="0"/>
              <a:t>Datum: 9. Mai 2021</a:t>
            </a:r>
          </a:p>
        </p:txBody>
      </p:sp>
      <p:pic>
        <p:nvPicPr>
          <p:cNvPr id="9" name="Grafik 8">
            <a:extLst>
              <a:ext uri="{FF2B5EF4-FFF2-40B4-BE49-F238E27FC236}">
                <a16:creationId xmlns:a16="http://schemas.microsoft.com/office/drawing/2014/main" id="{5856EDD6-AADC-6F44-8203-C34AF2A465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75730" y="501056"/>
            <a:ext cx="3240539" cy="626456"/>
          </a:xfrm>
          <a:prstGeom prst="rect">
            <a:avLst/>
          </a:prstGeom>
        </p:spPr>
      </p:pic>
    </p:spTree>
    <p:extLst>
      <p:ext uri="{BB962C8B-B14F-4D97-AF65-F5344CB8AC3E}">
        <p14:creationId xmlns:p14="http://schemas.microsoft.com/office/powerpoint/2010/main" val="66181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Aufzähl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3A708-B159-4407-B697-73423997DBAF}"/>
              </a:ext>
            </a:extLst>
          </p:cNvPr>
          <p:cNvSpPr>
            <a:spLocks noGrp="1"/>
          </p:cNvSpPr>
          <p:nvPr>
            <p:ph type="title" hasCustomPrompt="1"/>
          </p:nvPr>
        </p:nvSpPr>
        <p:spPr>
          <a:xfrm>
            <a:off x="838200" y="365126"/>
            <a:ext cx="7244562" cy="882997"/>
          </a:xfrm>
          <a:prstGeom prst="rect">
            <a:avLst/>
          </a:prstGeom>
        </p:spPr>
        <p:txBody>
          <a:bodyPr anchor="b">
            <a:normAutofit/>
          </a:bodyPr>
          <a:lstStyle>
            <a:lvl1pPr>
              <a:defRPr sz="2800" baseline="0">
                <a:solidFill>
                  <a:schemeClr val="tx1">
                    <a:lumMod val="65000"/>
                    <a:lumOff val="35000"/>
                  </a:schemeClr>
                </a:solidFill>
              </a:defRPr>
            </a:lvl1pPr>
          </a:lstStyle>
          <a:p>
            <a:r>
              <a:rPr lang="de-DE" dirty="0"/>
              <a:t>Überschrift bearbeiten</a:t>
            </a:r>
          </a:p>
        </p:txBody>
      </p:sp>
      <p:sp>
        <p:nvSpPr>
          <p:cNvPr id="3" name="Inhaltsplatzhalter 2">
            <a:extLst>
              <a:ext uri="{FF2B5EF4-FFF2-40B4-BE49-F238E27FC236}">
                <a16:creationId xmlns:a16="http://schemas.microsoft.com/office/drawing/2014/main" id="{091954EA-FCA8-47DD-A266-F377A8399BA3}"/>
              </a:ext>
            </a:extLst>
          </p:cNvPr>
          <p:cNvSpPr>
            <a:spLocks noGrp="1"/>
          </p:cNvSpPr>
          <p:nvPr>
            <p:ph idx="1" hasCustomPrompt="1"/>
          </p:nvPr>
        </p:nvSpPr>
        <p:spPr>
          <a:xfrm>
            <a:off x="838200" y="1575171"/>
            <a:ext cx="10515600" cy="4601792"/>
          </a:xfrm>
          <a:prstGeom prst="rect">
            <a:avLst/>
          </a:prstGeom>
        </p:spPr>
        <p:txBody>
          <a:bodyPr/>
          <a:lstStyle>
            <a:lvl1pPr marL="228600" indent="-228600">
              <a:buClr>
                <a:schemeClr val="tx2"/>
              </a:buClr>
              <a:buSzPct val="100000"/>
              <a:buFont typeface="Calibri" panose="020F0502020204030204" pitchFamily="34" charset="0"/>
              <a:buChar char="›"/>
              <a:defRPr sz="2000"/>
            </a:lvl1pPr>
            <a:lvl2pPr marL="685800" indent="-228600">
              <a:buClr>
                <a:schemeClr val="tx2"/>
              </a:buClr>
              <a:buSzPct val="100000"/>
              <a:buFont typeface="Calibri" panose="020F0502020204030204" pitchFamily="34" charset="0"/>
              <a:buChar char="›"/>
              <a:defRPr sz="1800"/>
            </a:lvl2pPr>
            <a:lvl3pPr marL="1143000" indent="-228600">
              <a:buClr>
                <a:schemeClr val="tx2"/>
              </a:buClr>
              <a:buSzPct val="100000"/>
              <a:buFont typeface="Calibri" panose="020F0502020204030204" pitchFamily="34" charset="0"/>
              <a:buChar char="›"/>
              <a:defRPr sz="1600"/>
            </a:lvl3pPr>
            <a:lvl4pPr marL="1600200" indent="-228600">
              <a:buClr>
                <a:schemeClr val="tx2"/>
              </a:buClr>
              <a:buSzPct val="100000"/>
              <a:buFont typeface="Calibri" panose="020F0502020204030204" pitchFamily="34" charset="0"/>
              <a:buChar char="›"/>
              <a:defRPr sz="1400"/>
            </a:lvl4pPr>
            <a:lvl5pPr marL="2057400" indent="-228600">
              <a:buClr>
                <a:schemeClr val="tx2"/>
              </a:buClr>
              <a:buSzPct val="100000"/>
              <a:buFont typeface="Calibri" panose="020F0502020204030204" pitchFamily="34" charset="0"/>
              <a:buChar char="›"/>
              <a:defRPr sz="1200"/>
            </a:lvl5pPr>
          </a:lstStyle>
          <a:p>
            <a:pPr lvl="0"/>
            <a:r>
              <a:rPr lang="de-DE" dirty="0"/>
              <a:t>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9946E6A8-BEA7-410B-87A7-1D83F76B2E2A}"/>
              </a:ext>
            </a:extLst>
          </p:cNvPr>
          <p:cNvSpPr>
            <a:spLocks noGrp="1"/>
          </p:cNvSpPr>
          <p:nvPr>
            <p:ph type="sldNum" sz="quarter" idx="12"/>
          </p:nvPr>
        </p:nvSpPr>
        <p:spPr>
          <a:xfrm>
            <a:off x="11413315" y="5814109"/>
            <a:ext cx="614050" cy="365125"/>
          </a:xfrm>
          <a:prstGeom prst="rect">
            <a:avLst/>
          </a:prstGeom>
        </p:spPr>
        <p:txBody>
          <a:bodyPr/>
          <a:lstStyle/>
          <a:p>
            <a:fld id="{5537AFB6-6A86-43AD-9B5F-93E1DB4BE141}" type="slidenum">
              <a:rPr lang="de-DE" smtClean="0"/>
              <a:t>‹Nr.›</a:t>
            </a:fld>
            <a:endParaRPr lang="de-DE"/>
          </a:p>
        </p:txBody>
      </p:sp>
      <p:pic>
        <p:nvPicPr>
          <p:cNvPr id="5" name="Grafik 4">
            <a:extLst>
              <a:ext uri="{FF2B5EF4-FFF2-40B4-BE49-F238E27FC236}">
                <a16:creationId xmlns:a16="http://schemas.microsoft.com/office/drawing/2014/main" id="{ABFA3AAC-4C5A-1C4D-8B58-FA7145333E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3000" y="269550"/>
            <a:ext cx="2778181" cy="537074"/>
          </a:xfrm>
          <a:prstGeom prst="rect">
            <a:avLst/>
          </a:prstGeom>
        </p:spPr>
      </p:pic>
    </p:spTree>
    <p:extLst>
      <p:ext uri="{BB962C8B-B14F-4D97-AF65-F5344CB8AC3E}">
        <p14:creationId xmlns:p14="http://schemas.microsoft.com/office/powerpoint/2010/main" val="252046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t Produkt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3A708-B159-4407-B697-73423997DBAF}"/>
              </a:ext>
            </a:extLst>
          </p:cNvPr>
          <p:cNvSpPr>
            <a:spLocks noGrp="1"/>
          </p:cNvSpPr>
          <p:nvPr>
            <p:ph type="title" hasCustomPrompt="1"/>
          </p:nvPr>
        </p:nvSpPr>
        <p:spPr>
          <a:xfrm>
            <a:off x="838200" y="365126"/>
            <a:ext cx="4752528" cy="882997"/>
          </a:xfrm>
          <a:prstGeom prst="rect">
            <a:avLst/>
          </a:prstGeom>
        </p:spPr>
        <p:txBody>
          <a:bodyPr anchor="b">
            <a:normAutofit/>
          </a:bodyPr>
          <a:lstStyle>
            <a:lvl1pPr>
              <a:defRPr sz="2800" baseline="0">
                <a:solidFill>
                  <a:schemeClr val="tx1">
                    <a:lumMod val="65000"/>
                    <a:lumOff val="35000"/>
                  </a:schemeClr>
                </a:solidFill>
              </a:defRPr>
            </a:lvl1pPr>
          </a:lstStyle>
          <a:p>
            <a:r>
              <a:rPr lang="de-DE" dirty="0"/>
              <a:t>Überschrift bearbeiten</a:t>
            </a:r>
          </a:p>
        </p:txBody>
      </p:sp>
      <p:sp>
        <p:nvSpPr>
          <p:cNvPr id="3" name="Inhaltsplatzhalter 2">
            <a:extLst>
              <a:ext uri="{FF2B5EF4-FFF2-40B4-BE49-F238E27FC236}">
                <a16:creationId xmlns:a16="http://schemas.microsoft.com/office/drawing/2014/main" id="{091954EA-FCA8-47DD-A266-F377A8399BA3}"/>
              </a:ext>
            </a:extLst>
          </p:cNvPr>
          <p:cNvSpPr>
            <a:spLocks noGrp="1"/>
          </p:cNvSpPr>
          <p:nvPr>
            <p:ph idx="1" hasCustomPrompt="1"/>
          </p:nvPr>
        </p:nvSpPr>
        <p:spPr>
          <a:xfrm>
            <a:off x="838200" y="1575171"/>
            <a:ext cx="10515600" cy="4601792"/>
          </a:xfrm>
          <a:prstGeom prst="rect">
            <a:avLst/>
          </a:prstGeom>
        </p:spPr>
        <p:txBody>
          <a:bodyPr/>
          <a:lstStyle>
            <a:lvl1pPr marL="228600" indent="-228600">
              <a:buClr>
                <a:schemeClr val="tx2"/>
              </a:buClr>
              <a:buSzPct val="100000"/>
              <a:buFont typeface="Calibri" panose="020F0502020204030204" pitchFamily="34" charset="0"/>
              <a:buChar char="›"/>
              <a:defRPr sz="2000"/>
            </a:lvl1pPr>
            <a:lvl2pPr marL="685800" indent="-228600">
              <a:buClr>
                <a:schemeClr val="tx2"/>
              </a:buClr>
              <a:buSzPct val="100000"/>
              <a:buFont typeface="Calibri" panose="020F0502020204030204" pitchFamily="34" charset="0"/>
              <a:buChar char="›"/>
              <a:defRPr sz="1800"/>
            </a:lvl2pPr>
            <a:lvl3pPr marL="1143000" indent="-228600">
              <a:buClr>
                <a:schemeClr val="tx2"/>
              </a:buClr>
              <a:buSzPct val="100000"/>
              <a:buFont typeface="Calibri" panose="020F0502020204030204" pitchFamily="34" charset="0"/>
              <a:buChar char="›"/>
              <a:defRPr sz="1600"/>
            </a:lvl3pPr>
            <a:lvl4pPr marL="1600200" indent="-228600">
              <a:buClr>
                <a:schemeClr val="tx2"/>
              </a:buClr>
              <a:buSzPct val="100000"/>
              <a:buFont typeface="Calibri" panose="020F0502020204030204" pitchFamily="34" charset="0"/>
              <a:buChar char="›"/>
              <a:defRPr sz="1400"/>
            </a:lvl4pPr>
            <a:lvl5pPr marL="2057400" indent="-228600">
              <a:buClr>
                <a:schemeClr val="tx2"/>
              </a:buClr>
              <a:buSzPct val="100000"/>
              <a:buFont typeface="Calibri" panose="020F0502020204030204" pitchFamily="34" charset="0"/>
              <a:buChar char="›"/>
              <a:defRPr sz="1200"/>
            </a:lvl5pPr>
          </a:lstStyle>
          <a:p>
            <a:pPr lvl="0"/>
            <a:r>
              <a:rPr lang="de-DE" dirty="0"/>
              <a:t>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9946E6A8-BEA7-410B-87A7-1D83F76B2E2A}"/>
              </a:ext>
            </a:extLst>
          </p:cNvPr>
          <p:cNvSpPr>
            <a:spLocks noGrp="1"/>
          </p:cNvSpPr>
          <p:nvPr>
            <p:ph type="sldNum" sz="quarter" idx="12"/>
          </p:nvPr>
        </p:nvSpPr>
        <p:spPr>
          <a:xfrm>
            <a:off x="11413315" y="5814109"/>
            <a:ext cx="614050" cy="365125"/>
          </a:xfrm>
          <a:prstGeom prst="rect">
            <a:avLst/>
          </a:prstGeom>
        </p:spPr>
        <p:txBody>
          <a:bodyPr/>
          <a:lstStyle/>
          <a:p>
            <a:fld id="{5537AFB6-6A86-43AD-9B5F-93E1DB4BE141}" type="slidenum">
              <a:rPr lang="de-DE" smtClean="0"/>
              <a:t>‹Nr.›</a:t>
            </a:fld>
            <a:endParaRPr lang="de-DE"/>
          </a:p>
        </p:txBody>
      </p:sp>
      <p:sp>
        <p:nvSpPr>
          <p:cNvPr id="7" name="Bildplatzhalter 2">
            <a:extLst>
              <a:ext uri="{FF2B5EF4-FFF2-40B4-BE49-F238E27FC236}">
                <a16:creationId xmlns:a16="http://schemas.microsoft.com/office/drawing/2014/main" id="{7B22C963-7C47-4D2A-9B10-301888679869}"/>
              </a:ext>
            </a:extLst>
          </p:cNvPr>
          <p:cNvSpPr>
            <a:spLocks noGrp="1"/>
          </p:cNvSpPr>
          <p:nvPr>
            <p:ph type="pic" idx="14" hasCustomPrompt="1"/>
          </p:nvPr>
        </p:nvSpPr>
        <p:spPr>
          <a:xfrm>
            <a:off x="9276347" y="1320429"/>
            <a:ext cx="2751018" cy="1647360"/>
          </a:xfrm>
          <a:prstGeom prst="rect">
            <a:avLst/>
          </a:prstGeom>
        </p:spPr>
        <p:txBody>
          <a:bodyPr anchor="ct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Produktlogo </a:t>
            </a:r>
            <a:br>
              <a:rPr lang="de-DE" dirty="0"/>
            </a:br>
            <a:r>
              <a:rPr lang="de-DE" dirty="0"/>
              <a:t>einfügen</a:t>
            </a:r>
          </a:p>
        </p:txBody>
      </p:sp>
      <p:pic>
        <p:nvPicPr>
          <p:cNvPr id="8" name="Grafik 7">
            <a:extLst>
              <a:ext uri="{FF2B5EF4-FFF2-40B4-BE49-F238E27FC236}">
                <a16:creationId xmlns:a16="http://schemas.microsoft.com/office/drawing/2014/main" id="{8EE42915-CD30-564E-A3AA-05A360EA4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3000" y="269550"/>
            <a:ext cx="2778181" cy="537074"/>
          </a:xfrm>
          <a:prstGeom prst="rect">
            <a:avLst/>
          </a:prstGeom>
        </p:spPr>
      </p:pic>
    </p:spTree>
    <p:extLst>
      <p:ext uri="{BB962C8B-B14F-4D97-AF65-F5344CB8AC3E}">
        <p14:creationId xmlns:p14="http://schemas.microsoft.com/office/powerpoint/2010/main" val="220312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BB45-E8FF-4C7E-BDB8-016285A5D4B8}"/>
              </a:ext>
            </a:extLst>
          </p:cNvPr>
          <p:cNvSpPr>
            <a:spLocks noGrp="1"/>
          </p:cNvSpPr>
          <p:nvPr>
            <p:ph type="title" hasCustomPrompt="1"/>
          </p:nvPr>
        </p:nvSpPr>
        <p:spPr>
          <a:xfrm>
            <a:off x="831850" y="1709738"/>
            <a:ext cx="10515600" cy="1847745"/>
          </a:xfrm>
          <a:prstGeom prst="rect">
            <a:avLst/>
          </a:prstGeom>
        </p:spPr>
        <p:txBody>
          <a:bodyPr anchor="b"/>
          <a:lstStyle>
            <a:lvl1pPr algn="ctr">
              <a:defRPr sz="6000">
                <a:solidFill>
                  <a:schemeClr val="bg1"/>
                </a:solidFill>
              </a:defRPr>
            </a:lvl1pPr>
          </a:lstStyle>
          <a:p>
            <a:r>
              <a:rPr lang="de-DE" dirty="0"/>
              <a:t>Kapitel X</a:t>
            </a:r>
          </a:p>
        </p:txBody>
      </p:sp>
      <p:sp>
        <p:nvSpPr>
          <p:cNvPr id="3" name="Textplatzhalter 2">
            <a:extLst>
              <a:ext uri="{FF2B5EF4-FFF2-40B4-BE49-F238E27FC236}">
                <a16:creationId xmlns:a16="http://schemas.microsoft.com/office/drawing/2014/main" id="{7D6EC81B-8308-4637-B6D3-AE673FEFD62F}"/>
              </a:ext>
            </a:extLst>
          </p:cNvPr>
          <p:cNvSpPr>
            <a:spLocks noGrp="1"/>
          </p:cNvSpPr>
          <p:nvPr>
            <p:ph type="body" idx="1" hasCustomPrompt="1"/>
          </p:nvPr>
        </p:nvSpPr>
        <p:spPr>
          <a:xfrm>
            <a:off x="831850" y="3797765"/>
            <a:ext cx="10515600" cy="2291886"/>
          </a:xfrm>
          <a:prstGeom prst="rect">
            <a:avLst/>
          </a:prstGeo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Untertitel</a:t>
            </a:r>
          </a:p>
        </p:txBody>
      </p:sp>
    </p:spTree>
    <p:extLst>
      <p:ext uri="{BB962C8B-B14F-4D97-AF65-F5344CB8AC3E}">
        <p14:creationId xmlns:p14="http://schemas.microsoft.com/office/powerpoint/2010/main" val="404905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zwei Spal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1ABFFC1-E902-43AD-AD1B-A2E58A5F8B25}"/>
              </a:ext>
            </a:extLst>
          </p:cNvPr>
          <p:cNvSpPr>
            <a:spLocks noGrp="1"/>
          </p:cNvSpPr>
          <p:nvPr>
            <p:ph sz="half" idx="1" hasCustomPrompt="1"/>
          </p:nvPr>
        </p:nvSpPr>
        <p:spPr>
          <a:xfrm>
            <a:off x="838200" y="1575171"/>
            <a:ext cx="5181600" cy="4601792"/>
          </a:xfrm>
          <a:prstGeom prst="rect">
            <a:avLst/>
          </a:prstGeom>
        </p:spPr>
        <p:txBody>
          <a:bodyPr/>
          <a:lstStyle>
            <a:lvl1pPr marL="228600" indent="-228600">
              <a:buClr>
                <a:schemeClr val="tx2"/>
              </a:buClr>
              <a:buFont typeface="Calibri" panose="020F0502020204030204" pitchFamily="34" charset="0"/>
              <a:buChar char="›"/>
              <a:defRPr sz="2000"/>
            </a:lvl1pPr>
            <a:lvl2pPr marL="685800" indent="-228600">
              <a:buClr>
                <a:schemeClr val="tx2"/>
              </a:buClr>
              <a:buFont typeface="Calibri" panose="020F0502020204030204" pitchFamily="34" charset="0"/>
              <a:buChar char="›"/>
              <a:defRPr sz="1800"/>
            </a:lvl2pPr>
            <a:lvl3pPr marL="1143000" indent="-228600">
              <a:buClr>
                <a:schemeClr val="tx2"/>
              </a:buClr>
              <a:buFont typeface="Calibri" panose="020F0502020204030204" pitchFamily="34" charset="0"/>
              <a:buChar char="›"/>
              <a:defRPr sz="1600"/>
            </a:lvl3pPr>
            <a:lvl4pPr marL="1600200" indent="-228600">
              <a:buClr>
                <a:schemeClr val="tx2"/>
              </a:buClr>
              <a:buFont typeface="Calibri" panose="020F0502020204030204" pitchFamily="34" charset="0"/>
              <a:buChar char="›"/>
              <a:defRPr sz="1400"/>
            </a:lvl4pPr>
            <a:lvl5pPr marL="2057400" indent="-228600">
              <a:buClr>
                <a:schemeClr val="tx2"/>
              </a:buClr>
              <a:buFont typeface="Calibri" panose="020F0502020204030204" pitchFamily="34" charset="0"/>
              <a:buChar char="›"/>
              <a:defRPr sz="1200"/>
            </a:lvl5pPr>
          </a:lstStyle>
          <a:p>
            <a:pPr lvl="0"/>
            <a:r>
              <a:rPr lang="de-DE" dirty="0"/>
              <a:t>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oliennummernplatzhalter 5">
            <a:extLst>
              <a:ext uri="{FF2B5EF4-FFF2-40B4-BE49-F238E27FC236}">
                <a16:creationId xmlns:a16="http://schemas.microsoft.com/office/drawing/2014/main" id="{BB7CA84A-9CF9-413E-89DC-C4AFF04D760B}"/>
              </a:ext>
            </a:extLst>
          </p:cNvPr>
          <p:cNvSpPr>
            <a:spLocks noGrp="1"/>
          </p:cNvSpPr>
          <p:nvPr>
            <p:ph type="sldNum" sz="quarter" idx="12"/>
          </p:nvPr>
        </p:nvSpPr>
        <p:spPr>
          <a:xfrm>
            <a:off x="11413315" y="5814109"/>
            <a:ext cx="614050" cy="365125"/>
          </a:xfrm>
          <a:prstGeom prst="rect">
            <a:avLst/>
          </a:prstGeom>
        </p:spPr>
        <p:txBody>
          <a:bodyPr/>
          <a:lstStyle/>
          <a:p>
            <a:fld id="{5537AFB6-6A86-43AD-9B5F-93E1DB4BE141}" type="slidenum">
              <a:rPr lang="de-DE" smtClean="0"/>
              <a:t>‹Nr.›</a:t>
            </a:fld>
            <a:endParaRPr lang="de-DE"/>
          </a:p>
        </p:txBody>
      </p:sp>
      <p:sp>
        <p:nvSpPr>
          <p:cNvPr id="9" name="Titel 1">
            <a:extLst>
              <a:ext uri="{FF2B5EF4-FFF2-40B4-BE49-F238E27FC236}">
                <a16:creationId xmlns:a16="http://schemas.microsoft.com/office/drawing/2014/main" id="{3C56F2E6-2479-4DED-BA5D-F9CFCD45AA8F}"/>
              </a:ext>
            </a:extLst>
          </p:cNvPr>
          <p:cNvSpPr>
            <a:spLocks noGrp="1"/>
          </p:cNvSpPr>
          <p:nvPr>
            <p:ph type="title" hasCustomPrompt="1"/>
          </p:nvPr>
        </p:nvSpPr>
        <p:spPr>
          <a:xfrm>
            <a:off x="838200" y="365126"/>
            <a:ext cx="7244562" cy="882997"/>
          </a:xfrm>
          <a:prstGeom prst="rect">
            <a:avLst/>
          </a:prstGeom>
        </p:spPr>
        <p:txBody>
          <a:bodyPr anchor="b">
            <a:normAutofit/>
          </a:bodyPr>
          <a:lstStyle>
            <a:lvl1pPr>
              <a:defRPr sz="2800" baseline="0">
                <a:solidFill>
                  <a:schemeClr val="tx1">
                    <a:lumMod val="65000"/>
                    <a:lumOff val="35000"/>
                  </a:schemeClr>
                </a:solidFill>
              </a:defRPr>
            </a:lvl1pPr>
          </a:lstStyle>
          <a:p>
            <a:r>
              <a:rPr lang="de-DE" dirty="0"/>
              <a:t>Überschrift bearbeiten</a:t>
            </a:r>
          </a:p>
        </p:txBody>
      </p:sp>
      <p:sp>
        <p:nvSpPr>
          <p:cNvPr id="12" name="Inhaltsplatzhalter 2">
            <a:extLst>
              <a:ext uri="{FF2B5EF4-FFF2-40B4-BE49-F238E27FC236}">
                <a16:creationId xmlns:a16="http://schemas.microsoft.com/office/drawing/2014/main" id="{323B6481-3D68-4356-8AB5-93AE564A5427}"/>
              </a:ext>
            </a:extLst>
          </p:cNvPr>
          <p:cNvSpPr>
            <a:spLocks noGrp="1"/>
          </p:cNvSpPr>
          <p:nvPr>
            <p:ph sz="half" idx="13" hasCustomPrompt="1"/>
          </p:nvPr>
        </p:nvSpPr>
        <p:spPr>
          <a:xfrm>
            <a:off x="6172200" y="1575171"/>
            <a:ext cx="5181600" cy="4601792"/>
          </a:xfrm>
          <a:prstGeom prst="rect">
            <a:avLst/>
          </a:prstGeom>
        </p:spPr>
        <p:txBody>
          <a:bodyPr/>
          <a:lstStyle>
            <a:lvl1pPr marL="228600" indent="-228600">
              <a:buClr>
                <a:schemeClr val="tx2"/>
              </a:buClr>
              <a:buFont typeface="Calibri" panose="020F0502020204030204" pitchFamily="34" charset="0"/>
              <a:buChar char="›"/>
              <a:defRPr sz="2000"/>
            </a:lvl1pPr>
            <a:lvl2pPr marL="685800" indent="-228600">
              <a:buClr>
                <a:schemeClr val="tx2"/>
              </a:buClr>
              <a:buFont typeface="Calibri" panose="020F0502020204030204" pitchFamily="34" charset="0"/>
              <a:buChar char="›"/>
              <a:defRPr sz="1800"/>
            </a:lvl2pPr>
            <a:lvl3pPr marL="1143000" indent="-228600">
              <a:buClr>
                <a:schemeClr val="tx2"/>
              </a:buClr>
              <a:buFont typeface="Calibri" panose="020F0502020204030204" pitchFamily="34" charset="0"/>
              <a:buChar char="›"/>
              <a:defRPr sz="1600"/>
            </a:lvl3pPr>
            <a:lvl4pPr marL="1600200" indent="-228600">
              <a:buClr>
                <a:schemeClr val="tx2"/>
              </a:buClr>
              <a:buFont typeface="Calibri" panose="020F0502020204030204" pitchFamily="34" charset="0"/>
              <a:buChar char="›"/>
              <a:defRPr sz="1400"/>
            </a:lvl4pPr>
            <a:lvl5pPr marL="2057400" indent="-228600">
              <a:buClr>
                <a:schemeClr val="tx2"/>
              </a:buClr>
              <a:buFont typeface="Calibri" panose="020F0502020204030204" pitchFamily="34" charset="0"/>
              <a:buChar char="›"/>
              <a:defRPr sz="1200"/>
            </a:lvl5pPr>
          </a:lstStyle>
          <a:p>
            <a:pPr lvl="0"/>
            <a:r>
              <a:rPr lang="de-DE" dirty="0"/>
              <a:t>Text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6" name="Grafik 5">
            <a:extLst>
              <a:ext uri="{FF2B5EF4-FFF2-40B4-BE49-F238E27FC236}">
                <a16:creationId xmlns:a16="http://schemas.microsoft.com/office/drawing/2014/main" id="{E03FCA97-72D0-D349-9644-A2189B3F4D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3000" y="269550"/>
            <a:ext cx="2778181" cy="537074"/>
          </a:xfrm>
          <a:prstGeom prst="rect">
            <a:avLst/>
          </a:prstGeom>
        </p:spPr>
      </p:pic>
    </p:spTree>
    <p:extLst>
      <p:ext uri="{BB962C8B-B14F-4D97-AF65-F5344CB8AC3E}">
        <p14:creationId xmlns:p14="http://schemas.microsoft.com/office/powerpoint/2010/main" val="196297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intergrund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B28D074-2ACC-4BD3-87DD-0F2A2B451EF9}"/>
              </a:ext>
            </a:extLst>
          </p:cNvPr>
          <p:cNvSpPr>
            <a:spLocks noGrp="1"/>
          </p:cNvSpPr>
          <p:nvPr>
            <p:ph type="title"/>
          </p:nvPr>
        </p:nvSpPr>
        <p:spPr>
          <a:xfrm>
            <a:off x="838200" y="365126"/>
            <a:ext cx="10515600" cy="882997"/>
          </a:xfrm>
          <a:prstGeom prst="rect">
            <a:avLst/>
          </a:prstGeom>
        </p:spPr>
        <p:txBody>
          <a:bodyPr anchor="b">
            <a:normAutofit/>
          </a:bodyPr>
          <a:lstStyle>
            <a:lvl1pPr>
              <a:defRPr sz="2800">
                <a:solidFill>
                  <a:schemeClr val="bg1"/>
                </a:solidFill>
              </a:defRPr>
            </a:lvl1pPr>
          </a:lstStyle>
          <a:p>
            <a:r>
              <a:rPr lang="de-DE" dirty="0"/>
              <a:t>Mastertitelformat bearbeiten</a:t>
            </a:r>
          </a:p>
        </p:txBody>
      </p:sp>
      <p:sp>
        <p:nvSpPr>
          <p:cNvPr id="7" name="Inhaltsplatzhalter 2">
            <a:extLst>
              <a:ext uri="{FF2B5EF4-FFF2-40B4-BE49-F238E27FC236}">
                <a16:creationId xmlns:a16="http://schemas.microsoft.com/office/drawing/2014/main" id="{FEDF6D55-366D-47D4-A0A8-0A910AA2C3C2}"/>
              </a:ext>
            </a:extLst>
          </p:cNvPr>
          <p:cNvSpPr>
            <a:spLocks noGrp="1"/>
          </p:cNvSpPr>
          <p:nvPr>
            <p:ph idx="1"/>
          </p:nvPr>
        </p:nvSpPr>
        <p:spPr>
          <a:xfrm>
            <a:off x="838200" y="1575171"/>
            <a:ext cx="10515600" cy="4601792"/>
          </a:xfrm>
          <a:prstGeom prst="rect">
            <a:avLst/>
          </a:prstGeom>
        </p:spPr>
        <p:txBody>
          <a:bodyPr/>
          <a:lstStyle>
            <a:lvl1pPr marL="228600" indent="-228600">
              <a:buClr>
                <a:schemeClr val="bg1"/>
              </a:buClr>
              <a:buSzPct val="100000"/>
              <a:buFont typeface="Calibri" panose="020F0502020204030204" pitchFamily="34" charset="0"/>
              <a:buChar char="›"/>
              <a:defRPr sz="2000">
                <a:solidFill>
                  <a:schemeClr val="bg1"/>
                </a:solidFill>
              </a:defRPr>
            </a:lvl1pPr>
            <a:lvl2pPr marL="685800" indent="-228600">
              <a:buClr>
                <a:schemeClr val="bg1"/>
              </a:buClr>
              <a:buSzPct val="100000"/>
              <a:buFont typeface="Calibri" panose="020F0502020204030204" pitchFamily="34" charset="0"/>
              <a:buChar char="›"/>
              <a:defRPr sz="1800">
                <a:solidFill>
                  <a:schemeClr val="bg1"/>
                </a:solidFill>
              </a:defRPr>
            </a:lvl2pPr>
            <a:lvl3pPr marL="1143000" indent="-228600">
              <a:buClr>
                <a:schemeClr val="bg1"/>
              </a:buClr>
              <a:buSzPct val="100000"/>
              <a:buFont typeface="Calibri" panose="020F0502020204030204" pitchFamily="34" charset="0"/>
              <a:buChar char="›"/>
              <a:defRPr sz="1600">
                <a:solidFill>
                  <a:schemeClr val="bg1"/>
                </a:solidFill>
              </a:defRPr>
            </a:lvl3pPr>
            <a:lvl4pPr marL="1600200" indent="-228600">
              <a:buClr>
                <a:schemeClr val="bg1"/>
              </a:buClr>
              <a:buSzPct val="100000"/>
              <a:buFont typeface="Calibri" panose="020F0502020204030204" pitchFamily="34" charset="0"/>
              <a:buChar char="›"/>
              <a:defRPr sz="1400">
                <a:solidFill>
                  <a:schemeClr val="bg1"/>
                </a:solidFill>
              </a:defRPr>
            </a:lvl4pPr>
            <a:lvl5pPr marL="2057400" indent="-228600">
              <a:buClr>
                <a:schemeClr val="bg1"/>
              </a:buClr>
              <a:buSzPct val="100000"/>
              <a:buFont typeface="Calibri" panose="020F0502020204030204" pitchFamily="34" charset="0"/>
              <a:buChar char="›"/>
              <a:defRPr sz="1200">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8159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Text und Bi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67705E87-4C2C-461B-92AF-724F9FD4FC7F}"/>
              </a:ext>
            </a:extLst>
          </p:cNvPr>
          <p:cNvSpPr>
            <a:spLocks noGrp="1"/>
          </p:cNvSpPr>
          <p:nvPr>
            <p:ph type="pic" idx="1"/>
          </p:nvPr>
        </p:nvSpPr>
        <p:spPr>
          <a:xfrm>
            <a:off x="5183188" y="1575171"/>
            <a:ext cx="6172200" cy="460179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12979C1-E2BA-4C49-9567-A45B3A297E40}"/>
              </a:ext>
            </a:extLst>
          </p:cNvPr>
          <p:cNvSpPr>
            <a:spLocks noGrp="1"/>
          </p:cNvSpPr>
          <p:nvPr>
            <p:ph type="body" sz="half" idx="2" hasCustomPrompt="1"/>
          </p:nvPr>
        </p:nvSpPr>
        <p:spPr>
          <a:xfrm>
            <a:off x="839788" y="1575171"/>
            <a:ext cx="3932237" cy="4601792"/>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Text bearbeiten</a:t>
            </a:r>
          </a:p>
        </p:txBody>
      </p:sp>
      <p:sp>
        <p:nvSpPr>
          <p:cNvPr id="10" name="Titel 1">
            <a:extLst>
              <a:ext uri="{FF2B5EF4-FFF2-40B4-BE49-F238E27FC236}">
                <a16:creationId xmlns:a16="http://schemas.microsoft.com/office/drawing/2014/main" id="{0B36E1FD-C120-498B-A82B-E2966B191340}"/>
              </a:ext>
            </a:extLst>
          </p:cNvPr>
          <p:cNvSpPr>
            <a:spLocks noGrp="1"/>
          </p:cNvSpPr>
          <p:nvPr>
            <p:ph type="title" hasCustomPrompt="1"/>
          </p:nvPr>
        </p:nvSpPr>
        <p:spPr>
          <a:xfrm>
            <a:off x="838200" y="365126"/>
            <a:ext cx="7244562" cy="882997"/>
          </a:xfrm>
          <a:prstGeom prst="rect">
            <a:avLst/>
          </a:prstGeom>
        </p:spPr>
        <p:txBody>
          <a:bodyPr anchor="b">
            <a:normAutofit/>
          </a:bodyPr>
          <a:lstStyle>
            <a:lvl1pPr>
              <a:defRPr sz="2800" baseline="0">
                <a:solidFill>
                  <a:schemeClr val="tx1">
                    <a:lumMod val="65000"/>
                    <a:lumOff val="35000"/>
                  </a:schemeClr>
                </a:solidFill>
              </a:defRPr>
            </a:lvl1pPr>
          </a:lstStyle>
          <a:p>
            <a:r>
              <a:rPr lang="de-DE" dirty="0"/>
              <a:t>Überschrift bearbeiten</a:t>
            </a:r>
          </a:p>
        </p:txBody>
      </p:sp>
      <p:pic>
        <p:nvPicPr>
          <p:cNvPr id="5" name="Grafik 4">
            <a:extLst>
              <a:ext uri="{FF2B5EF4-FFF2-40B4-BE49-F238E27FC236}">
                <a16:creationId xmlns:a16="http://schemas.microsoft.com/office/drawing/2014/main" id="{E373DF2E-D393-2D49-9A7E-731F3B674AF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3000" y="269550"/>
            <a:ext cx="2778181" cy="537074"/>
          </a:xfrm>
          <a:prstGeom prst="rect">
            <a:avLst/>
          </a:prstGeom>
        </p:spPr>
      </p:pic>
    </p:spTree>
    <p:extLst>
      <p:ext uri="{BB962C8B-B14F-4D97-AF65-F5344CB8AC3E}">
        <p14:creationId xmlns:p14="http://schemas.microsoft.com/office/powerpoint/2010/main" val="419100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anzseitiges Bild">
    <p:bg>
      <p:bgPr>
        <a:solidFill>
          <a:schemeClr val="bg1"/>
        </a:solidFill>
        <a:effectLst/>
      </p:bgPr>
    </p:bg>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67705E87-4C2C-461B-92AF-724F9FD4FC7F}"/>
              </a:ext>
            </a:extLst>
          </p:cNvPr>
          <p:cNvSpPr>
            <a:spLocks noGrp="1"/>
          </p:cNvSpPr>
          <p:nvPr>
            <p:ph type="pic" idx="1"/>
          </p:nvPr>
        </p:nvSpPr>
        <p:spPr>
          <a:xfrm>
            <a:off x="0" y="0"/>
            <a:ext cx="12192000" cy="6858000"/>
          </a:xfrm>
          <a:prstGeom prst="rect">
            <a:avLst/>
          </a:prstGeo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176524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Folienabschlus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B6AE53-B2C7-432B-ADD5-ECFB023F9684}"/>
              </a:ext>
            </a:extLst>
          </p:cNvPr>
          <p:cNvSpPr>
            <a:spLocks noGrp="1"/>
          </p:cNvSpPr>
          <p:nvPr>
            <p:ph type="ctrTitle" hasCustomPrompt="1"/>
          </p:nvPr>
        </p:nvSpPr>
        <p:spPr>
          <a:xfrm>
            <a:off x="1524000" y="1561822"/>
            <a:ext cx="9144000" cy="1475054"/>
          </a:xfrm>
          <a:prstGeom prst="rect">
            <a:avLst/>
          </a:prstGeom>
        </p:spPr>
        <p:txBody>
          <a:bodyPr anchor="b">
            <a:normAutofit/>
          </a:bodyPr>
          <a:lstStyle>
            <a:lvl1pPr algn="ctr">
              <a:defRPr sz="4000">
                <a:solidFill>
                  <a:schemeClr val="tx1">
                    <a:lumMod val="65000"/>
                    <a:lumOff val="35000"/>
                  </a:schemeClr>
                </a:solidFill>
              </a:defRPr>
            </a:lvl1pPr>
          </a:lstStyle>
          <a:p>
            <a:r>
              <a:rPr lang="de-DE" dirty="0"/>
              <a:t>Vielen Dank für Ihre Aufmerksamkeit</a:t>
            </a:r>
          </a:p>
        </p:txBody>
      </p:sp>
      <p:sp>
        <p:nvSpPr>
          <p:cNvPr id="3" name="Untertitel 2">
            <a:extLst>
              <a:ext uri="{FF2B5EF4-FFF2-40B4-BE49-F238E27FC236}">
                <a16:creationId xmlns:a16="http://schemas.microsoft.com/office/drawing/2014/main" id="{C8A4AAEA-5A91-4E25-9E62-467CDD37A06E}"/>
              </a:ext>
            </a:extLst>
          </p:cNvPr>
          <p:cNvSpPr>
            <a:spLocks noGrp="1"/>
          </p:cNvSpPr>
          <p:nvPr>
            <p:ph type="subTitle" idx="1" hasCustomPrompt="1"/>
          </p:nvPr>
        </p:nvSpPr>
        <p:spPr>
          <a:xfrm>
            <a:off x="1524000" y="3784414"/>
            <a:ext cx="9144000" cy="420491"/>
          </a:xfrm>
          <a:prstGeom prst="rect">
            <a:avLst/>
          </a:prstGeom>
        </p:spPr>
        <p:txBody>
          <a:bodyPr>
            <a:normAutofit/>
          </a:bodyPr>
          <a:lstStyle>
            <a:lvl1pPr marL="0" indent="0" algn="ctr">
              <a:buNone/>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Referentin: Maria </a:t>
            </a:r>
            <a:r>
              <a:rPr lang="de-DE" dirty="0" err="1"/>
              <a:t>Musterfau</a:t>
            </a:r>
            <a:endParaRPr lang="de-DE" dirty="0"/>
          </a:p>
        </p:txBody>
      </p:sp>
      <p:sp>
        <p:nvSpPr>
          <p:cNvPr id="8" name="Untertitel 2">
            <a:extLst>
              <a:ext uri="{FF2B5EF4-FFF2-40B4-BE49-F238E27FC236}">
                <a16:creationId xmlns:a16="http://schemas.microsoft.com/office/drawing/2014/main" id="{3E55D6D4-C2C9-4B69-A187-94C71E593750}"/>
              </a:ext>
            </a:extLst>
          </p:cNvPr>
          <p:cNvSpPr txBox="1">
            <a:spLocks/>
          </p:cNvSpPr>
          <p:nvPr userDrawn="1"/>
        </p:nvSpPr>
        <p:spPr>
          <a:xfrm>
            <a:off x="1524000" y="4317257"/>
            <a:ext cx="9144000" cy="4204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1800" dirty="0"/>
              <a:t>Datum: 9. Mai 2021</a:t>
            </a:r>
          </a:p>
        </p:txBody>
      </p:sp>
      <p:pic>
        <p:nvPicPr>
          <p:cNvPr id="9" name="Grafik 8">
            <a:extLst>
              <a:ext uri="{FF2B5EF4-FFF2-40B4-BE49-F238E27FC236}">
                <a16:creationId xmlns:a16="http://schemas.microsoft.com/office/drawing/2014/main" id="{893EF4B5-11E8-3D40-A6BE-A74B47A658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50484" y="551611"/>
            <a:ext cx="2717516" cy="525346"/>
          </a:xfrm>
          <a:prstGeom prst="rect">
            <a:avLst/>
          </a:prstGeom>
        </p:spPr>
      </p:pic>
    </p:spTree>
    <p:extLst>
      <p:ext uri="{BB962C8B-B14F-4D97-AF65-F5344CB8AC3E}">
        <p14:creationId xmlns:p14="http://schemas.microsoft.com/office/powerpoint/2010/main" val="97100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FB3D6F40-36B6-427E-9139-43651519DB31}"/>
              </a:ext>
            </a:extLst>
          </p:cNvPr>
          <p:cNvSpPr>
            <a:spLocks noGrp="1"/>
          </p:cNvSpPr>
          <p:nvPr>
            <p:ph type="title"/>
          </p:nvPr>
        </p:nvSpPr>
        <p:spPr>
          <a:xfrm>
            <a:off x="838200" y="345102"/>
            <a:ext cx="10515600" cy="882998"/>
          </a:xfrm>
          <a:prstGeom prst="rect">
            <a:avLst/>
          </a:prstGeom>
        </p:spPr>
        <p:txBody>
          <a:bodyPr vert="horz" lIns="91440" tIns="45720" rIns="91440" bIns="45720" rtlCol="0" anchor="b">
            <a:normAutofit/>
          </a:bodyPr>
          <a:lstStyle/>
          <a:p>
            <a:r>
              <a:rPr lang="de-DE" dirty="0"/>
              <a:t>Mastertitelformat bearbeiten</a:t>
            </a:r>
          </a:p>
        </p:txBody>
      </p:sp>
      <p:sp>
        <p:nvSpPr>
          <p:cNvPr id="10" name="Textplatzhalter 2">
            <a:extLst>
              <a:ext uri="{FF2B5EF4-FFF2-40B4-BE49-F238E27FC236}">
                <a16:creationId xmlns:a16="http://schemas.microsoft.com/office/drawing/2014/main" id="{C05DAF1E-B4FD-4ACB-BCDB-633E5776E7F8}"/>
              </a:ext>
            </a:extLst>
          </p:cNvPr>
          <p:cNvSpPr>
            <a:spLocks noGrp="1"/>
          </p:cNvSpPr>
          <p:nvPr>
            <p:ph type="body" idx="1"/>
          </p:nvPr>
        </p:nvSpPr>
        <p:spPr>
          <a:xfrm>
            <a:off x="838200" y="1575171"/>
            <a:ext cx="10515600" cy="4601792"/>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Foliennummernplatzhalter 5">
            <a:extLst>
              <a:ext uri="{FF2B5EF4-FFF2-40B4-BE49-F238E27FC236}">
                <a16:creationId xmlns:a16="http://schemas.microsoft.com/office/drawing/2014/main" id="{92B05A9B-F2E4-4E79-B7E3-33B6033EECD0}"/>
              </a:ext>
            </a:extLst>
          </p:cNvPr>
          <p:cNvSpPr>
            <a:spLocks noGrp="1"/>
          </p:cNvSpPr>
          <p:nvPr>
            <p:ph type="sldNum" sz="quarter" idx="4"/>
          </p:nvPr>
        </p:nvSpPr>
        <p:spPr>
          <a:xfrm>
            <a:off x="11413315" y="5814109"/>
            <a:ext cx="614050" cy="365125"/>
          </a:xfrm>
          <a:prstGeom prst="rect">
            <a:avLst/>
          </a:prstGeom>
        </p:spPr>
        <p:txBody>
          <a:bodyPr/>
          <a:lstStyle/>
          <a:p>
            <a:fld id="{5537AFB6-6A86-43AD-9B5F-93E1DB4BE141}" type="slidenum">
              <a:rPr lang="de-DE" smtClean="0"/>
              <a:t>‹Nr.›</a:t>
            </a:fld>
            <a:endParaRPr lang="de-DE"/>
          </a:p>
        </p:txBody>
      </p:sp>
    </p:spTree>
    <p:extLst>
      <p:ext uri="{BB962C8B-B14F-4D97-AF65-F5344CB8AC3E}">
        <p14:creationId xmlns:p14="http://schemas.microsoft.com/office/powerpoint/2010/main" val="45463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4" r:id="rId6"/>
    <p:sldLayoutId id="2147483657" r:id="rId7"/>
    <p:sldLayoutId id="2147483659" r:id="rId8"/>
    <p:sldLayoutId id="2147483658" r:id="rId9"/>
  </p:sldLayoutIdLst>
  <p:txStyles>
    <p:titleStyle>
      <a:lvl1pPr algn="l" defTabSz="914400" rtl="0" eaLnBrk="1" latinLnBrk="0" hangingPunct="1">
        <a:lnSpc>
          <a:spcPct val="90000"/>
        </a:lnSpc>
        <a:spcBef>
          <a:spcPct val="0"/>
        </a:spcBef>
        <a:buNone/>
        <a:defRPr sz="2400" b="1" i="0" kern="1200" baseline="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Calibri" panose="020F050202020403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ygame.org/wiki/GettingStart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QFvqStqPCRU" TargetMode="External"/><Relationship Id="rId2" Type="http://schemas.openxmlformats.org/officeDocument/2006/relationships/hyperlink" Target="https://www.python-lernen.de/grundgeruest-fuer-pygame.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BD611C7-03EA-1248-8544-1E78E216DE08}"/>
              </a:ext>
            </a:extLst>
          </p:cNvPr>
          <p:cNvSpPr>
            <a:spLocks noGrp="1"/>
          </p:cNvSpPr>
          <p:nvPr>
            <p:ph type="ctrTitle"/>
          </p:nvPr>
        </p:nvSpPr>
        <p:spPr/>
        <p:txBody>
          <a:bodyPr/>
          <a:lstStyle/>
          <a:p>
            <a:r>
              <a:rPr lang="de-DE" dirty="0"/>
              <a:t>Snake in Python programmieren</a:t>
            </a:r>
          </a:p>
        </p:txBody>
      </p:sp>
      <p:sp>
        <p:nvSpPr>
          <p:cNvPr id="9" name="Untertitel 8">
            <a:extLst>
              <a:ext uri="{FF2B5EF4-FFF2-40B4-BE49-F238E27FC236}">
                <a16:creationId xmlns:a16="http://schemas.microsoft.com/office/drawing/2014/main" id="{9F1C57D8-0B28-E240-A21A-4B85B1B2A632}"/>
              </a:ext>
            </a:extLst>
          </p:cNvPr>
          <p:cNvSpPr>
            <a:spLocks noGrp="1"/>
          </p:cNvSpPr>
          <p:nvPr>
            <p:ph type="subTitle" idx="1"/>
          </p:nvPr>
        </p:nvSpPr>
        <p:spPr/>
        <p:txBody>
          <a:bodyPr/>
          <a:lstStyle/>
          <a:p>
            <a:r>
              <a:rPr lang="de-DE" dirty="0"/>
              <a:t>Alexander Berndt und Tim Budras</a:t>
            </a:r>
          </a:p>
        </p:txBody>
      </p:sp>
    </p:spTree>
    <p:extLst>
      <p:ext uri="{BB962C8B-B14F-4D97-AF65-F5344CB8AC3E}">
        <p14:creationId xmlns:p14="http://schemas.microsoft.com/office/powerpoint/2010/main" val="422608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err="1"/>
              <a:t>Pygame</a:t>
            </a:r>
            <a:r>
              <a:rPr lang="de-DE" dirty="0"/>
              <a:t> Basics</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err="1"/>
              <a:t>pygame.init</a:t>
            </a:r>
            <a:r>
              <a:rPr lang="de-DE" dirty="0"/>
              <a:t>() #Initialisieren</a:t>
            </a:r>
          </a:p>
          <a:p>
            <a:r>
              <a:rPr lang="de-DE" dirty="0" err="1"/>
              <a:t>fenster</a:t>
            </a:r>
            <a:r>
              <a:rPr lang="de-DE" dirty="0"/>
              <a:t> = </a:t>
            </a:r>
            <a:r>
              <a:rPr lang="de-DE" dirty="0" err="1"/>
              <a:t>pygame.display.set_mode</a:t>
            </a:r>
            <a:r>
              <a:rPr lang="de-DE" dirty="0"/>
              <a:t>((BREITE, HOEHE))  # </a:t>
            </a:r>
            <a:r>
              <a:rPr lang="de-DE" dirty="0" err="1"/>
              <a:t>fenster</a:t>
            </a:r>
            <a:r>
              <a:rPr lang="de-DE" dirty="0"/>
              <a:t> mit Größe erstellen</a:t>
            </a:r>
          </a:p>
          <a:p>
            <a:r>
              <a:rPr lang="de-DE" dirty="0" err="1"/>
              <a:t>pygame.draw.rect</a:t>
            </a:r>
            <a:r>
              <a:rPr lang="de-DE" dirty="0"/>
              <a:t>(</a:t>
            </a:r>
          </a:p>
          <a:p>
            <a:r>
              <a:rPr lang="de-DE" dirty="0"/>
              <a:t>    </a:t>
            </a:r>
            <a:r>
              <a:rPr lang="de-DE" dirty="0" err="1"/>
              <a:t>fenster</a:t>
            </a:r>
            <a:r>
              <a:rPr lang="de-DE" dirty="0"/>
              <a:t>, BLAU, (0, 0, 20, 20)</a:t>
            </a:r>
          </a:p>
          <a:p>
            <a:r>
              <a:rPr lang="de-DE" dirty="0"/>
              <a:t>)  # obere linke ecke ein blaues </a:t>
            </a:r>
            <a:r>
              <a:rPr lang="de-DE" dirty="0" err="1"/>
              <a:t>quadrat</a:t>
            </a:r>
            <a:r>
              <a:rPr lang="de-DE" dirty="0"/>
              <a:t> mit den </a:t>
            </a:r>
            <a:r>
              <a:rPr lang="de-DE" dirty="0" err="1"/>
              <a:t>seitenlängen</a:t>
            </a:r>
            <a:r>
              <a:rPr lang="de-DE" dirty="0"/>
              <a:t> 20 20</a:t>
            </a:r>
          </a:p>
          <a:p>
            <a:r>
              <a:rPr lang="de-DE" dirty="0" err="1"/>
              <a:t>pygame.display.update</a:t>
            </a:r>
            <a:r>
              <a:rPr lang="de-DE" dirty="0"/>
              <a:t>()  # Sonst ändert sich nichts</a:t>
            </a:r>
          </a:p>
          <a:p>
            <a:r>
              <a:rPr lang="de-DE" dirty="0" err="1"/>
              <a:t>fenster.fill</a:t>
            </a:r>
            <a:r>
              <a:rPr lang="de-DE" dirty="0"/>
              <a:t>(BLAU)  # alles blau machen</a:t>
            </a:r>
          </a:p>
          <a:p>
            <a:r>
              <a:rPr lang="fr-FR" b="1" dirty="0" err="1"/>
              <a:t>pygame.event.get</a:t>
            </a:r>
            <a:r>
              <a:rPr lang="fr-FR" b="1" dirty="0"/>
              <a:t>():</a:t>
            </a:r>
            <a:r>
              <a:rPr lang="de-DE" b="1" dirty="0"/>
              <a:t> # Events</a:t>
            </a:r>
          </a:p>
          <a:p>
            <a:r>
              <a:rPr lang="fr-FR" dirty="0" err="1"/>
              <a:t>pygame.time.Clock</a:t>
            </a:r>
            <a:r>
              <a:rPr lang="fr-FR" dirty="0"/>
              <a:t>().</a:t>
            </a:r>
            <a:r>
              <a:rPr lang="fr-FR" dirty="0" err="1"/>
              <a:t>tick</a:t>
            </a:r>
            <a:r>
              <a:rPr lang="fr-FR" dirty="0"/>
              <a:t>(0.5)  # 0.5 FPS =&gt; </a:t>
            </a:r>
            <a:r>
              <a:rPr lang="fr-FR" dirty="0" err="1"/>
              <a:t>ungefähr</a:t>
            </a:r>
            <a:r>
              <a:rPr lang="fr-FR" dirty="0"/>
              <a:t> </a:t>
            </a:r>
            <a:r>
              <a:rPr lang="fr-FR" dirty="0" err="1"/>
              <a:t>zwei</a:t>
            </a:r>
            <a:r>
              <a:rPr lang="fr-FR" dirty="0"/>
              <a:t> </a:t>
            </a:r>
            <a:r>
              <a:rPr lang="fr-FR" dirty="0" err="1"/>
              <a:t>Sekunde</a:t>
            </a:r>
            <a:endParaRPr lang="fr-FR" dirty="0"/>
          </a:p>
          <a:p>
            <a:r>
              <a:rPr lang="fr-FR" dirty="0" err="1"/>
              <a:t>event.type</a:t>
            </a:r>
            <a:r>
              <a:rPr lang="fr-FR" dirty="0"/>
              <a:t> == </a:t>
            </a:r>
            <a:r>
              <a:rPr lang="fr-FR" dirty="0" err="1"/>
              <a:t>pygame.KEYDOWN</a:t>
            </a:r>
            <a:endParaRPr lang="fr-FR" dirty="0"/>
          </a:p>
          <a:p>
            <a:r>
              <a:rPr lang="en-US" dirty="0" err="1"/>
              <a:t>event.key</a:t>
            </a:r>
            <a:r>
              <a:rPr lang="en-US" dirty="0"/>
              <a:t> == </a:t>
            </a:r>
            <a:r>
              <a:rPr lang="en-US" dirty="0" err="1"/>
              <a:t>pygame.K_LEFT</a:t>
            </a:r>
            <a:endParaRPr lang="fr-FR" dirty="0"/>
          </a:p>
          <a:p>
            <a:endParaRPr lang="fr-FR" dirty="0"/>
          </a:p>
          <a:p>
            <a:endParaRPr lang="fr-FR" dirty="0"/>
          </a:p>
          <a:p>
            <a:endParaRPr lang="fr-FR" dirty="0"/>
          </a:p>
          <a:p>
            <a:endParaRPr lang="fr-FR" dirty="0"/>
          </a:p>
          <a:p>
            <a:endParaRPr lang="de-DE" dirty="0"/>
          </a:p>
          <a:p>
            <a:endParaRPr lang="de-DE" dirty="0"/>
          </a:p>
        </p:txBody>
      </p:sp>
    </p:spTree>
    <p:extLst>
      <p:ext uri="{BB962C8B-B14F-4D97-AF65-F5344CB8AC3E}">
        <p14:creationId xmlns:p14="http://schemas.microsoft.com/office/powerpoint/2010/main" val="84187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8C865E-2765-4EA2-A95F-EE80DCEBA9EF}"/>
              </a:ext>
            </a:extLst>
          </p:cNvPr>
          <p:cNvSpPr>
            <a:spLocks noGrp="1"/>
          </p:cNvSpPr>
          <p:nvPr>
            <p:ph type="title"/>
          </p:nvPr>
        </p:nvSpPr>
        <p:spPr/>
        <p:txBody>
          <a:bodyPr/>
          <a:lstStyle/>
          <a:p>
            <a:r>
              <a:rPr lang="de-DE" dirty="0"/>
              <a:t>Beispieloutput</a:t>
            </a:r>
          </a:p>
        </p:txBody>
      </p:sp>
      <p:pic>
        <p:nvPicPr>
          <p:cNvPr id="6" name="Inhaltsplatzhalter 5">
            <a:extLst>
              <a:ext uri="{FF2B5EF4-FFF2-40B4-BE49-F238E27FC236}">
                <a16:creationId xmlns:a16="http://schemas.microsoft.com/office/drawing/2014/main" id="{EDF71CE2-6954-4B83-BD20-47D0C18CC4EF}"/>
              </a:ext>
            </a:extLst>
          </p:cNvPr>
          <p:cNvPicPr>
            <a:picLocks noGrp="1" noChangeAspect="1"/>
          </p:cNvPicPr>
          <p:nvPr>
            <p:ph idx="1"/>
          </p:nvPr>
        </p:nvPicPr>
        <p:blipFill>
          <a:blip r:embed="rId2"/>
          <a:stretch>
            <a:fillRect/>
          </a:stretch>
        </p:blipFill>
        <p:spPr>
          <a:xfrm>
            <a:off x="838200" y="1353018"/>
            <a:ext cx="7173326" cy="3924848"/>
          </a:xfrm>
        </p:spPr>
      </p:pic>
      <p:sp>
        <p:nvSpPr>
          <p:cNvPr id="7" name="Textfeld 6">
            <a:extLst>
              <a:ext uri="{FF2B5EF4-FFF2-40B4-BE49-F238E27FC236}">
                <a16:creationId xmlns:a16="http://schemas.microsoft.com/office/drawing/2014/main" id="{282E212B-C2CC-4659-919B-09239B6065A0}"/>
              </a:ext>
            </a:extLst>
          </p:cNvPr>
          <p:cNvSpPr txBox="1"/>
          <p:nvPr/>
        </p:nvSpPr>
        <p:spPr>
          <a:xfrm>
            <a:off x="8170606" y="1353018"/>
            <a:ext cx="3775588" cy="5078313"/>
          </a:xfrm>
          <a:prstGeom prst="rect">
            <a:avLst/>
          </a:prstGeom>
          <a:noFill/>
        </p:spPr>
        <p:txBody>
          <a:bodyPr wrap="square" rtlCol="0">
            <a:spAutoFit/>
          </a:bodyPr>
          <a:lstStyle/>
          <a:p>
            <a:r>
              <a:rPr lang="de-DE" dirty="0" err="1"/>
              <a:t>import</a:t>
            </a:r>
            <a:r>
              <a:rPr lang="de-DE" dirty="0"/>
              <a:t> </a:t>
            </a:r>
            <a:r>
              <a:rPr lang="de-DE" dirty="0" err="1"/>
              <a:t>pygame</a:t>
            </a:r>
            <a:endParaRPr lang="de-DE" dirty="0"/>
          </a:p>
          <a:p>
            <a:endParaRPr lang="de-DE" dirty="0"/>
          </a:p>
          <a:p>
            <a:r>
              <a:rPr lang="de-DE" dirty="0"/>
              <a:t>HOEHE = 300</a:t>
            </a:r>
          </a:p>
          <a:p>
            <a:r>
              <a:rPr lang="de-DE" dirty="0"/>
              <a:t>BREITE = 600</a:t>
            </a:r>
          </a:p>
          <a:p>
            <a:r>
              <a:rPr lang="de-DE" dirty="0"/>
              <a:t>BLAU = (50, 153, 213)</a:t>
            </a:r>
          </a:p>
          <a:p>
            <a:endParaRPr lang="de-DE" dirty="0"/>
          </a:p>
          <a:p>
            <a:r>
              <a:rPr lang="de-DE" dirty="0" err="1"/>
              <a:t>pygame.init</a:t>
            </a:r>
            <a:r>
              <a:rPr lang="de-DE" dirty="0"/>
              <a:t>()</a:t>
            </a:r>
          </a:p>
          <a:p>
            <a:r>
              <a:rPr lang="de-DE" dirty="0" err="1"/>
              <a:t>fenster</a:t>
            </a:r>
            <a:r>
              <a:rPr lang="de-DE" dirty="0"/>
              <a:t> = </a:t>
            </a:r>
            <a:r>
              <a:rPr lang="de-DE" dirty="0" err="1"/>
              <a:t>pygame.display.set_mode</a:t>
            </a:r>
            <a:r>
              <a:rPr lang="de-DE" dirty="0"/>
              <a:t>((BREITE, HOEHE))  # </a:t>
            </a:r>
            <a:r>
              <a:rPr lang="de-DE" dirty="0" err="1"/>
              <a:t>fenster</a:t>
            </a:r>
            <a:r>
              <a:rPr lang="de-DE" dirty="0"/>
              <a:t> mit </a:t>
            </a:r>
            <a:r>
              <a:rPr lang="de-DE" dirty="0" err="1"/>
              <a:t>größe</a:t>
            </a:r>
            <a:r>
              <a:rPr lang="de-DE" dirty="0"/>
              <a:t> initialisieren</a:t>
            </a:r>
          </a:p>
          <a:p>
            <a:r>
              <a:rPr lang="de-DE" dirty="0" err="1"/>
              <a:t>pygame.draw.rect</a:t>
            </a:r>
            <a:r>
              <a:rPr lang="de-DE" dirty="0"/>
              <a:t>(</a:t>
            </a:r>
          </a:p>
          <a:p>
            <a:r>
              <a:rPr lang="de-DE" dirty="0"/>
              <a:t>    </a:t>
            </a:r>
            <a:r>
              <a:rPr lang="de-DE" dirty="0" err="1"/>
              <a:t>fenster</a:t>
            </a:r>
            <a:r>
              <a:rPr lang="de-DE" dirty="0"/>
              <a:t>, BLAU, (0, 0, 20, 20)</a:t>
            </a:r>
          </a:p>
          <a:p>
            <a:r>
              <a:rPr lang="de-DE" dirty="0"/>
              <a:t>)</a:t>
            </a:r>
          </a:p>
          <a:p>
            <a:r>
              <a:rPr lang="de-DE" dirty="0" err="1"/>
              <a:t>pygame.display.update</a:t>
            </a:r>
            <a:r>
              <a:rPr lang="de-DE" dirty="0"/>
              <a:t>()</a:t>
            </a:r>
          </a:p>
          <a:p>
            <a:r>
              <a:rPr lang="de-DE" dirty="0" err="1"/>
              <a:t>run</a:t>
            </a:r>
            <a:r>
              <a:rPr lang="de-DE" dirty="0"/>
              <a:t> = True</a:t>
            </a:r>
          </a:p>
          <a:p>
            <a:r>
              <a:rPr lang="de-DE" dirty="0" err="1"/>
              <a:t>while</a:t>
            </a:r>
            <a:r>
              <a:rPr lang="de-DE" dirty="0"/>
              <a:t> </a:t>
            </a:r>
            <a:r>
              <a:rPr lang="de-DE" dirty="0" err="1"/>
              <a:t>run</a:t>
            </a:r>
            <a:r>
              <a:rPr lang="de-DE" dirty="0"/>
              <a:t>:</a:t>
            </a:r>
          </a:p>
          <a:p>
            <a:r>
              <a:rPr lang="de-DE" dirty="0"/>
              <a:t>    pass</a:t>
            </a:r>
          </a:p>
        </p:txBody>
      </p:sp>
    </p:spTree>
    <p:extLst>
      <p:ext uri="{BB962C8B-B14F-4D97-AF65-F5344CB8AC3E}">
        <p14:creationId xmlns:p14="http://schemas.microsoft.com/office/powerpoint/2010/main" val="196114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E448E833-AE6A-447E-A0DC-832652EA5A94}"/>
              </a:ext>
            </a:extLst>
          </p:cNvPr>
          <p:cNvSpPr>
            <a:spLocks noGrp="1"/>
          </p:cNvSpPr>
          <p:nvPr>
            <p:ph type="pic" idx="1"/>
          </p:nvPr>
        </p:nvSpPr>
        <p:spPr/>
      </p:sp>
      <p:pic>
        <p:nvPicPr>
          <p:cNvPr id="3" name="Picture 2" descr="dont forget update button - That Would Be Great (Office Space Bill  Lumbergh) | Make a Meme">
            <a:extLst>
              <a:ext uri="{FF2B5EF4-FFF2-40B4-BE49-F238E27FC236}">
                <a16:creationId xmlns:a16="http://schemas.microsoft.com/office/drawing/2014/main" id="{5DB573B2-B960-4C58-ACED-F4A0D967C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2540"/>
            <a:ext cx="9412357" cy="685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06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1</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a:t>Programmiere ein Quadrat das:</a:t>
            </a:r>
          </a:p>
          <a:p>
            <a:pPr lvl="1"/>
            <a:r>
              <a:rPr lang="de-DE" dirty="0"/>
              <a:t>Sich zum Start (ungefähr) in der Mitte des Fensters befindet</a:t>
            </a:r>
          </a:p>
          <a:p>
            <a:pPr lvl="1"/>
            <a:r>
              <a:rPr lang="de-DE" dirty="0"/>
              <a:t>Sich beim Drücken einer Pfeiltaste ein Schritt in die gedrückte Richtung bewegt</a:t>
            </a:r>
          </a:p>
          <a:p>
            <a:pPr lvl="1"/>
            <a:r>
              <a:rPr lang="de-DE" dirty="0"/>
              <a:t>Schritt ist dabei die Seitenlänge eines Quadrats</a:t>
            </a:r>
          </a:p>
          <a:p>
            <a:pPr lvl="1"/>
            <a:r>
              <a:rPr lang="de-DE" dirty="0"/>
              <a:t>Das Programm soll sich schließen, wenn auf das rote X (Kopfleiste Windows) gedrückt wird</a:t>
            </a:r>
          </a:p>
          <a:p>
            <a:r>
              <a:rPr lang="de-DE" dirty="0"/>
              <a:t>Anforderungen:</a:t>
            </a:r>
          </a:p>
          <a:p>
            <a:pPr lvl="1"/>
            <a:r>
              <a:rPr lang="de-DE" dirty="0"/>
              <a:t>Wenn links und dann rechts gedrückt wird befindet sich das Quadrat wieder an der Ausgansposition</a:t>
            </a:r>
          </a:p>
          <a:p>
            <a:pPr lvl="1"/>
            <a:r>
              <a:rPr lang="de-DE" dirty="0"/>
              <a:t>Wenn links und dann oben gedrückt wird befindet sich das Quadrat links über der alten Quadrat, das „neue“ Quadrat würde mit der rechten unteren Ecke das „alte“ Quadrat oben links berühren (wenn das noch da wäre)</a:t>
            </a:r>
          </a:p>
          <a:p>
            <a:r>
              <a:rPr lang="de-DE" dirty="0"/>
              <a:t>Beobachtungen:</a:t>
            </a:r>
          </a:p>
          <a:p>
            <a:pPr lvl="1"/>
            <a:r>
              <a:rPr lang="de-DE" dirty="0"/>
              <a:t>Was passiert wenn man das Quadrat aus dem Fenster rausbewegt?</a:t>
            </a:r>
          </a:p>
          <a:p>
            <a:r>
              <a:rPr lang="de-DE" dirty="0"/>
              <a:t>Bonus:</a:t>
            </a:r>
          </a:p>
          <a:p>
            <a:pPr lvl="1"/>
            <a:r>
              <a:rPr lang="de-DE" dirty="0"/>
              <a:t>Recherchiere, wie sich das Bild und der Text im Header ändern lassen:</a:t>
            </a:r>
          </a:p>
          <a:p>
            <a:pPr lvl="1"/>
            <a:endParaRPr lang="de-DE" dirty="0"/>
          </a:p>
          <a:p>
            <a:endParaRPr lang="de-DE" dirty="0"/>
          </a:p>
          <a:p>
            <a:endParaRPr lang="de-DE" dirty="0"/>
          </a:p>
          <a:p>
            <a:endParaRPr lang="de-DE" dirty="0"/>
          </a:p>
        </p:txBody>
      </p:sp>
      <p:pic>
        <p:nvPicPr>
          <p:cNvPr id="3" name="Grafik 2">
            <a:extLst>
              <a:ext uri="{FF2B5EF4-FFF2-40B4-BE49-F238E27FC236}">
                <a16:creationId xmlns:a16="http://schemas.microsoft.com/office/drawing/2014/main" id="{D4EA484F-1847-4026-BF2C-BB7D0387690B}"/>
              </a:ext>
            </a:extLst>
          </p:cNvPr>
          <p:cNvPicPr>
            <a:picLocks noChangeAspect="1"/>
          </p:cNvPicPr>
          <p:nvPr/>
        </p:nvPicPr>
        <p:blipFill>
          <a:blip r:embed="rId2"/>
          <a:stretch>
            <a:fillRect/>
          </a:stretch>
        </p:blipFill>
        <p:spPr>
          <a:xfrm>
            <a:off x="8312286" y="5561231"/>
            <a:ext cx="1724266" cy="504895"/>
          </a:xfrm>
          <a:prstGeom prst="rect">
            <a:avLst/>
          </a:prstGeom>
        </p:spPr>
      </p:pic>
    </p:spTree>
    <p:extLst>
      <p:ext uri="{BB962C8B-B14F-4D97-AF65-F5344CB8AC3E}">
        <p14:creationId xmlns:p14="http://schemas.microsoft.com/office/powerpoint/2010/main" val="120864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Wie bewegt sich eine Schlange?</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Schlange: Liste von Blöcken</a:t>
            </a:r>
          </a:p>
          <a:p>
            <a:r>
              <a:rPr lang="de-DE" dirty="0"/>
              <a:t>Zwei Möglichkeiten für Reihenfolge, entweder Kopf erstes oder letztes Element</a:t>
            </a:r>
          </a:p>
          <a:p>
            <a:r>
              <a:rPr lang="de-DE" dirty="0"/>
              <a:t>Eigentlich egal, heute bitte Kopf letztes Element!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p:txBody>
      </p:sp>
      <p:pic>
        <p:nvPicPr>
          <p:cNvPr id="7" name="Grafik 6" descr="Ein Bild, das Text enthält.&#10;&#10;Automatisch generierte Beschreibung">
            <a:extLst>
              <a:ext uri="{FF2B5EF4-FFF2-40B4-BE49-F238E27FC236}">
                <a16:creationId xmlns:a16="http://schemas.microsoft.com/office/drawing/2014/main" id="{A049777F-9B19-4B28-B821-BB69E231E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55" y="2901158"/>
            <a:ext cx="4282811" cy="1691787"/>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1CD3773F-118A-499A-BC60-1EDC39969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209" y="2901158"/>
            <a:ext cx="4282811" cy="1691787"/>
          </a:xfrm>
          <a:prstGeom prst="rect">
            <a:avLst/>
          </a:prstGeom>
        </p:spPr>
      </p:pic>
      <p:pic>
        <p:nvPicPr>
          <p:cNvPr id="11" name="Grafik 10">
            <a:extLst>
              <a:ext uri="{FF2B5EF4-FFF2-40B4-BE49-F238E27FC236}">
                <a16:creationId xmlns:a16="http://schemas.microsoft.com/office/drawing/2014/main" id="{B5C7DA50-83CD-46C5-9F9C-DFB4109E2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5209" y="4968742"/>
            <a:ext cx="3817951" cy="1524132"/>
          </a:xfrm>
          <a:prstGeom prst="rect">
            <a:avLst/>
          </a:prstGeom>
        </p:spPr>
      </p:pic>
      <mc:AlternateContent xmlns:mc="http://schemas.openxmlformats.org/markup-compatibility/2006">
        <mc:Choice xmlns:p14="http://schemas.microsoft.com/office/powerpoint/2010/main" Requires="p14">
          <p:contentPart p14:bwMode="auto" r:id="rId6">
            <p14:nvContentPartPr>
              <p14:cNvPr id="18" name="Freihand 17">
                <a:extLst>
                  <a:ext uri="{FF2B5EF4-FFF2-40B4-BE49-F238E27FC236}">
                    <a16:creationId xmlns:a16="http://schemas.microsoft.com/office/drawing/2014/main" id="{DEBCF86B-8517-4959-BCD9-AFC25F9E6989}"/>
                  </a:ext>
                </a:extLst>
              </p14:cNvPr>
              <p14:cNvContentPartPr/>
              <p14:nvPr/>
            </p14:nvContentPartPr>
            <p14:xfrm>
              <a:off x="1334788" y="3197512"/>
              <a:ext cx="2860900" cy="1395433"/>
            </p14:xfrm>
          </p:contentPart>
        </mc:Choice>
        <mc:Fallback>
          <p:pic>
            <p:nvPicPr>
              <p:cNvPr id="18" name="Freihand 17">
                <a:extLst>
                  <a:ext uri="{FF2B5EF4-FFF2-40B4-BE49-F238E27FC236}">
                    <a16:creationId xmlns:a16="http://schemas.microsoft.com/office/drawing/2014/main" id="{DEBCF86B-8517-4959-BCD9-AFC25F9E6989}"/>
                  </a:ext>
                </a:extLst>
              </p:cNvPr>
              <p:cNvPicPr/>
              <p:nvPr/>
            </p:nvPicPr>
            <p:blipFill>
              <a:blip r:embed="rId7"/>
              <a:stretch>
                <a:fillRect/>
              </a:stretch>
            </p:blipFill>
            <p:spPr>
              <a:xfrm>
                <a:off x="1325788" y="3188514"/>
                <a:ext cx="2878540" cy="141306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Freihand 18">
                <a:extLst>
                  <a:ext uri="{FF2B5EF4-FFF2-40B4-BE49-F238E27FC236}">
                    <a16:creationId xmlns:a16="http://schemas.microsoft.com/office/drawing/2014/main" id="{2A3E5322-D43E-44C3-A7BE-C5F58DBA5988}"/>
                  </a:ext>
                </a:extLst>
              </p14:cNvPr>
              <p14:cNvContentPartPr/>
              <p14:nvPr/>
            </p14:nvContentPartPr>
            <p14:xfrm>
              <a:off x="1334846" y="3178351"/>
              <a:ext cx="2860842" cy="1395432"/>
            </p14:xfrm>
          </p:contentPart>
        </mc:Choice>
        <mc:Fallback>
          <p:pic>
            <p:nvPicPr>
              <p:cNvPr id="19" name="Freihand 18">
                <a:extLst>
                  <a:ext uri="{FF2B5EF4-FFF2-40B4-BE49-F238E27FC236}">
                    <a16:creationId xmlns:a16="http://schemas.microsoft.com/office/drawing/2014/main" id="{2A3E5322-D43E-44C3-A7BE-C5F58DBA5988}"/>
                  </a:ext>
                </a:extLst>
              </p:cNvPr>
              <p:cNvPicPr/>
              <p:nvPr/>
            </p:nvPicPr>
            <p:blipFill>
              <a:blip r:embed="rId9"/>
              <a:stretch>
                <a:fillRect/>
              </a:stretch>
            </p:blipFill>
            <p:spPr>
              <a:xfrm>
                <a:off x="1325846" y="3169353"/>
                <a:ext cx="2878482" cy="1413068"/>
              </a:xfrm>
              <a:prstGeom prst="rect">
                <a:avLst/>
              </a:prstGeom>
            </p:spPr>
          </p:pic>
        </mc:Fallback>
      </mc:AlternateContent>
    </p:spTree>
    <p:extLst>
      <p:ext uri="{BB962C8B-B14F-4D97-AF65-F5344CB8AC3E}">
        <p14:creationId xmlns:p14="http://schemas.microsoft.com/office/powerpoint/2010/main" val="109815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Wie bewegt sich eine Schlange?</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pPr marL="0" indent="0">
              <a:buNone/>
            </a:pPr>
            <a:r>
              <a:rPr lang="de-DE" dirty="0" err="1"/>
              <a:t>snake</a:t>
            </a:r>
            <a:r>
              <a:rPr lang="de-DE" dirty="0"/>
              <a:t> = [(0,10),(10,10),(20,10)]</a:t>
            </a:r>
          </a:p>
          <a:p>
            <a:endParaRPr lang="de-DE" dirty="0"/>
          </a:p>
          <a:p>
            <a:endParaRPr lang="de-DE" dirty="0"/>
          </a:p>
          <a:p>
            <a:endParaRPr lang="de-DE" dirty="0"/>
          </a:p>
          <a:p>
            <a:endParaRPr lang="de-DE" dirty="0"/>
          </a:p>
          <a:p>
            <a:endParaRPr lang="de-DE" dirty="0"/>
          </a:p>
          <a:p>
            <a:r>
              <a:rPr lang="de-DE" dirty="0" err="1"/>
              <a:t>snake</a:t>
            </a:r>
            <a:r>
              <a:rPr lang="de-DE" dirty="0"/>
              <a:t> = [(10,10),(20,10),(30,10)]</a:t>
            </a:r>
          </a:p>
          <a:p>
            <a:endParaRPr lang="de-DE" dirty="0"/>
          </a:p>
        </p:txBody>
      </p:sp>
      <p:pic>
        <p:nvPicPr>
          <p:cNvPr id="9" name="Grafik 8" descr="Ein Bild, das Text enthält.&#10;&#10;Automatisch generierte Beschreibung">
            <a:extLst>
              <a:ext uri="{FF2B5EF4-FFF2-40B4-BE49-F238E27FC236}">
                <a16:creationId xmlns:a16="http://schemas.microsoft.com/office/drawing/2014/main" id="{1CD3773F-118A-499A-BC60-1EDC39969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06422"/>
            <a:ext cx="4282811" cy="1691787"/>
          </a:xfrm>
          <a:prstGeom prst="rect">
            <a:avLst/>
          </a:prstGeom>
        </p:spPr>
      </p:pic>
      <p:pic>
        <p:nvPicPr>
          <p:cNvPr id="10" name="Grafik 9">
            <a:extLst>
              <a:ext uri="{FF2B5EF4-FFF2-40B4-BE49-F238E27FC236}">
                <a16:creationId xmlns:a16="http://schemas.microsoft.com/office/drawing/2014/main" id="{B3CFD3AC-F76C-4EE9-81F6-4ADA874A1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319813"/>
            <a:ext cx="3817951" cy="1524132"/>
          </a:xfrm>
          <a:prstGeom prst="rect">
            <a:avLst/>
          </a:prstGeom>
        </p:spPr>
      </p:pic>
    </p:spTree>
    <p:extLst>
      <p:ext uri="{BB962C8B-B14F-4D97-AF65-F5344CB8AC3E}">
        <p14:creationId xmlns:p14="http://schemas.microsoft.com/office/powerpoint/2010/main" val="240234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2</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Programmiere eine Schlange die:</a:t>
            </a:r>
          </a:p>
          <a:p>
            <a:pPr lvl="1"/>
            <a:r>
              <a:rPr lang="de-DE" dirty="0"/>
              <a:t>Aus mindestens 3 Quadraten besteht und eine konstante Länge hat</a:t>
            </a:r>
          </a:p>
          <a:p>
            <a:pPr lvl="1"/>
            <a:r>
              <a:rPr lang="de-DE" dirty="0"/>
              <a:t>Beim drücken soll sich der Kopf ein Stück in die Richtung bewegen (und den Körper hinter sich herziehen)</a:t>
            </a:r>
          </a:p>
          <a:p>
            <a:endParaRPr lang="de-DE" dirty="0"/>
          </a:p>
          <a:p>
            <a:r>
              <a:rPr lang="de-DE" dirty="0"/>
              <a:t>Bonus:</a:t>
            </a:r>
          </a:p>
          <a:p>
            <a:pPr lvl="1"/>
            <a:r>
              <a:rPr lang="de-DE" dirty="0"/>
              <a:t>Zeichne die Schlange so, dass zwischen den einzelnen Quadraten kleine Abstände sind</a:t>
            </a:r>
          </a:p>
          <a:p>
            <a:pPr marL="0" indent="0">
              <a:buNone/>
            </a:pPr>
            <a:endParaRPr lang="de-DE" dirty="0"/>
          </a:p>
          <a:p>
            <a:endParaRPr lang="de-DE" dirty="0"/>
          </a:p>
          <a:p>
            <a:endParaRPr lang="de-DE" dirty="0"/>
          </a:p>
          <a:p>
            <a:endParaRPr lang="de-DE" dirty="0"/>
          </a:p>
        </p:txBody>
      </p:sp>
    </p:spTree>
    <p:extLst>
      <p:ext uri="{BB962C8B-B14F-4D97-AF65-F5344CB8AC3E}">
        <p14:creationId xmlns:p14="http://schemas.microsoft.com/office/powerpoint/2010/main" val="102381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2</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err="1"/>
              <a:t>snake.pop</a:t>
            </a:r>
            <a:r>
              <a:rPr lang="de-DE" dirty="0"/>
              <a:t>(0)</a:t>
            </a:r>
          </a:p>
          <a:p>
            <a:r>
              <a:rPr lang="de-DE" dirty="0" err="1"/>
              <a:t>snake.append</a:t>
            </a:r>
            <a:r>
              <a:rPr lang="de-DE" dirty="0"/>
              <a:t>(</a:t>
            </a:r>
            <a:r>
              <a:rPr lang="de-DE" dirty="0" err="1"/>
              <a:t>new_element</a:t>
            </a:r>
            <a:r>
              <a:rPr lang="de-DE" dirty="0"/>
              <a:t>)</a:t>
            </a:r>
          </a:p>
        </p:txBody>
      </p:sp>
    </p:spTree>
    <p:extLst>
      <p:ext uri="{BB962C8B-B14F-4D97-AF65-F5344CB8AC3E}">
        <p14:creationId xmlns:p14="http://schemas.microsoft.com/office/powerpoint/2010/main" val="79998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892FB-E8BD-4865-B50A-4118FF0C8F3B}"/>
              </a:ext>
            </a:extLst>
          </p:cNvPr>
          <p:cNvSpPr>
            <a:spLocks noGrp="1"/>
          </p:cNvSpPr>
          <p:nvPr>
            <p:ph type="title"/>
          </p:nvPr>
        </p:nvSpPr>
        <p:spPr>
          <a:xfrm>
            <a:off x="2473719" y="2546003"/>
            <a:ext cx="7244562" cy="882997"/>
          </a:xfrm>
        </p:spPr>
        <p:txBody>
          <a:bodyPr>
            <a:normAutofit/>
          </a:bodyPr>
          <a:lstStyle/>
          <a:p>
            <a:pPr algn="ctr"/>
            <a:r>
              <a:rPr lang="de-DE" sz="3600" dirty="0"/>
              <a:t>Fühlt sich noch nicht wie Snake an!</a:t>
            </a:r>
          </a:p>
        </p:txBody>
      </p:sp>
    </p:spTree>
    <p:extLst>
      <p:ext uri="{BB962C8B-B14F-4D97-AF65-F5344CB8AC3E}">
        <p14:creationId xmlns:p14="http://schemas.microsoft.com/office/powerpoint/2010/main" val="194096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Wir brauchen Geschwindigkeit!</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Wikipedia:</a:t>
            </a:r>
          </a:p>
          <a:p>
            <a:r>
              <a:rPr lang="de-DE" dirty="0"/>
              <a:t>Die Geschwindigkeit beschreibt, wie schnell und in welcher Richtung ein Körper oder ein Phänomen im Lauf der Zeit seinen Ort verändert.</a:t>
            </a:r>
          </a:p>
          <a:p>
            <a:r>
              <a:rPr lang="de-DE" dirty="0"/>
              <a:t>Eine Geschwindigkeit wird durch ihren Betrag und die Bewegungsrichtung angegeben; es handelt sich also um eine vektorielle Größe.</a:t>
            </a:r>
          </a:p>
          <a:p>
            <a:endParaRPr lang="de-DE" dirty="0"/>
          </a:p>
          <a:p>
            <a:r>
              <a:rPr lang="de-DE" dirty="0"/>
              <a:t>Was ist der Betrag?</a:t>
            </a:r>
          </a:p>
          <a:p>
            <a:r>
              <a:rPr lang="de-DE" dirty="0"/>
              <a:t>Was ist die Richtung?</a:t>
            </a:r>
          </a:p>
          <a:p>
            <a:endParaRPr lang="de-DE" dirty="0"/>
          </a:p>
          <a:p>
            <a:r>
              <a:rPr lang="de-DE" dirty="0"/>
              <a:t>Für die Zeit:</a:t>
            </a:r>
          </a:p>
          <a:p>
            <a:r>
              <a:rPr lang="en-US" dirty="0" err="1"/>
              <a:t>pygame.time.Clock</a:t>
            </a:r>
            <a:r>
              <a:rPr lang="en-US" dirty="0"/>
              <a:t>().tick(n)</a:t>
            </a:r>
            <a:endParaRPr lang="de-DE" dirty="0"/>
          </a:p>
        </p:txBody>
      </p:sp>
    </p:spTree>
    <p:extLst>
      <p:ext uri="{BB962C8B-B14F-4D97-AF65-F5344CB8AC3E}">
        <p14:creationId xmlns:p14="http://schemas.microsoft.com/office/powerpoint/2010/main" val="90859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Schon installiert?</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a:xfrm>
            <a:off x="838200" y="1575171"/>
            <a:ext cx="10515600" cy="549193"/>
          </a:xfrm>
        </p:spPr>
        <p:txBody>
          <a:bodyPr>
            <a:normAutofit/>
          </a:bodyPr>
          <a:lstStyle/>
          <a:p>
            <a:r>
              <a:rPr lang="de-DE" dirty="0">
                <a:hlinkClick r:id="rId2"/>
              </a:rPr>
              <a:t>https://www.pygame.org/wiki/GettingStarted</a:t>
            </a:r>
            <a:endParaRPr lang="de-DE" dirty="0"/>
          </a:p>
          <a:p>
            <a:endParaRPr lang="de-DE" dirty="0"/>
          </a:p>
        </p:txBody>
      </p:sp>
      <p:sp>
        <p:nvSpPr>
          <p:cNvPr id="6" name="Titel 3">
            <a:extLst>
              <a:ext uri="{FF2B5EF4-FFF2-40B4-BE49-F238E27FC236}">
                <a16:creationId xmlns:a16="http://schemas.microsoft.com/office/drawing/2014/main" id="{47868DFB-1736-4DE5-B3A6-9998E7E15C77}"/>
              </a:ext>
            </a:extLst>
          </p:cNvPr>
          <p:cNvSpPr txBox="1">
            <a:spLocks/>
          </p:cNvSpPr>
          <p:nvPr/>
        </p:nvSpPr>
        <p:spPr>
          <a:xfrm>
            <a:off x="838200" y="2124364"/>
            <a:ext cx="7244562" cy="882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i="0" kern="1200" baseline="0">
                <a:solidFill>
                  <a:schemeClr val="tx1">
                    <a:lumMod val="65000"/>
                    <a:lumOff val="35000"/>
                  </a:schemeClr>
                </a:solidFill>
                <a:latin typeface="+mj-lt"/>
                <a:ea typeface="+mj-ea"/>
                <a:cs typeface="+mj-cs"/>
              </a:defRPr>
            </a:lvl1pPr>
          </a:lstStyle>
          <a:p>
            <a:r>
              <a:rPr lang="de-DE" dirty="0" err="1"/>
              <a:t>Pygame</a:t>
            </a:r>
            <a:r>
              <a:rPr lang="de-DE" dirty="0"/>
              <a:t> Beispiel schon getestet?</a:t>
            </a:r>
          </a:p>
        </p:txBody>
      </p:sp>
      <p:sp>
        <p:nvSpPr>
          <p:cNvPr id="8" name="Titel 3">
            <a:extLst>
              <a:ext uri="{FF2B5EF4-FFF2-40B4-BE49-F238E27FC236}">
                <a16:creationId xmlns:a16="http://schemas.microsoft.com/office/drawing/2014/main" id="{BFF5FC33-579E-4C18-9D4C-DC366C42A0D3}"/>
              </a:ext>
            </a:extLst>
          </p:cNvPr>
          <p:cNvSpPr txBox="1">
            <a:spLocks/>
          </p:cNvSpPr>
          <p:nvPr/>
        </p:nvSpPr>
        <p:spPr>
          <a:xfrm>
            <a:off x="838200" y="3429000"/>
            <a:ext cx="7244562" cy="8829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i="0" kern="1200" baseline="0">
                <a:solidFill>
                  <a:schemeClr val="tx1">
                    <a:lumMod val="65000"/>
                    <a:lumOff val="35000"/>
                  </a:schemeClr>
                </a:solidFill>
                <a:latin typeface="+mj-lt"/>
                <a:ea typeface="+mj-ea"/>
                <a:cs typeface="+mj-cs"/>
              </a:defRPr>
            </a:lvl1pPr>
          </a:lstStyle>
          <a:p>
            <a:r>
              <a:rPr lang="de-DE" dirty="0"/>
              <a:t>Noch Probleme?</a:t>
            </a:r>
          </a:p>
        </p:txBody>
      </p:sp>
    </p:spTree>
    <p:extLst>
      <p:ext uri="{BB962C8B-B14F-4D97-AF65-F5344CB8AC3E}">
        <p14:creationId xmlns:p14="http://schemas.microsoft.com/office/powerpoint/2010/main" val="2843823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Wir brauchen Geschwindigkeit!</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Wann ändert sich die Schlange?</a:t>
            </a:r>
          </a:p>
          <a:p>
            <a:r>
              <a:rPr lang="de-DE" dirty="0"/>
              <a:t>Wann ändert die Bewegungsrichtung</a:t>
            </a:r>
          </a:p>
        </p:txBody>
      </p:sp>
    </p:spTree>
    <p:extLst>
      <p:ext uri="{BB962C8B-B14F-4D97-AF65-F5344CB8AC3E}">
        <p14:creationId xmlns:p14="http://schemas.microsoft.com/office/powerpoint/2010/main" val="114514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3</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Die Schlange soll sich jetzt solange in eine Richtung bewegen, bis ein Knopf in eine andere Richtung gedrückt wird</a:t>
            </a:r>
          </a:p>
          <a:p>
            <a:endParaRPr lang="de-DE" dirty="0"/>
          </a:p>
          <a:p>
            <a:pPr lvl="1"/>
            <a:endParaRPr lang="de-DE" dirty="0"/>
          </a:p>
          <a:p>
            <a:pPr marL="457200" lvl="1" indent="0">
              <a:buNone/>
            </a:pPr>
            <a:endParaRPr lang="de-DE" dirty="0"/>
          </a:p>
          <a:p>
            <a:r>
              <a:rPr lang="de-DE" dirty="0"/>
              <a:t>Bonus:</a:t>
            </a:r>
          </a:p>
          <a:p>
            <a:pPr lvl="1"/>
            <a:r>
              <a:rPr lang="de-DE" dirty="0"/>
              <a:t>Die Schlange soll ihre Bewegungsrichtung nicht um 180° ändern, d.h. wenn Sie sich als letztes nach oben bewegt hat, muss sie sich erst nach rechts oder links bewegt haben, bevor sie wieder nach unten kann</a:t>
            </a:r>
          </a:p>
          <a:p>
            <a:pPr marL="457200" lvl="1" indent="0">
              <a:buNone/>
            </a:pPr>
            <a:endParaRPr lang="de-DE" dirty="0"/>
          </a:p>
          <a:p>
            <a:pPr lvl="1"/>
            <a:endParaRPr lang="de-DE" dirty="0"/>
          </a:p>
          <a:p>
            <a:endParaRPr lang="de-DE" dirty="0"/>
          </a:p>
          <a:p>
            <a:endParaRPr lang="de-DE" dirty="0"/>
          </a:p>
          <a:p>
            <a:endParaRPr lang="de-DE" dirty="0"/>
          </a:p>
        </p:txBody>
      </p:sp>
    </p:spTree>
    <p:extLst>
      <p:ext uri="{BB962C8B-B14F-4D97-AF65-F5344CB8AC3E}">
        <p14:creationId xmlns:p14="http://schemas.microsoft.com/office/powerpoint/2010/main" val="279473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4</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Zu Beginn des Spiels soll an zufälliger Stelle (innerhalb des Fensters) ein Apfel gezeichnet werden</a:t>
            </a:r>
          </a:p>
          <a:p>
            <a:r>
              <a:rPr lang="de-DE" dirty="0"/>
              <a:t>Apfel: grünes Quadrat</a:t>
            </a:r>
          </a:p>
          <a:p>
            <a:r>
              <a:rPr lang="de-DE" dirty="0"/>
              <a:t>Wenn der Apfel gefressen wird, wird ein neuer Apfel gezeichnet</a:t>
            </a:r>
          </a:p>
          <a:p>
            <a:endParaRPr lang="de-DE" dirty="0"/>
          </a:p>
          <a:p>
            <a:r>
              <a:rPr lang="de-DE" dirty="0"/>
              <a:t>Bonus:</a:t>
            </a:r>
          </a:p>
          <a:p>
            <a:pPr lvl="1"/>
            <a:r>
              <a:rPr lang="de-DE" dirty="0"/>
              <a:t>Recherchiere wie ein Sound beim Fressen abgespielt werden kann</a:t>
            </a:r>
          </a:p>
          <a:p>
            <a:pPr lvl="1"/>
            <a:r>
              <a:rPr lang="de-DE" dirty="0"/>
              <a:t>Recherchiere, wie statt einem Rechteck ein Bild verwendet werden kann</a:t>
            </a:r>
          </a:p>
          <a:p>
            <a:pPr lvl="1"/>
            <a:endParaRPr lang="de-DE" dirty="0"/>
          </a:p>
          <a:p>
            <a:r>
              <a:rPr lang="de-DE" dirty="0" err="1">
                <a:solidFill>
                  <a:srgbClr val="24292E"/>
                </a:solidFill>
                <a:latin typeface="SFMono-Regular"/>
              </a:rPr>
              <a:t>i</a:t>
            </a:r>
            <a:r>
              <a:rPr lang="de-DE" b="0" i="0" dirty="0" err="1">
                <a:solidFill>
                  <a:srgbClr val="24292E"/>
                </a:solidFill>
                <a:effectLst/>
                <a:latin typeface="SFMono-Regular"/>
              </a:rPr>
              <a:t>mport</a:t>
            </a:r>
            <a:r>
              <a:rPr lang="de-DE" b="0" i="0" dirty="0">
                <a:solidFill>
                  <a:srgbClr val="24292E"/>
                </a:solidFill>
                <a:effectLst/>
                <a:latin typeface="SFMono-Regular"/>
              </a:rPr>
              <a:t> </a:t>
            </a:r>
            <a:r>
              <a:rPr lang="de-DE" b="0" i="0" dirty="0" err="1">
                <a:solidFill>
                  <a:srgbClr val="24292E"/>
                </a:solidFill>
                <a:effectLst/>
                <a:latin typeface="SFMono-Regular"/>
              </a:rPr>
              <a:t>random</a:t>
            </a:r>
            <a:endParaRPr lang="de-DE" b="0" i="0" dirty="0">
              <a:solidFill>
                <a:srgbClr val="24292E"/>
              </a:solidFill>
              <a:effectLst/>
              <a:latin typeface="SFMono-Regular"/>
            </a:endParaRPr>
          </a:p>
          <a:p>
            <a:r>
              <a:rPr lang="de-DE" b="0" i="0" dirty="0" err="1">
                <a:solidFill>
                  <a:srgbClr val="24292E"/>
                </a:solidFill>
                <a:effectLst/>
                <a:latin typeface="SFMono-Regular"/>
              </a:rPr>
              <a:t>random.</a:t>
            </a:r>
            <a:r>
              <a:rPr lang="de-DE" b="0" i="0" dirty="0" err="1">
                <a:effectLst/>
                <a:latin typeface="SFMono-Regular"/>
              </a:rPr>
              <a:t>randrange</a:t>
            </a:r>
            <a:r>
              <a:rPr lang="de-DE" b="0" i="0" dirty="0">
                <a:solidFill>
                  <a:srgbClr val="24292E"/>
                </a:solidFill>
                <a:effectLst/>
                <a:latin typeface="SFMono-Regular"/>
              </a:rPr>
              <a:t>(</a:t>
            </a:r>
            <a:r>
              <a:rPr lang="de-DE" b="0" i="0" dirty="0">
                <a:effectLst/>
                <a:latin typeface="SFMono-Regular"/>
              </a:rPr>
              <a:t>0</a:t>
            </a:r>
            <a:r>
              <a:rPr lang="de-DE" b="0" i="0" dirty="0">
                <a:solidFill>
                  <a:srgbClr val="24292E"/>
                </a:solidFill>
                <a:effectLst/>
                <a:latin typeface="SFMono-Regular"/>
              </a:rPr>
              <a:t>, </a:t>
            </a:r>
            <a:r>
              <a:rPr lang="de-DE" b="0" i="0" dirty="0">
                <a:effectLst/>
                <a:latin typeface="SFMono-Regular"/>
              </a:rPr>
              <a:t>100</a:t>
            </a:r>
            <a:r>
              <a:rPr lang="de-DE" b="0" i="0" dirty="0">
                <a:solidFill>
                  <a:srgbClr val="24292E"/>
                </a:solidFill>
                <a:effectLst/>
                <a:latin typeface="SFMono-Regular"/>
              </a:rPr>
              <a:t>, </a:t>
            </a:r>
            <a:r>
              <a:rPr lang="de-DE" b="0" i="0" dirty="0">
                <a:effectLst/>
                <a:latin typeface="SFMono-Regular"/>
              </a:rPr>
              <a:t>5</a:t>
            </a:r>
            <a:r>
              <a:rPr lang="de-DE" b="0" i="0" dirty="0">
                <a:solidFill>
                  <a:srgbClr val="24292E"/>
                </a:solidFill>
                <a:effectLst/>
                <a:latin typeface="SFMono-Regular"/>
              </a:rPr>
              <a:t>)</a:t>
            </a:r>
          </a:p>
          <a:p>
            <a:r>
              <a:rPr lang="de-DE" dirty="0">
                <a:solidFill>
                  <a:srgbClr val="24292E"/>
                </a:solidFill>
                <a:latin typeface="SFMono-Regular"/>
              </a:rPr>
              <a:t>=&gt; Eine Zufallszahl die größer gleich 0 ist, kleiner als 100 und durch 5 teilbar</a:t>
            </a:r>
            <a:endParaRPr lang="de-DE" dirty="0"/>
          </a:p>
          <a:p>
            <a:pPr lvl="1"/>
            <a:endParaRPr lang="de-DE" dirty="0"/>
          </a:p>
          <a:p>
            <a:pPr lvl="1"/>
            <a:endParaRPr lang="de-DE" dirty="0"/>
          </a:p>
          <a:p>
            <a:endParaRPr lang="de-DE" dirty="0"/>
          </a:p>
        </p:txBody>
      </p:sp>
    </p:spTree>
    <p:extLst>
      <p:ext uri="{BB962C8B-B14F-4D97-AF65-F5344CB8AC3E}">
        <p14:creationId xmlns:p14="http://schemas.microsoft.com/office/powerpoint/2010/main" val="5049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Aufgabe 5</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Wenn die Schlange einen Apfel frisst soll sie ein Stück länger werden	</a:t>
            </a:r>
          </a:p>
          <a:p>
            <a:r>
              <a:rPr lang="de-DE" dirty="0"/>
              <a:t>Wenn die Schlange mit sich selbst oder mit dem Bildschirmrand kollidiert ist das Spiel vorbei</a:t>
            </a:r>
          </a:p>
          <a:p>
            <a:endParaRPr lang="de-DE" dirty="0"/>
          </a:p>
          <a:p>
            <a:r>
              <a:rPr lang="de-DE" dirty="0"/>
              <a:t>Bonus:</a:t>
            </a:r>
          </a:p>
          <a:p>
            <a:pPr lvl="1"/>
            <a:r>
              <a:rPr lang="de-DE" dirty="0"/>
              <a:t>Zeige einen Score auf dem Bildschirm an, der für jeden gefressen Apfel um eins erhöht wird</a:t>
            </a:r>
          </a:p>
        </p:txBody>
      </p:sp>
    </p:spTree>
    <p:extLst>
      <p:ext uri="{BB962C8B-B14F-4D97-AF65-F5344CB8AC3E}">
        <p14:creationId xmlns:p14="http://schemas.microsoft.com/office/powerpoint/2010/main" val="4191853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892FB-E8BD-4865-B50A-4118FF0C8F3B}"/>
              </a:ext>
            </a:extLst>
          </p:cNvPr>
          <p:cNvSpPr>
            <a:spLocks noGrp="1"/>
          </p:cNvSpPr>
          <p:nvPr>
            <p:ph type="title"/>
          </p:nvPr>
        </p:nvSpPr>
        <p:spPr>
          <a:xfrm>
            <a:off x="2473719" y="2546003"/>
            <a:ext cx="7244562" cy="882997"/>
          </a:xfrm>
        </p:spPr>
        <p:txBody>
          <a:bodyPr>
            <a:normAutofit/>
          </a:bodyPr>
          <a:lstStyle/>
          <a:p>
            <a:pPr algn="ctr"/>
            <a:r>
              <a:rPr lang="de-DE" sz="3600" dirty="0"/>
              <a:t>Ideensammlung</a:t>
            </a:r>
          </a:p>
        </p:txBody>
      </p:sp>
    </p:spTree>
    <p:extLst>
      <p:ext uri="{BB962C8B-B14F-4D97-AF65-F5344CB8AC3E}">
        <p14:creationId xmlns:p14="http://schemas.microsoft.com/office/powerpoint/2010/main" val="46515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892FB-E8BD-4865-B50A-4118FF0C8F3B}"/>
              </a:ext>
            </a:extLst>
          </p:cNvPr>
          <p:cNvSpPr>
            <a:spLocks noGrp="1"/>
          </p:cNvSpPr>
          <p:nvPr>
            <p:ph type="title"/>
          </p:nvPr>
        </p:nvSpPr>
        <p:spPr>
          <a:xfrm>
            <a:off x="2473719" y="2546003"/>
            <a:ext cx="7244562" cy="882997"/>
          </a:xfrm>
        </p:spPr>
        <p:txBody>
          <a:bodyPr>
            <a:normAutofit/>
          </a:bodyPr>
          <a:lstStyle/>
          <a:p>
            <a:pPr algn="ctr"/>
            <a:r>
              <a:rPr lang="de-DE" sz="3600" dirty="0"/>
              <a:t>Retro</a:t>
            </a:r>
          </a:p>
        </p:txBody>
      </p:sp>
    </p:spTree>
    <p:extLst>
      <p:ext uri="{BB962C8B-B14F-4D97-AF65-F5344CB8AC3E}">
        <p14:creationId xmlns:p14="http://schemas.microsoft.com/office/powerpoint/2010/main" val="3958922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Ressourcen</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lstStyle/>
          <a:p>
            <a:r>
              <a:rPr lang="de-DE" dirty="0"/>
              <a:t>https://www.google.com/search?q=snake</a:t>
            </a:r>
          </a:p>
          <a:p>
            <a:endParaRPr lang="de-DE" dirty="0"/>
          </a:p>
          <a:p>
            <a:r>
              <a:rPr lang="de-DE" dirty="0">
                <a:hlinkClick r:id="rId2"/>
              </a:rPr>
              <a:t>https://www.python-lernen.de/grundgeruest-fuer-pygame.htm</a:t>
            </a:r>
            <a:endParaRPr lang="de-DE" dirty="0"/>
          </a:p>
          <a:p>
            <a:endParaRPr lang="de-DE" dirty="0"/>
          </a:p>
          <a:p>
            <a:r>
              <a:rPr lang="de-DE" dirty="0">
                <a:hlinkClick r:id="rId3"/>
              </a:rPr>
              <a:t>https://www.youtube.com/watch?v=QFvqStqPCRU</a:t>
            </a:r>
            <a:endParaRPr lang="de-DE" dirty="0"/>
          </a:p>
          <a:p>
            <a:endParaRPr lang="de-DE" dirty="0"/>
          </a:p>
          <a:p>
            <a:r>
              <a:rPr lang="de-DE" dirty="0"/>
              <a:t>https://github.com/buti1021/snake-eal</a:t>
            </a:r>
          </a:p>
        </p:txBody>
      </p:sp>
    </p:spTree>
    <p:extLst>
      <p:ext uri="{BB962C8B-B14F-4D97-AF65-F5344CB8AC3E}">
        <p14:creationId xmlns:p14="http://schemas.microsoft.com/office/powerpoint/2010/main" val="3055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7262344-1C84-401D-97E0-E55D1C38D0A0}"/>
              </a:ext>
            </a:extLst>
          </p:cNvPr>
          <p:cNvSpPr>
            <a:spLocks noGrp="1"/>
          </p:cNvSpPr>
          <p:nvPr>
            <p:ph type="ctrTitle"/>
          </p:nvPr>
        </p:nvSpPr>
        <p:spPr/>
        <p:txBody>
          <a:bodyPr/>
          <a:lstStyle/>
          <a:p>
            <a:r>
              <a:rPr lang="de-DE" dirty="0"/>
              <a:t>Danke für eure aktive Teilnahme!</a:t>
            </a:r>
          </a:p>
        </p:txBody>
      </p:sp>
      <p:sp>
        <p:nvSpPr>
          <p:cNvPr id="5" name="Untertitel 4">
            <a:extLst>
              <a:ext uri="{FF2B5EF4-FFF2-40B4-BE49-F238E27FC236}">
                <a16:creationId xmlns:a16="http://schemas.microsoft.com/office/drawing/2014/main" id="{89D52494-CB77-44D9-99DD-C7E8CD3C5B2E}"/>
              </a:ext>
            </a:extLst>
          </p:cNvPr>
          <p:cNvSpPr>
            <a:spLocks noGrp="1"/>
          </p:cNvSpPr>
          <p:nvPr>
            <p:ph type="subTitle" idx="1"/>
          </p:nvPr>
        </p:nvSpPr>
        <p:spPr/>
        <p:txBody>
          <a:bodyPr/>
          <a:lstStyle/>
          <a:p>
            <a:r>
              <a:rPr lang="de-DE" dirty="0"/>
              <a:t>Alexander Berndt und Tim Budras</a:t>
            </a:r>
          </a:p>
        </p:txBody>
      </p:sp>
      <p:sp>
        <p:nvSpPr>
          <p:cNvPr id="2" name="Rectangle 1">
            <a:extLst>
              <a:ext uri="{FF2B5EF4-FFF2-40B4-BE49-F238E27FC236}">
                <a16:creationId xmlns:a16="http://schemas.microsoft.com/office/drawing/2014/main" id="{8B5F62A1-40AE-4AF2-A874-8B8535A390D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000" b="0" i="0" u="none" strike="noStrike" cap="none" normalizeH="0" baseline="0">
                <a:ln>
                  <a:noFill/>
                </a:ln>
                <a:solidFill>
                  <a:srgbClr val="080808"/>
                </a:solidFill>
                <a:effectLst/>
                <a:latin typeface="JetBrains Mono"/>
              </a:rPr>
            </a:br>
            <a:r>
              <a:rPr kumimoji="0" lang="de-DE" altLang="de-DE" sz="1000" b="0" i="0" u="none" strike="noStrike" cap="none" normalizeH="0" baseline="0">
                <a:ln>
                  <a:noFill/>
                </a:ln>
                <a:solidFill>
                  <a:srgbClr val="000080"/>
                </a:solidFill>
                <a:effectLst/>
                <a:latin typeface="JetBrains Mono"/>
              </a:rPr>
              <a:t>print</a:t>
            </a:r>
            <a:r>
              <a:rPr kumimoji="0" lang="de-DE" altLang="de-DE" sz="1000" b="0" i="0" u="none" strike="noStrike" cap="none" normalizeH="0" baseline="0">
                <a:ln>
                  <a:noFill/>
                </a:ln>
                <a:solidFill>
                  <a:srgbClr val="080808"/>
                </a:solidFill>
                <a:effectLst/>
                <a:latin typeface="JetBrains Mono"/>
              </a:rPr>
              <a:t>(apple)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890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Agenda</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lnSpcReduction="10000"/>
          </a:bodyPr>
          <a:lstStyle/>
          <a:p>
            <a:r>
              <a:rPr lang="de-DE" dirty="0"/>
              <a:t>Umfrage zum kennenlernen</a:t>
            </a:r>
          </a:p>
          <a:p>
            <a:r>
              <a:rPr lang="de-DE" dirty="0"/>
              <a:t>Allgemeines</a:t>
            </a:r>
          </a:p>
          <a:p>
            <a:r>
              <a:rPr lang="de-DE" dirty="0"/>
              <a:t>Einführung in </a:t>
            </a:r>
            <a:r>
              <a:rPr lang="de-DE" dirty="0" err="1"/>
              <a:t>Pygame</a:t>
            </a:r>
            <a:r>
              <a:rPr lang="de-DE" dirty="0"/>
              <a:t> (10 Minuten)</a:t>
            </a:r>
          </a:p>
          <a:p>
            <a:r>
              <a:rPr lang="de-DE" dirty="0"/>
              <a:t>Erste Coding Session + Besprechung </a:t>
            </a:r>
          </a:p>
          <a:p>
            <a:r>
              <a:rPr lang="de-DE" dirty="0"/>
              <a:t>Wie bewegt sich eine Schlange</a:t>
            </a:r>
          </a:p>
          <a:p>
            <a:r>
              <a:rPr lang="de-DE" dirty="0"/>
              <a:t>Zweite Coding Session + Besprechung</a:t>
            </a:r>
          </a:p>
          <a:p>
            <a:r>
              <a:rPr lang="de-DE" dirty="0"/>
              <a:t>Geschwindigkeit</a:t>
            </a:r>
          </a:p>
          <a:p>
            <a:r>
              <a:rPr lang="de-DE" dirty="0"/>
              <a:t>Dritte Coding Session + Besprechung</a:t>
            </a:r>
          </a:p>
          <a:p>
            <a:r>
              <a:rPr lang="de-DE" dirty="0"/>
              <a:t>Vierte Coding Session + Besprechung</a:t>
            </a:r>
          </a:p>
          <a:p>
            <a:r>
              <a:rPr lang="de-DE" dirty="0"/>
              <a:t>Fünfte Coding Session + Besprechung</a:t>
            </a:r>
          </a:p>
          <a:p>
            <a:endParaRPr lang="de-DE" dirty="0"/>
          </a:p>
          <a:p>
            <a:r>
              <a:rPr lang="de-DE" dirty="0"/>
              <a:t>Retro</a:t>
            </a:r>
          </a:p>
          <a:p>
            <a:endParaRPr lang="de-DE" dirty="0"/>
          </a:p>
        </p:txBody>
      </p:sp>
    </p:spTree>
    <p:extLst>
      <p:ext uri="{BB962C8B-B14F-4D97-AF65-F5344CB8AC3E}">
        <p14:creationId xmlns:p14="http://schemas.microsoft.com/office/powerpoint/2010/main" val="311570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1D898F-03C2-4327-B7B2-8B255CA7F0DE}"/>
              </a:ext>
            </a:extLst>
          </p:cNvPr>
          <p:cNvSpPr>
            <a:spLocks noGrp="1"/>
          </p:cNvSpPr>
          <p:nvPr>
            <p:ph sz="half" idx="1"/>
          </p:nvPr>
        </p:nvSpPr>
        <p:spPr/>
        <p:txBody>
          <a:bodyPr/>
          <a:lstStyle/>
          <a:p>
            <a:r>
              <a:rPr lang="de-DE" dirty="0"/>
              <a:t>Tim Budras</a:t>
            </a:r>
          </a:p>
          <a:p>
            <a:r>
              <a:rPr lang="de-DE" dirty="0"/>
              <a:t>Student Wirtschaftsinformatik Bachelor HKA</a:t>
            </a:r>
          </a:p>
          <a:p>
            <a:r>
              <a:rPr lang="de-DE" dirty="0"/>
              <a:t>Im Moment:</a:t>
            </a:r>
          </a:p>
          <a:p>
            <a:r>
              <a:rPr lang="de-DE" dirty="0"/>
              <a:t>Bachelorthesis @ </a:t>
            </a:r>
            <a:r>
              <a:rPr lang="de-DE" dirty="0" err="1"/>
              <a:t>inovex</a:t>
            </a:r>
            <a:endParaRPr lang="de-DE" dirty="0"/>
          </a:p>
          <a:p>
            <a:r>
              <a:rPr lang="de-DE" dirty="0"/>
              <a:t>BLOCK A LOT Entwickler (blockalot.de)</a:t>
            </a:r>
          </a:p>
          <a:p>
            <a:endParaRPr lang="de-DE" dirty="0"/>
          </a:p>
          <a:p>
            <a:endParaRPr lang="de-DE" dirty="0"/>
          </a:p>
        </p:txBody>
      </p:sp>
      <p:sp>
        <p:nvSpPr>
          <p:cNvPr id="3" name="Titel 2">
            <a:extLst>
              <a:ext uri="{FF2B5EF4-FFF2-40B4-BE49-F238E27FC236}">
                <a16:creationId xmlns:a16="http://schemas.microsoft.com/office/drawing/2014/main" id="{631F6CF4-3588-4E4F-A054-5F42F32C5EB6}"/>
              </a:ext>
            </a:extLst>
          </p:cNvPr>
          <p:cNvSpPr>
            <a:spLocks noGrp="1"/>
          </p:cNvSpPr>
          <p:nvPr>
            <p:ph type="title"/>
          </p:nvPr>
        </p:nvSpPr>
        <p:spPr/>
        <p:txBody>
          <a:bodyPr/>
          <a:lstStyle/>
          <a:p>
            <a:r>
              <a:rPr lang="de-DE" dirty="0"/>
              <a:t>Tim &amp; Alex</a:t>
            </a:r>
          </a:p>
        </p:txBody>
      </p:sp>
      <p:sp>
        <p:nvSpPr>
          <p:cNvPr id="4" name="Inhaltsplatzhalter 3">
            <a:extLst>
              <a:ext uri="{FF2B5EF4-FFF2-40B4-BE49-F238E27FC236}">
                <a16:creationId xmlns:a16="http://schemas.microsoft.com/office/drawing/2014/main" id="{2F838F4F-6C8C-40EE-8EAF-F5866E98921A}"/>
              </a:ext>
            </a:extLst>
          </p:cNvPr>
          <p:cNvSpPr>
            <a:spLocks noGrp="1"/>
          </p:cNvSpPr>
          <p:nvPr>
            <p:ph sz="half" idx="13"/>
          </p:nvPr>
        </p:nvSpPr>
        <p:spPr/>
        <p:txBody>
          <a:bodyPr/>
          <a:lstStyle/>
          <a:p>
            <a:endParaRPr lang="de-DE"/>
          </a:p>
        </p:txBody>
      </p:sp>
    </p:spTree>
    <p:extLst>
      <p:ext uri="{BB962C8B-B14F-4D97-AF65-F5344CB8AC3E}">
        <p14:creationId xmlns:p14="http://schemas.microsoft.com/office/powerpoint/2010/main" val="298219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Wieso Snake?</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a:t>Zeitloser spaßiger Spieleklassiker</a:t>
            </a:r>
          </a:p>
          <a:p>
            <a:r>
              <a:rPr lang="de-DE" dirty="0"/>
              <a:t>Jeder kennt die Regeln?</a:t>
            </a:r>
          </a:p>
          <a:p>
            <a:r>
              <a:rPr lang="de-DE" dirty="0"/>
              <a:t>Simpler Start</a:t>
            </a:r>
          </a:p>
          <a:p>
            <a:r>
              <a:rPr lang="de-DE" dirty="0"/>
              <a:t>Beliebige Komplexität möglich</a:t>
            </a:r>
          </a:p>
          <a:p>
            <a:r>
              <a:rPr lang="de-DE" dirty="0"/>
              <a:t>Inspiration: https://www.google.com/search?q=snake</a:t>
            </a:r>
          </a:p>
        </p:txBody>
      </p:sp>
    </p:spTree>
    <p:extLst>
      <p:ext uri="{BB962C8B-B14F-4D97-AF65-F5344CB8AC3E}">
        <p14:creationId xmlns:p14="http://schemas.microsoft.com/office/powerpoint/2010/main" val="394067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Computerspiel:</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a:t>Inputs:</a:t>
            </a:r>
          </a:p>
          <a:p>
            <a:pPr lvl="1"/>
            <a:r>
              <a:rPr lang="de-DE" dirty="0"/>
              <a:t>Tastatur/Controller</a:t>
            </a:r>
          </a:p>
          <a:p>
            <a:pPr lvl="1"/>
            <a:r>
              <a:rPr lang="de-DE" dirty="0"/>
              <a:t>Maus</a:t>
            </a:r>
          </a:p>
          <a:p>
            <a:pPr lvl="1"/>
            <a:r>
              <a:rPr lang="de-DE" dirty="0"/>
              <a:t>Sprache</a:t>
            </a:r>
          </a:p>
          <a:p>
            <a:pPr lvl="1"/>
            <a:r>
              <a:rPr lang="de-DE" dirty="0"/>
              <a:t>…</a:t>
            </a:r>
          </a:p>
          <a:p>
            <a:r>
              <a:rPr lang="de-DE" dirty="0"/>
              <a:t>Outputs:</a:t>
            </a:r>
          </a:p>
          <a:p>
            <a:pPr lvl="1"/>
            <a:r>
              <a:rPr lang="de-DE" dirty="0"/>
              <a:t>(bewegte) Bilder</a:t>
            </a:r>
          </a:p>
          <a:p>
            <a:pPr lvl="1"/>
            <a:r>
              <a:rPr lang="de-DE" dirty="0"/>
              <a:t>Ton</a:t>
            </a:r>
          </a:p>
          <a:p>
            <a:pPr lvl="1"/>
            <a:r>
              <a:rPr lang="de-DE" dirty="0"/>
              <a:t>…</a:t>
            </a:r>
          </a:p>
          <a:p>
            <a:r>
              <a:rPr lang="de-DE" dirty="0"/>
              <a:t>Dazwischen:</a:t>
            </a:r>
          </a:p>
          <a:p>
            <a:pPr lvl="1"/>
            <a:r>
              <a:rPr lang="de-DE" dirty="0"/>
              <a:t>Spielregeln/</a:t>
            </a:r>
            <a:r>
              <a:rPr lang="de-DE" dirty="0" err="1"/>
              <a:t>logik</a:t>
            </a:r>
            <a:endParaRPr lang="de-DE" dirty="0"/>
          </a:p>
        </p:txBody>
      </p:sp>
    </p:spTree>
    <p:extLst>
      <p:ext uri="{BB962C8B-B14F-4D97-AF65-F5344CB8AC3E}">
        <p14:creationId xmlns:p14="http://schemas.microsoft.com/office/powerpoint/2010/main" val="99424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a:t>Heute:</a:t>
            </a:r>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a:t>Inputs:</a:t>
            </a:r>
          </a:p>
          <a:p>
            <a:pPr lvl="1"/>
            <a:r>
              <a:rPr lang="de-DE" dirty="0"/>
              <a:t>Tastatur (vor allem Pfeiltasten)</a:t>
            </a:r>
          </a:p>
          <a:p>
            <a:r>
              <a:rPr lang="de-DE" dirty="0"/>
              <a:t>Outputs:</a:t>
            </a:r>
          </a:p>
          <a:p>
            <a:pPr lvl="1"/>
            <a:r>
              <a:rPr lang="de-DE" dirty="0"/>
              <a:t>(bewegte) Bilder</a:t>
            </a:r>
          </a:p>
          <a:p>
            <a:pPr lvl="1"/>
            <a:r>
              <a:rPr lang="de-DE" dirty="0"/>
              <a:t>Ton</a:t>
            </a:r>
          </a:p>
          <a:p>
            <a:r>
              <a:rPr lang="de-DE" dirty="0"/>
              <a:t>Dazwischen:</a:t>
            </a:r>
          </a:p>
          <a:p>
            <a:pPr lvl="1"/>
            <a:r>
              <a:rPr lang="de-DE" dirty="0" err="1"/>
              <a:t>Snakeregeln</a:t>
            </a:r>
            <a:r>
              <a:rPr lang="de-DE" dirty="0"/>
              <a:t> (Schritt für Schritt)</a:t>
            </a:r>
          </a:p>
        </p:txBody>
      </p:sp>
    </p:spTree>
    <p:extLst>
      <p:ext uri="{BB962C8B-B14F-4D97-AF65-F5344CB8AC3E}">
        <p14:creationId xmlns:p14="http://schemas.microsoft.com/office/powerpoint/2010/main" val="188303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19C89B-3CFA-4859-8B45-899446AE20CE}"/>
              </a:ext>
            </a:extLst>
          </p:cNvPr>
          <p:cNvSpPr>
            <a:spLocks noGrp="1"/>
          </p:cNvSpPr>
          <p:nvPr>
            <p:ph type="title"/>
          </p:nvPr>
        </p:nvSpPr>
        <p:spPr/>
        <p:txBody>
          <a:bodyPr/>
          <a:lstStyle/>
          <a:p>
            <a:r>
              <a:rPr lang="de-DE" dirty="0" err="1"/>
              <a:t>Snakeregeln</a:t>
            </a:r>
            <a:endParaRPr lang="de-DE" dirty="0"/>
          </a:p>
        </p:txBody>
      </p:sp>
      <p:sp>
        <p:nvSpPr>
          <p:cNvPr id="5" name="Inhaltsplatzhalter 4">
            <a:extLst>
              <a:ext uri="{FF2B5EF4-FFF2-40B4-BE49-F238E27FC236}">
                <a16:creationId xmlns:a16="http://schemas.microsoft.com/office/drawing/2014/main" id="{739B54D8-F7CC-4EC8-8C8B-9DFC5BCF69A3}"/>
              </a:ext>
            </a:extLst>
          </p:cNvPr>
          <p:cNvSpPr>
            <a:spLocks noGrp="1"/>
          </p:cNvSpPr>
          <p:nvPr>
            <p:ph idx="1"/>
          </p:nvPr>
        </p:nvSpPr>
        <p:spPr/>
        <p:txBody>
          <a:bodyPr>
            <a:normAutofit/>
          </a:bodyPr>
          <a:lstStyle/>
          <a:p>
            <a:r>
              <a:rPr lang="de-DE" dirty="0"/>
              <a:t>Heute nicht unser Fokus</a:t>
            </a:r>
          </a:p>
          <a:p>
            <a:r>
              <a:rPr lang="de-DE" dirty="0"/>
              <a:t>1000 Variationsmöglichkeiten</a:t>
            </a:r>
          </a:p>
          <a:p>
            <a:r>
              <a:rPr lang="de-DE" dirty="0"/>
              <a:t>Wir nähern uns Schritt für Schritt</a:t>
            </a:r>
          </a:p>
        </p:txBody>
      </p:sp>
    </p:spTree>
    <p:extLst>
      <p:ext uri="{BB962C8B-B14F-4D97-AF65-F5344CB8AC3E}">
        <p14:creationId xmlns:p14="http://schemas.microsoft.com/office/powerpoint/2010/main" val="267635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8C865E-2765-4EA2-A95F-EE80DCEBA9EF}"/>
              </a:ext>
            </a:extLst>
          </p:cNvPr>
          <p:cNvSpPr>
            <a:spLocks noGrp="1"/>
          </p:cNvSpPr>
          <p:nvPr>
            <p:ph type="title"/>
          </p:nvPr>
        </p:nvSpPr>
        <p:spPr/>
        <p:txBody>
          <a:bodyPr/>
          <a:lstStyle/>
          <a:p>
            <a:r>
              <a:rPr lang="de-DE" dirty="0"/>
              <a:t>Wie funktioniert der Output?</a:t>
            </a:r>
          </a:p>
        </p:txBody>
      </p:sp>
      <p:pic>
        <p:nvPicPr>
          <p:cNvPr id="1026" name="Picture 2">
            <a:extLst>
              <a:ext uri="{FF2B5EF4-FFF2-40B4-BE49-F238E27FC236}">
                <a16:creationId xmlns:a16="http://schemas.microsoft.com/office/drawing/2014/main" id="{3B594D61-961B-4FBE-91E2-2B59240BA7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853" y="1313065"/>
            <a:ext cx="6136217" cy="4602163"/>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DA077F8E-B787-4940-88EF-406CC8EBC53C}"/>
              </a:ext>
            </a:extLst>
          </p:cNvPr>
          <p:cNvSpPr txBox="1"/>
          <p:nvPr/>
        </p:nvSpPr>
        <p:spPr>
          <a:xfrm>
            <a:off x="7146235" y="1808922"/>
            <a:ext cx="3299791" cy="923330"/>
          </a:xfrm>
          <a:prstGeom prst="rect">
            <a:avLst/>
          </a:prstGeom>
          <a:noFill/>
        </p:spPr>
        <p:txBody>
          <a:bodyPr wrap="square" rtlCol="0">
            <a:spAutoFit/>
          </a:bodyPr>
          <a:lstStyle/>
          <a:p>
            <a:r>
              <a:rPr lang="de-DE" dirty="0"/>
              <a:t>Bild von: https://dalelane.co.uk/blog/?p=3795</a:t>
            </a:r>
          </a:p>
        </p:txBody>
      </p:sp>
    </p:spTree>
    <p:extLst>
      <p:ext uri="{BB962C8B-B14F-4D97-AF65-F5344CB8AC3E}">
        <p14:creationId xmlns:p14="http://schemas.microsoft.com/office/powerpoint/2010/main" val="4125667544"/>
      </p:ext>
    </p:extLst>
  </p:cSld>
  <p:clrMapOvr>
    <a:masterClrMapping/>
  </p:clrMapOvr>
</p:sld>
</file>

<file path=ppt/theme/theme1.xml><?xml version="1.0" encoding="utf-8"?>
<a:theme xmlns:a="http://schemas.openxmlformats.org/drawingml/2006/main" name="Office">
  <a:themeElements>
    <a:clrScheme name="Benutzerdefiniert 2">
      <a:dk1>
        <a:sysClr val="windowText" lastClr="000000"/>
      </a:dk1>
      <a:lt1>
        <a:sysClr val="window" lastClr="FFFFFF"/>
      </a:lt1>
      <a:dk2>
        <a:srgbClr val="F59C00"/>
      </a:dk2>
      <a:lt2>
        <a:srgbClr val="E7E6E6"/>
      </a:lt2>
      <a:accent1>
        <a:srgbClr val="F59C00"/>
      </a:accent1>
      <a:accent2>
        <a:srgbClr val="3F3F3F"/>
      </a:accent2>
      <a:accent3>
        <a:srgbClr val="E7E6E6"/>
      </a:accent3>
      <a:accent4>
        <a:srgbClr val="4472C4"/>
      </a:accent4>
      <a:accent5>
        <a:srgbClr val="954F72"/>
      </a:accent5>
      <a:accent6>
        <a:srgbClr val="538135"/>
      </a:accent6>
      <a:hlink>
        <a:srgbClr val="0563C1"/>
      </a:hlink>
      <a:folHlink>
        <a:srgbClr val="F59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Breitbild</PresentationFormat>
  <Paragraphs>199</Paragraphs>
  <Slides>27</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Calibri</vt:lpstr>
      <vt:lpstr>Calibri Light</vt:lpstr>
      <vt:lpstr>JetBrains Mono</vt:lpstr>
      <vt:lpstr>SFMono-Regular</vt:lpstr>
      <vt:lpstr>Office</vt:lpstr>
      <vt:lpstr>Snake in Python programmieren</vt:lpstr>
      <vt:lpstr>Schon installiert?</vt:lpstr>
      <vt:lpstr>Agenda</vt:lpstr>
      <vt:lpstr>Tim &amp; Alex</vt:lpstr>
      <vt:lpstr>Wieso Snake?</vt:lpstr>
      <vt:lpstr>Computerspiel:</vt:lpstr>
      <vt:lpstr>Heute:</vt:lpstr>
      <vt:lpstr>Snakeregeln</vt:lpstr>
      <vt:lpstr>Wie funktioniert der Output?</vt:lpstr>
      <vt:lpstr>Pygame Basics</vt:lpstr>
      <vt:lpstr>Beispieloutput</vt:lpstr>
      <vt:lpstr>PowerPoint-Präsentation</vt:lpstr>
      <vt:lpstr>Aufgabe 1</vt:lpstr>
      <vt:lpstr>Wie bewegt sich eine Schlange?</vt:lpstr>
      <vt:lpstr>Wie bewegt sich eine Schlange?</vt:lpstr>
      <vt:lpstr>Aufgabe 2</vt:lpstr>
      <vt:lpstr>Aufgabe 2</vt:lpstr>
      <vt:lpstr>Fühlt sich noch nicht wie Snake an!</vt:lpstr>
      <vt:lpstr>Wir brauchen Geschwindigkeit!</vt:lpstr>
      <vt:lpstr>Wir brauchen Geschwindigkeit!</vt:lpstr>
      <vt:lpstr>Aufgabe 3</vt:lpstr>
      <vt:lpstr>Aufgabe 4</vt:lpstr>
      <vt:lpstr>Aufgabe 5</vt:lpstr>
      <vt:lpstr>Ideensammlung</vt:lpstr>
      <vt:lpstr>Retro</vt:lpstr>
      <vt:lpstr>Ressourcen</vt:lpstr>
      <vt:lpstr>Danke für eure aktive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Tilmann Kübler</dc:creator>
  <cp:lastModifiedBy>Tim Budras</cp:lastModifiedBy>
  <cp:revision>67</cp:revision>
  <dcterms:created xsi:type="dcterms:W3CDTF">2019-09-16T06:17:11Z</dcterms:created>
  <dcterms:modified xsi:type="dcterms:W3CDTF">2021-05-12T15:28:16Z</dcterms:modified>
</cp:coreProperties>
</file>