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332" r:id="rId4"/>
    <p:sldId id="368" r:id="rId5"/>
    <p:sldId id="417" r:id="rId6"/>
    <p:sldId id="408" r:id="rId7"/>
    <p:sldId id="410" r:id="rId8"/>
    <p:sldId id="411" r:id="rId9"/>
    <p:sldId id="412" r:id="rId10"/>
    <p:sldId id="413" r:id="rId11"/>
    <p:sldId id="416" r:id="rId12"/>
    <p:sldId id="419" r:id="rId13"/>
    <p:sldId id="381" r:id="rId14"/>
    <p:sldId id="382" r:id="rId15"/>
    <p:sldId id="384" r:id="rId16"/>
    <p:sldId id="418" r:id="rId17"/>
    <p:sldId id="420" r:id="rId18"/>
    <p:sldId id="398" r:id="rId19"/>
    <p:sldId id="387" r:id="rId20"/>
    <p:sldId id="415" r:id="rId21"/>
    <p:sldId id="421" r:id="rId22"/>
    <p:sldId id="367" r:id="rId23"/>
    <p:sldId id="281"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05" autoAdjust="0"/>
    <p:restoredTop sz="68525" autoAdjust="0"/>
  </p:normalViewPr>
  <p:slideViewPr>
    <p:cSldViewPr>
      <p:cViewPr>
        <p:scale>
          <a:sx n="69" d="100"/>
          <a:sy n="69" d="100"/>
        </p:scale>
        <p:origin x="1088"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image" Target="../media/image7.emf"/><Relationship Id="rId2"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image" Target="../media/image11.emf"/><Relationship Id="rId2"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4.emf"/><Relationship Id="rId5" Type="http://schemas.openxmlformats.org/officeDocument/2006/relationships/image" Target="../media/image12.emf"/><Relationship Id="rId6" Type="http://schemas.openxmlformats.org/officeDocument/2006/relationships/image" Target="../media/image15.emf"/><Relationship Id="rId1" Type="http://schemas.openxmlformats.org/officeDocument/2006/relationships/image" Target="../media/image11.emf"/><Relationship Id="rId2"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4.emf"/><Relationship Id="rId5" Type="http://schemas.openxmlformats.org/officeDocument/2006/relationships/image" Target="../media/image12.emf"/><Relationship Id="rId6" Type="http://schemas.openxmlformats.org/officeDocument/2006/relationships/image" Target="../media/image15.emf"/><Relationship Id="rId1" Type="http://schemas.openxmlformats.org/officeDocument/2006/relationships/image" Target="../media/image11.emf"/><Relationship Id="rId2"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8DD9BA-8772-4809-BF7A-F4B8A6C4D1BE}" type="datetimeFigureOut">
              <a:rPr lang="zh-CN" altLang="en-US" smtClean="0"/>
              <a:t>16/3/3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180713-EC2B-41C3-B386-A891E51A522D}" type="slidenum">
              <a:rPr lang="zh-CN" altLang="en-US" smtClean="0"/>
              <a:t>‹#›</a:t>
            </a:fld>
            <a:endParaRPr lang="zh-CN" altLang="en-US"/>
          </a:p>
        </p:txBody>
      </p:sp>
    </p:spTree>
    <p:extLst>
      <p:ext uri="{BB962C8B-B14F-4D97-AF65-F5344CB8AC3E}">
        <p14:creationId xmlns:p14="http://schemas.microsoft.com/office/powerpoint/2010/main" val="220444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1</a:t>
            </a:fld>
            <a:endParaRPr lang="zh-CN" altLang="en-US"/>
          </a:p>
        </p:txBody>
      </p:sp>
    </p:spTree>
    <p:extLst>
      <p:ext uri="{BB962C8B-B14F-4D97-AF65-F5344CB8AC3E}">
        <p14:creationId xmlns:p14="http://schemas.microsoft.com/office/powerpoint/2010/main" val="639504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B3180713-EC2B-41C3-B386-A891E51A522D}" type="slidenum">
              <a:rPr lang="zh-CN" altLang="en-US" smtClean="0"/>
              <a:t>10</a:t>
            </a:fld>
            <a:endParaRPr lang="zh-CN" altLang="en-US"/>
          </a:p>
        </p:txBody>
      </p:sp>
    </p:spTree>
    <p:extLst>
      <p:ext uri="{BB962C8B-B14F-4D97-AF65-F5344CB8AC3E}">
        <p14:creationId xmlns:p14="http://schemas.microsoft.com/office/powerpoint/2010/main" val="1458951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node being overloaded or hot will provide a serious impact on application performance in </a:t>
            </a:r>
            <a:r>
              <a:rPr lang="en-US" altLang="zh-CN" sz="1200" kern="1200" dirty="0" err="1" smtClean="0">
                <a:solidFill>
                  <a:schemeClr val="tx1"/>
                </a:solidFill>
                <a:effectLst/>
                <a:latin typeface="+mn-lt"/>
                <a:ea typeface="+mn-ea"/>
                <a:cs typeface="+mn-cs"/>
              </a:rPr>
              <a:t>vNUMA</a:t>
            </a:r>
            <a:r>
              <a:rPr lang="en-US" altLang="zh-CN" sz="1200" kern="1200" dirty="0" smtClean="0">
                <a:solidFill>
                  <a:schemeClr val="tx1"/>
                </a:solidFill>
                <a:effectLst/>
                <a:latin typeface="+mn-lt"/>
                <a:ea typeface="+mn-ea"/>
                <a:cs typeface="+mn-cs"/>
              </a:rPr>
              <a:t> system. This motivates us to solve the problem. We call it as a hotspot elimination problem. The core task of our work is to optimize the migration of VM or hot pages between nodes. But whole VM migration with a large amount of memory will be very unrealistic. We attempt to find the VMs with a large number of hot pages and migrate the hot pages to other node with low load so as to eliminate the hot node. According to the time or space locality principle, we can predict the future hot pages used in VM memory migration.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B3180713-EC2B-41C3-B386-A891E51A522D}" type="slidenum">
              <a:rPr lang="zh-CN" altLang="en-US" smtClean="0"/>
              <a:t>11</a:t>
            </a:fld>
            <a:endParaRPr lang="zh-CN" altLang="en-US"/>
          </a:p>
        </p:txBody>
      </p:sp>
    </p:spTree>
    <p:extLst>
      <p:ext uri="{BB962C8B-B14F-4D97-AF65-F5344CB8AC3E}">
        <p14:creationId xmlns:p14="http://schemas.microsoft.com/office/powerpoint/2010/main" val="278259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12</a:t>
            </a:fld>
            <a:endParaRPr lang="zh-CN" altLang="en-US"/>
          </a:p>
        </p:txBody>
      </p:sp>
    </p:spTree>
    <p:extLst>
      <p:ext uri="{BB962C8B-B14F-4D97-AF65-F5344CB8AC3E}">
        <p14:creationId xmlns:p14="http://schemas.microsoft.com/office/powerpoint/2010/main" val="196697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HASO monitor is responsible for monitoring the load and memory page access information. The load information includes the CPU usage, memory usage of NUMA nodes and VMs. It periodically captures the load and memory page access information and stores into a shared system data base or storage. The load state analyzer can read the load data and check the load status including the nodes and VMs, for example, the node load is in overloaded or a hot state and unbalance, or VM is overloaded. The hot-page analyzer (HPA) is responsible for the analysis of memory page access state information and recording the state into a dynamically built memory page bitmap storage. The scheduler controller module is the core of HASO-SS in charge of controlling and managing the system schedule operations. It regularly invokes the LSA module to check the NUMA node system states. If a node is in hot status, it immediately triggers a hot node elimination scheduling decision request and sends the request to the SD module. The SD module calls a special schedule algorithm to make decision to schedule and gives an optimal schedule scheme result. The SD module returns the specific schedule scheme back to the SC module. In the end, the SC module calls the schedule executer to execute the specific scheduling operations.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13</a:t>
            </a:fld>
            <a:endParaRPr lang="zh-CN" altLang="en-US"/>
          </a:p>
        </p:txBody>
      </p:sp>
    </p:spTree>
    <p:extLst>
      <p:ext uri="{BB962C8B-B14F-4D97-AF65-F5344CB8AC3E}">
        <p14:creationId xmlns:p14="http://schemas.microsoft.com/office/powerpoint/2010/main" val="3777116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i="1" kern="1200" dirty="0" smtClean="0">
                <a:solidFill>
                  <a:schemeClr val="tx1"/>
                </a:solidFill>
                <a:effectLst/>
                <a:latin typeface="+mn-lt"/>
                <a:ea typeface="+mn-ea"/>
                <a:cs typeface="+mn-cs"/>
              </a:rPr>
              <a:t>Definition 1: </a:t>
            </a:r>
            <a:r>
              <a:rPr lang="en-US" altLang="zh-CN" sz="1200" b="0" i="1" kern="1200" dirty="0" smtClean="0">
                <a:solidFill>
                  <a:schemeClr val="tx1"/>
                </a:solidFill>
                <a:effectLst/>
                <a:latin typeface="+mn-lt"/>
                <a:ea typeface="+mn-ea"/>
                <a:cs typeface="+mn-cs"/>
              </a:rPr>
              <a:t>Hot node or VM</a:t>
            </a:r>
            <a:r>
              <a:rPr lang="en-US" altLang="zh-CN" sz="1200" i="1" kern="1200" dirty="0" smtClean="0">
                <a:solidFill>
                  <a:schemeClr val="tx1"/>
                </a:solidFill>
                <a:effectLst/>
                <a:latin typeface="+mn-lt"/>
                <a:ea typeface="+mn-ea"/>
                <a:cs typeface="+mn-cs"/>
              </a:rPr>
              <a:t>. Let </a:t>
            </a:r>
            <a:r>
              <a:rPr lang="en-US" altLang="zh-CN" sz="1200" kern="1200" dirty="0" smtClean="0">
                <a:solidFill>
                  <a:schemeClr val="tx1"/>
                </a:solidFill>
                <a:effectLst/>
                <a:latin typeface="+mn-lt"/>
                <a:ea typeface="+mn-ea"/>
                <a:cs typeface="+mn-cs"/>
              </a:rPr>
              <a:t>HOT </a:t>
            </a:r>
            <a:r>
              <a:rPr lang="en-US" altLang="zh-CN" sz="1200" i="1" kern="1200" dirty="0" smtClean="0">
                <a:solidFill>
                  <a:schemeClr val="tx1"/>
                </a:solidFill>
                <a:effectLst/>
                <a:latin typeface="+mn-lt"/>
                <a:ea typeface="+mn-ea"/>
                <a:cs typeface="+mn-cs"/>
              </a:rPr>
              <a:t>be a threshold. A hot node is defined as a NUMA node with a load usage higher than </a:t>
            </a:r>
            <a:r>
              <a:rPr lang="en-US" altLang="zh-CN" sz="1200" kern="1200" dirty="0" smtClean="0">
                <a:solidFill>
                  <a:schemeClr val="tx1"/>
                </a:solidFill>
                <a:effectLst/>
                <a:latin typeface="+mn-lt"/>
                <a:ea typeface="+mn-ea"/>
                <a:cs typeface="+mn-cs"/>
              </a:rPr>
              <a:t>HOT</a:t>
            </a:r>
            <a:r>
              <a:rPr lang="en-US" altLang="zh-CN" sz="1200" i="1" kern="1200" dirty="0" smtClean="0">
                <a:solidFill>
                  <a:schemeClr val="tx1"/>
                </a:solidFill>
                <a:effectLst/>
                <a:latin typeface="+mn-lt"/>
                <a:ea typeface="+mn-ea"/>
                <a:cs typeface="+mn-cs"/>
              </a:rPr>
              <a:t>, such as 80%. A hot VM is also defined as a VM with a load usage higher than the given </a:t>
            </a:r>
            <a:r>
              <a:rPr lang="en-US" altLang="zh-CN" sz="1200" kern="1200" dirty="0" smtClean="0">
                <a:solidFill>
                  <a:schemeClr val="tx1"/>
                </a:solidFill>
                <a:effectLst/>
                <a:latin typeface="+mn-lt"/>
                <a:ea typeface="+mn-ea"/>
                <a:cs typeface="+mn-cs"/>
              </a:rPr>
              <a:t>HOT</a:t>
            </a:r>
            <a:r>
              <a:rPr lang="en-US" altLang="zh-CN" sz="1200" i="1" kern="1200" dirty="0" smtClean="0">
                <a:solidFill>
                  <a:schemeClr val="tx1"/>
                </a:solidFill>
                <a:effectLst/>
                <a:latin typeface="+mn-lt"/>
                <a:ea typeface="+mn-ea"/>
                <a:cs typeface="+mn-cs"/>
              </a:rPr>
              <a:t>. </a:t>
            </a:r>
            <a:endParaRPr lang="en-US" altLang="zh-CN" dirty="0" smtClean="0"/>
          </a:p>
          <a:p>
            <a:r>
              <a:rPr lang="en-US" altLang="zh-CN" sz="1200" kern="1200" dirty="0" smtClean="0">
                <a:solidFill>
                  <a:schemeClr val="tx1"/>
                </a:solidFill>
                <a:effectLst/>
                <a:latin typeface="+mn-lt"/>
                <a:ea typeface="+mn-ea"/>
                <a:cs typeface="+mn-cs"/>
              </a:rPr>
              <a:t>in situation of CPU and memory overcommit, we think that if a </a:t>
            </a:r>
            <a:r>
              <a:rPr lang="en-US" altLang="zh-CN" sz="1200" kern="1200" dirty="0" err="1" smtClean="0">
                <a:solidFill>
                  <a:schemeClr val="tx1"/>
                </a:solidFill>
                <a:effectLst/>
                <a:latin typeface="+mn-lt"/>
                <a:ea typeface="+mn-ea"/>
                <a:cs typeface="+mn-cs"/>
              </a:rPr>
              <a:t>vNUMA</a:t>
            </a:r>
            <a:r>
              <a:rPr lang="en-US" altLang="zh-CN" sz="1200" kern="1200" dirty="0" smtClean="0">
                <a:solidFill>
                  <a:schemeClr val="tx1"/>
                </a:solidFill>
                <a:effectLst/>
                <a:latin typeface="+mn-lt"/>
                <a:ea typeface="+mn-ea"/>
                <a:cs typeface="+mn-cs"/>
              </a:rPr>
              <a:t> system are load unbalanced between all nodes, then there must be some hot nodes. We introduce a load balancing degree (LBD) to denote a system overall load balance state and think that if the LBD is too large or larger than a given threshold, then some node load must be overloaded or hot.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14</a:t>
            </a:fld>
            <a:endParaRPr lang="zh-CN" altLang="en-US"/>
          </a:p>
        </p:txBody>
      </p:sp>
    </p:spTree>
    <p:extLst>
      <p:ext uri="{BB962C8B-B14F-4D97-AF65-F5344CB8AC3E}">
        <p14:creationId xmlns:p14="http://schemas.microsoft.com/office/powerpoint/2010/main" val="917846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if the memory access state of a page is being used, then we set a state value as 1 for this page, otherwise 0. For the memory page, we check and get one state value per time interval. At each time interval, we can have a set of hot memory pages identified with a state value. We define a hot page candidate set P to record the obtained pages and set it as </a:t>
            </a:r>
            <a:r>
              <a:rPr lang="en-US" altLang="zh-CN" sz="1200" kern="1200" dirty="0" err="1" smtClean="0">
                <a:solidFill>
                  <a:schemeClr val="tx1"/>
                </a:solidFill>
                <a:effectLst/>
                <a:latin typeface="+mn-lt"/>
                <a:ea typeface="+mn-ea"/>
                <a:cs typeface="+mn-cs"/>
              </a:rPr>
              <a:t>Ø</a:t>
            </a:r>
            <a:r>
              <a:rPr lang="en-US" altLang="zh-CN" sz="1200" kern="1200" dirty="0" smtClean="0">
                <a:solidFill>
                  <a:schemeClr val="tx1"/>
                </a:solidFill>
                <a:effectLst/>
                <a:latin typeface="+mn-lt"/>
                <a:ea typeface="+mn-ea"/>
                <a:cs typeface="+mn-cs"/>
              </a:rPr>
              <a:t> initially. Let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be an integer, Pi be a set of hot memory pages we check and get at the </a:t>
            </a:r>
            <a:r>
              <a:rPr lang="en-US" altLang="zh-CN" sz="1200" kern="1200" dirty="0" err="1" smtClean="0">
                <a:solidFill>
                  <a:schemeClr val="tx1"/>
                </a:solidFill>
                <a:effectLst/>
                <a:latin typeface="+mn-lt"/>
                <a:ea typeface="+mn-ea"/>
                <a:cs typeface="+mn-cs"/>
              </a:rPr>
              <a:t>ith</a:t>
            </a:r>
            <a:r>
              <a:rPr lang="en-US" altLang="zh-CN" sz="1200" kern="1200" dirty="0" smtClean="0">
                <a:solidFill>
                  <a:schemeClr val="tx1"/>
                </a:solidFill>
                <a:effectLst/>
                <a:latin typeface="+mn-lt"/>
                <a:ea typeface="+mn-ea"/>
                <a:cs typeface="+mn-cs"/>
              </a:rPr>
              <a:t> time interval. Then, we union Pi to P and get a new P, namely, P = P ∪ Pi. Obviously, with the past of several time intervals, the P will become increasingly bigger. </a:t>
            </a: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example, if a page has a five state bits string ”01110”, then the weight of the page is 9, which is computed by the expression, 0∗5+1∗4+1∗3+1∗2+0∗1. </a:t>
            </a:r>
            <a:endParaRPr lang="en-US" altLang="zh-CN" dirty="0" smtClean="0"/>
          </a:p>
          <a:p>
            <a:endParaRPr lang="en-US" altLang="zh-CN"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15</a:t>
            </a:fld>
            <a:endParaRPr lang="zh-CN" altLang="en-US"/>
          </a:p>
        </p:txBody>
      </p:sp>
    </p:spTree>
    <p:extLst>
      <p:ext uri="{BB962C8B-B14F-4D97-AF65-F5344CB8AC3E}">
        <p14:creationId xmlns:p14="http://schemas.microsoft.com/office/powerpoint/2010/main" val="2264796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Each page x has two attributes, namely the page index ex and the five bits state weight </a:t>
            </a:r>
            <a:r>
              <a:rPr lang="en-US" altLang="zh-CN" sz="1200" kern="1200" dirty="0" err="1" smtClean="0">
                <a:solidFill>
                  <a:schemeClr val="tx1"/>
                </a:solidFill>
                <a:effectLst/>
                <a:latin typeface="+mn-lt"/>
                <a:ea typeface="+mn-ea"/>
                <a:cs typeface="+mn-cs"/>
              </a:rPr>
              <a:t>wx</a:t>
            </a:r>
            <a:r>
              <a:rPr lang="en-US" altLang="zh-CN" sz="1200" kern="1200" dirty="0" smtClean="0">
                <a:solidFill>
                  <a:schemeClr val="tx1"/>
                </a:solidFill>
                <a:effectLst/>
                <a:latin typeface="+mn-lt"/>
                <a:ea typeface="+mn-ea"/>
                <a:cs typeface="+mn-cs"/>
              </a:rPr>
              <a:t>. Let X be a hot page set,∀</a:t>
            </a:r>
            <a:r>
              <a:rPr lang="en-US" altLang="zh-CN" sz="1200" kern="1200" dirty="0" err="1" smtClean="0">
                <a:solidFill>
                  <a:schemeClr val="tx1"/>
                </a:solidFill>
                <a:effectLst/>
                <a:latin typeface="+mn-lt"/>
                <a:ea typeface="+mn-ea"/>
                <a:cs typeface="+mn-cs"/>
              </a:rPr>
              <a:t>x∈X,x</a:t>
            </a:r>
            <a:r>
              <a:rPr lang="en-US" altLang="zh-CN" sz="1200" kern="1200" dirty="0" smtClean="0">
                <a:solidFill>
                  <a:schemeClr val="tx1"/>
                </a:solidFill>
                <a:effectLst/>
                <a:latin typeface="+mn-lt"/>
                <a:ea typeface="+mn-ea"/>
                <a:cs typeface="+mn-cs"/>
              </a:rPr>
              <a:t> has the form&lt;</a:t>
            </a:r>
            <a:r>
              <a:rPr lang="en-US" altLang="zh-CN" sz="1200" kern="1200" dirty="0" err="1" smtClean="0">
                <a:solidFill>
                  <a:schemeClr val="tx1"/>
                </a:solidFill>
                <a:effectLst/>
                <a:latin typeface="+mn-lt"/>
                <a:ea typeface="+mn-ea"/>
                <a:cs typeface="+mn-cs"/>
              </a:rPr>
              <a:t>ex,wx</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WeperformK</a:t>
            </a:r>
            <a:r>
              <a:rPr lang="en-US" altLang="zh-CN" sz="1200" kern="1200" dirty="0" smtClean="0">
                <a:solidFill>
                  <a:schemeClr val="tx1"/>
                </a:solidFill>
                <a:effectLst/>
                <a:latin typeface="+mn-lt"/>
                <a:ea typeface="+mn-ea"/>
                <a:cs typeface="+mn-cs"/>
              </a:rPr>
              <a:t>- means clustering techniques [11] on X to divide the page set into K clusters, where K is an integer parameter. </a:t>
            </a:r>
            <a:endParaRPr lang="en-US" altLang="zh-CN" dirty="0" smtClean="0"/>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Let </a:t>
            </a:r>
            <a:r>
              <a:rPr lang="en-US" altLang="zh-CN" sz="1200" kern="1200" dirty="0" err="1" smtClean="0">
                <a:solidFill>
                  <a:schemeClr val="tx1"/>
                </a:solidFill>
                <a:effectLst/>
                <a:latin typeface="+mn-lt"/>
                <a:ea typeface="+mn-ea"/>
                <a:cs typeface="+mn-cs"/>
              </a:rPr>
              <a:t>Fij</a:t>
            </a:r>
            <a:r>
              <a:rPr lang="en-US" altLang="zh-CN" sz="1200" kern="1200" dirty="0" smtClean="0">
                <a:solidFill>
                  <a:schemeClr val="tx1"/>
                </a:solidFill>
                <a:effectLst/>
                <a:latin typeface="+mn-lt"/>
                <a:ea typeface="+mn-ea"/>
                <a:cs typeface="+mn-cs"/>
              </a:rPr>
              <a:t> be the memory pages of </a:t>
            </a:r>
            <a:r>
              <a:rPr lang="en-US" altLang="zh-CN" sz="1200" kern="1200" dirty="0" err="1" smtClean="0">
                <a:solidFill>
                  <a:schemeClr val="tx1"/>
                </a:solidFill>
                <a:effectLst/>
                <a:latin typeface="+mn-lt"/>
                <a:ea typeface="+mn-ea"/>
                <a:cs typeface="+mn-cs"/>
              </a:rPr>
              <a:t>VMj</a:t>
            </a:r>
            <a:r>
              <a:rPr lang="en-US" altLang="zh-CN" sz="1200" kern="1200" dirty="0" smtClean="0">
                <a:solidFill>
                  <a:schemeClr val="tx1"/>
                </a:solidFill>
                <a:effectLst/>
                <a:latin typeface="+mn-lt"/>
                <a:ea typeface="+mn-ea"/>
                <a:cs typeface="+mn-cs"/>
              </a:rPr>
              <a:t> on the </a:t>
            </a:r>
            <a:r>
              <a:rPr lang="en-US" altLang="zh-CN" sz="1200" kern="1200" dirty="0" err="1" smtClean="0">
                <a:solidFill>
                  <a:schemeClr val="tx1"/>
                </a:solidFill>
                <a:effectLst/>
                <a:latin typeface="+mn-lt"/>
                <a:ea typeface="+mn-ea"/>
                <a:cs typeface="+mn-cs"/>
              </a:rPr>
              <a:t>nodei</a:t>
            </a:r>
            <a:r>
              <a:rPr lang="en-US" altLang="zh-CN" sz="1200" kern="1200" dirty="0" smtClean="0">
                <a:solidFill>
                  <a:schemeClr val="tx1"/>
                </a:solidFill>
                <a:effectLst/>
                <a:latin typeface="+mn-lt"/>
                <a:ea typeface="+mn-ea"/>
                <a:cs typeface="+mn-cs"/>
              </a:rPr>
              <a:t>, k </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be the migration destination node of the VM j, and </a:t>
            </a:r>
            <a:r>
              <a:rPr lang="en-US" altLang="zh-CN" sz="1200" kern="1200" dirty="0" err="1" smtClean="0">
                <a:solidFill>
                  <a:schemeClr val="tx1"/>
                </a:solidFill>
                <a:effectLst/>
                <a:latin typeface="+mn-lt"/>
                <a:ea typeface="+mn-ea"/>
                <a:cs typeface="+mn-cs"/>
              </a:rPr>
              <a:t>Wik</a:t>
            </a:r>
            <a:r>
              <a:rPr lang="en-US" altLang="zh-CN" sz="1200" kern="1200" dirty="0" smtClean="0">
                <a:solidFill>
                  <a:schemeClr val="tx1"/>
                </a:solidFill>
                <a:effectLst/>
                <a:latin typeface="+mn-lt"/>
                <a:ea typeface="+mn-ea"/>
                <a:cs typeface="+mn-cs"/>
              </a:rPr>
              <a:t> be </a:t>
            </a:r>
            <a:endParaRPr lang="en-US" altLang="zh-CN" dirty="0" smtClean="0"/>
          </a:p>
          <a:p>
            <a:r>
              <a:rPr lang="en-US" altLang="zh-CN" sz="1200" kern="1200" dirty="0" smtClean="0">
                <a:solidFill>
                  <a:schemeClr val="tx1"/>
                </a:solidFill>
                <a:effectLst/>
                <a:latin typeface="+mn-lt"/>
                <a:ea typeface="+mn-ea"/>
                <a:cs typeface="+mn-cs"/>
              </a:rPr>
              <a:t>the weight of the node k, then the migration cost of the VM n j can be calculated as </a:t>
            </a:r>
            <a:r>
              <a:rPr lang="en-US" altLang="zh-CN" sz="1200" kern="1200" dirty="0" err="1" smtClean="0">
                <a:solidFill>
                  <a:schemeClr val="tx1"/>
                </a:solidFill>
                <a:effectLst/>
                <a:latin typeface="+mn-lt"/>
                <a:ea typeface="+mn-ea"/>
                <a:cs typeface="+mn-cs"/>
              </a:rPr>
              <a:t>Cjk</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Fij</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Wik</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NLi</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 k). </a:t>
            </a:r>
            <a:endParaRPr lang="en-US" altLang="zh-CN"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16</a:t>
            </a:fld>
            <a:endParaRPr lang="zh-CN" altLang="en-US"/>
          </a:p>
        </p:txBody>
      </p:sp>
    </p:spTree>
    <p:extLst>
      <p:ext uri="{BB962C8B-B14F-4D97-AF65-F5344CB8AC3E}">
        <p14:creationId xmlns:p14="http://schemas.microsoft.com/office/powerpoint/2010/main" val="775296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17</a:t>
            </a:fld>
            <a:endParaRPr lang="zh-CN" altLang="en-US"/>
          </a:p>
        </p:txBody>
      </p:sp>
    </p:spTree>
    <p:extLst>
      <p:ext uri="{BB962C8B-B14F-4D97-AF65-F5344CB8AC3E}">
        <p14:creationId xmlns:p14="http://schemas.microsoft.com/office/powerpoint/2010/main" val="1206938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B3180713-EC2B-41C3-B386-A891E51A522D}" type="slidenum">
              <a:rPr lang="zh-CN" altLang="en-US" smtClean="0"/>
              <a:t>18</a:t>
            </a:fld>
            <a:endParaRPr lang="zh-CN" altLang="en-US"/>
          </a:p>
        </p:txBody>
      </p:sp>
    </p:spTree>
    <p:extLst>
      <p:ext uri="{BB962C8B-B14F-4D97-AF65-F5344CB8AC3E}">
        <p14:creationId xmlns:p14="http://schemas.microsoft.com/office/powerpoint/2010/main" val="1458951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 evaluate the performance of VM migration between NUMA nodes. We place a VM in the NUMA node 0, which is configured with 8 </a:t>
            </a:r>
            <a:r>
              <a:rPr lang="en-US" altLang="zh-CN" sz="1200" kern="1200" dirty="0" err="1" smtClean="0">
                <a:solidFill>
                  <a:schemeClr val="tx1"/>
                </a:solidFill>
                <a:effectLst/>
                <a:latin typeface="+mn-lt"/>
                <a:ea typeface="+mn-ea"/>
                <a:cs typeface="+mn-cs"/>
              </a:rPr>
              <a:t>vCPUs</a:t>
            </a:r>
            <a:r>
              <a:rPr lang="en-US" altLang="zh-CN" sz="1200" kern="1200" dirty="0" smtClean="0">
                <a:solidFill>
                  <a:schemeClr val="tx1"/>
                </a:solidFill>
                <a:effectLst/>
                <a:latin typeface="+mn-lt"/>
                <a:ea typeface="+mn-ea"/>
                <a:cs typeface="+mn-cs"/>
              </a:rPr>
              <a:t> and 16 GB memory and run the NPB benchmark in this VM. In the process of running the benchmark in VM, at first, we use the default VM migrate strategy, which migrates VM as a whole. And then, we use the HASO method strategy which migrates the VM hot pages to other NUMA nodes. Our experimental results show that the sample interval cannot be too small and the suitable value is set to 30s.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Figure (a) shows the runtime of NPB benchmarks under three different strategies: the default CFS scheduler (Default), the default VM migrate strategy (</a:t>
            </a:r>
            <a:r>
              <a:rPr lang="en-US" altLang="zh-CN" sz="1200" kern="1200" dirty="0" err="1" smtClean="0">
                <a:solidFill>
                  <a:schemeClr val="tx1"/>
                </a:solidFill>
                <a:effectLst/>
                <a:latin typeface="+mn-lt"/>
                <a:ea typeface="+mn-ea"/>
                <a:cs typeface="+mn-cs"/>
              </a:rPr>
              <a:t>DeMigrate</a:t>
            </a:r>
            <a:r>
              <a:rPr lang="en-US" altLang="zh-CN" sz="1200" kern="1200" dirty="0" smtClean="0">
                <a:solidFill>
                  <a:schemeClr val="tx1"/>
                </a:solidFill>
                <a:effectLst/>
                <a:latin typeface="+mn-lt"/>
                <a:ea typeface="+mn-ea"/>
                <a:cs typeface="+mn-cs"/>
              </a:rPr>
              <a:t>), and the HASO strategy. Figure (b) shows the runtime of HPCC benchmarks under three different strategies: the default CFS scheduler (Default), the default VM migrate strategy (</a:t>
            </a:r>
            <a:r>
              <a:rPr lang="en-US" altLang="zh-CN" sz="1200" kern="1200" dirty="0" err="1" smtClean="0">
                <a:solidFill>
                  <a:schemeClr val="tx1"/>
                </a:solidFill>
                <a:effectLst/>
                <a:latin typeface="+mn-lt"/>
                <a:ea typeface="+mn-ea"/>
                <a:cs typeface="+mn-cs"/>
              </a:rPr>
              <a:t>DeMigrate</a:t>
            </a:r>
            <a:r>
              <a:rPr lang="en-US" altLang="zh-CN" sz="1200" kern="1200" dirty="0" smtClean="0">
                <a:solidFill>
                  <a:schemeClr val="tx1"/>
                </a:solidFill>
                <a:effectLst/>
                <a:latin typeface="+mn-lt"/>
                <a:ea typeface="+mn-ea"/>
                <a:cs typeface="+mn-cs"/>
              </a:rPr>
              <a:t>), and the HASO strategy. We found that the HASO strategy cannot affect the migrated VM’s performance, and can improve the overall performance of NUMA machine. </a:t>
            </a:r>
            <a:endParaRPr lang="en-US" altLang="zh-CN" dirty="0" smtClean="0"/>
          </a:p>
        </p:txBody>
      </p:sp>
      <p:sp>
        <p:nvSpPr>
          <p:cNvPr id="4" name="灯片编号占位符 3"/>
          <p:cNvSpPr>
            <a:spLocks noGrp="1"/>
          </p:cNvSpPr>
          <p:nvPr>
            <p:ph type="sldNum" sz="quarter" idx="10"/>
          </p:nvPr>
        </p:nvSpPr>
        <p:spPr/>
        <p:txBody>
          <a:bodyPr/>
          <a:lstStyle/>
          <a:p>
            <a:fld id="{B3180713-EC2B-41C3-B386-A891E51A522D}" type="slidenum">
              <a:rPr lang="zh-CN" altLang="en-US" smtClean="0"/>
              <a:t>19</a:t>
            </a:fld>
            <a:endParaRPr lang="zh-CN" altLang="en-US"/>
          </a:p>
        </p:txBody>
      </p:sp>
    </p:spTree>
    <p:extLst>
      <p:ext uri="{BB962C8B-B14F-4D97-AF65-F5344CB8AC3E}">
        <p14:creationId xmlns:p14="http://schemas.microsoft.com/office/powerpoint/2010/main" val="396306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2</a:t>
            </a:fld>
            <a:endParaRPr lang="zh-CN" altLang="en-US"/>
          </a:p>
        </p:txBody>
      </p:sp>
    </p:spTree>
    <p:extLst>
      <p:ext uri="{BB962C8B-B14F-4D97-AF65-F5344CB8AC3E}">
        <p14:creationId xmlns:p14="http://schemas.microsoft.com/office/powerpoint/2010/main" val="266606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create 8 VMs on R910 server, every VM is configured with 4 </a:t>
            </a:r>
            <a:r>
              <a:rPr lang="en-US" altLang="zh-CN" sz="1200" kern="1200" dirty="0" err="1" smtClean="0">
                <a:solidFill>
                  <a:schemeClr val="tx1"/>
                </a:solidFill>
                <a:effectLst/>
                <a:latin typeface="+mn-lt"/>
                <a:ea typeface="+mn-ea"/>
                <a:cs typeface="+mn-cs"/>
              </a:rPr>
              <a:t>vCPUs</a:t>
            </a:r>
            <a:r>
              <a:rPr lang="en-US" altLang="zh-CN" sz="1200" kern="1200" dirty="0" smtClean="0">
                <a:solidFill>
                  <a:schemeClr val="tx1"/>
                </a:solidFill>
                <a:effectLst/>
                <a:latin typeface="+mn-lt"/>
                <a:ea typeface="+mn-ea"/>
                <a:cs typeface="+mn-cs"/>
              </a:rPr>
              <a:t> and 4GB memory and bound to a single NUMA node, as shown in Table 2. Inside each VM, we run one 8-threaded NPB-OMP benchmark. </a:t>
            </a:r>
          </a:p>
          <a:p>
            <a:r>
              <a:rPr lang="en-US" altLang="zh-CN" sz="1200" kern="1200" dirty="0" smtClean="0">
                <a:solidFill>
                  <a:schemeClr val="tx1"/>
                </a:solidFill>
                <a:effectLst/>
                <a:latin typeface="+mn-lt"/>
                <a:ea typeface="+mn-ea"/>
                <a:cs typeface="+mn-cs"/>
              </a:rPr>
              <a:t>Figure </a:t>
            </a:r>
            <a:r>
              <a:rPr lang="en-US" altLang="zh-CN" sz="1200" kern="1200" dirty="0" smtClean="0">
                <a:solidFill>
                  <a:schemeClr val="tx1"/>
                </a:solidFill>
                <a:effectLst/>
                <a:latin typeface="+mn-lt"/>
                <a:ea typeface="+mn-ea"/>
                <a:cs typeface="+mn-cs"/>
              </a:rPr>
              <a:t>(a) shows the runtime of NPB benchmarks under the default CFS scheduler (Default) and the HASO scheduler (HASO). We can see that HASO strategy is more effective for memory-intensive benchmarks. The VM hot pages is the main reason of cg benchmark’s performance degradation. HASO strategy improves the performance of cg significantly by 27.06%, ep by 19.2%, </a:t>
            </a:r>
            <a:r>
              <a:rPr lang="en-US" altLang="zh-CN" sz="1200" kern="1200" dirty="0" err="1" smtClean="0">
                <a:solidFill>
                  <a:schemeClr val="tx1"/>
                </a:solidFill>
                <a:effectLst/>
                <a:latin typeface="+mn-lt"/>
                <a:ea typeface="+mn-ea"/>
                <a:cs typeface="+mn-cs"/>
              </a:rPr>
              <a:t>ft</a:t>
            </a:r>
            <a:r>
              <a:rPr lang="en-US" altLang="zh-CN" sz="1200" kern="1200" dirty="0" smtClean="0">
                <a:solidFill>
                  <a:schemeClr val="tx1"/>
                </a:solidFill>
                <a:effectLst/>
                <a:latin typeface="+mn-lt"/>
                <a:ea typeface="+mn-ea"/>
                <a:cs typeface="+mn-cs"/>
              </a:rPr>
              <a:t> by 16.8%, while performance improvement of other benchmarks is not obvious. </a:t>
            </a:r>
            <a:endParaRPr lang="en-US" altLang="zh-CN" dirty="0" smtClean="0"/>
          </a:p>
          <a:p>
            <a:r>
              <a:rPr lang="en-US" altLang="zh-CN" sz="1200" kern="1200" dirty="0" smtClean="0">
                <a:solidFill>
                  <a:schemeClr val="tx1"/>
                </a:solidFill>
                <a:effectLst/>
                <a:latin typeface="+mn-lt"/>
                <a:ea typeface="+mn-ea"/>
                <a:cs typeface="+mn-cs"/>
              </a:rPr>
              <a:t>Figure (b) shows the runtime of HPCC benchmarks under the default CFS scheduler (Default) and the HASO scheduler (HASO). We can also see that HASO strategy is more effective for memory-intensive benchmarks. Stream benchmark is memory-intensive. HASO strategy improves the performance of stream by 15.63%, and cannot improve the performance of other benchmarks. </a:t>
            </a:r>
            <a:endParaRPr lang="en-US" altLang="zh-CN"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20</a:t>
            </a:fld>
            <a:endParaRPr lang="zh-CN" altLang="en-US"/>
          </a:p>
        </p:txBody>
      </p:sp>
    </p:spTree>
    <p:extLst>
      <p:ext uri="{BB962C8B-B14F-4D97-AF65-F5344CB8AC3E}">
        <p14:creationId xmlns:p14="http://schemas.microsoft.com/office/powerpoint/2010/main" val="36593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21</a:t>
            </a:fld>
            <a:endParaRPr lang="zh-CN" altLang="en-US"/>
          </a:p>
        </p:txBody>
      </p:sp>
    </p:spTree>
    <p:extLst>
      <p:ext uri="{BB962C8B-B14F-4D97-AF65-F5344CB8AC3E}">
        <p14:creationId xmlns:p14="http://schemas.microsoft.com/office/powerpoint/2010/main" val="1492690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22</a:t>
            </a:fld>
            <a:endParaRPr lang="zh-CN" altLang="en-US"/>
          </a:p>
        </p:txBody>
      </p:sp>
    </p:spTree>
    <p:extLst>
      <p:ext uri="{BB962C8B-B14F-4D97-AF65-F5344CB8AC3E}">
        <p14:creationId xmlns:p14="http://schemas.microsoft.com/office/powerpoint/2010/main" val="266606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23</a:t>
            </a:fld>
            <a:endParaRPr lang="zh-CN" altLang="en-US"/>
          </a:p>
        </p:txBody>
      </p:sp>
    </p:spTree>
    <p:extLst>
      <p:ext uri="{BB962C8B-B14F-4D97-AF65-F5344CB8AC3E}">
        <p14:creationId xmlns:p14="http://schemas.microsoft.com/office/powerpoint/2010/main" val="63950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 have seen the complexity</a:t>
            </a:r>
            <a:r>
              <a:rPr lang="en-US" altLang="zh-CN" baseline="0" dirty="0" smtClean="0"/>
              <a:t> of scheduling VMs on NUMA architectures. Typically, one NUMA server holds tens or hundreds of VMs, if the VM scheduler is unaware of the underlying NUMA architecture, the virtualized system performance will suffer a lot, And also lead to unpredictable VM performance behavior, this will harm the use experience of cloud users.</a:t>
            </a:r>
            <a:endParaRPr lang="en-US" altLang="zh-CN" dirty="0" smtClean="0"/>
          </a:p>
        </p:txBody>
      </p:sp>
      <p:sp>
        <p:nvSpPr>
          <p:cNvPr id="4" name="灯片编号占位符 3"/>
          <p:cNvSpPr>
            <a:spLocks noGrp="1"/>
          </p:cNvSpPr>
          <p:nvPr>
            <p:ph type="sldNum" sz="quarter" idx="10"/>
          </p:nvPr>
        </p:nvSpPr>
        <p:spPr/>
        <p:txBody>
          <a:bodyPr/>
          <a:lstStyle/>
          <a:p>
            <a:fld id="{B3180713-EC2B-41C3-B386-A891E51A522D}" type="slidenum">
              <a:rPr lang="zh-CN" altLang="en-US" smtClean="0"/>
              <a:t>3</a:t>
            </a:fld>
            <a:endParaRPr lang="zh-CN" altLang="en-US"/>
          </a:p>
        </p:txBody>
      </p:sp>
    </p:spTree>
    <p:extLst>
      <p:ext uri="{BB962C8B-B14F-4D97-AF65-F5344CB8AC3E}">
        <p14:creationId xmlns:p14="http://schemas.microsoft.com/office/powerpoint/2010/main" val="145895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key contributions of this paper can be summarized as follows. (1) We have proposed the HASO method to solve the elimination hot NUMA node problem in </a:t>
            </a:r>
            <a:r>
              <a:rPr lang="en-US" altLang="zh-CN" sz="1200" kern="1200" dirty="0" err="1" smtClean="0">
                <a:solidFill>
                  <a:schemeClr val="tx1"/>
                </a:solidFill>
                <a:effectLst/>
                <a:latin typeface="+mn-lt"/>
                <a:ea typeface="+mn-ea"/>
                <a:cs typeface="+mn-cs"/>
              </a:rPr>
              <a:t>vNUMA</a:t>
            </a:r>
            <a:r>
              <a:rPr lang="en-US" altLang="zh-CN" sz="1200" kern="1200" dirty="0" smtClean="0">
                <a:solidFill>
                  <a:schemeClr val="tx1"/>
                </a:solidFill>
                <a:effectLst/>
                <a:latin typeface="+mn-lt"/>
                <a:ea typeface="+mn-ea"/>
                <a:cs typeface="+mn-cs"/>
              </a:rPr>
              <a:t> systems. (2) We have provided a HASO scheduling system to perceive the hot NUMA nodes and VM hot pages identified with a state weight using a 5-bitmap method. (3) We designed some novel algorithms for predicting the future hot pages of hot VMs and eliminating hot node scheduling with minimized VM migration cost. (4) We have presented overall performance evaluation experiments to demonstrate the effectiveness of the HASO method.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B3180713-EC2B-41C3-B386-A891E51A522D}" type="slidenum">
              <a:rPr lang="zh-CN" altLang="en-US" smtClean="0"/>
              <a:t>4</a:t>
            </a:fld>
            <a:endParaRPr lang="zh-CN" altLang="en-US"/>
          </a:p>
        </p:txBody>
      </p:sp>
    </p:spTree>
    <p:extLst>
      <p:ext uri="{BB962C8B-B14F-4D97-AF65-F5344CB8AC3E}">
        <p14:creationId xmlns:p14="http://schemas.microsoft.com/office/powerpoint/2010/main" val="1578855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5</a:t>
            </a:fld>
            <a:endParaRPr lang="zh-CN" altLang="en-US"/>
          </a:p>
        </p:txBody>
      </p:sp>
    </p:spTree>
    <p:extLst>
      <p:ext uri="{BB962C8B-B14F-4D97-AF65-F5344CB8AC3E}">
        <p14:creationId xmlns:p14="http://schemas.microsoft.com/office/powerpoint/2010/main" val="990630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present a NUMA multicore machine with four NUMA nodes (CPU sockets) in Fig.1. Each CPU socket has eight cores, which share a last-level cache (L3 cache), an </a:t>
            </a:r>
            <a:r>
              <a:rPr lang="en-US" altLang="zh-CN" sz="1200" kern="1200" dirty="0" err="1" smtClean="0">
                <a:solidFill>
                  <a:schemeClr val="tx1"/>
                </a:solidFill>
                <a:effectLst/>
                <a:latin typeface="+mn-lt"/>
                <a:ea typeface="+mn-ea"/>
                <a:cs typeface="+mn-cs"/>
              </a:rPr>
              <a:t>inte</a:t>
            </a:r>
            <a:r>
              <a:rPr lang="en-US" altLang="zh-CN" sz="1200" kern="1200" dirty="0" smtClean="0">
                <a:solidFill>
                  <a:schemeClr val="tx1"/>
                </a:solidFill>
                <a:effectLst/>
                <a:latin typeface="+mn-lt"/>
                <a:ea typeface="+mn-ea"/>
                <a:cs typeface="+mn-cs"/>
              </a:rPr>
              <a:t>- grated memory controller (IMC), and an Intel </a:t>
            </a:r>
            <a:r>
              <a:rPr lang="en-US" altLang="zh-CN" sz="1200" kern="1200" dirty="0" err="1" smtClean="0">
                <a:solidFill>
                  <a:schemeClr val="tx1"/>
                </a:solidFill>
                <a:effectLst/>
                <a:latin typeface="+mn-lt"/>
                <a:ea typeface="+mn-ea"/>
                <a:cs typeface="+mn-cs"/>
              </a:rPr>
              <a:t>QuickPath</a:t>
            </a:r>
            <a:r>
              <a:rPr lang="en-US" altLang="zh-CN" sz="1200" kern="1200" dirty="0" smtClean="0">
                <a:solidFill>
                  <a:schemeClr val="tx1"/>
                </a:solidFill>
                <a:effectLst/>
                <a:latin typeface="+mn-lt"/>
                <a:ea typeface="+mn-ea"/>
                <a:cs typeface="+mn-cs"/>
              </a:rPr>
              <a:t> Interconnect (QPI). The cores together with their private L1 and L2 caches are called the ”core” memory subsystem. The shared L3 cache, the IMC, and the QPI together form the ”</a:t>
            </a:r>
            <a:r>
              <a:rPr lang="en-US" altLang="zh-CN" sz="1200" kern="1200" dirty="0" err="1" smtClean="0">
                <a:solidFill>
                  <a:schemeClr val="tx1"/>
                </a:solidFill>
                <a:effectLst/>
                <a:latin typeface="+mn-lt"/>
                <a:ea typeface="+mn-ea"/>
                <a:cs typeface="+mn-cs"/>
              </a:rPr>
              <a:t>uncore</a:t>
            </a:r>
            <a:r>
              <a:rPr lang="en-US" altLang="zh-CN" sz="1200" kern="1200" dirty="0" smtClean="0">
                <a:solidFill>
                  <a:schemeClr val="tx1"/>
                </a:solidFill>
                <a:effectLst/>
                <a:latin typeface="+mn-lt"/>
                <a:ea typeface="+mn-ea"/>
                <a:cs typeface="+mn-cs"/>
              </a:rPr>
              <a:t>” memory subsystem. The cache line requests from the cores are queued in the Global Queue (GQ) and serviced by the </a:t>
            </a:r>
            <a:r>
              <a:rPr lang="en-US" altLang="zh-CN" sz="1200" kern="1200" dirty="0" err="1" smtClean="0">
                <a:solidFill>
                  <a:schemeClr val="tx1"/>
                </a:solidFill>
                <a:effectLst/>
                <a:latin typeface="+mn-lt"/>
                <a:ea typeface="+mn-ea"/>
                <a:cs typeface="+mn-cs"/>
              </a:rPr>
              <a:t>uncore</a:t>
            </a:r>
            <a:r>
              <a:rPr lang="en-US" altLang="zh-CN" sz="1200" kern="1200" dirty="0" smtClean="0">
                <a:solidFill>
                  <a:schemeClr val="tx1"/>
                </a:solidFill>
                <a:effectLst/>
                <a:latin typeface="+mn-lt"/>
                <a:ea typeface="+mn-ea"/>
                <a:cs typeface="+mn-cs"/>
              </a:rPr>
              <a:t>. The physical memory is divided into four memory nodes. Each node is directly connected to a processor.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3180713-EC2B-41C3-B386-A891E51A522D}" type="slidenum">
              <a:rPr lang="zh-CN" altLang="en-US" smtClean="0"/>
              <a:t>6</a:t>
            </a:fld>
            <a:endParaRPr lang="zh-CN" altLang="en-US"/>
          </a:p>
        </p:txBody>
      </p:sp>
    </p:spTree>
    <p:extLst>
      <p:ext uri="{BB962C8B-B14F-4D97-AF65-F5344CB8AC3E}">
        <p14:creationId xmlns:p14="http://schemas.microsoft.com/office/powerpoint/2010/main" val="968738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B3180713-EC2B-41C3-B386-A891E51A522D}" type="slidenum">
              <a:rPr lang="zh-CN" altLang="en-US" smtClean="0"/>
              <a:t>7</a:t>
            </a:fld>
            <a:endParaRPr lang="zh-CN" altLang="en-US"/>
          </a:p>
        </p:txBody>
      </p:sp>
    </p:spTree>
    <p:extLst>
      <p:ext uri="{BB962C8B-B14F-4D97-AF65-F5344CB8AC3E}">
        <p14:creationId xmlns:p14="http://schemas.microsoft.com/office/powerpoint/2010/main" val="1458951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B3180713-EC2B-41C3-B386-A891E51A522D}" type="slidenum">
              <a:rPr lang="zh-CN" altLang="en-US" smtClean="0"/>
              <a:t>8</a:t>
            </a:fld>
            <a:endParaRPr lang="zh-CN" altLang="en-US"/>
          </a:p>
        </p:txBody>
      </p:sp>
    </p:spTree>
    <p:extLst>
      <p:ext uri="{BB962C8B-B14F-4D97-AF65-F5344CB8AC3E}">
        <p14:creationId xmlns:p14="http://schemas.microsoft.com/office/powerpoint/2010/main" val="1458951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B3180713-EC2B-41C3-B386-A891E51A522D}" type="slidenum">
              <a:rPr lang="zh-CN" altLang="en-US" smtClean="0"/>
              <a:t>9</a:t>
            </a:fld>
            <a:endParaRPr lang="zh-CN" altLang="en-US"/>
          </a:p>
        </p:txBody>
      </p:sp>
    </p:spTree>
    <p:extLst>
      <p:ext uri="{BB962C8B-B14F-4D97-AF65-F5344CB8AC3E}">
        <p14:creationId xmlns:p14="http://schemas.microsoft.com/office/powerpoint/2010/main" val="1458951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782" y="0"/>
            <a:ext cx="9102436" cy="6858000"/>
          </a:xfrm>
          <a:prstGeom prst="rect">
            <a:avLst/>
          </a:prstGeom>
        </p:spPr>
      </p:pic>
      <p:sp>
        <p:nvSpPr>
          <p:cNvPr id="2" name="标题 1"/>
          <p:cNvSpPr>
            <a:spLocks noGrp="1"/>
          </p:cNvSpPr>
          <p:nvPr>
            <p:ph type="ctrTitle"/>
          </p:nvPr>
        </p:nvSpPr>
        <p:spPr>
          <a:xfrm>
            <a:off x="693561" y="1950515"/>
            <a:ext cx="8134672" cy="1470025"/>
          </a:xfrm>
        </p:spPr>
        <p:txBody>
          <a:bodyPr>
            <a:noAutofit/>
          </a:bodyPr>
          <a:lstStyle>
            <a:lvl1pPr>
              <a:defRPr sz="5200">
                <a:solidFill>
                  <a:schemeClr val="accent5">
                    <a:lumMod val="50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4293096"/>
            <a:ext cx="6400800" cy="1752600"/>
          </a:xfrm>
        </p:spPr>
        <p:txBody>
          <a:bodyPr>
            <a:normAutofit/>
          </a:bodyPr>
          <a:lstStyle>
            <a:lvl1pPr marL="0" indent="0" algn="ctr">
              <a:buNone/>
              <a:defRPr sz="2400">
                <a:solidFill>
                  <a:schemeClr val="accent5">
                    <a:lumMod val="50000"/>
                  </a:schemeClr>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16/3/3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184" y="188640"/>
            <a:ext cx="1224136" cy="1224136"/>
          </a:xfrm>
          <a:prstGeom prst="rect">
            <a:avLst/>
          </a:prstGeom>
        </p:spPr>
      </p:pic>
      <p:pic>
        <p:nvPicPr>
          <p:cNvPr id="8" name="图片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59632" y="580315"/>
            <a:ext cx="1368152" cy="558152"/>
          </a:xfrm>
          <a:prstGeom prst="rect">
            <a:avLst/>
          </a:prstGeom>
        </p:spPr>
      </p:pic>
      <p:pic>
        <p:nvPicPr>
          <p:cNvPr id="10" name="图片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71600" y="6309320"/>
            <a:ext cx="7887572" cy="182865"/>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16/3/3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16/3/3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82" y="0"/>
            <a:ext cx="9059236" cy="6858000"/>
          </a:xfrm>
          <a:prstGeom prst="rect">
            <a:avLst/>
          </a:prstGeom>
        </p:spPr>
      </p:pic>
      <p:sp>
        <p:nvSpPr>
          <p:cNvPr id="2" name="标题 1"/>
          <p:cNvSpPr>
            <a:spLocks noGrp="1"/>
          </p:cNvSpPr>
          <p:nvPr>
            <p:ph type="title"/>
          </p:nvPr>
        </p:nvSpPr>
        <p:spPr>
          <a:xfrm>
            <a:off x="230832" y="116632"/>
            <a:ext cx="7005464" cy="954360"/>
          </a:xfrm>
        </p:spPr>
        <p:txBody>
          <a:bodyPr>
            <a:normAutofit/>
          </a:bodyPr>
          <a:lstStyle>
            <a:lvl1pPr algn="l">
              <a:defRPr sz="4000">
                <a:solidFill>
                  <a:schemeClr val="accent5">
                    <a:lumMod val="75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
                <a:schemeClr val="accent5">
                  <a:lumMod val="75000"/>
                </a:schemeClr>
              </a:buClr>
              <a:buSzPct val="80000"/>
              <a:buFont typeface="Wingdings" pitchFamily="2" charset="2"/>
              <a:buChar char="p"/>
              <a:defRPr b="1">
                <a:solidFill>
                  <a:schemeClr val="accent5">
                    <a:lumMod val="50000"/>
                  </a:schemeClr>
                </a:solidFill>
                <a:latin typeface="黑体" pitchFamily="49" charset="-122"/>
                <a:ea typeface="黑体" pitchFamily="49" charset="-122"/>
              </a:defRPr>
            </a:lvl1pPr>
            <a:lvl2pPr marL="742950" indent="-285750">
              <a:buClr>
                <a:schemeClr val="accent5">
                  <a:lumMod val="75000"/>
                </a:schemeClr>
              </a:buClr>
              <a:buSzPct val="70000"/>
              <a:buFont typeface="Wingdings" pitchFamily="2" charset="2"/>
              <a:buChar char="n"/>
              <a:defRPr b="1">
                <a:solidFill>
                  <a:schemeClr val="accent5">
                    <a:lumMod val="75000"/>
                  </a:schemeClr>
                </a:solidFill>
                <a:latin typeface="黑体" pitchFamily="49" charset="-122"/>
                <a:ea typeface="黑体" pitchFamily="49" charset="-122"/>
              </a:defRPr>
            </a:lvl2pPr>
            <a:lvl3pPr marL="1143000" indent="-228600">
              <a:buClr>
                <a:schemeClr val="accent5">
                  <a:lumMod val="75000"/>
                </a:schemeClr>
              </a:buClr>
              <a:buSzPct val="70000"/>
              <a:buFont typeface="Wingdings" pitchFamily="2" charset="2"/>
              <a:buChar char="p"/>
              <a:defRPr>
                <a:latin typeface="黑体" pitchFamily="49" charset="-122"/>
                <a:ea typeface="黑体" pitchFamily="49" charset="-122"/>
              </a:defRPr>
            </a:lvl3pPr>
            <a:lvl4pPr marL="1600200" indent="-228600">
              <a:buClr>
                <a:schemeClr val="accent5">
                  <a:lumMod val="75000"/>
                </a:schemeClr>
              </a:buClr>
              <a:buSzPct val="60000"/>
              <a:buFont typeface="Wingdings" pitchFamily="2" charset="2"/>
              <a:buChar char="n"/>
              <a:defRPr>
                <a:latin typeface="黑体" pitchFamily="49" charset="-122"/>
                <a:ea typeface="黑体" pitchFamily="49"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16/3/3</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extBox 7"/>
          <p:cNvSpPr txBox="1"/>
          <p:nvPr userDrawn="1"/>
        </p:nvSpPr>
        <p:spPr>
          <a:xfrm>
            <a:off x="1475656" y="6207695"/>
            <a:ext cx="2736304" cy="461665"/>
          </a:xfrm>
          <a:prstGeom prst="rect">
            <a:avLst/>
          </a:prstGeom>
          <a:noFill/>
        </p:spPr>
        <p:txBody>
          <a:bodyPr wrap="square" rtlCol="0">
            <a:spAutoFit/>
          </a:bodyPr>
          <a:lstStyle/>
          <a:p>
            <a:r>
              <a:rPr lang="zh-CN" altLang="en-US" sz="2400" b="1" dirty="0" smtClean="0">
                <a:solidFill>
                  <a:schemeClr val="accent1">
                    <a:lumMod val="75000"/>
                  </a:schemeClr>
                </a:solidFill>
                <a:effectLst>
                  <a:outerShdw blurRad="38100" dist="38100" dir="2700000" algn="tl">
                    <a:srgbClr val="000000">
                      <a:alpha val="43137"/>
                    </a:srgbClr>
                  </a:outerShdw>
                </a:effectLst>
                <a:latin typeface="隶书" pitchFamily="49" charset="-122"/>
                <a:ea typeface="隶书" pitchFamily="49" charset="-122"/>
              </a:rPr>
              <a:t>系统结构实验室</a:t>
            </a:r>
            <a:endParaRPr lang="zh-CN" altLang="en-US" sz="2400" b="1" dirty="0">
              <a:solidFill>
                <a:schemeClr val="accent1">
                  <a:lumMod val="75000"/>
                </a:schemeClr>
              </a:solidFill>
              <a:effectLst>
                <a:outerShdw blurRad="38100" dist="38100" dir="2700000" algn="tl">
                  <a:srgbClr val="000000">
                    <a:alpha val="43137"/>
                  </a:srgbClr>
                </a:outerShdw>
              </a:effectLst>
              <a:latin typeface="隶书" pitchFamily="49" charset="-122"/>
              <a:ea typeface="隶书" pitchFamily="49"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16/3/3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16/3/3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16/3/3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16/3/3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16/3/3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16/3/3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16/3/3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16/3/3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14.emf"/><Relationship Id="rId12" Type="http://schemas.openxmlformats.org/officeDocument/2006/relationships/oleObject" Target="../embeddings/oleObject21.bin"/><Relationship Id="rId13" Type="http://schemas.openxmlformats.org/officeDocument/2006/relationships/image" Target="../media/image12.emf"/><Relationship Id="rId14" Type="http://schemas.openxmlformats.org/officeDocument/2006/relationships/oleObject" Target="../embeddings/oleObject22.bin"/><Relationship Id="rId15" Type="http://schemas.openxmlformats.org/officeDocument/2006/relationships/image" Target="../media/image15.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oleObject" Target="../embeddings/oleObject17.bin"/><Relationship Id="rId5" Type="http://schemas.openxmlformats.org/officeDocument/2006/relationships/image" Target="../media/image11.emf"/><Relationship Id="rId6" Type="http://schemas.openxmlformats.org/officeDocument/2006/relationships/oleObject" Target="../embeddings/oleObject18.bin"/><Relationship Id="rId7" Type="http://schemas.openxmlformats.org/officeDocument/2006/relationships/image" Target="../media/image8.emf"/><Relationship Id="rId8" Type="http://schemas.openxmlformats.org/officeDocument/2006/relationships/oleObject" Target="../embeddings/oleObject19.bin"/><Relationship Id="rId9" Type="http://schemas.openxmlformats.org/officeDocument/2006/relationships/image" Target="../media/image9.emf"/><Relationship Id="rId10"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7.emf"/><Relationship Id="rId6" Type="http://schemas.openxmlformats.org/officeDocument/2006/relationships/oleObject" Target="../embeddings/oleObject2.bin"/><Relationship Id="rId7" Type="http://schemas.openxmlformats.org/officeDocument/2006/relationships/image" Target="../media/image8.emf"/><Relationship Id="rId8" Type="http://schemas.openxmlformats.org/officeDocument/2006/relationships/oleObject" Target="../embeddings/oleObject3.bin"/><Relationship Id="rId9" Type="http://schemas.openxmlformats.org/officeDocument/2006/relationships/image" Target="../media/image9.emf"/><Relationship Id="rId10" Type="http://schemas.openxmlformats.org/officeDocument/2006/relationships/oleObject" Target="../embeddings/oleObject4.bin"/><Relationship Id="rId11"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oleObject" Target="../embeddings/oleObject9.bin"/><Relationship Id="rId13" Type="http://schemas.openxmlformats.org/officeDocument/2006/relationships/image" Target="../media/image12.emf"/><Relationship Id="rId14" Type="http://schemas.openxmlformats.org/officeDocument/2006/relationships/oleObject" Target="../embeddings/oleObject10.bin"/><Relationship Id="rId15"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5.bin"/><Relationship Id="rId5" Type="http://schemas.openxmlformats.org/officeDocument/2006/relationships/image" Target="../media/image11.emf"/><Relationship Id="rId6" Type="http://schemas.openxmlformats.org/officeDocument/2006/relationships/oleObject" Target="../embeddings/oleObject6.bin"/><Relationship Id="rId7" Type="http://schemas.openxmlformats.org/officeDocument/2006/relationships/image" Target="../media/image8.emf"/><Relationship Id="rId8" Type="http://schemas.openxmlformats.org/officeDocument/2006/relationships/oleObject" Target="../embeddings/oleObject7.bin"/><Relationship Id="rId9" Type="http://schemas.openxmlformats.org/officeDocument/2006/relationships/image" Target="../media/image9.emf"/><Relationship Id="rId10"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1" Type="http://schemas.openxmlformats.org/officeDocument/2006/relationships/image" Target="../media/image14.emf"/><Relationship Id="rId12" Type="http://schemas.openxmlformats.org/officeDocument/2006/relationships/oleObject" Target="../embeddings/oleObject15.bin"/><Relationship Id="rId13" Type="http://schemas.openxmlformats.org/officeDocument/2006/relationships/image" Target="../media/image12.emf"/><Relationship Id="rId14" Type="http://schemas.openxmlformats.org/officeDocument/2006/relationships/oleObject" Target="../embeddings/oleObject16.bin"/><Relationship Id="rId15" Type="http://schemas.openxmlformats.org/officeDocument/2006/relationships/image" Target="../media/image15.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11.bin"/><Relationship Id="rId5" Type="http://schemas.openxmlformats.org/officeDocument/2006/relationships/image" Target="../media/image11.emf"/><Relationship Id="rId6" Type="http://schemas.openxmlformats.org/officeDocument/2006/relationships/oleObject" Target="../embeddings/oleObject12.bin"/><Relationship Id="rId7" Type="http://schemas.openxmlformats.org/officeDocument/2006/relationships/image" Target="../media/image8.emf"/><Relationship Id="rId8" Type="http://schemas.openxmlformats.org/officeDocument/2006/relationships/oleObject" Target="../embeddings/oleObject13.bin"/><Relationship Id="rId9" Type="http://schemas.openxmlformats.org/officeDocument/2006/relationships/image" Target="../media/image9.emf"/><Relationship Id="rId10"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7240" y="4077072"/>
            <a:ext cx="8926760" cy="893961"/>
          </a:xfrm>
        </p:spPr>
        <p:txBody>
          <a:bodyPr/>
          <a:lstStyle/>
          <a:p>
            <a:pPr>
              <a:lnSpc>
                <a:spcPct val="150000"/>
              </a:lnSpc>
            </a:pPr>
            <a:r>
              <a:rPr lang="en-US" altLang="zh-CN" sz="2800" dirty="0">
                <a:effectLst/>
              </a:rPr>
              <a:t>HASO: A Hot-page Aware Scheduling Optimization Method in Virtualized NUMA Systems </a:t>
            </a:r>
            <a:r>
              <a:rPr lang="en-US" altLang="zh-CN" sz="2800" dirty="0"/>
              <a:t/>
            </a:r>
            <a:br>
              <a:rPr lang="en-US" altLang="zh-CN" sz="2800" dirty="0"/>
            </a:br>
            <a:r>
              <a:rPr lang="en-US" altLang="zh-CN" sz="3200" dirty="0" smtClean="0"/>
              <a:t> </a:t>
            </a:r>
            <a:r>
              <a:rPr lang="en-US" altLang="zh-CN" dirty="0"/>
              <a:t/>
            </a:r>
            <a:br>
              <a:rPr lang="en-US" altLang="zh-CN" dirty="0"/>
            </a:br>
            <a:r>
              <a:rPr lang="en-US" altLang="zh-CN" sz="2800" b="1" dirty="0" err="1" smtClean="0">
                <a:effectLst/>
              </a:rPr>
              <a:t>Butian</a:t>
            </a:r>
            <a:r>
              <a:rPr lang="en-US" altLang="zh-CN" sz="2800" b="1" dirty="0" smtClean="0">
                <a:effectLst/>
              </a:rPr>
              <a:t> Huang</a:t>
            </a:r>
            <a:br>
              <a:rPr lang="en-US" altLang="zh-CN" sz="2800" b="1" dirty="0" smtClean="0">
                <a:effectLst/>
              </a:rPr>
            </a:br>
            <a:r>
              <a:rPr lang="en-US" altLang="zh-CN" sz="2400" b="1" dirty="0" smtClean="0">
                <a:effectLst/>
                <a:latin typeface="Times New Roman" pitchFamily="18" charset="0"/>
                <a:cs typeface="Times New Roman" pitchFamily="18" charset="0"/>
              </a:rPr>
              <a:t/>
            </a:r>
            <a:br>
              <a:rPr lang="en-US" altLang="zh-CN" sz="2400" b="1" dirty="0" smtClean="0">
                <a:effectLst/>
                <a:latin typeface="Times New Roman" pitchFamily="18" charset="0"/>
                <a:cs typeface="Times New Roman" pitchFamily="18" charset="0"/>
              </a:rPr>
            </a:br>
            <a:r>
              <a:rPr lang="en-US" altLang="zh-CN" sz="2400" b="1" dirty="0">
                <a:effectLst/>
                <a:latin typeface="Times New Roman" pitchFamily="18" charset="0"/>
                <a:cs typeface="Times New Roman" pitchFamily="18" charset="0"/>
              </a:rPr>
              <a:t/>
            </a:r>
            <a:br>
              <a:rPr lang="en-US" altLang="zh-CN" sz="2400" b="1" dirty="0">
                <a:effectLst/>
                <a:latin typeface="Times New Roman" pitchFamily="18" charset="0"/>
                <a:cs typeface="Times New Roman" pitchFamily="18" charset="0"/>
              </a:rPr>
            </a:br>
            <a:r>
              <a:rPr lang="en-US" altLang="zh-CN" sz="2800" dirty="0" smtClean="0"/>
              <a:t/>
            </a:r>
            <a:br>
              <a:rPr lang="en-US" altLang="zh-CN" sz="2800" dirty="0" smtClean="0"/>
            </a:br>
            <a:endParaRPr lang="zh-CN" altLang="en-US" sz="2800" dirty="0"/>
          </a:p>
        </p:txBody>
      </p:sp>
      <p:sp>
        <p:nvSpPr>
          <p:cNvPr id="3" name="TextBox 2"/>
          <p:cNvSpPr txBox="1"/>
          <p:nvPr/>
        </p:nvSpPr>
        <p:spPr>
          <a:xfrm>
            <a:off x="6588224" y="6021288"/>
            <a:ext cx="2204450" cy="400110"/>
          </a:xfrm>
          <a:prstGeom prst="rect">
            <a:avLst/>
          </a:prstGeom>
          <a:noFill/>
        </p:spPr>
        <p:txBody>
          <a:bodyPr wrap="none" rtlCol="0">
            <a:spAutoFit/>
          </a:bodyPr>
          <a:lstStyle/>
          <a:p>
            <a:r>
              <a:rPr lang="en-US" altLang="zh-CN" sz="2000" b="1" dirty="0" err="1" smtClean="0"/>
              <a:t>butine@zju.edu.cn</a:t>
            </a:r>
            <a:endParaRPr lang="zh-CN" altLang="en-US" sz="2000" b="1" dirty="0"/>
          </a:p>
        </p:txBody>
      </p:sp>
    </p:spTree>
    <p:extLst>
      <p:ext uri="{BB962C8B-B14F-4D97-AF65-F5344CB8AC3E}">
        <p14:creationId xmlns:p14="http://schemas.microsoft.com/office/powerpoint/2010/main" val="2512661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1484577478"/>
              </p:ext>
            </p:extLst>
          </p:nvPr>
        </p:nvGraphicFramePr>
        <p:xfrm>
          <a:off x="4019164" y="3861048"/>
          <a:ext cx="5017332" cy="2304256"/>
        </p:xfrm>
        <a:graphic>
          <a:graphicData uri="http://schemas.openxmlformats.org/presentationml/2006/ole">
            <mc:AlternateContent xmlns:mc="http://schemas.openxmlformats.org/markup-compatibility/2006">
              <mc:Choice xmlns:v="urn:schemas-microsoft-com:vml" Requires="v">
                <p:oleObj spid="_x0000_s29258" name="Visio" r:id="rId4" imgW="3855432" imgH="1769074" progId="Visio.Drawing.11">
                  <p:embed/>
                </p:oleObj>
              </mc:Choice>
              <mc:Fallback>
                <p:oleObj name="Visio" r:id="rId4" imgW="3855432" imgH="1769074" progId="Visio.Drawing.11">
                  <p:embed/>
                  <p:pic>
                    <p:nvPicPr>
                      <p:cNvPr id="0" name=""/>
                      <p:cNvPicPr>
                        <a:picLocks noChangeAspect="1" noChangeArrowheads="1"/>
                      </p:cNvPicPr>
                      <p:nvPr/>
                    </p:nvPicPr>
                    <p:blipFill>
                      <a:blip r:embed="rId5"/>
                      <a:srcRect/>
                      <a:stretch>
                        <a:fillRect/>
                      </a:stretch>
                    </p:blipFill>
                    <p:spPr bwMode="auto">
                      <a:xfrm>
                        <a:off x="4019164" y="3861048"/>
                        <a:ext cx="5017332" cy="2304256"/>
                      </a:xfrm>
                      <a:prstGeom prst="rect">
                        <a:avLst/>
                      </a:prstGeom>
                      <a:noFill/>
                    </p:spPr>
                  </p:pic>
                </p:oleObj>
              </mc:Fallback>
            </mc:AlternateContent>
          </a:graphicData>
        </a:graphic>
      </p:graphicFrame>
      <p:cxnSp>
        <p:nvCxnSpPr>
          <p:cNvPr id="16" name="直接箭头连接符 15"/>
          <p:cNvCxnSpPr/>
          <p:nvPr/>
        </p:nvCxnSpPr>
        <p:spPr>
          <a:xfrm>
            <a:off x="7475548" y="5877272"/>
            <a:ext cx="36004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30832" y="116632"/>
            <a:ext cx="7365504" cy="954360"/>
          </a:xfrm>
        </p:spPr>
        <p:txBody>
          <a:bodyPr>
            <a:normAutofit fontScale="90000"/>
          </a:bodyPr>
          <a:lstStyle/>
          <a:p>
            <a:r>
              <a:rPr lang="en-US" altLang="zh-CN" sz="4800" dirty="0">
                <a:solidFill>
                  <a:srgbClr val="4BACC6">
                    <a:lumMod val="75000"/>
                  </a:srgbClr>
                </a:solidFill>
              </a:rPr>
              <a:t>VM Scheduling on NUMA</a:t>
            </a:r>
            <a:endParaRPr lang="zh-CN" altLang="en-US" dirty="0"/>
          </a:p>
        </p:txBody>
      </p:sp>
      <p:sp>
        <p:nvSpPr>
          <p:cNvPr id="3" name="TextBox 2"/>
          <p:cNvSpPr txBox="1"/>
          <p:nvPr/>
        </p:nvSpPr>
        <p:spPr>
          <a:xfrm>
            <a:off x="1021657" y="1268760"/>
            <a:ext cx="6934719" cy="584775"/>
          </a:xfrm>
          <a:prstGeom prst="rect">
            <a:avLst/>
          </a:prstGeom>
          <a:noFill/>
        </p:spPr>
        <p:txBody>
          <a:bodyPr wrap="none" rtlCol="0">
            <a:spAutoFit/>
          </a:bodyPr>
          <a:lstStyle>
            <a:defPPr>
              <a:defRPr lang="zh-CN"/>
            </a:defPPr>
            <a:lvl1pPr>
              <a:defRPr sz="3200" b="1">
                <a:latin typeface="Times New Roman" pitchFamily="18" charset="0"/>
                <a:cs typeface="Times New Roman" pitchFamily="18" charset="0"/>
              </a:defRPr>
            </a:lvl1pPr>
          </a:lstStyle>
          <a:p>
            <a:r>
              <a:rPr lang="en-US" altLang="zh-CN" dirty="0"/>
              <a:t>NUMA performance overhead factors </a:t>
            </a:r>
            <a:endParaRPr lang="zh-CN" altLang="en-US" dirty="0"/>
          </a:p>
        </p:txBody>
      </p:sp>
      <p:sp>
        <p:nvSpPr>
          <p:cNvPr id="5"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28661900"/>
              </p:ext>
            </p:extLst>
          </p:nvPr>
        </p:nvGraphicFramePr>
        <p:xfrm>
          <a:off x="4019164" y="3284984"/>
          <a:ext cx="4983712" cy="504056"/>
        </p:xfrm>
        <a:graphic>
          <a:graphicData uri="http://schemas.openxmlformats.org/presentationml/2006/ole">
            <mc:AlternateContent xmlns:mc="http://schemas.openxmlformats.org/markup-compatibility/2006">
              <mc:Choice xmlns:v="urn:schemas-microsoft-com:vml" Requires="v">
                <p:oleObj spid="_x0000_s29259" name="Visio" r:id="rId6" imgW="4115205" imgH="360180" progId="Visio.Drawing.11">
                  <p:embed/>
                </p:oleObj>
              </mc:Choice>
              <mc:Fallback>
                <p:oleObj name="Visio" r:id="rId6" imgW="4115205" imgH="36018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9164" y="3284984"/>
                        <a:ext cx="4983712" cy="504056"/>
                      </a:xfrm>
                      <a:prstGeom prst="rect">
                        <a:avLst/>
                      </a:prstGeom>
                      <a:noFill/>
                    </p:spPr>
                  </p:pic>
                </p:oleObj>
              </mc:Fallback>
            </mc:AlternateContent>
          </a:graphicData>
        </a:graphic>
      </p:graphicFrame>
      <p:sp>
        <p:nvSpPr>
          <p:cNvPr id="10"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682081083"/>
              </p:ext>
            </p:extLst>
          </p:nvPr>
        </p:nvGraphicFramePr>
        <p:xfrm>
          <a:off x="4430392" y="2204864"/>
          <a:ext cx="1244956" cy="965714"/>
        </p:xfrm>
        <a:graphic>
          <a:graphicData uri="http://schemas.openxmlformats.org/presentationml/2006/ole">
            <mc:AlternateContent xmlns:mc="http://schemas.openxmlformats.org/markup-compatibility/2006">
              <mc:Choice xmlns:v="urn:schemas-microsoft-com:vml" Requires="v">
                <p:oleObj spid="_x0000_s29260" name="Visio" r:id="rId8" imgW="1019212" imgH="792180" progId="Visio.Drawing.11">
                  <p:embed/>
                </p:oleObj>
              </mc:Choice>
              <mc:Fallback>
                <p:oleObj name="Visio" r:id="rId8" imgW="1019212" imgH="79218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0392" y="2204864"/>
                        <a:ext cx="1244956" cy="965714"/>
                      </a:xfrm>
                      <a:prstGeom prst="rect">
                        <a:avLst/>
                      </a:prstGeom>
                      <a:noFill/>
                    </p:spPr>
                  </p:pic>
                </p:oleObj>
              </mc:Fallback>
            </mc:AlternateContent>
          </a:graphicData>
        </a:graphic>
      </p:graphicFrame>
      <p:cxnSp>
        <p:nvCxnSpPr>
          <p:cNvPr id="13" name="直接箭头连接符 12"/>
          <p:cNvCxnSpPr/>
          <p:nvPr/>
        </p:nvCxnSpPr>
        <p:spPr>
          <a:xfrm flipH="1">
            <a:off x="4235188" y="3086335"/>
            <a:ext cx="360040" cy="897025"/>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499433" y="3086335"/>
            <a:ext cx="391939" cy="897025"/>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262032873"/>
              </p:ext>
            </p:extLst>
          </p:nvPr>
        </p:nvGraphicFramePr>
        <p:xfrm>
          <a:off x="6755468" y="5649267"/>
          <a:ext cx="818745" cy="456009"/>
        </p:xfrm>
        <a:graphic>
          <a:graphicData uri="http://schemas.openxmlformats.org/presentationml/2006/ole">
            <mc:AlternateContent xmlns:mc="http://schemas.openxmlformats.org/markup-compatibility/2006">
              <mc:Choice xmlns:v="urn:schemas-microsoft-com:vml" Requires="v">
                <p:oleObj spid="_x0000_s29261" name="Visio" r:id="rId10" imgW="756244" imgH="414313" progId="Visio.Drawing.11">
                  <p:embed/>
                </p:oleObj>
              </mc:Choice>
              <mc:Fallback>
                <p:oleObj name="Visio" r:id="rId10" imgW="756244" imgH="414313" progId="Visio.Drawing.11">
                  <p:embed/>
                  <p:pic>
                    <p:nvPicPr>
                      <p:cNvPr id="0" name=""/>
                      <p:cNvPicPr>
                        <a:picLocks noChangeAspect="1" noChangeArrowheads="1"/>
                      </p:cNvPicPr>
                      <p:nvPr/>
                    </p:nvPicPr>
                    <p:blipFill>
                      <a:blip r:embed="rId11"/>
                      <a:srcRect/>
                      <a:stretch>
                        <a:fillRect/>
                      </a:stretch>
                    </p:blipFill>
                    <p:spPr bwMode="auto">
                      <a:xfrm>
                        <a:off x="6755468" y="5649267"/>
                        <a:ext cx="818745" cy="456009"/>
                      </a:xfrm>
                      <a:prstGeom prst="rect">
                        <a:avLst/>
                      </a:prstGeom>
                      <a:noFill/>
                    </p:spPr>
                  </p:pic>
                </p:oleObj>
              </mc:Fallback>
            </mc:AlternateContent>
          </a:graphicData>
        </a:graphic>
      </p:graphicFrame>
      <p:sp>
        <p:nvSpPr>
          <p:cNvPr id="23" name="TextBox 22"/>
          <p:cNvSpPr txBox="1"/>
          <p:nvPr/>
        </p:nvSpPr>
        <p:spPr>
          <a:xfrm>
            <a:off x="539551" y="2276872"/>
            <a:ext cx="3440044" cy="2308324"/>
          </a:xfrm>
          <a:prstGeom prst="rect">
            <a:avLst/>
          </a:prstGeom>
          <a:noFill/>
        </p:spPr>
        <p:txBody>
          <a:bodyPr wrap="none" rtlCol="0">
            <a:spAutoFit/>
          </a:bodyPr>
          <a:lstStyle/>
          <a:p>
            <a:pPr marL="285750" indent="-285750">
              <a:lnSpc>
                <a:spcPct val="200000"/>
              </a:lnSpc>
              <a:buFont typeface="Wingdings" pitchFamily="2" charset="2"/>
              <a:buChar char="u"/>
            </a:pPr>
            <a:r>
              <a:rPr lang="en-US" altLang="zh-CN" b="1" dirty="0" smtClean="0">
                <a:solidFill>
                  <a:schemeClr val="tx2">
                    <a:lumMod val="40000"/>
                    <a:lumOff val="60000"/>
                  </a:schemeClr>
                </a:solidFill>
                <a:latin typeface="Times New Roman" pitchFamily="18" charset="0"/>
                <a:cs typeface="Times New Roman" pitchFamily="18" charset="0"/>
              </a:rPr>
              <a:t>Remote </a:t>
            </a:r>
            <a:r>
              <a:rPr lang="en-US" altLang="zh-CN" b="1" dirty="0" smtClean="0">
                <a:solidFill>
                  <a:schemeClr val="tx2">
                    <a:lumMod val="40000"/>
                    <a:lumOff val="60000"/>
                  </a:schemeClr>
                </a:solidFill>
                <a:latin typeface="Times New Roman" pitchFamily="18" charset="0"/>
                <a:cs typeface="Times New Roman" pitchFamily="18" charset="0"/>
              </a:rPr>
              <a:t>memory</a:t>
            </a:r>
          </a:p>
          <a:p>
            <a:pPr marL="285750" indent="-285750">
              <a:lnSpc>
                <a:spcPct val="200000"/>
              </a:lnSpc>
              <a:buFont typeface="Wingdings" pitchFamily="2" charset="2"/>
              <a:buChar char="u"/>
            </a:pPr>
            <a:r>
              <a:rPr lang="en-US" altLang="zh-CN" b="1" dirty="0" smtClean="0">
                <a:solidFill>
                  <a:schemeClr val="tx2">
                    <a:lumMod val="40000"/>
                    <a:lumOff val="60000"/>
                  </a:schemeClr>
                </a:solidFill>
                <a:latin typeface="Times New Roman" pitchFamily="18" charset="0"/>
                <a:cs typeface="Times New Roman" pitchFamily="18" charset="0"/>
              </a:rPr>
              <a:t>Cache contention</a:t>
            </a:r>
          </a:p>
          <a:p>
            <a:pPr marL="285750" indent="-285750">
              <a:lnSpc>
                <a:spcPct val="200000"/>
              </a:lnSpc>
              <a:buFont typeface="Wingdings" pitchFamily="2" charset="2"/>
              <a:buChar char="u"/>
            </a:pPr>
            <a:r>
              <a:rPr lang="en-US" altLang="zh-CN" b="1" dirty="0" smtClean="0">
                <a:solidFill>
                  <a:schemeClr val="tx2">
                    <a:lumMod val="40000"/>
                    <a:lumOff val="60000"/>
                  </a:schemeClr>
                </a:solidFill>
                <a:latin typeface="Times New Roman" pitchFamily="18" charset="0"/>
                <a:cs typeface="Times New Roman" pitchFamily="18" charset="0"/>
              </a:rPr>
              <a:t>Memory </a:t>
            </a:r>
            <a:r>
              <a:rPr lang="en-US" altLang="zh-CN" b="1" dirty="0" smtClean="0">
                <a:solidFill>
                  <a:schemeClr val="tx2">
                    <a:lumMod val="40000"/>
                    <a:lumOff val="60000"/>
                  </a:schemeClr>
                </a:solidFill>
                <a:latin typeface="Times New Roman" pitchFamily="18" charset="0"/>
                <a:cs typeface="Times New Roman" pitchFamily="18" charset="0"/>
              </a:rPr>
              <a:t>controller contention</a:t>
            </a:r>
          </a:p>
          <a:p>
            <a:pPr marL="285750" indent="-285750">
              <a:lnSpc>
                <a:spcPct val="200000"/>
              </a:lnSpc>
              <a:buFont typeface="Wingdings" pitchFamily="2" charset="2"/>
              <a:buChar char="u"/>
            </a:pPr>
            <a:r>
              <a:rPr lang="en-US" altLang="zh-CN" b="1" dirty="0" smtClean="0">
                <a:solidFill>
                  <a:schemeClr val="accent1">
                    <a:lumMod val="50000"/>
                  </a:schemeClr>
                </a:solidFill>
                <a:latin typeface="Times New Roman" pitchFamily="18" charset="0"/>
                <a:cs typeface="Times New Roman" pitchFamily="18" charset="0"/>
              </a:rPr>
              <a:t>Interconnect contention</a:t>
            </a:r>
          </a:p>
        </p:txBody>
      </p:sp>
      <p:sp>
        <p:nvSpPr>
          <p:cNvPr id="24"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290515092"/>
              </p:ext>
            </p:extLst>
          </p:nvPr>
        </p:nvGraphicFramePr>
        <p:xfrm>
          <a:off x="7165464" y="2206824"/>
          <a:ext cx="1246188" cy="965200"/>
        </p:xfrm>
        <a:graphic>
          <a:graphicData uri="http://schemas.openxmlformats.org/presentationml/2006/ole">
            <mc:AlternateContent xmlns:mc="http://schemas.openxmlformats.org/markup-compatibility/2006">
              <mc:Choice xmlns:v="urn:schemas-microsoft-com:vml" Requires="v">
                <p:oleObj spid="_x0000_s29262" name="Visio" r:id="rId12" imgW="1019179" imgH="792256" progId="Visio.Drawing.11">
                  <p:embed/>
                </p:oleObj>
              </mc:Choice>
              <mc:Fallback>
                <p:oleObj name="Visio" r:id="rId12" imgW="1019179" imgH="792256" progId="Visio.Drawing.11">
                  <p:embed/>
                  <p:pic>
                    <p:nvPicPr>
                      <p:cNvPr id="0" name=""/>
                      <p:cNvPicPr>
                        <a:picLocks noChangeAspect="1" noChangeArrowheads="1"/>
                      </p:cNvPicPr>
                      <p:nvPr/>
                    </p:nvPicPr>
                    <p:blipFill>
                      <a:blip r:embed="rId13"/>
                      <a:srcRect/>
                      <a:stretch>
                        <a:fillRect/>
                      </a:stretch>
                    </p:blipFill>
                    <p:spPr bwMode="auto">
                      <a:xfrm>
                        <a:off x="7165464" y="2206824"/>
                        <a:ext cx="1246188"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5" name="直接箭头连接符 24"/>
          <p:cNvCxnSpPr/>
          <p:nvPr/>
        </p:nvCxnSpPr>
        <p:spPr>
          <a:xfrm flipH="1">
            <a:off x="6899484" y="3102799"/>
            <a:ext cx="432048" cy="86409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8237404" y="3086335"/>
            <a:ext cx="462280" cy="897025"/>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8" name="对象 37"/>
          <p:cNvGraphicFramePr>
            <a:graphicFrameLocks noChangeAspect="1"/>
          </p:cNvGraphicFramePr>
          <p:nvPr>
            <p:extLst>
              <p:ext uri="{D42A27DB-BD31-4B8C-83A1-F6EECF244321}">
                <p14:modId xmlns:p14="http://schemas.microsoft.com/office/powerpoint/2010/main" val="1456821613"/>
              </p:ext>
            </p:extLst>
          </p:nvPr>
        </p:nvGraphicFramePr>
        <p:xfrm>
          <a:off x="5459324" y="5661248"/>
          <a:ext cx="837438" cy="466202"/>
        </p:xfrm>
        <a:graphic>
          <a:graphicData uri="http://schemas.openxmlformats.org/presentationml/2006/ole">
            <mc:AlternateContent xmlns:mc="http://schemas.openxmlformats.org/markup-compatibility/2006">
              <mc:Choice xmlns:v="urn:schemas-microsoft-com:vml" Requires="v">
                <p:oleObj spid="_x0000_s29263" name="Visio" r:id="rId14" imgW="756244" imgH="414313" progId="Visio.Drawing.11">
                  <p:embed/>
                </p:oleObj>
              </mc:Choice>
              <mc:Fallback>
                <p:oleObj name="Visio" r:id="rId14" imgW="756244" imgH="414313" progId="Visio.Drawing.11">
                  <p:embed/>
                  <p:pic>
                    <p:nvPicPr>
                      <p:cNvPr id="0" name=""/>
                      <p:cNvPicPr>
                        <a:picLocks noChangeAspect="1" noChangeArrowheads="1"/>
                      </p:cNvPicPr>
                      <p:nvPr/>
                    </p:nvPicPr>
                    <p:blipFill>
                      <a:blip r:embed="rId15"/>
                      <a:srcRect/>
                      <a:stretch>
                        <a:fillRect/>
                      </a:stretch>
                    </p:blipFill>
                    <p:spPr bwMode="auto">
                      <a:xfrm>
                        <a:off x="5459324" y="5661248"/>
                        <a:ext cx="837438" cy="466202"/>
                      </a:xfrm>
                      <a:prstGeom prst="rect">
                        <a:avLst/>
                      </a:prstGeom>
                      <a:noFill/>
                      <a:ln>
                        <a:noFill/>
                      </a:ln>
                    </p:spPr>
                  </p:pic>
                </p:oleObj>
              </mc:Fallback>
            </mc:AlternateContent>
          </a:graphicData>
        </a:graphic>
      </p:graphicFrame>
      <p:sp>
        <p:nvSpPr>
          <p:cNvPr id="39" name="爆炸形 1 38"/>
          <p:cNvSpPr/>
          <p:nvPr/>
        </p:nvSpPr>
        <p:spPr>
          <a:xfrm>
            <a:off x="6308593" y="4725144"/>
            <a:ext cx="432048" cy="504056"/>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cxnSp>
        <p:nvCxnSpPr>
          <p:cNvPr id="30" name="直接箭头连接符 29"/>
          <p:cNvCxnSpPr/>
          <p:nvPr/>
        </p:nvCxnSpPr>
        <p:spPr>
          <a:xfrm flipH="1">
            <a:off x="5131772" y="5877271"/>
            <a:ext cx="367661" cy="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54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par>
                                <p:cTn id="16" presetID="16" presetClass="entr" presetSubtype="21"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arn(inVertical)">
                                      <p:cBhvr>
                                        <p:cTn id="18" dur="500"/>
                                        <p:tgtEl>
                                          <p:spTgt spid="22"/>
                                        </p:tgtEl>
                                      </p:cBhvr>
                                    </p:animEffect>
                                  </p:childTnLst>
                                </p:cTn>
                              </p:par>
                              <p:par>
                                <p:cTn id="19" presetID="16" presetClass="entr" presetSubtype="21"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arn(inVertical)">
                                      <p:cBhvr>
                                        <p:cTn id="36" dur="500"/>
                                        <p:tgtEl>
                                          <p:spTgt spid="29"/>
                                        </p:tgtEl>
                                      </p:cBhvr>
                                    </p:animEffect>
                                  </p:childTnLst>
                                </p:cTn>
                              </p:par>
                              <p:par>
                                <p:cTn id="37" presetID="16" presetClass="entr" presetSubtype="21"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barn(inVertical)">
                                      <p:cBhvr>
                                        <p:cTn id="39" dur="500"/>
                                        <p:tgtEl>
                                          <p:spTgt spid="38"/>
                                        </p:tgtEl>
                                      </p:cBhvr>
                                    </p:animEffect>
                                  </p:childTnLst>
                                </p:cTn>
                              </p:par>
                              <p:par>
                                <p:cTn id="40" presetID="16" presetClass="entr" presetSubtype="21"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arn(inVertic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7" name="TextBox 6"/>
          <p:cNvSpPr txBox="1"/>
          <p:nvPr/>
        </p:nvSpPr>
        <p:spPr>
          <a:xfrm>
            <a:off x="395536" y="1196752"/>
            <a:ext cx="7416626" cy="4524315"/>
          </a:xfrm>
          <a:prstGeom prst="rect">
            <a:avLst/>
          </a:prstGeom>
          <a:noFill/>
        </p:spPr>
        <p:txBody>
          <a:bodyPr wrap="square">
            <a:spAutoFit/>
          </a:bodyPr>
          <a:lstStyle/>
          <a:p>
            <a:pPr marL="285750" indent="-285750" fontAlgn="auto">
              <a:lnSpc>
                <a:spcPct val="150000"/>
              </a:lnSpc>
              <a:spcBef>
                <a:spcPts val="0"/>
              </a:spcBef>
              <a:spcAft>
                <a:spcPts val="0"/>
              </a:spcAft>
              <a:buFont typeface="Wingdings" panose="05000000000000000000" pitchFamily="2" charset="2"/>
              <a:buChar char="ü"/>
              <a:defRPr/>
            </a:pPr>
            <a:r>
              <a:rPr lang="en-US" altLang="zh-CN" sz="2400" dirty="0" smtClean="0">
                <a:solidFill>
                  <a:schemeClr val="accent1">
                    <a:lumMod val="75000"/>
                  </a:schemeClr>
                </a:solidFill>
                <a:latin typeface="Times New Roman" panose="02020603050405020304" pitchFamily="18" charset="0"/>
                <a:ea typeface="+mn-ea"/>
                <a:cs typeface="Times New Roman" panose="02020603050405020304" pitchFamily="18" charset="0"/>
              </a:rPr>
              <a:t>VMs</a:t>
            </a:r>
            <a:r>
              <a:rPr lang="zh-CN" altLang="en-US" sz="2400" dirty="0" smtClean="0">
                <a:solidFill>
                  <a:schemeClr val="accent1">
                    <a:lumMod val="75000"/>
                  </a:schemeClr>
                </a:solidFill>
                <a:latin typeface="Times New Roman" panose="02020603050405020304" pitchFamily="18" charset="0"/>
                <a:ea typeface="+mn-ea"/>
                <a:cs typeface="Times New Roman" panose="02020603050405020304" pitchFamily="18" charset="0"/>
              </a:rPr>
              <a:t> </a:t>
            </a:r>
            <a:r>
              <a:rPr lang="en-US" altLang="zh-CN" sz="2400" dirty="0" smtClean="0">
                <a:solidFill>
                  <a:schemeClr val="accent1">
                    <a:lumMod val="75000"/>
                  </a:schemeClr>
                </a:solidFill>
                <a:latin typeface="Times New Roman" panose="02020603050405020304" pitchFamily="18" charset="0"/>
                <a:ea typeface="+mn-ea"/>
                <a:cs typeface="Times New Roman" panose="02020603050405020304" pitchFamily="18" charset="0"/>
              </a:rPr>
              <a:t>running</a:t>
            </a:r>
            <a:r>
              <a:rPr lang="zh-CN" altLang="en-US" sz="2400" dirty="0" smtClean="0">
                <a:solidFill>
                  <a:schemeClr val="accent1">
                    <a:lumMod val="75000"/>
                  </a:schemeClr>
                </a:solidFill>
                <a:latin typeface="Times New Roman" panose="02020603050405020304" pitchFamily="18" charset="0"/>
                <a:ea typeface="+mn-ea"/>
                <a:cs typeface="Times New Roman" panose="02020603050405020304" pitchFamily="18" charset="0"/>
              </a:rPr>
              <a:t> </a:t>
            </a:r>
            <a:r>
              <a:rPr lang="en-US" altLang="zh-CN" sz="2400" dirty="0" smtClean="0">
                <a:solidFill>
                  <a:schemeClr val="accent1">
                    <a:lumMod val="75000"/>
                  </a:schemeClr>
                </a:solidFill>
                <a:latin typeface="Times New Roman" panose="02020603050405020304" pitchFamily="18" charset="0"/>
                <a:ea typeface="+mn-ea"/>
                <a:cs typeface="Times New Roman" panose="02020603050405020304" pitchFamily="18" charset="0"/>
              </a:rPr>
              <a:t>memory</a:t>
            </a:r>
            <a:r>
              <a:rPr lang="en-US" altLang="zh-CN" sz="2400" dirty="0" smtClean="0">
                <a:solidFill>
                  <a:schemeClr val="accent1">
                    <a:lumMod val="75000"/>
                  </a:schemeClr>
                </a:solidFill>
                <a:latin typeface="Times New Roman" panose="02020603050405020304" pitchFamily="18" charset="0"/>
                <a:cs typeface="Times New Roman" panose="02020603050405020304" pitchFamily="18" charset="0"/>
              </a:rPr>
              <a:t>-intensive application</a:t>
            </a:r>
            <a:endParaRPr lang="en-US" altLang="zh-CN" sz="2400" dirty="0">
              <a:solidFill>
                <a:schemeClr val="accent1">
                  <a:lumMod val="75000"/>
                </a:schemeClr>
              </a:solidFill>
              <a:latin typeface="Times New Roman" panose="02020603050405020304" pitchFamily="18" charset="0"/>
              <a:ea typeface="+mn-ea"/>
              <a:cs typeface="Times New Roman" panose="02020603050405020304" pitchFamily="18" charset="0"/>
            </a:endParaRPr>
          </a:p>
          <a:p>
            <a:pPr lvl="1">
              <a:lnSpc>
                <a:spcPct val="150000"/>
              </a:lnSpc>
              <a:buFont typeface="Wingdings" pitchFamily="2" charset="2"/>
              <a:buChar char="Ø"/>
            </a:pPr>
            <a:r>
              <a:rPr lang="en-US" altLang="zh-CN" dirty="0" smtClean="0">
                <a:latin typeface="Times New Roman" pitchFamily="18" charset="0"/>
                <a:cs typeface="Times New Roman" pitchFamily="18" charset="0"/>
              </a:rPr>
              <a:t>Memory overcommit</a:t>
            </a:r>
          </a:p>
          <a:p>
            <a:pPr lvl="1">
              <a:lnSpc>
                <a:spcPct val="150000"/>
              </a:lnSpc>
              <a:buFont typeface="Wingdings" pitchFamily="2" charset="2"/>
              <a:buChar char="Ø"/>
            </a:pPr>
            <a:r>
              <a:rPr lang="en-US" altLang="zh-CN" dirty="0" smtClean="0">
                <a:latin typeface="Times New Roman" pitchFamily="18" charset="0"/>
                <a:cs typeface="Times New Roman" pitchFamily="18" charset="0"/>
              </a:rPr>
              <a:t>Some NUMA nodes overloaded or in a hot state</a:t>
            </a:r>
            <a:endParaRPr lang="en-US" altLang="zh-CN" dirty="0">
              <a:latin typeface="Times New Roman" pitchFamily="18" charset="0"/>
              <a:cs typeface="Times New Roman" pitchFamily="18" charset="0"/>
            </a:endParaRPr>
          </a:p>
          <a:p>
            <a:pPr fontAlgn="auto">
              <a:lnSpc>
                <a:spcPct val="150000"/>
              </a:lnSpc>
              <a:spcBef>
                <a:spcPts val="0"/>
              </a:spcBef>
              <a:spcAft>
                <a:spcPts val="0"/>
              </a:spcAft>
              <a:defRPr/>
            </a:pPr>
            <a:endParaRPr lang="en-US" altLang="zh-CN" sz="2400" dirty="0">
              <a:solidFill>
                <a:schemeClr val="accent1">
                  <a:lumMod val="75000"/>
                </a:schemeClr>
              </a:solidFill>
              <a:latin typeface="Times New Roman" panose="02020603050405020304" pitchFamily="18" charset="0"/>
              <a:ea typeface="+mn-ea"/>
              <a:cs typeface="Times New Roman" panose="02020603050405020304" pitchFamily="18" charset="0"/>
            </a:endParaRPr>
          </a:p>
          <a:p>
            <a:pPr marL="285750" indent="-285750" fontAlgn="auto">
              <a:lnSpc>
                <a:spcPct val="150000"/>
              </a:lnSpc>
              <a:spcBef>
                <a:spcPts val="0"/>
              </a:spcBef>
              <a:spcAft>
                <a:spcPts val="0"/>
              </a:spcAft>
              <a:buFont typeface="Wingdings" panose="05000000000000000000" pitchFamily="2" charset="2"/>
              <a:buChar char="ü"/>
              <a:defRPr/>
            </a:pPr>
            <a:r>
              <a:rPr lang="en-US" altLang="zh-CN" sz="2400" dirty="0" smtClean="0">
                <a:solidFill>
                  <a:schemeClr val="accent1">
                    <a:lumMod val="75000"/>
                  </a:schemeClr>
                </a:solidFill>
                <a:latin typeface="Times New Roman" panose="02020603050405020304" pitchFamily="18" charset="0"/>
                <a:cs typeface="Times New Roman" panose="02020603050405020304" pitchFamily="18" charset="0"/>
              </a:rPr>
              <a:t>Hotspot elimination problem</a:t>
            </a:r>
            <a:endParaRPr lang="en-US" altLang="zh-CN" sz="2400" dirty="0" smtClean="0">
              <a:solidFill>
                <a:schemeClr val="accent1">
                  <a:lumMod val="75000"/>
                </a:schemeClr>
              </a:solidFill>
              <a:latin typeface="Times New Roman" panose="02020603050405020304" pitchFamily="18" charset="0"/>
              <a:ea typeface="+mn-ea"/>
              <a:cs typeface="Times New Roman" panose="02020603050405020304" pitchFamily="18" charset="0"/>
            </a:endParaRPr>
          </a:p>
          <a:p>
            <a:pPr lvl="1">
              <a:lnSpc>
                <a:spcPct val="150000"/>
              </a:lnSpc>
              <a:buFont typeface="Wingdings" pitchFamily="2" charset="2"/>
              <a:buChar char="Ø"/>
            </a:pPr>
            <a:r>
              <a:rPr lang="en-US" altLang="zh-CN" dirty="0"/>
              <a:t>F</a:t>
            </a:r>
            <a:r>
              <a:rPr lang="en-US" altLang="zh-CN" dirty="0" smtClean="0"/>
              <a:t>ind </a:t>
            </a:r>
            <a:r>
              <a:rPr lang="en-US" altLang="zh-CN" dirty="0"/>
              <a:t>the VMs with a large number of hot pages </a:t>
            </a:r>
            <a:endParaRPr lang="en-US" altLang="zh-CN" dirty="0"/>
          </a:p>
          <a:p>
            <a:pPr lvl="1">
              <a:lnSpc>
                <a:spcPct val="150000"/>
              </a:lnSpc>
              <a:buFont typeface="Wingdings" pitchFamily="2" charset="2"/>
              <a:buChar char="Ø"/>
            </a:pPr>
            <a:r>
              <a:rPr lang="en-US" altLang="zh-CN" dirty="0"/>
              <a:t>P</a:t>
            </a:r>
            <a:r>
              <a:rPr lang="en-US" altLang="zh-CN" dirty="0" smtClean="0"/>
              <a:t>redict </a:t>
            </a:r>
            <a:r>
              <a:rPr lang="en-US" altLang="zh-CN" dirty="0"/>
              <a:t>the future hot pages used in VM memory migration </a:t>
            </a:r>
            <a:endParaRPr lang="en-US" altLang="zh-CN" dirty="0"/>
          </a:p>
          <a:p>
            <a:pPr fontAlgn="auto">
              <a:lnSpc>
                <a:spcPct val="150000"/>
              </a:lnSpc>
              <a:spcBef>
                <a:spcPts val="0"/>
              </a:spcBef>
              <a:spcAft>
                <a:spcPts val="0"/>
              </a:spcAft>
              <a:defRPr/>
            </a:pPr>
            <a:endParaRPr lang="en-US" altLang="zh-CN" sz="2400" dirty="0">
              <a:solidFill>
                <a:schemeClr val="accent1">
                  <a:lumMod val="75000"/>
                </a:schemeClr>
              </a:solidFill>
              <a:latin typeface="Times New Roman" panose="02020603050405020304" pitchFamily="18" charset="0"/>
              <a:ea typeface="+mn-ea"/>
              <a:cs typeface="Times New Roman" panose="02020603050405020304" pitchFamily="18" charset="0"/>
            </a:endParaRPr>
          </a:p>
          <a:p>
            <a:pPr fontAlgn="auto">
              <a:lnSpc>
                <a:spcPct val="150000"/>
              </a:lnSpc>
              <a:spcBef>
                <a:spcPts val="0"/>
              </a:spcBef>
              <a:spcAft>
                <a:spcPts val="0"/>
              </a:spcAft>
              <a:defRPr/>
            </a:pPr>
            <a:endParaRPr lang="zh-CN" altLang="en-US" sz="2400" dirty="0">
              <a:solidFill>
                <a:schemeClr val="accent1">
                  <a:lumMod val="75000"/>
                </a:schemeClr>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315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barn(inVertical)">
                                      <p:cBhvr>
                                        <p:cTn id="16" dur="500"/>
                                        <p:tgtEl>
                                          <p:spTgt spid="7">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barn(inVertical)">
                                      <p:cBhvr>
                                        <p:cTn id="19" dur="500"/>
                                        <p:tgtEl>
                                          <p:spTgt spid="7">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barn(inVertical)">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smtClean="0"/>
              <a:t>Outline</a:t>
            </a:r>
            <a:endParaRPr lang="zh-CN" altLang="en-US" sz="4800" dirty="0"/>
          </a:p>
        </p:txBody>
      </p:sp>
      <p:sp>
        <p:nvSpPr>
          <p:cNvPr id="3" name="TextBox 2"/>
          <p:cNvSpPr txBox="1"/>
          <p:nvPr/>
        </p:nvSpPr>
        <p:spPr>
          <a:xfrm>
            <a:off x="539552" y="1340768"/>
            <a:ext cx="8208912" cy="3554819"/>
          </a:xfrm>
          <a:prstGeom prst="rect">
            <a:avLst/>
          </a:prstGeom>
          <a:noFill/>
        </p:spPr>
        <p:txBody>
          <a:bodyPr wrap="square" rtlCol="0">
            <a:spAutoFit/>
          </a:bodyPr>
          <a:lstStyle/>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Introduction</a:t>
            </a:r>
          </a:p>
          <a:p>
            <a:pPr marL="342900" indent="-342900">
              <a:lnSpc>
                <a:spcPct val="150000"/>
              </a:lnSpc>
              <a:buSzPct val="60000"/>
              <a:buFont typeface="Wingdings" pitchFamily="2" charset="2"/>
              <a:buChar char="l"/>
            </a:pPr>
            <a:r>
              <a:rPr lang="en-US" altLang="zh-CN" sz="3000" b="1" dirty="0">
                <a:solidFill>
                  <a:schemeClr val="tx1">
                    <a:lumMod val="50000"/>
                    <a:lumOff val="50000"/>
                  </a:schemeClr>
                </a:solidFill>
                <a:latin typeface="Times New Roman" pitchFamily="18" charset="0"/>
                <a:cs typeface="Times New Roman" pitchFamily="18" charset="0"/>
              </a:rPr>
              <a:t>Background</a:t>
            </a:r>
            <a:r>
              <a:rPr lang="zh-CN" altLang="en-US" sz="3000" b="1" dirty="0">
                <a:solidFill>
                  <a:schemeClr val="tx1">
                    <a:lumMod val="50000"/>
                    <a:lumOff val="50000"/>
                  </a:schemeClr>
                </a:solidFill>
                <a:latin typeface="Times New Roman" pitchFamily="18" charset="0"/>
                <a:cs typeface="Times New Roman" pitchFamily="18" charset="0"/>
              </a:rPr>
              <a:t> </a:t>
            </a:r>
            <a:r>
              <a:rPr lang="en-US" altLang="zh-CN" sz="3000" b="1" dirty="0">
                <a:solidFill>
                  <a:schemeClr val="tx1">
                    <a:lumMod val="50000"/>
                    <a:lumOff val="50000"/>
                  </a:schemeClr>
                </a:solidFill>
                <a:latin typeface="Times New Roman" pitchFamily="18" charset="0"/>
                <a:cs typeface="Times New Roman" pitchFamily="18" charset="0"/>
              </a:rPr>
              <a:t>And</a:t>
            </a:r>
            <a:r>
              <a:rPr lang="zh-CN" altLang="en-US" sz="3000" b="1" dirty="0">
                <a:solidFill>
                  <a:schemeClr val="tx1">
                    <a:lumMod val="50000"/>
                    <a:lumOff val="50000"/>
                  </a:schemeClr>
                </a:solidFill>
                <a:latin typeface="Times New Roman" pitchFamily="18" charset="0"/>
                <a:cs typeface="Times New Roman" pitchFamily="18" charset="0"/>
              </a:rPr>
              <a:t> </a:t>
            </a:r>
            <a:r>
              <a:rPr lang="en-US" altLang="zh-CN" sz="3000" b="1" dirty="0">
                <a:solidFill>
                  <a:schemeClr val="tx1">
                    <a:lumMod val="50000"/>
                    <a:lumOff val="50000"/>
                  </a:schemeClr>
                </a:solidFill>
                <a:latin typeface="Times New Roman" pitchFamily="18" charset="0"/>
                <a:cs typeface="Times New Roman" pitchFamily="18" charset="0"/>
              </a:rPr>
              <a:t>Motivation</a:t>
            </a:r>
            <a:endParaRPr lang="en-US" altLang="zh-CN" sz="3000" b="1" dirty="0">
              <a:solidFill>
                <a:schemeClr val="tx1">
                  <a:lumMod val="50000"/>
                  <a:lumOff val="50000"/>
                </a:schemeClr>
              </a:solidFill>
              <a:latin typeface="Times New Roman" pitchFamily="18" charset="0"/>
              <a:cs typeface="Times New Roman" pitchFamily="18" charset="0"/>
            </a:endParaRPr>
          </a:p>
          <a:p>
            <a:pPr marL="342900" indent="-342900">
              <a:lnSpc>
                <a:spcPct val="150000"/>
              </a:lnSpc>
              <a:buSzPct val="60000"/>
              <a:buFont typeface="Wingdings" pitchFamily="2" charset="2"/>
              <a:buChar char="l"/>
            </a:pPr>
            <a:r>
              <a:rPr lang="en-US" altLang="zh-CN" sz="3000" b="1" dirty="0">
                <a:solidFill>
                  <a:schemeClr val="tx2">
                    <a:lumMod val="75000"/>
                  </a:schemeClr>
                </a:solidFill>
                <a:latin typeface="Times New Roman" pitchFamily="18" charset="0"/>
                <a:cs typeface="Times New Roman" pitchFamily="18" charset="0"/>
              </a:rPr>
              <a:t>Design And Implementation</a:t>
            </a:r>
            <a:endParaRPr lang="en-US" altLang="zh-CN" sz="3000" b="1" dirty="0">
              <a:solidFill>
                <a:schemeClr val="tx2">
                  <a:lumMod val="75000"/>
                </a:schemeClr>
              </a:solidFill>
              <a:latin typeface="Times New Roman" pitchFamily="18" charset="0"/>
              <a:cs typeface="Times New Roman" pitchFamily="18" charset="0"/>
            </a:endParaRPr>
          </a:p>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Performance Evaluation</a:t>
            </a:r>
          </a:p>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Conclusion And Future Work</a:t>
            </a:r>
            <a:endParaRPr lang="en-US" altLang="zh-CN" sz="3000" b="1" dirty="0">
              <a:solidFill>
                <a:schemeClr val="tx1">
                  <a:lumMod val="50000"/>
                  <a:lumOff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61619207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HASO</a:t>
            </a:r>
            <a:r>
              <a:rPr lang="zh-CN" altLang="en-US" dirty="0" smtClean="0"/>
              <a:t> </a:t>
            </a:r>
            <a:r>
              <a:rPr lang="en-US" altLang="zh-CN" dirty="0" smtClean="0"/>
              <a:t>Scheduling</a:t>
            </a:r>
            <a:r>
              <a:rPr lang="zh-CN" altLang="en-US" dirty="0" smtClean="0"/>
              <a:t> </a:t>
            </a:r>
            <a:r>
              <a:rPr lang="en-US" altLang="zh-CN" dirty="0" smtClean="0"/>
              <a:t>System</a:t>
            </a:r>
            <a:endParaRPr lang="zh-CN" altLang="en-US"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372" y="1000151"/>
            <a:ext cx="4987900" cy="5381177"/>
          </a:xfrm>
          <a:prstGeom prst="rect">
            <a:avLst/>
          </a:prstGeom>
        </p:spPr>
      </p:pic>
    </p:spTree>
    <p:extLst>
      <p:ext uri="{BB962C8B-B14F-4D97-AF65-F5344CB8AC3E}">
        <p14:creationId xmlns:p14="http://schemas.microsoft.com/office/powerpoint/2010/main" val="128958659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30832" y="-27384"/>
            <a:ext cx="7653536" cy="954360"/>
          </a:xfrm>
        </p:spPr>
        <p:txBody>
          <a:bodyPr>
            <a:normAutofit fontScale="90000"/>
          </a:bodyPr>
          <a:lstStyle/>
          <a:p>
            <a:r>
              <a:rPr lang="en-US" altLang="zh-CN" dirty="0" smtClean="0"/>
              <a:t>Discover</a:t>
            </a:r>
            <a:r>
              <a:rPr lang="zh-CN" altLang="en-US" dirty="0" smtClean="0"/>
              <a:t> </a:t>
            </a:r>
            <a:r>
              <a:rPr lang="en-US" altLang="zh-CN" dirty="0" smtClean="0"/>
              <a:t>hot</a:t>
            </a:r>
            <a:r>
              <a:rPr lang="zh-CN" altLang="en-US" dirty="0" smtClean="0"/>
              <a:t> </a:t>
            </a:r>
            <a:r>
              <a:rPr lang="en-US" altLang="zh-CN" dirty="0" smtClean="0"/>
              <a:t>node</a:t>
            </a:r>
            <a:r>
              <a:rPr lang="zh-CN" altLang="en-US" dirty="0" smtClean="0"/>
              <a:t> </a:t>
            </a:r>
            <a:r>
              <a:rPr lang="en-US" altLang="zh-CN" dirty="0" smtClean="0"/>
              <a:t>and</a:t>
            </a:r>
            <a:r>
              <a:rPr lang="zh-CN" altLang="en-US" dirty="0" smtClean="0"/>
              <a:t> </a:t>
            </a:r>
            <a:r>
              <a:rPr lang="en-US" altLang="zh-CN" dirty="0" smtClean="0"/>
              <a:t>select</a:t>
            </a:r>
            <a:r>
              <a:rPr lang="zh-CN" altLang="en-US" dirty="0" smtClean="0"/>
              <a:t> </a:t>
            </a:r>
            <a:r>
              <a:rPr lang="en-US" altLang="zh-CN" dirty="0" smtClean="0"/>
              <a:t>hot</a:t>
            </a:r>
            <a:r>
              <a:rPr lang="zh-CN" altLang="en-US" dirty="0" smtClean="0"/>
              <a:t>  </a:t>
            </a:r>
            <a:r>
              <a:rPr lang="en-US" altLang="zh-CN" dirty="0" smtClean="0"/>
              <a:t>VMs</a:t>
            </a:r>
            <a:r>
              <a:rPr lang="zh-CN" altLang="en-US" dirty="0" smtClean="0"/>
              <a:t> </a:t>
            </a:r>
            <a:r>
              <a:rPr lang="en-US" altLang="zh-CN" dirty="0" smtClean="0"/>
              <a:t>for</a:t>
            </a:r>
            <a:r>
              <a:rPr lang="zh-CN" altLang="en-US" dirty="0" smtClean="0"/>
              <a:t> </a:t>
            </a:r>
            <a:r>
              <a:rPr lang="en-US" altLang="zh-CN" dirty="0" smtClean="0"/>
              <a:t>migration</a:t>
            </a:r>
            <a:endParaRPr lang="zh-CN" altLang="en-US" dirty="0"/>
          </a:p>
        </p:txBody>
      </p:sp>
      <p:sp>
        <p:nvSpPr>
          <p:cNvPr id="5" name="内容占位符 2"/>
          <p:cNvSpPr>
            <a:spLocks noGrp="1"/>
          </p:cNvSpPr>
          <p:nvPr>
            <p:ph idx="1"/>
          </p:nvPr>
        </p:nvSpPr>
        <p:spPr>
          <a:xfrm>
            <a:off x="539552" y="1124744"/>
            <a:ext cx="8229600" cy="4525963"/>
          </a:xfrm>
        </p:spPr>
        <p:txBody>
          <a:bodyPr/>
          <a:lstStyle/>
          <a:p>
            <a:pPr>
              <a:buFont typeface="Wingdings" pitchFamily="2" charset="2"/>
              <a:buChar char="ü"/>
            </a:pPr>
            <a:r>
              <a:rPr lang="en-US" altLang="zh-CN" dirty="0" smtClean="0">
                <a:solidFill>
                  <a:schemeClr val="accent1">
                    <a:lumMod val="75000"/>
                  </a:schemeClr>
                </a:solidFill>
                <a:latin typeface="Times New Roman" pitchFamily="18" charset="0"/>
                <a:cs typeface="Times New Roman" pitchFamily="18" charset="0"/>
              </a:rPr>
              <a:t>Hot</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node</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and hot VM</a:t>
            </a:r>
          </a:p>
          <a:p>
            <a:pPr marL="0" indent="0">
              <a:buNone/>
            </a:pPr>
            <a:endParaRPr lang="zh-CN" altLang="en-US" dirty="0" smtClean="0">
              <a:solidFill>
                <a:schemeClr val="accent1">
                  <a:lumMod val="75000"/>
                </a:schemeClr>
              </a:solidFill>
              <a:latin typeface="Times New Roman" pitchFamily="18" charset="0"/>
              <a:cs typeface="Times New Roman" pitchFamily="18" charset="0"/>
            </a:endParaRPr>
          </a:p>
          <a:p>
            <a:pPr marL="0" indent="0">
              <a:buNone/>
            </a:pPr>
            <a:endParaRPr lang="en-US" altLang="zh-CN" dirty="0" smtClean="0">
              <a:solidFill>
                <a:schemeClr val="accent1">
                  <a:lumMod val="75000"/>
                </a:schemeClr>
              </a:solidFill>
              <a:latin typeface="Times New Roman" pitchFamily="18" charset="0"/>
              <a:cs typeface="Times New Roman" pitchFamily="18" charset="0"/>
            </a:endParaRPr>
          </a:p>
          <a:p>
            <a:pPr>
              <a:buFont typeface="Wingdings" pitchFamily="2" charset="2"/>
              <a:buChar char="ü"/>
            </a:pPr>
            <a:r>
              <a:rPr lang="en-US" altLang="zh-CN" dirty="0" smtClean="0">
                <a:solidFill>
                  <a:schemeClr val="accent1">
                    <a:lumMod val="75000"/>
                  </a:schemeClr>
                </a:solidFill>
                <a:latin typeface="Times New Roman" pitchFamily="18" charset="0"/>
                <a:cs typeface="Times New Roman" pitchFamily="18" charset="0"/>
              </a:rPr>
              <a:t>Hot node discovery</a:t>
            </a:r>
          </a:p>
          <a:p>
            <a:pPr marL="0" indent="0">
              <a:buNone/>
            </a:pPr>
            <a:endParaRPr lang="zh-CN" altLang="en-US" dirty="0" smtClean="0">
              <a:solidFill>
                <a:schemeClr val="accent1">
                  <a:lumMod val="75000"/>
                </a:schemeClr>
              </a:solidFill>
              <a:latin typeface="Times New Roman" pitchFamily="18" charset="0"/>
              <a:cs typeface="Times New Roman" pitchFamily="18" charset="0"/>
            </a:endParaRPr>
          </a:p>
          <a:p>
            <a:pPr marL="0" indent="0">
              <a:buNone/>
            </a:pPr>
            <a:endParaRPr lang="en-US" altLang="zh-CN" dirty="0" smtClean="0">
              <a:solidFill>
                <a:schemeClr val="accent1">
                  <a:lumMod val="75000"/>
                </a:schemeClr>
              </a:solidFill>
              <a:latin typeface="Times New Roman" pitchFamily="18" charset="0"/>
              <a:cs typeface="Times New Roman" pitchFamily="18" charset="0"/>
            </a:endParaRPr>
          </a:p>
          <a:p>
            <a:pPr>
              <a:buFont typeface="Wingdings" pitchFamily="2" charset="2"/>
              <a:buChar char="ü"/>
            </a:pPr>
            <a:r>
              <a:rPr lang="en-US" altLang="zh-CN" dirty="0" smtClean="0">
                <a:solidFill>
                  <a:schemeClr val="accent1">
                    <a:lumMod val="75000"/>
                  </a:schemeClr>
                </a:solidFill>
                <a:latin typeface="Times New Roman" pitchFamily="18" charset="0"/>
                <a:cs typeface="Times New Roman" pitchFamily="18" charset="0"/>
              </a:rPr>
              <a:t>Select hot VMs for memory migration</a:t>
            </a:r>
            <a:endParaRPr lang="zh-CN" altLang="en-US" dirty="0">
              <a:latin typeface="Times New Roman" pitchFamily="18" charset="0"/>
              <a:cs typeface="Times New Roman" pitchFamily="18" charset="0"/>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1772816"/>
            <a:ext cx="4953000" cy="4699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6016" y="3549587"/>
            <a:ext cx="4406900" cy="787400"/>
          </a:xfrm>
          <a:prstGeom prst="rect">
            <a:avLst/>
          </a:prstGeom>
        </p:spPr>
      </p:pic>
    </p:spTree>
    <p:extLst>
      <p:ext uri="{BB962C8B-B14F-4D97-AF65-F5344CB8AC3E}">
        <p14:creationId xmlns:p14="http://schemas.microsoft.com/office/powerpoint/2010/main" val="1310265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116632"/>
            <a:ext cx="8013576" cy="954360"/>
          </a:xfrm>
        </p:spPr>
        <p:txBody>
          <a:bodyPr>
            <a:normAutofit/>
          </a:bodyPr>
          <a:lstStyle/>
          <a:p>
            <a:r>
              <a:rPr lang="en-US" altLang="zh-CN" dirty="0" smtClean="0"/>
              <a:t>Select</a:t>
            </a:r>
            <a:r>
              <a:rPr lang="zh-CN" altLang="en-US" dirty="0" smtClean="0"/>
              <a:t> </a:t>
            </a:r>
            <a:r>
              <a:rPr lang="en-US" altLang="zh-CN" dirty="0" smtClean="0"/>
              <a:t>hot</a:t>
            </a:r>
            <a:r>
              <a:rPr lang="zh-CN" altLang="en-US" dirty="0" smtClean="0"/>
              <a:t> </a:t>
            </a:r>
            <a:r>
              <a:rPr lang="en-US" altLang="zh-CN" dirty="0" smtClean="0"/>
              <a:t>memory</a:t>
            </a:r>
            <a:r>
              <a:rPr lang="zh-CN" altLang="en-US" dirty="0" smtClean="0"/>
              <a:t> </a:t>
            </a:r>
            <a:r>
              <a:rPr lang="en-US" altLang="zh-CN" dirty="0" smtClean="0"/>
              <a:t>blocks</a:t>
            </a:r>
            <a:endParaRPr lang="zh-CN" altLang="en-US" dirty="0"/>
          </a:p>
        </p:txBody>
      </p:sp>
      <p:sp>
        <p:nvSpPr>
          <p:cNvPr id="4" name="内容占位符 2"/>
          <p:cNvSpPr>
            <a:spLocks noGrp="1"/>
          </p:cNvSpPr>
          <p:nvPr>
            <p:ph idx="1"/>
          </p:nvPr>
        </p:nvSpPr>
        <p:spPr>
          <a:xfrm>
            <a:off x="467544" y="1052736"/>
            <a:ext cx="8229600" cy="5472608"/>
          </a:xfrm>
        </p:spPr>
        <p:txBody>
          <a:bodyPr>
            <a:normAutofit/>
          </a:bodyPr>
          <a:lstStyle/>
          <a:p>
            <a:pPr>
              <a:buFont typeface="Wingdings" pitchFamily="2" charset="2"/>
              <a:buChar char="ü"/>
            </a:pPr>
            <a:r>
              <a:rPr lang="en-US" altLang="zh-CN" dirty="0" smtClean="0">
                <a:solidFill>
                  <a:schemeClr val="accent1">
                    <a:lumMod val="75000"/>
                  </a:schemeClr>
                </a:solidFill>
                <a:latin typeface="Times New Roman" pitchFamily="18" charset="0"/>
                <a:cs typeface="Times New Roman" pitchFamily="18" charset="0"/>
              </a:rPr>
              <a:t>Record</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the</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access</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state</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of</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memory</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pages</a:t>
            </a:r>
          </a:p>
          <a:p>
            <a:pPr lvl="1">
              <a:buFont typeface="Wingdings" pitchFamily="2" charset="2"/>
              <a:buChar char="Ø"/>
            </a:pPr>
            <a:r>
              <a:rPr lang="en-US" altLang="zh-CN" b="0" dirty="0">
                <a:latin typeface="Times New Roman" pitchFamily="18" charset="0"/>
                <a:cs typeface="Times New Roman" pitchFamily="18" charset="0"/>
              </a:rPr>
              <a:t>Precise Event-Based Sampling (PEBS) </a:t>
            </a:r>
          </a:p>
          <a:p>
            <a:pPr>
              <a:buFont typeface="Wingdings" pitchFamily="2" charset="2"/>
              <a:buChar char="ü"/>
            </a:pPr>
            <a:r>
              <a:rPr lang="en-US" altLang="zh-CN" dirty="0" smtClean="0">
                <a:solidFill>
                  <a:schemeClr val="accent1">
                    <a:lumMod val="75000"/>
                  </a:schemeClr>
                </a:solidFill>
                <a:latin typeface="Times New Roman" pitchFamily="18" charset="0"/>
                <a:cs typeface="Times New Roman" pitchFamily="18" charset="0"/>
              </a:rPr>
              <a:t>Store</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the</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access</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state</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of</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hot</a:t>
            </a:r>
            <a:r>
              <a:rPr lang="zh-CN" altLang="en-US" dirty="0" smtClean="0">
                <a:solidFill>
                  <a:schemeClr val="accent1">
                    <a:lumMod val="75000"/>
                  </a:schemeClr>
                </a:solidFill>
                <a:latin typeface="Times New Roman" pitchFamily="18" charset="0"/>
                <a:cs typeface="Times New Roman" pitchFamily="18" charset="0"/>
              </a:rPr>
              <a:t> </a:t>
            </a:r>
            <a:r>
              <a:rPr lang="en-US" altLang="zh-CN" dirty="0" smtClean="0">
                <a:solidFill>
                  <a:schemeClr val="accent1">
                    <a:lumMod val="75000"/>
                  </a:schemeClr>
                </a:solidFill>
                <a:latin typeface="Times New Roman" pitchFamily="18" charset="0"/>
                <a:cs typeface="Times New Roman" pitchFamily="18" charset="0"/>
              </a:rPr>
              <a:t>pages</a:t>
            </a:r>
            <a:endParaRPr lang="en-US" altLang="zh-CN" dirty="0">
              <a:solidFill>
                <a:schemeClr val="accent1">
                  <a:lumMod val="75000"/>
                </a:schemeClr>
              </a:solidFill>
              <a:latin typeface="Times New Roman" pitchFamily="18" charset="0"/>
              <a:cs typeface="Times New Roman" pitchFamily="18" charset="0"/>
            </a:endParaRPr>
          </a:p>
          <a:p>
            <a:pPr lvl="1">
              <a:buFont typeface="Wingdings" pitchFamily="2" charset="2"/>
              <a:buChar char="Ø"/>
            </a:pPr>
            <a:r>
              <a:rPr lang="en-US" altLang="zh-CN" b="0" dirty="0" smtClean="0">
                <a:latin typeface="Times New Roman" pitchFamily="18" charset="0"/>
                <a:cs typeface="Times New Roman" pitchFamily="18" charset="0"/>
              </a:rPr>
              <a:t>Five-bitmap</a:t>
            </a:r>
          </a:p>
          <a:p>
            <a:pPr marL="457200" lvl="1" indent="0">
              <a:buNone/>
            </a:pPr>
            <a:endParaRPr lang="en-US" altLang="zh-CN" b="0" dirty="0">
              <a:latin typeface="Times New Roman" pitchFamily="18" charset="0"/>
              <a:cs typeface="Times New Roman" pitchFamily="18" charset="0"/>
            </a:endParaRPr>
          </a:p>
          <a:p>
            <a:pPr marL="457200" lvl="1" indent="0">
              <a:buNone/>
            </a:pPr>
            <a:endParaRPr lang="en-US" altLang="zh-CN" b="0" dirty="0" smtClean="0">
              <a:latin typeface="Times New Roman" pitchFamily="18" charset="0"/>
              <a:cs typeface="Times New Roman" pitchFamily="18" charset="0"/>
            </a:endParaRPr>
          </a:p>
          <a:p>
            <a:pPr marL="457200" lvl="1" indent="0">
              <a:buNone/>
            </a:pPr>
            <a:endParaRPr lang="en-US" altLang="zh-CN" b="0" dirty="0" smtClean="0">
              <a:latin typeface="Times New Roman" pitchFamily="18" charset="0"/>
              <a:cs typeface="Times New Roman" pitchFamily="18" charset="0"/>
            </a:endParaRPr>
          </a:p>
          <a:p>
            <a:pPr marL="457200" lvl="1" indent="0">
              <a:buNone/>
            </a:pPr>
            <a:endParaRPr lang="en-US" altLang="zh-CN" b="0" dirty="0" smtClean="0">
              <a:latin typeface="Times New Roman" pitchFamily="18" charset="0"/>
              <a:cs typeface="Times New Roman" pitchFamily="18" charset="0"/>
            </a:endParaRPr>
          </a:p>
          <a:p>
            <a:pPr lvl="1">
              <a:buFont typeface="Wingdings" pitchFamily="2" charset="2"/>
              <a:buChar char="Ø"/>
            </a:pPr>
            <a:r>
              <a:rPr lang="en-US" altLang="zh-CN" b="0" dirty="0" smtClean="0">
                <a:latin typeface="Times New Roman" pitchFamily="18" charset="0"/>
                <a:cs typeface="Times New Roman" pitchFamily="18" charset="0"/>
              </a:rPr>
              <a:t>The weight of the page</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094" y="3252192"/>
            <a:ext cx="7302500" cy="1905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5309558"/>
            <a:ext cx="2120900" cy="774700"/>
          </a:xfrm>
          <a:prstGeom prst="rect">
            <a:avLst/>
          </a:prstGeom>
        </p:spPr>
      </p:pic>
    </p:spTree>
    <p:extLst>
      <p:ext uri="{BB962C8B-B14F-4D97-AF65-F5344CB8AC3E}">
        <p14:creationId xmlns:p14="http://schemas.microsoft.com/office/powerpoint/2010/main" val="30076397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arn(inVertic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arn(inVertical)">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arn(inVertic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116632"/>
            <a:ext cx="8013576" cy="954360"/>
          </a:xfrm>
        </p:spPr>
        <p:txBody>
          <a:bodyPr>
            <a:normAutofit/>
          </a:bodyPr>
          <a:lstStyle/>
          <a:p>
            <a:r>
              <a:rPr lang="en-US" altLang="zh-CN" dirty="0" smtClean="0"/>
              <a:t>Select</a:t>
            </a:r>
            <a:r>
              <a:rPr lang="zh-CN" altLang="en-US" dirty="0" smtClean="0"/>
              <a:t> </a:t>
            </a:r>
            <a:r>
              <a:rPr lang="en-US" altLang="zh-CN" dirty="0" smtClean="0"/>
              <a:t>hot</a:t>
            </a:r>
            <a:r>
              <a:rPr lang="zh-CN" altLang="en-US" dirty="0" smtClean="0"/>
              <a:t> </a:t>
            </a:r>
            <a:r>
              <a:rPr lang="en-US" altLang="zh-CN" dirty="0" smtClean="0"/>
              <a:t>memory</a:t>
            </a:r>
            <a:r>
              <a:rPr lang="zh-CN" altLang="en-US" dirty="0" smtClean="0"/>
              <a:t> </a:t>
            </a:r>
            <a:r>
              <a:rPr lang="en-US" altLang="zh-CN" dirty="0" smtClean="0"/>
              <a:t>blocks</a:t>
            </a:r>
            <a:endParaRPr lang="zh-CN" altLang="en-US" dirty="0"/>
          </a:p>
        </p:txBody>
      </p:sp>
      <p:sp>
        <p:nvSpPr>
          <p:cNvPr id="4" name="内容占位符 2"/>
          <p:cNvSpPr>
            <a:spLocks noGrp="1"/>
          </p:cNvSpPr>
          <p:nvPr>
            <p:ph idx="1"/>
          </p:nvPr>
        </p:nvSpPr>
        <p:spPr>
          <a:xfrm>
            <a:off x="467544" y="1052736"/>
            <a:ext cx="8229600" cy="5472608"/>
          </a:xfrm>
        </p:spPr>
        <p:txBody>
          <a:bodyPr>
            <a:normAutofit/>
          </a:bodyPr>
          <a:lstStyle/>
          <a:p>
            <a:pPr>
              <a:buFont typeface="Wingdings" pitchFamily="2" charset="2"/>
              <a:buChar char="ü"/>
            </a:pPr>
            <a:r>
              <a:rPr lang="en-US" altLang="zh-CN" dirty="0" smtClean="0">
                <a:solidFill>
                  <a:schemeClr val="accent1">
                    <a:lumMod val="75000"/>
                  </a:schemeClr>
                </a:solidFill>
                <a:latin typeface="Times New Roman" pitchFamily="18" charset="0"/>
                <a:cs typeface="Times New Roman" pitchFamily="18" charset="0"/>
              </a:rPr>
              <a:t>Building </a:t>
            </a:r>
            <a:r>
              <a:rPr lang="en-US" altLang="zh-CN" dirty="0">
                <a:solidFill>
                  <a:schemeClr val="accent1">
                    <a:lumMod val="75000"/>
                  </a:schemeClr>
                </a:solidFill>
                <a:latin typeface="Times New Roman" pitchFamily="18" charset="0"/>
                <a:cs typeface="Times New Roman" pitchFamily="18" charset="0"/>
              </a:rPr>
              <a:t>future hot memory blocks as migration </a:t>
            </a:r>
            <a:r>
              <a:rPr lang="en-US" altLang="zh-CN" dirty="0" smtClean="0">
                <a:solidFill>
                  <a:schemeClr val="accent1">
                    <a:lumMod val="75000"/>
                  </a:schemeClr>
                </a:solidFill>
                <a:latin typeface="Times New Roman" pitchFamily="18" charset="0"/>
                <a:cs typeface="Times New Roman" pitchFamily="18" charset="0"/>
              </a:rPr>
              <a:t>candidates </a:t>
            </a:r>
            <a:endParaRPr lang="en-US" altLang="zh-CN" dirty="0" smtClean="0">
              <a:solidFill>
                <a:schemeClr val="accent1">
                  <a:lumMod val="75000"/>
                </a:schemeClr>
              </a:solidFill>
              <a:latin typeface="Times New Roman" pitchFamily="18" charset="0"/>
              <a:cs typeface="Times New Roman" pitchFamily="18" charset="0"/>
            </a:endParaRPr>
          </a:p>
          <a:p>
            <a:pPr lvl="1">
              <a:buFont typeface="Wingdings" pitchFamily="2" charset="2"/>
              <a:buChar char="Ø"/>
            </a:pPr>
            <a:r>
              <a:rPr lang="en-US" altLang="zh-CN" b="0" dirty="0" smtClean="0">
                <a:latin typeface="Times New Roman" pitchFamily="18" charset="0"/>
                <a:cs typeface="Times New Roman" pitchFamily="18" charset="0"/>
              </a:rPr>
              <a:t>K-means </a:t>
            </a:r>
            <a:r>
              <a:rPr lang="en-US" altLang="zh-CN" b="0" dirty="0">
                <a:latin typeface="Times New Roman" pitchFamily="18" charset="0"/>
                <a:cs typeface="Times New Roman" pitchFamily="18" charset="0"/>
              </a:rPr>
              <a:t>clustering techniques </a:t>
            </a:r>
            <a:endParaRPr lang="en-US" altLang="zh-CN" b="0" dirty="0" smtClean="0">
              <a:latin typeface="Times New Roman" pitchFamily="18" charset="0"/>
              <a:cs typeface="Times New Roman" pitchFamily="18" charset="0"/>
            </a:endParaRPr>
          </a:p>
          <a:p>
            <a:pPr lvl="1">
              <a:buFont typeface="Wingdings" pitchFamily="2" charset="2"/>
              <a:buChar char="Ø"/>
            </a:pPr>
            <a:r>
              <a:rPr lang="en-US" altLang="zh-CN" b="0" dirty="0" smtClean="0">
                <a:latin typeface="Times New Roman" pitchFamily="18" charset="0"/>
                <a:cs typeface="Times New Roman" pitchFamily="18" charset="0"/>
              </a:rPr>
              <a:t> </a:t>
            </a:r>
          </a:p>
          <a:p>
            <a:pPr marL="457200" lvl="1" indent="0">
              <a:buNone/>
            </a:pPr>
            <a:endParaRPr lang="en-US" altLang="zh-CN" b="0" dirty="0">
              <a:latin typeface="Times New Roman" pitchFamily="18" charset="0"/>
              <a:cs typeface="Times New Roman" pitchFamily="18" charset="0"/>
            </a:endParaRPr>
          </a:p>
          <a:p>
            <a:pPr>
              <a:buFont typeface="Wingdings" pitchFamily="2" charset="2"/>
              <a:buChar char="ü"/>
            </a:pPr>
            <a:r>
              <a:rPr lang="en-US" altLang="zh-CN" dirty="0" smtClean="0">
                <a:solidFill>
                  <a:schemeClr val="accent1">
                    <a:lumMod val="75000"/>
                  </a:schemeClr>
                </a:solidFill>
                <a:latin typeface="Times New Roman" pitchFamily="18" charset="0"/>
                <a:cs typeface="Times New Roman" pitchFamily="18" charset="0"/>
              </a:rPr>
              <a:t>Hot </a:t>
            </a:r>
            <a:r>
              <a:rPr lang="en-US" altLang="zh-CN" dirty="0">
                <a:solidFill>
                  <a:schemeClr val="accent1">
                    <a:lumMod val="75000"/>
                  </a:schemeClr>
                </a:solidFill>
                <a:latin typeface="Times New Roman" pitchFamily="18" charset="0"/>
                <a:cs typeface="Times New Roman" pitchFamily="18" charset="0"/>
              </a:rPr>
              <a:t>node elimination scheduling algorithm</a:t>
            </a:r>
            <a:r>
              <a:rPr lang="en-US" altLang="zh-CN" i="1" dirty="0"/>
              <a:t> </a:t>
            </a:r>
            <a:endParaRPr lang="en-US" altLang="zh-CN" dirty="0"/>
          </a:p>
          <a:p>
            <a:pPr marL="0" indent="0">
              <a:buNone/>
            </a:pPr>
            <a:endParaRPr lang="en-US" altLang="zh-CN" dirty="0" smtClean="0">
              <a:solidFill>
                <a:schemeClr val="accent1">
                  <a:lumMod val="75000"/>
                </a:schemeClr>
              </a:solidFill>
              <a:latin typeface="Times New Roman" pitchFamily="18" charset="0"/>
              <a:cs typeface="Times New Roman" pitchFamily="18"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470" y="4672904"/>
            <a:ext cx="4686300" cy="6985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2708920"/>
            <a:ext cx="3594100" cy="444500"/>
          </a:xfrm>
          <a:prstGeom prst="rect">
            <a:avLst/>
          </a:prstGeom>
        </p:spPr>
      </p:pic>
    </p:spTree>
    <p:extLst>
      <p:ext uri="{BB962C8B-B14F-4D97-AF65-F5344CB8AC3E}">
        <p14:creationId xmlns:p14="http://schemas.microsoft.com/office/powerpoint/2010/main" val="12393180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arn(inVertical)">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arn(inVertical)">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smtClean="0"/>
              <a:t>Outline</a:t>
            </a:r>
            <a:endParaRPr lang="zh-CN" altLang="en-US" sz="4800" dirty="0"/>
          </a:p>
        </p:txBody>
      </p:sp>
      <p:sp>
        <p:nvSpPr>
          <p:cNvPr id="3" name="TextBox 2"/>
          <p:cNvSpPr txBox="1"/>
          <p:nvPr/>
        </p:nvSpPr>
        <p:spPr>
          <a:xfrm>
            <a:off x="539552" y="1340768"/>
            <a:ext cx="8208912" cy="3554819"/>
          </a:xfrm>
          <a:prstGeom prst="rect">
            <a:avLst/>
          </a:prstGeom>
          <a:noFill/>
        </p:spPr>
        <p:txBody>
          <a:bodyPr wrap="square" rtlCol="0">
            <a:spAutoFit/>
          </a:bodyPr>
          <a:lstStyle/>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Introduction</a:t>
            </a:r>
          </a:p>
          <a:p>
            <a:pPr marL="342900" indent="-342900">
              <a:lnSpc>
                <a:spcPct val="150000"/>
              </a:lnSpc>
              <a:buSzPct val="60000"/>
              <a:buFont typeface="Wingdings" pitchFamily="2" charset="2"/>
              <a:buChar char="l"/>
            </a:pPr>
            <a:r>
              <a:rPr lang="en-US" altLang="zh-CN" sz="3000" b="1" dirty="0">
                <a:solidFill>
                  <a:schemeClr val="tx1">
                    <a:lumMod val="50000"/>
                    <a:lumOff val="50000"/>
                  </a:schemeClr>
                </a:solidFill>
                <a:latin typeface="Times New Roman" pitchFamily="18" charset="0"/>
                <a:cs typeface="Times New Roman" pitchFamily="18" charset="0"/>
              </a:rPr>
              <a:t>Background</a:t>
            </a:r>
            <a:r>
              <a:rPr lang="zh-CN" altLang="en-US" sz="3000" b="1" dirty="0">
                <a:solidFill>
                  <a:schemeClr val="tx1">
                    <a:lumMod val="50000"/>
                    <a:lumOff val="50000"/>
                  </a:schemeClr>
                </a:solidFill>
                <a:latin typeface="Times New Roman" pitchFamily="18" charset="0"/>
                <a:cs typeface="Times New Roman" pitchFamily="18" charset="0"/>
              </a:rPr>
              <a:t> </a:t>
            </a:r>
            <a:r>
              <a:rPr lang="en-US" altLang="zh-CN" sz="3000" b="1" dirty="0">
                <a:solidFill>
                  <a:schemeClr val="tx1">
                    <a:lumMod val="50000"/>
                    <a:lumOff val="50000"/>
                  </a:schemeClr>
                </a:solidFill>
                <a:latin typeface="Times New Roman" pitchFamily="18" charset="0"/>
                <a:cs typeface="Times New Roman" pitchFamily="18" charset="0"/>
              </a:rPr>
              <a:t>And</a:t>
            </a:r>
            <a:r>
              <a:rPr lang="zh-CN" altLang="en-US" sz="3000" b="1" dirty="0">
                <a:solidFill>
                  <a:schemeClr val="tx1">
                    <a:lumMod val="50000"/>
                    <a:lumOff val="50000"/>
                  </a:schemeClr>
                </a:solidFill>
                <a:latin typeface="Times New Roman" pitchFamily="18" charset="0"/>
                <a:cs typeface="Times New Roman" pitchFamily="18" charset="0"/>
              </a:rPr>
              <a:t> </a:t>
            </a:r>
            <a:r>
              <a:rPr lang="en-US" altLang="zh-CN" sz="3000" b="1" dirty="0">
                <a:solidFill>
                  <a:schemeClr val="tx1">
                    <a:lumMod val="50000"/>
                    <a:lumOff val="50000"/>
                  </a:schemeClr>
                </a:solidFill>
                <a:latin typeface="Times New Roman" pitchFamily="18" charset="0"/>
                <a:cs typeface="Times New Roman" pitchFamily="18" charset="0"/>
              </a:rPr>
              <a:t>Motivation</a:t>
            </a:r>
            <a:endParaRPr lang="en-US" altLang="zh-CN" sz="3000" b="1" dirty="0">
              <a:solidFill>
                <a:schemeClr val="tx1">
                  <a:lumMod val="50000"/>
                  <a:lumOff val="50000"/>
                </a:schemeClr>
              </a:solidFill>
              <a:latin typeface="Times New Roman" pitchFamily="18" charset="0"/>
              <a:cs typeface="Times New Roman" pitchFamily="18" charset="0"/>
            </a:endParaRPr>
          </a:p>
          <a:p>
            <a:pPr marL="342900" indent="-342900">
              <a:lnSpc>
                <a:spcPct val="150000"/>
              </a:lnSpc>
              <a:buSzPct val="60000"/>
              <a:buFont typeface="Wingdings" pitchFamily="2" charset="2"/>
              <a:buChar char="l"/>
            </a:pPr>
            <a:r>
              <a:rPr lang="en-US" altLang="zh-CN" sz="3000" b="1" dirty="0">
                <a:solidFill>
                  <a:schemeClr val="tx1">
                    <a:lumMod val="50000"/>
                    <a:lumOff val="50000"/>
                  </a:schemeClr>
                </a:solidFill>
                <a:latin typeface="Times New Roman" pitchFamily="18" charset="0"/>
                <a:cs typeface="Times New Roman" pitchFamily="18" charset="0"/>
              </a:rPr>
              <a:t>Design And Implementation</a:t>
            </a:r>
          </a:p>
          <a:p>
            <a:pPr marL="342900" indent="-342900">
              <a:lnSpc>
                <a:spcPct val="150000"/>
              </a:lnSpc>
              <a:buSzPct val="60000"/>
              <a:buFont typeface="Wingdings" pitchFamily="2" charset="2"/>
              <a:buChar char="l"/>
            </a:pPr>
            <a:r>
              <a:rPr lang="en-US" altLang="zh-CN" sz="3000" b="1" dirty="0">
                <a:solidFill>
                  <a:schemeClr val="tx2">
                    <a:lumMod val="75000"/>
                  </a:schemeClr>
                </a:solidFill>
                <a:latin typeface="Times New Roman" pitchFamily="18" charset="0"/>
                <a:cs typeface="Times New Roman" pitchFamily="18" charset="0"/>
              </a:rPr>
              <a:t>Performance Evaluation</a:t>
            </a:r>
          </a:p>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Conclusion And Future Work</a:t>
            </a:r>
            <a:endParaRPr lang="en-US" altLang="zh-CN" sz="3000" b="1" dirty="0">
              <a:solidFill>
                <a:schemeClr val="tx1">
                  <a:lumMod val="50000"/>
                  <a:lumOff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85525763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116632"/>
            <a:ext cx="7293496" cy="954360"/>
          </a:xfrm>
        </p:spPr>
        <p:txBody>
          <a:bodyPr>
            <a:normAutofit/>
          </a:bodyPr>
          <a:lstStyle/>
          <a:p>
            <a:r>
              <a:rPr lang="en-US" altLang="zh-CN" dirty="0" smtClean="0"/>
              <a:t>Experimental environment</a:t>
            </a:r>
            <a:endParaRPr lang="zh-CN" altLang="en-US" dirty="0"/>
          </a:p>
        </p:txBody>
      </p:sp>
      <p:sp>
        <p:nvSpPr>
          <p:cNvPr id="5"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TextBox 2"/>
          <p:cNvSpPr txBox="1"/>
          <p:nvPr/>
        </p:nvSpPr>
        <p:spPr>
          <a:xfrm>
            <a:off x="388447" y="1124744"/>
            <a:ext cx="3340979" cy="461665"/>
          </a:xfrm>
          <a:prstGeom prst="rect">
            <a:avLst/>
          </a:prstGeom>
          <a:noFill/>
        </p:spPr>
        <p:txBody>
          <a:bodyPr wrap="none" rtlCol="0">
            <a:spAutoFit/>
          </a:bodyPr>
          <a:lstStyle/>
          <a:p>
            <a:pPr marL="342900" indent="-342900">
              <a:buFont typeface="Wingdings" pitchFamily="2" charset="2"/>
              <a:buChar char="u"/>
            </a:pPr>
            <a:r>
              <a:rPr lang="en-US" altLang="zh-CN" sz="2400" b="1" dirty="0" smtClean="0">
                <a:solidFill>
                  <a:schemeClr val="accent1">
                    <a:lumMod val="75000"/>
                  </a:schemeClr>
                </a:solidFill>
                <a:latin typeface="Times New Roman" pitchFamily="18" charset="0"/>
                <a:cs typeface="Times New Roman" pitchFamily="18" charset="0"/>
              </a:rPr>
              <a:t>Experiment Platform</a:t>
            </a:r>
            <a:endParaRPr lang="zh-CN" altLang="en-US" sz="2400" b="1" dirty="0">
              <a:solidFill>
                <a:schemeClr val="accent1">
                  <a:lumMod val="75000"/>
                </a:schemeClr>
              </a:solidFill>
              <a:latin typeface="Times New Roman" pitchFamily="18" charset="0"/>
              <a:cs typeface="Times New Roman" pitchFamily="18" charset="0"/>
            </a:endParaRPr>
          </a:p>
        </p:txBody>
      </p:sp>
      <p:sp>
        <p:nvSpPr>
          <p:cNvPr id="6" name="TextBox 5"/>
          <p:cNvSpPr txBox="1"/>
          <p:nvPr/>
        </p:nvSpPr>
        <p:spPr>
          <a:xfrm>
            <a:off x="806321" y="4510861"/>
            <a:ext cx="3346685" cy="646331"/>
          </a:xfrm>
          <a:prstGeom prst="rect">
            <a:avLst/>
          </a:prstGeom>
          <a:noFill/>
        </p:spPr>
        <p:txBody>
          <a:bodyPr wrap="none" rtlCol="0">
            <a:spAutoFit/>
          </a:bodyPr>
          <a:lstStyle/>
          <a:p>
            <a:r>
              <a:rPr lang="en-US" altLang="zh-CN" b="1" dirty="0" smtClean="0"/>
              <a:t>NAS Parallel Benchmark (NPB)</a:t>
            </a:r>
          </a:p>
          <a:p>
            <a:r>
              <a:rPr lang="en-US" altLang="zh-CN" b="1" dirty="0" smtClean="0"/>
              <a:t>HPC</a:t>
            </a:r>
            <a:r>
              <a:rPr lang="zh-CN" altLang="en-US" b="1" dirty="0" smtClean="0"/>
              <a:t> </a:t>
            </a:r>
            <a:r>
              <a:rPr lang="en-US" altLang="zh-CN" b="1" dirty="0" smtClean="0"/>
              <a:t>Challenge</a:t>
            </a:r>
            <a:r>
              <a:rPr lang="zh-CN" altLang="en-US" b="1" dirty="0" smtClean="0"/>
              <a:t> </a:t>
            </a:r>
            <a:r>
              <a:rPr lang="en-US" altLang="zh-CN" b="1" dirty="0" smtClean="0"/>
              <a:t>benchmark(HPCC)</a:t>
            </a:r>
            <a:endParaRPr lang="en-US" altLang="zh-CN" b="1" dirty="0"/>
          </a:p>
        </p:txBody>
      </p:sp>
      <p:sp>
        <p:nvSpPr>
          <p:cNvPr id="9" name="TextBox 8"/>
          <p:cNvSpPr txBox="1"/>
          <p:nvPr/>
        </p:nvSpPr>
        <p:spPr>
          <a:xfrm>
            <a:off x="775449" y="3332502"/>
            <a:ext cx="7019229" cy="369332"/>
          </a:xfrm>
          <a:prstGeom prst="rect">
            <a:avLst/>
          </a:prstGeom>
          <a:noFill/>
        </p:spPr>
        <p:txBody>
          <a:bodyPr wrap="none" rtlCol="0">
            <a:spAutoFit/>
          </a:bodyPr>
          <a:lstStyle/>
          <a:p>
            <a:r>
              <a:rPr lang="en-US" altLang="zh-CN" b="1" dirty="0" smtClean="0"/>
              <a:t>QEMU-KVM 1.2.2, host/guest OS Ubuntu 12.04 with Linux kernel 3.10.7</a:t>
            </a:r>
            <a:endParaRPr lang="zh-CN" altLang="en-US" b="1" dirty="0"/>
          </a:p>
        </p:txBody>
      </p:sp>
      <p:sp>
        <p:nvSpPr>
          <p:cNvPr id="11" name="TextBox 10"/>
          <p:cNvSpPr txBox="1"/>
          <p:nvPr/>
        </p:nvSpPr>
        <p:spPr>
          <a:xfrm>
            <a:off x="421813" y="2852936"/>
            <a:ext cx="4179990" cy="461665"/>
          </a:xfrm>
          <a:prstGeom prst="rect">
            <a:avLst/>
          </a:prstGeom>
          <a:noFill/>
        </p:spPr>
        <p:txBody>
          <a:bodyPr wrap="none" rtlCol="0">
            <a:spAutoFit/>
          </a:bodyPr>
          <a:lstStyle>
            <a:defPPr>
              <a:defRPr lang="zh-CN"/>
            </a:defPPr>
            <a:lvl1pPr marL="342900" indent="-342900">
              <a:buFont typeface="Wingdings" pitchFamily="2" charset="2"/>
              <a:buChar char="u"/>
              <a:defRPr sz="2400" b="1">
                <a:solidFill>
                  <a:schemeClr val="accent1">
                    <a:lumMod val="75000"/>
                  </a:schemeClr>
                </a:solidFill>
                <a:latin typeface="Times New Roman" pitchFamily="18" charset="0"/>
                <a:cs typeface="Times New Roman" pitchFamily="18" charset="0"/>
              </a:defRPr>
            </a:lvl1pPr>
          </a:lstStyle>
          <a:p>
            <a:r>
              <a:rPr lang="en-US" altLang="zh-CN" dirty="0"/>
              <a:t>Virtualization Environment</a:t>
            </a:r>
            <a:endParaRPr lang="zh-CN" altLang="en-US" dirty="0"/>
          </a:p>
        </p:txBody>
      </p:sp>
      <p:sp>
        <p:nvSpPr>
          <p:cNvPr id="7" name="TextBox 6"/>
          <p:cNvSpPr txBox="1"/>
          <p:nvPr/>
        </p:nvSpPr>
        <p:spPr>
          <a:xfrm>
            <a:off x="437761" y="4078813"/>
            <a:ext cx="2190023" cy="461665"/>
          </a:xfrm>
          <a:prstGeom prst="rect">
            <a:avLst/>
          </a:prstGeom>
          <a:noFill/>
        </p:spPr>
        <p:txBody>
          <a:bodyPr wrap="none" rtlCol="0">
            <a:spAutoFit/>
          </a:bodyPr>
          <a:lstStyle/>
          <a:p>
            <a:pPr marL="342900" indent="-342900">
              <a:buFont typeface="Wingdings" pitchFamily="2" charset="2"/>
              <a:buChar char="u"/>
            </a:pPr>
            <a:r>
              <a:rPr lang="en-US" altLang="zh-CN" sz="2400" b="1" dirty="0" smtClean="0">
                <a:solidFill>
                  <a:schemeClr val="accent1">
                    <a:lumMod val="75000"/>
                  </a:schemeClr>
                </a:solidFill>
                <a:latin typeface="Times New Roman" pitchFamily="18" charset="0"/>
                <a:cs typeface="Times New Roman" pitchFamily="18" charset="0"/>
              </a:rPr>
              <a:t>Benchmarks</a:t>
            </a:r>
            <a:endParaRPr lang="en-US" altLang="zh-CN" dirty="0"/>
          </a:p>
        </p:txBody>
      </p:sp>
      <p:sp>
        <p:nvSpPr>
          <p:cNvPr id="14" name="TextBox 8"/>
          <p:cNvSpPr txBox="1"/>
          <p:nvPr/>
        </p:nvSpPr>
        <p:spPr>
          <a:xfrm>
            <a:off x="611560" y="1628800"/>
            <a:ext cx="8280920" cy="1200329"/>
          </a:xfrm>
          <a:prstGeom prst="rect">
            <a:avLst/>
          </a:prstGeom>
          <a:noFill/>
        </p:spPr>
        <p:txBody>
          <a:bodyPr wrap="square" rtlCol="0">
            <a:spAutoFit/>
          </a:bodyPr>
          <a:lstStyle/>
          <a:p>
            <a:r>
              <a:rPr lang="en-US" altLang="zh-CN" b="1" dirty="0" smtClean="0"/>
              <a:t>Dell</a:t>
            </a:r>
            <a:r>
              <a:rPr lang="zh-CN" altLang="en-US" b="1" dirty="0" smtClean="0"/>
              <a:t> </a:t>
            </a:r>
            <a:r>
              <a:rPr lang="en-US" altLang="zh-CN" b="1" dirty="0" smtClean="0"/>
              <a:t>R910</a:t>
            </a:r>
            <a:r>
              <a:rPr lang="zh-CN" altLang="en-US" b="1" dirty="0" smtClean="0"/>
              <a:t>：</a:t>
            </a:r>
            <a:r>
              <a:rPr lang="en-US" altLang="zh-CN" b="1" dirty="0" smtClean="0"/>
              <a:t>Processor</a:t>
            </a:r>
            <a:r>
              <a:rPr lang="zh-CN" altLang="en-US" b="1" dirty="0" smtClean="0"/>
              <a:t> </a:t>
            </a:r>
            <a:r>
              <a:rPr lang="en-US" altLang="zh-CN" b="1" dirty="0" smtClean="0"/>
              <a:t>type(Intel Xeon E7520); </a:t>
            </a:r>
            <a:r>
              <a:rPr lang="zh-CN" altLang="en-US" b="1" dirty="0" smtClean="0"/>
              <a:t> </a:t>
            </a:r>
            <a:r>
              <a:rPr lang="en-US" altLang="zh-CN" b="1" dirty="0" smtClean="0"/>
              <a:t>Number of cores(4 sockets);</a:t>
            </a:r>
          </a:p>
          <a:p>
            <a:r>
              <a:rPr lang="en-US" altLang="zh-CN" b="1" dirty="0"/>
              <a:t> </a:t>
            </a:r>
            <a:r>
              <a:rPr lang="en-US" altLang="zh-CN" b="1" dirty="0" smtClean="0"/>
              <a:t>                    Clock frequency(1.87 GHz);L3 cache(18MB shared);</a:t>
            </a:r>
          </a:p>
          <a:p>
            <a:r>
              <a:rPr lang="en-US" altLang="zh-CN" b="1" dirty="0"/>
              <a:t> </a:t>
            </a:r>
            <a:r>
              <a:rPr lang="en-US" altLang="zh-CN" b="1" dirty="0" smtClean="0"/>
              <a:t>                    Memory(4 memory nodes, each with 16GB)</a:t>
            </a:r>
            <a:endParaRPr lang="zh-CN" altLang="en-US" b="1" dirty="0" smtClean="0"/>
          </a:p>
          <a:p>
            <a:endParaRPr lang="zh-CN" altLang="en-US" b="1" dirty="0" smtClean="0"/>
          </a:p>
        </p:txBody>
      </p:sp>
    </p:spTree>
    <p:extLst>
      <p:ext uri="{BB962C8B-B14F-4D97-AF65-F5344CB8AC3E}">
        <p14:creationId xmlns:p14="http://schemas.microsoft.com/office/powerpoint/2010/main" val="3696575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VM migration</a:t>
            </a:r>
            <a:r>
              <a:rPr lang="zh-CN" altLang="en-US" dirty="0" smtClean="0"/>
              <a:t> </a:t>
            </a:r>
            <a:r>
              <a:rPr lang="en-US" altLang="zh-CN" dirty="0" smtClean="0"/>
              <a:t>performance</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56" y="1995157"/>
            <a:ext cx="8316416" cy="4242155"/>
          </a:xfrm>
          <a:prstGeom prst="rect">
            <a:avLst/>
          </a:prstGeom>
        </p:spPr>
      </p:pic>
    </p:spTree>
    <p:extLst>
      <p:ext uri="{BB962C8B-B14F-4D97-AF65-F5344CB8AC3E}">
        <p14:creationId xmlns:p14="http://schemas.microsoft.com/office/powerpoint/2010/main" val="102274580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smtClean="0"/>
              <a:t>Outline</a:t>
            </a:r>
            <a:endParaRPr lang="zh-CN" altLang="en-US" sz="4800" dirty="0"/>
          </a:p>
        </p:txBody>
      </p:sp>
      <p:sp>
        <p:nvSpPr>
          <p:cNvPr id="3" name="TextBox 2"/>
          <p:cNvSpPr txBox="1"/>
          <p:nvPr/>
        </p:nvSpPr>
        <p:spPr>
          <a:xfrm>
            <a:off x="539552" y="1340768"/>
            <a:ext cx="8208912" cy="3554819"/>
          </a:xfrm>
          <a:prstGeom prst="rect">
            <a:avLst/>
          </a:prstGeom>
          <a:noFill/>
        </p:spPr>
        <p:txBody>
          <a:bodyPr wrap="square" rtlCol="0">
            <a:spAutoFit/>
          </a:bodyPr>
          <a:lstStyle/>
          <a:p>
            <a:pPr marL="342900" indent="-342900">
              <a:lnSpc>
                <a:spcPct val="150000"/>
              </a:lnSpc>
              <a:buSzPct val="60000"/>
              <a:buFont typeface="Wingdings" pitchFamily="2" charset="2"/>
              <a:buChar char="l"/>
            </a:pPr>
            <a:r>
              <a:rPr lang="en-US" altLang="zh-CN" sz="3000" b="1" dirty="0" smtClean="0">
                <a:solidFill>
                  <a:schemeClr val="tx2">
                    <a:lumMod val="75000"/>
                  </a:schemeClr>
                </a:solidFill>
                <a:latin typeface="Times New Roman" pitchFamily="18" charset="0"/>
                <a:cs typeface="Times New Roman" pitchFamily="18" charset="0"/>
              </a:rPr>
              <a:t>Introduction</a:t>
            </a:r>
          </a:p>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Background</a:t>
            </a:r>
            <a:r>
              <a:rPr lang="zh-CN" altLang="en-US" sz="3000" b="1" dirty="0" smtClean="0">
                <a:solidFill>
                  <a:schemeClr val="tx1">
                    <a:lumMod val="50000"/>
                    <a:lumOff val="50000"/>
                  </a:schemeClr>
                </a:solidFill>
                <a:latin typeface="Times New Roman" pitchFamily="18" charset="0"/>
                <a:cs typeface="Times New Roman" pitchFamily="18" charset="0"/>
              </a:rPr>
              <a:t> </a:t>
            </a:r>
            <a:r>
              <a:rPr lang="en-US" altLang="zh-CN" sz="3000" b="1" dirty="0" smtClean="0">
                <a:solidFill>
                  <a:schemeClr val="tx1">
                    <a:lumMod val="50000"/>
                    <a:lumOff val="50000"/>
                  </a:schemeClr>
                </a:solidFill>
                <a:latin typeface="Times New Roman" pitchFamily="18" charset="0"/>
                <a:cs typeface="Times New Roman" pitchFamily="18" charset="0"/>
              </a:rPr>
              <a:t>And</a:t>
            </a:r>
            <a:r>
              <a:rPr lang="zh-CN" altLang="en-US" sz="3000" b="1" dirty="0" smtClean="0">
                <a:solidFill>
                  <a:schemeClr val="tx1">
                    <a:lumMod val="50000"/>
                    <a:lumOff val="50000"/>
                  </a:schemeClr>
                </a:solidFill>
                <a:latin typeface="Times New Roman" pitchFamily="18" charset="0"/>
                <a:cs typeface="Times New Roman" pitchFamily="18" charset="0"/>
              </a:rPr>
              <a:t> </a:t>
            </a:r>
            <a:r>
              <a:rPr lang="en-US" altLang="zh-CN" sz="3000" b="1" dirty="0" smtClean="0">
                <a:solidFill>
                  <a:schemeClr val="tx1">
                    <a:lumMod val="50000"/>
                    <a:lumOff val="50000"/>
                  </a:schemeClr>
                </a:solidFill>
                <a:latin typeface="Times New Roman" pitchFamily="18" charset="0"/>
                <a:cs typeface="Times New Roman" pitchFamily="18" charset="0"/>
              </a:rPr>
              <a:t>Motivation</a:t>
            </a:r>
            <a:endParaRPr lang="en-US" altLang="zh-CN" sz="3000" b="1" dirty="0">
              <a:solidFill>
                <a:schemeClr val="tx1">
                  <a:lumMod val="50000"/>
                  <a:lumOff val="50000"/>
                </a:schemeClr>
              </a:solidFill>
              <a:latin typeface="Times New Roman" pitchFamily="18" charset="0"/>
              <a:cs typeface="Times New Roman" pitchFamily="18" charset="0"/>
            </a:endParaRPr>
          </a:p>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Design And Implementation</a:t>
            </a:r>
            <a:endParaRPr lang="en-US" altLang="zh-CN" sz="3000" b="1" dirty="0">
              <a:solidFill>
                <a:schemeClr val="tx1">
                  <a:lumMod val="50000"/>
                  <a:lumOff val="50000"/>
                </a:schemeClr>
              </a:solidFill>
              <a:latin typeface="Times New Roman" pitchFamily="18" charset="0"/>
              <a:cs typeface="Times New Roman" pitchFamily="18" charset="0"/>
            </a:endParaRPr>
          </a:p>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Performance Evaluation</a:t>
            </a:r>
          </a:p>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Conclusion And Future Work</a:t>
            </a:r>
            <a:endParaRPr lang="en-US" altLang="zh-CN" sz="3000" b="1" dirty="0">
              <a:solidFill>
                <a:schemeClr val="tx1">
                  <a:lumMod val="50000"/>
                  <a:lumOff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73463889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VM application</a:t>
            </a:r>
            <a:r>
              <a:rPr lang="zh-CN" altLang="en-US" dirty="0" smtClean="0"/>
              <a:t> </a:t>
            </a:r>
            <a:r>
              <a:rPr lang="en-US" altLang="zh-CN" dirty="0" smtClean="0"/>
              <a:t>performance</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484784"/>
            <a:ext cx="8199250" cy="4230464"/>
          </a:xfrm>
          <a:prstGeom prst="rect">
            <a:avLst/>
          </a:prstGeom>
        </p:spPr>
      </p:pic>
    </p:spTree>
    <p:extLst>
      <p:ext uri="{BB962C8B-B14F-4D97-AF65-F5344CB8AC3E}">
        <p14:creationId xmlns:p14="http://schemas.microsoft.com/office/powerpoint/2010/main" val="68128871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smtClean="0"/>
              <a:t>Outline</a:t>
            </a:r>
            <a:endParaRPr lang="zh-CN" altLang="en-US" sz="4800" dirty="0"/>
          </a:p>
        </p:txBody>
      </p:sp>
      <p:sp>
        <p:nvSpPr>
          <p:cNvPr id="3" name="TextBox 2"/>
          <p:cNvSpPr txBox="1"/>
          <p:nvPr/>
        </p:nvSpPr>
        <p:spPr>
          <a:xfrm>
            <a:off x="935088" y="1556792"/>
            <a:ext cx="8208912" cy="3554819"/>
          </a:xfrm>
          <a:prstGeom prst="rect">
            <a:avLst/>
          </a:prstGeom>
          <a:noFill/>
        </p:spPr>
        <p:txBody>
          <a:bodyPr wrap="square" rtlCol="0">
            <a:spAutoFit/>
          </a:bodyPr>
          <a:lstStyle/>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Introduction</a:t>
            </a:r>
          </a:p>
          <a:p>
            <a:pPr marL="342900" indent="-342900">
              <a:lnSpc>
                <a:spcPct val="150000"/>
              </a:lnSpc>
              <a:buSzPct val="60000"/>
              <a:buFont typeface="Wingdings" pitchFamily="2" charset="2"/>
              <a:buChar char="l"/>
            </a:pPr>
            <a:r>
              <a:rPr lang="en-US" altLang="zh-CN" sz="3000" b="1" dirty="0">
                <a:solidFill>
                  <a:schemeClr val="tx1">
                    <a:lumMod val="50000"/>
                    <a:lumOff val="50000"/>
                  </a:schemeClr>
                </a:solidFill>
                <a:latin typeface="Times New Roman" pitchFamily="18" charset="0"/>
                <a:cs typeface="Times New Roman" pitchFamily="18" charset="0"/>
              </a:rPr>
              <a:t>Background</a:t>
            </a:r>
            <a:r>
              <a:rPr lang="zh-CN" altLang="en-US" sz="3000" b="1" dirty="0">
                <a:solidFill>
                  <a:schemeClr val="tx1">
                    <a:lumMod val="50000"/>
                    <a:lumOff val="50000"/>
                  </a:schemeClr>
                </a:solidFill>
                <a:latin typeface="Times New Roman" pitchFamily="18" charset="0"/>
                <a:cs typeface="Times New Roman" pitchFamily="18" charset="0"/>
              </a:rPr>
              <a:t> </a:t>
            </a:r>
            <a:r>
              <a:rPr lang="en-US" altLang="zh-CN" sz="3000" b="1" dirty="0">
                <a:solidFill>
                  <a:schemeClr val="tx1">
                    <a:lumMod val="50000"/>
                    <a:lumOff val="50000"/>
                  </a:schemeClr>
                </a:solidFill>
                <a:latin typeface="Times New Roman" pitchFamily="18" charset="0"/>
                <a:cs typeface="Times New Roman" pitchFamily="18" charset="0"/>
              </a:rPr>
              <a:t>And</a:t>
            </a:r>
            <a:r>
              <a:rPr lang="zh-CN" altLang="en-US" sz="3000" b="1" dirty="0">
                <a:solidFill>
                  <a:schemeClr val="tx1">
                    <a:lumMod val="50000"/>
                    <a:lumOff val="50000"/>
                  </a:schemeClr>
                </a:solidFill>
                <a:latin typeface="Times New Roman" pitchFamily="18" charset="0"/>
                <a:cs typeface="Times New Roman" pitchFamily="18" charset="0"/>
              </a:rPr>
              <a:t> </a:t>
            </a:r>
            <a:r>
              <a:rPr lang="en-US" altLang="zh-CN" sz="3000" b="1" dirty="0">
                <a:solidFill>
                  <a:schemeClr val="tx1">
                    <a:lumMod val="50000"/>
                    <a:lumOff val="50000"/>
                  </a:schemeClr>
                </a:solidFill>
                <a:latin typeface="Times New Roman" pitchFamily="18" charset="0"/>
                <a:cs typeface="Times New Roman" pitchFamily="18" charset="0"/>
              </a:rPr>
              <a:t>Motivation</a:t>
            </a:r>
            <a:endParaRPr lang="en-US" altLang="zh-CN" sz="3000" b="1" dirty="0">
              <a:solidFill>
                <a:schemeClr val="tx1">
                  <a:lumMod val="50000"/>
                  <a:lumOff val="50000"/>
                </a:schemeClr>
              </a:solidFill>
              <a:latin typeface="Times New Roman" pitchFamily="18" charset="0"/>
              <a:cs typeface="Times New Roman" pitchFamily="18" charset="0"/>
            </a:endParaRPr>
          </a:p>
          <a:p>
            <a:pPr marL="342900" indent="-342900">
              <a:lnSpc>
                <a:spcPct val="150000"/>
              </a:lnSpc>
              <a:buSzPct val="60000"/>
              <a:buFont typeface="Wingdings" pitchFamily="2" charset="2"/>
              <a:buChar char="l"/>
            </a:pPr>
            <a:r>
              <a:rPr lang="en-US" altLang="zh-CN" sz="3000" b="1" dirty="0">
                <a:solidFill>
                  <a:schemeClr val="tx1">
                    <a:lumMod val="50000"/>
                    <a:lumOff val="50000"/>
                  </a:schemeClr>
                </a:solidFill>
                <a:latin typeface="Times New Roman" pitchFamily="18" charset="0"/>
                <a:cs typeface="Times New Roman" pitchFamily="18" charset="0"/>
              </a:rPr>
              <a:t>Design And Implementation</a:t>
            </a:r>
          </a:p>
          <a:p>
            <a:pPr marL="342900" indent="-342900">
              <a:lnSpc>
                <a:spcPct val="150000"/>
              </a:lnSpc>
              <a:buSzPct val="60000"/>
              <a:buFont typeface="Wingdings" pitchFamily="2" charset="2"/>
              <a:buChar char="l"/>
            </a:pPr>
            <a:r>
              <a:rPr lang="en-US" altLang="zh-CN" sz="3000" b="1" dirty="0">
                <a:solidFill>
                  <a:schemeClr val="tx1">
                    <a:lumMod val="50000"/>
                    <a:lumOff val="50000"/>
                  </a:schemeClr>
                </a:solidFill>
                <a:latin typeface="Times New Roman" pitchFamily="18" charset="0"/>
                <a:cs typeface="Times New Roman" pitchFamily="18" charset="0"/>
              </a:rPr>
              <a:t>Performance Evaluation</a:t>
            </a:r>
          </a:p>
          <a:p>
            <a:pPr marL="342900" indent="-342900">
              <a:lnSpc>
                <a:spcPct val="150000"/>
              </a:lnSpc>
              <a:buSzPct val="60000"/>
              <a:buFont typeface="Wingdings" pitchFamily="2" charset="2"/>
              <a:buChar char="l"/>
            </a:pPr>
            <a:r>
              <a:rPr lang="en-US" altLang="zh-CN" sz="3000" b="1" dirty="0">
                <a:solidFill>
                  <a:schemeClr val="tx2">
                    <a:lumMod val="75000"/>
                  </a:schemeClr>
                </a:solidFill>
                <a:latin typeface="Times New Roman" pitchFamily="18" charset="0"/>
                <a:cs typeface="Times New Roman" pitchFamily="18" charset="0"/>
              </a:rPr>
              <a:t>Conclusion And Future Work</a:t>
            </a:r>
            <a:endParaRPr lang="en-US" altLang="zh-CN" sz="3000" b="1"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9172497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229600" cy="954360"/>
          </a:xfrm>
        </p:spPr>
        <p:txBody>
          <a:bodyPr>
            <a:normAutofit/>
          </a:bodyPr>
          <a:lstStyle/>
          <a:p>
            <a:r>
              <a:rPr lang="en-US" altLang="zh-CN" sz="3800" dirty="0" smtClean="0"/>
              <a:t>Conclusion And Future work</a:t>
            </a:r>
            <a:endParaRPr lang="zh-CN" altLang="en-US" sz="3800" dirty="0"/>
          </a:p>
        </p:txBody>
      </p:sp>
      <p:sp>
        <p:nvSpPr>
          <p:cNvPr id="3" name="TextBox 2"/>
          <p:cNvSpPr txBox="1"/>
          <p:nvPr/>
        </p:nvSpPr>
        <p:spPr>
          <a:xfrm>
            <a:off x="251520" y="1052736"/>
            <a:ext cx="8784976" cy="4893647"/>
          </a:xfrm>
          <a:prstGeom prst="rect">
            <a:avLst/>
          </a:prstGeom>
          <a:noFill/>
        </p:spPr>
        <p:txBody>
          <a:bodyPr wrap="square" rtlCol="0">
            <a:spAutoFit/>
          </a:bodyPr>
          <a:lstStyle/>
          <a:p>
            <a:pPr marL="342900" indent="-342900">
              <a:lnSpc>
                <a:spcPct val="150000"/>
              </a:lnSpc>
              <a:buSzPct val="60000"/>
              <a:buFont typeface="Wingdings" pitchFamily="2" charset="2"/>
              <a:buChar char="l"/>
            </a:pPr>
            <a:r>
              <a:rPr lang="en-US" altLang="zh-CN" sz="2400" b="1" dirty="0" smtClean="0">
                <a:solidFill>
                  <a:schemeClr val="tx2">
                    <a:lumMod val="75000"/>
                  </a:schemeClr>
                </a:solidFill>
                <a:latin typeface="Times New Roman" pitchFamily="18" charset="0"/>
                <a:cs typeface="Times New Roman" pitchFamily="18" charset="0"/>
              </a:rPr>
              <a:t>Conclusion</a:t>
            </a:r>
            <a:endParaRPr lang="en-US" altLang="zh-CN" sz="2400" b="1" dirty="0" smtClean="0">
              <a:solidFill>
                <a:schemeClr val="tx2">
                  <a:lumMod val="75000"/>
                </a:schemeClr>
              </a:solidFill>
              <a:latin typeface="Times New Roman" pitchFamily="18" charset="0"/>
              <a:cs typeface="Times New Roman" pitchFamily="18" charset="0"/>
            </a:endParaRPr>
          </a:p>
          <a:p>
            <a:pPr marL="800100" lvl="1" indent="-342900">
              <a:lnSpc>
                <a:spcPct val="150000"/>
              </a:lnSpc>
              <a:buSzPct val="60000"/>
              <a:buFont typeface="Wingdings" pitchFamily="2" charset="2"/>
              <a:buChar char="l"/>
            </a:pPr>
            <a:r>
              <a:rPr lang="en-US" altLang="zh-CN" sz="2000" dirty="0" smtClean="0">
                <a:solidFill>
                  <a:schemeClr val="tx2">
                    <a:lumMod val="75000"/>
                  </a:schemeClr>
                </a:solidFill>
                <a:latin typeface="Times New Roman" pitchFamily="18" charset="0"/>
                <a:cs typeface="Times New Roman" pitchFamily="18" charset="0"/>
              </a:rPr>
              <a:t>P</a:t>
            </a:r>
            <a:r>
              <a:rPr lang="en-US" altLang="zh-CN" sz="2000" dirty="0" smtClean="0">
                <a:solidFill>
                  <a:schemeClr val="tx2">
                    <a:lumMod val="75000"/>
                  </a:schemeClr>
                </a:solidFill>
                <a:latin typeface="Times New Roman" pitchFamily="18" charset="0"/>
                <a:cs typeface="Times New Roman" pitchFamily="18" charset="0"/>
              </a:rPr>
              <a:t>ropose </a:t>
            </a:r>
            <a:r>
              <a:rPr lang="en-US" altLang="zh-CN" sz="2000" dirty="0">
                <a:solidFill>
                  <a:schemeClr val="tx2">
                    <a:lumMod val="75000"/>
                  </a:schemeClr>
                </a:solidFill>
                <a:latin typeface="Times New Roman" pitchFamily="18" charset="0"/>
                <a:cs typeface="Times New Roman" pitchFamily="18" charset="0"/>
              </a:rPr>
              <a:t>the HASO method to eliminate the hot </a:t>
            </a:r>
            <a:r>
              <a:rPr lang="en-US" altLang="zh-CN" sz="2000" dirty="0" smtClean="0">
                <a:solidFill>
                  <a:schemeClr val="tx2">
                    <a:lumMod val="75000"/>
                  </a:schemeClr>
                </a:solidFill>
                <a:latin typeface="Times New Roman" pitchFamily="18" charset="0"/>
                <a:cs typeface="Times New Roman" pitchFamily="18" charset="0"/>
              </a:rPr>
              <a:t>node. </a:t>
            </a:r>
            <a:endParaRPr lang="en-US" altLang="zh-CN" sz="2000" dirty="0" smtClean="0">
              <a:solidFill>
                <a:schemeClr val="tx2">
                  <a:lumMod val="75000"/>
                </a:schemeClr>
              </a:solidFill>
              <a:latin typeface="Times New Roman" pitchFamily="18" charset="0"/>
              <a:cs typeface="Times New Roman" pitchFamily="18" charset="0"/>
            </a:endParaRPr>
          </a:p>
          <a:p>
            <a:pPr marL="800100" lvl="1" indent="-342900">
              <a:lnSpc>
                <a:spcPct val="150000"/>
              </a:lnSpc>
              <a:buSzPct val="60000"/>
              <a:buFont typeface="Wingdings" pitchFamily="2" charset="2"/>
              <a:buChar char="l"/>
            </a:pPr>
            <a:r>
              <a:rPr lang="en-US" altLang="zh-CN" sz="2000" dirty="0">
                <a:solidFill>
                  <a:schemeClr val="tx2">
                    <a:lumMod val="75000"/>
                  </a:schemeClr>
                </a:solidFill>
                <a:latin typeface="Times New Roman" pitchFamily="18" charset="0"/>
                <a:cs typeface="Times New Roman" pitchFamily="18" charset="0"/>
              </a:rPr>
              <a:t>Provide </a:t>
            </a:r>
            <a:r>
              <a:rPr lang="en-US" altLang="zh-CN" sz="2000" dirty="0">
                <a:solidFill>
                  <a:schemeClr val="tx2">
                    <a:lumMod val="75000"/>
                  </a:schemeClr>
                </a:solidFill>
                <a:latin typeface="Times New Roman" pitchFamily="18" charset="0"/>
                <a:cs typeface="Times New Roman" pitchFamily="18" charset="0"/>
              </a:rPr>
              <a:t>5-bitmap method to record the VM memory access </a:t>
            </a:r>
            <a:r>
              <a:rPr lang="en-US" altLang="zh-CN" sz="2000" dirty="0" smtClean="0">
                <a:solidFill>
                  <a:schemeClr val="tx2">
                    <a:lumMod val="75000"/>
                  </a:schemeClr>
                </a:solidFill>
                <a:latin typeface="Times New Roman" pitchFamily="18" charset="0"/>
                <a:cs typeface="Times New Roman" pitchFamily="18" charset="0"/>
              </a:rPr>
              <a:t>states. </a:t>
            </a:r>
            <a:endParaRPr lang="en-US" altLang="zh-CN" sz="2000" dirty="0" smtClean="0">
              <a:solidFill>
                <a:schemeClr val="tx2">
                  <a:lumMod val="75000"/>
                </a:schemeClr>
              </a:solidFill>
              <a:latin typeface="Times New Roman" pitchFamily="18" charset="0"/>
              <a:cs typeface="Times New Roman" pitchFamily="18" charset="0"/>
            </a:endParaRPr>
          </a:p>
          <a:p>
            <a:pPr marL="800100" lvl="1" indent="-342900">
              <a:lnSpc>
                <a:spcPct val="150000"/>
              </a:lnSpc>
              <a:buSzPct val="60000"/>
              <a:buFont typeface="Wingdings" pitchFamily="2" charset="2"/>
              <a:buChar char="l"/>
            </a:pPr>
            <a:r>
              <a:rPr lang="en-US" altLang="zh-CN" sz="2000" dirty="0" smtClean="0">
                <a:solidFill>
                  <a:schemeClr val="tx2">
                    <a:lumMod val="75000"/>
                  </a:schemeClr>
                </a:solidFill>
                <a:latin typeface="Times New Roman" pitchFamily="18" charset="0"/>
                <a:cs typeface="Times New Roman" pitchFamily="18" charset="0"/>
              </a:rPr>
              <a:t>Provide</a:t>
            </a:r>
            <a:r>
              <a:rPr lang="zh-CN" altLang="en-US" sz="2000" dirty="0" smtClean="0">
                <a:solidFill>
                  <a:schemeClr val="tx2">
                    <a:lumMod val="75000"/>
                  </a:schemeClr>
                </a:solidFill>
                <a:latin typeface="Times New Roman" pitchFamily="18" charset="0"/>
                <a:cs typeface="Times New Roman" pitchFamily="18" charset="0"/>
              </a:rPr>
              <a:t> </a:t>
            </a:r>
            <a:r>
              <a:rPr lang="en-US" altLang="zh-CN" sz="2000" dirty="0" smtClean="0">
                <a:solidFill>
                  <a:schemeClr val="tx2">
                    <a:lumMod val="75000"/>
                  </a:schemeClr>
                </a:solidFill>
                <a:latin typeface="Times New Roman" pitchFamily="18" charset="0"/>
                <a:cs typeface="Times New Roman" pitchFamily="18" charset="0"/>
              </a:rPr>
              <a:t>K-means </a:t>
            </a:r>
            <a:r>
              <a:rPr lang="en-US" altLang="zh-CN" sz="2000" dirty="0">
                <a:solidFill>
                  <a:schemeClr val="tx2">
                    <a:lumMod val="75000"/>
                  </a:schemeClr>
                </a:solidFill>
                <a:latin typeface="Times New Roman" pitchFamily="18" charset="0"/>
                <a:cs typeface="Times New Roman" pitchFamily="18" charset="0"/>
              </a:rPr>
              <a:t>technique to cluster hot pages and predict future hot page blocks used to </a:t>
            </a:r>
            <a:r>
              <a:rPr lang="en-US" altLang="zh-CN" sz="2000" dirty="0" smtClean="0">
                <a:solidFill>
                  <a:schemeClr val="tx2">
                    <a:lumMod val="75000"/>
                  </a:schemeClr>
                </a:solidFill>
                <a:latin typeface="Times New Roman" pitchFamily="18" charset="0"/>
                <a:cs typeface="Times New Roman" pitchFamily="18" charset="0"/>
              </a:rPr>
              <a:t>migrate</a:t>
            </a:r>
            <a:r>
              <a:rPr lang="en-US" altLang="zh-CN" sz="2000" dirty="0">
                <a:solidFill>
                  <a:schemeClr val="tx2">
                    <a:lumMod val="75000"/>
                  </a:schemeClr>
                </a:solidFill>
                <a:latin typeface="Times New Roman" pitchFamily="18" charset="0"/>
                <a:cs typeface="Times New Roman" pitchFamily="18" charset="0"/>
              </a:rPr>
              <a:t>.</a:t>
            </a:r>
          </a:p>
          <a:p>
            <a:pPr marL="342900" indent="-342900">
              <a:lnSpc>
                <a:spcPct val="150000"/>
              </a:lnSpc>
              <a:buSzPct val="60000"/>
              <a:buFont typeface="Wingdings" pitchFamily="2" charset="2"/>
              <a:buChar char="l"/>
            </a:pPr>
            <a:r>
              <a:rPr lang="en-US" altLang="zh-CN" sz="2400" b="1" dirty="0" smtClean="0">
                <a:solidFill>
                  <a:schemeClr val="tx2">
                    <a:lumMod val="75000"/>
                  </a:schemeClr>
                </a:solidFill>
                <a:latin typeface="Times New Roman" pitchFamily="18" charset="0"/>
                <a:cs typeface="Times New Roman" pitchFamily="18" charset="0"/>
              </a:rPr>
              <a:t>Future work</a:t>
            </a:r>
            <a:endParaRPr lang="en-US" altLang="zh-CN" sz="2400" b="1" dirty="0" smtClean="0">
              <a:solidFill>
                <a:schemeClr val="tx2">
                  <a:lumMod val="75000"/>
                </a:schemeClr>
              </a:solidFill>
              <a:latin typeface="Times New Roman" pitchFamily="18" charset="0"/>
              <a:cs typeface="Times New Roman" pitchFamily="18" charset="0"/>
            </a:endParaRPr>
          </a:p>
          <a:p>
            <a:pPr marL="800100" lvl="1" indent="-342900">
              <a:lnSpc>
                <a:spcPct val="150000"/>
              </a:lnSpc>
              <a:buSzPct val="60000"/>
              <a:buFont typeface="Wingdings" pitchFamily="2" charset="2"/>
              <a:buChar char="l"/>
            </a:pPr>
            <a:r>
              <a:rPr lang="en-US" altLang="zh-CN" sz="2000" dirty="0">
                <a:solidFill>
                  <a:schemeClr val="tx2">
                    <a:lumMod val="75000"/>
                  </a:schemeClr>
                </a:solidFill>
                <a:latin typeface="Times New Roman" pitchFamily="18" charset="0"/>
                <a:cs typeface="Times New Roman" pitchFamily="18" charset="0"/>
              </a:rPr>
              <a:t>Our </a:t>
            </a:r>
            <a:r>
              <a:rPr lang="en-US" altLang="zh-CN" sz="2000" dirty="0">
                <a:solidFill>
                  <a:schemeClr val="tx2">
                    <a:lumMod val="75000"/>
                  </a:schemeClr>
                </a:solidFill>
                <a:latin typeface="Times New Roman" pitchFamily="18" charset="0"/>
                <a:cs typeface="Times New Roman" pitchFamily="18" charset="0"/>
              </a:rPr>
              <a:t>HASO method can be continued to be optimized by tuning some </a:t>
            </a:r>
            <a:r>
              <a:rPr lang="en-US" altLang="zh-CN" sz="2000" dirty="0" smtClean="0">
                <a:solidFill>
                  <a:schemeClr val="tx2">
                    <a:lumMod val="75000"/>
                  </a:schemeClr>
                </a:solidFill>
                <a:latin typeface="Times New Roman" pitchFamily="18" charset="0"/>
                <a:cs typeface="Times New Roman" pitchFamily="18" charset="0"/>
              </a:rPr>
              <a:t>parameters. </a:t>
            </a:r>
            <a:endParaRPr lang="en-US" altLang="zh-CN" sz="2000" dirty="0">
              <a:solidFill>
                <a:schemeClr val="tx2">
                  <a:lumMod val="75000"/>
                </a:schemeClr>
              </a:solidFill>
              <a:latin typeface="Times New Roman" pitchFamily="18" charset="0"/>
              <a:cs typeface="Times New Roman" pitchFamily="18" charset="0"/>
            </a:endParaRPr>
          </a:p>
          <a:p>
            <a:pPr marL="800100" lvl="1" indent="-342900">
              <a:lnSpc>
                <a:spcPct val="150000"/>
              </a:lnSpc>
              <a:buSzPct val="60000"/>
              <a:buFont typeface="Wingdings" pitchFamily="2" charset="2"/>
              <a:buChar char="l"/>
            </a:pPr>
            <a:r>
              <a:rPr lang="en-US" altLang="zh-CN" sz="2000" dirty="0">
                <a:solidFill>
                  <a:schemeClr val="tx2">
                    <a:lumMod val="75000"/>
                  </a:schemeClr>
                </a:solidFill>
                <a:latin typeface="Times New Roman" pitchFamily="18" charset="0"/>
                <a:cs typeface="Times New Roman" pitchFamily="18" charset="0"/>
              </a:rPr>
              <a:t>I</a:t>
            </a:r>
            <a:r>
              <a:rPr lang="en-US" altLang="zh-CN" sz="2000" dirty="0">
                <a:solidFill>
                  <a:schemeClr val="tx2">
                    <a:lumMod val="75000"/>
                  </a:schemeClr>
                </a:solidFill>
                <a:latin typeface="Times New Roman" pitchFamily="18" charset="0"/>
                <a:cs typeface="Times New Roman" pitchFamily="18" charset="0"/>
              </a:rPr>
              <a:t>mprove </a:t>
            </a:r>
            <a:r>
              <a:rPr lang="en-US" altLang="zh-CN" sz="2000" dirty="0">
                <a:solidFill>
                  <a:schemeClr val="tx2">
                    <a:lumMod val="75000"/>
                  </a:schemeClr>
                </a:solidFill>
                <a:latin typeface="Times New Roman" pitchFamily="18" charset="0"/>
                <a:cs typeface="Times New Roman" pitchFamily="18" charset="0"/>
              </a:rPr>
              <a:t>performance of CPU-intensive applications based on hot pages in </a:t>
            </a:r>
            <a:r>
              <a:rPr lang="en-US" altLang="zh-CN" sz="2000" dirty="0" smtClean="0">
                <a:solidFill>
                  <a:schemeClr val="tx2">
                    <a:lumMod val="75000"/>
                  </a:schemeClr>
                </a:solidFill>
                <a:latin typeface="Times New Roman" pitchFamily="18" charset="0"/>
                <a:cs typeface="Times New Roman" pitchFamily="18" charset="0"/>
              </a:rPr>
              <a:t>virtualization.</a:t>
            </a:r>
            <a:endParaRPr lang="en-US" altLang="zh-CN" sz="20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2922007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9776" y="3284984"/>
            <a:ext cx="8134672" cy="1470025"/>
          </a:xfrm>
        </p:spPr>
        <p:txBody>
          <a:bodyPr/>
          <a:lstStyle/>
          <a:p>
            <a:r>
              <a:rPr lang="en-US" altLang="zh-CN" sz="6000" b="1" dirty="0" smtClean="0"/>
              <a:t>Thanks</a:t>
            </a:r>
            <a:r>
              <a:rPr lang="zh-CN" altLang="en-US" sz="6000" b="1" dirty="0" smtClean="0"/>
              <a:t> </a:t>
            </a:r>
            <a:r>
              <a:rPr lang="en-US" altLang="zh-CN" sz="6000" b="1" dirty="0" smtClean="0"/>
              <a:t>!</a:t>
            </a:r>
            <a:br>
              <a:rPr lang="en-US" altLang="zh-CN" sz="6000" b="1" dirty="0" smtClean="0"/>
            </a:br>
            <a:r>
              <a:rPr lang="en-US" altLang="zh-CN" sz="6000" b="1" dirty="0" smtClean="0"/>
              <a:t/>
            </a:r>
            <a:br>
              <a:rPr lang="en-US" altLang="zh-CN" sz="6000" b="1" dirty="0" smtClean="0"/>
            </a:br>
            <a:endParaRPr lang="zh-CN" altLang="en-US" sz="4000" dirty="0"/>
          </a:p>
        </p:txBody>
      </p:sp>
      <p:sp>
        <p:nvSpPr>
          <p:cNvPr id="4" name="TextBox 3"/>
          <p:cNvSpPr txBox="1"/>
          <p:nvPr/>
        </p:nvSpPr>
        <p:spPr>
          <a:xfrm>
            <a:off x="6108506" y="5490696"/>
            <a:ext cx="2351926" cy="523220"/>
          </a:xfrm>
          <a:prstGeom prst="rect">
            <a:avLst/>
          </a:prstGeom>
          <a:noFill/>
        </p:spPr>
        <p:txBody>
          <a:bodyPr wrap="none" rtlCol="0">
            <a:spAutoFit/>
          </a:bodyPr>
          <a:lstStyle/>
          <a:p>
            <a:r>
              <a:rPr lang="en-US" altLang="zh-CN" sz="2800" b="1" dirty="0" err="1" smtClean="0">
                <a:latin typeface="Times New Roman" pitchFamily="18" charset="0"/>
                <a:cs typeface="Times New Roman" pitchFamily="18" charset="0"/>
              </a:rPr>
              <a:t>Butian</a:t>
            </a:r>
            <a:r>
              <a:rPr lang="en-US" altLang="zh-CN" sz="2800" b="1" dirty="0" smtClean="0">
                <a:latin typeface="Times New Roman" pitchFamily="18" charset="0"/>
                <a:cs typeface="Times New Roman" pitchFamily="18" charset="0"/>
              </a:rPr>
              <a:t> Huang</a:t>
            </a:r>
            <a:endParaRPr lang="zh-CN" altLang="en-US" sz="2800" b="1" dirty="0">
              <a:latin typeface="Times New Roman" pitchFamily="18" charset="0"/>
              <a:cs typeface="Times New Roman" pitchFamily="18" charset="0"/>
            </a:endParaRPr>
          </a:p>
        </p:txBody>
      </p:sp>
      <p:sp>
        <p:nvSpPr>
          <p:cNvPr id="5" name="TextBox 4"/>
          <p:cNvSpPr txBox="1"/>
          <p:nvPr/>
        </p:nvSpPr>
        <p:spPr>
          <a:xfrm>
            <a:off x="6156176" y="5949280"/>
            <a:ext cx="2603598" cy="461665"/>
          </a:xfrm>
          <a:prstGeom prst="rect">
            <a:avLst/>
          </a:prstGeom>
          <a:noFill/>
        </p:spPr>
        <p:txBody>
          <a:bodyPr wrap="none" rtlCol="0">
            <a:spAutoFit/>
          </a:bodyPr>
          <a:lstStyle/>
          <a:p>
            <a:r>
              <a:rPr lang="en-US" altLang="zh-CN" sz="2400" b="1" dirty="0" err="1" smtClean="0"/>
              <a:t>butine</a:t>
            </a:r>
            <a:r>
              <a:rPr lang="en-US" altLang="zh-CN" sz="2400" b="1" dirty="0" err="1" smtClean="0"/>
              <a:t>@zju.edu.cn</a:t>
            </a:r>
            <a:endParaRPr lang="zh-CN" altLang="en-US" sz="2400" b="1" dirty="0"/>
          </a:p>
        </p:txBody>
      </p:sp>
    </p:spTree>
    <p:extLst>
      <p:ext uri="{BB962C8B-B14F-4D97-AF65-F5344CB8AC3E}">
        <p14:creationId xmlns:p14="http://schemas.microsoft.com/office/powerpoint/2010/main" val="385587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116632"/>
            <a:ext cx="7293496" cy="954360"/>
          </a:xfrm>
        </p:spPr>
        <p:txBody>
          <a:bodyPr>
            <a:normAutofit/>
          </a:bodyPr>
          <a:lstStyle/>
          <a:p>
            <a:r>
              <a:rPr lang="en-US" altLang="zh-CN" dirty="0" smtClean="0"/>
              <a:t>Introduction</a:t>
            </a:r>
            <a:endParaRPr lang="zh-CN" altLang="en-US" dirty="0"/>
          </a:p>
        </p:txBody>
      </p:sp>
      <p:sp>
        <p:nvSpPr>
          <p:cNvPr id="5"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Box 14"/>
          <p:cNvSpPr txBox="1"/>
          <p:nvPr/>
        </p:nvSpPr>
        <p:spPr>
          <a:xfrm>
            <a:off x="465455" y="908720"/>
            <a:ext cx="8211001" cy="4385816"/>
          </a:xfrm>
          <a:prstGeom prst="rect">
            <a:avLst/>
          </a:prstGeom>
          <a:noFill/>
        </p:spPr>
        <p:txBody>
          <a:bodyPr wrap="square" rtlCol="0">
            <a:spAutoFit/>
          </a:bodyPr>
          <a:lstStyle/>
          <a:p>
            <a:pPr marL="285750" indent="-285750">
              <a:lnSpc>
                <a:spcPct val="200000"/>
              </a:lnSpc>
              <a:buFont typeface="Wingdings" pitchFamily="2" charset="2"/>
              <a:buChar char="u"/>
            </a:pPr>
            <a:r>
              <a:rPr lang="en-US" altLang="zh-CN" b="1" dirty="0" smtClean="0">
                <a:solidFill>
                  <a:schemeClr val="tx1">
                    <a:lumMod val="75000"/>
                    <a:lumOff val="25000"/>
                  </a:schemeClr>
                </a:solidFill>
                <a:latin typeface="Times New Roman" pitchFamily="18" charset="0"/>
                <a:cs typeface="Times New Roman" pitchFamily="18" charset="0"/>
              </a:rPr>
              <a:t>The </a:t>
            </a:r>
            <a:r>
              <a:rPr lang="en-US" altLang="zh-CN" b="1" dirty="0">
                <a:solidFill>
                  <a:schemeClr val="tx1">
                    <a:lumMod val="75000"/>
                    <a:lumOff val="25000"/>
                  </a:schemeClr>
                </a:solidFill>
                <a:latin typeface="Times New Roman" pitchFamily="18" charset="0"/>
                <a:cs typeface="Times New Roman" pitchFamily="18" charset="0"/>
              </a:rPr>
              <a:t>competition for resources sharing between </a:t>
            </a:r>
            <a:r>
              <a:rPr lang="en-US" altLang="zh-CN" b="1" dirty="0" smtClean="0">
                <a:solidFill>
                  <a:schemeClr val="tx1">
                    <a:lumMod val="75000"/>
                    <a:lumOff val="25000"/>
                  </a:schemeClr>
                </a:solidFill>
                <a:latin typeface="Times New Roman" pitchFamily="18" charset="0"/>
                <a:cs typeface="Times New Roman" pitchFamily="18" charset="0"/>
              </a:rPr>
              <a:t>VM</a:t>
            </a:r>
            <a:r>
              <a:rPr lang="en-US" altLang="zh-CN" b="1" dirty="0" smtClean="0">
                <a:solidFill>
                  <a:schemeClr val="tx1">
                    <a:lumMod val="75000"/>
                    <a:lumOff val="25000"/>
                  </a:schemeClr>
                </a:solidFill>
                <a:latin typeface="Times New Roman" pitchFamily="18" charset="0"/>
                <a:cs typeface="Times New Roman" pitchFamily="18" charset="0"/>
              </a:rPr>
              <a:t>s</a:t>
            </a:r>
            <a:endParaRPr lang="en-US" altLang="zh-CN" b="1" dirty="0" smtClean="0">
              <a:solidFill>
                <a:schemeClr val="tx1">
                  <a:lumMod val="75000"/>
                  <a:lumOff val="25000"/>
                </a:schemeClr>
              </a:solidFill>
              <a:latin typeface="Times New Roman" pitchFamily="18" charset="0"/>
              <a:cs typeface="Times New Roman" pitchFamily="18" charset="0"/>
            </a:endParaRPr>
          </a:p>
          <a:p>
            <a:pPr marL="742950" lvl="1" indent="-285750">
              <a:lnSpc>
                <a:spcPct val="150000"/>
              </a:lnSpc>
              <a:buFont typeface="Wingdings" pitchFamily="2" charset="2"/>
              <a:buChar char="p"/>
            </a:pPr>
            <a:r>
              <a:rPr lang="en-US" altLang="zh-CN" dirty="0" smtClean="0">
                <a:solidFill>
                  <a:schemeClr val="tx1">
                    <a:lumMod val="75000"/>
                    <a:lumOff val="25000"/>
                  </a:schemeClr>
                </a:solidFill>
                <a:latin typeface="Times New Roman" pitchFamily="18" charset="0"/>
                <a:cs typeface="Times New Roman" pitchFamily="18" charset="0"/>
              </a:rPr>
              <a:t>CPU overcommit</a:t>
            </a:r>
            <a:endParaRPr lang="en-US" altLang="zh-CN" dirty="0" smtClean="0">
              <a:solidFill>
                <a:schemeClr val="tx1">
                  <a:lumMod val="75000"/>
                  <a:lumOff val="25000"/>
                </a:schemeClr>
              </a:solidFill>
              <a:latin typeface="Times New Roman" pitchFamily="18" charset="0"/>
              <a:cs typeface="Times New Roman" pitchFamily="18" charset="0"/>
            </a:endParaRPr>
          </a:p>
          <a:p>
            <a:pPr marL="742950" lvl="1" indent="-285750">
              <a:lnSpc>
                <a:spcPct val="150000"/>
              </a:lnSpc>
              <a:buFont typeface="Wingdings" pitchFamily="2" charset="2"/>
              <a:buChar char="p"/>
            </a:pPr>
            <a:r>
              <a:rPr lang="en-US" altLang="zh-CN" dirty="0" smtClean="0">
                <a:solidFill>
                  <a:schemeClr val="tx1">
                    <a:lumMod val="75000"/>
                    <a:lumOff val="25000"/>
                  </a:schemeClr>
                </a:solidFill>
                <a:latin typeface="Times New Roman" pitchFamily="18" charset="0"/>
                <a:cs typeface="Times New Roman" pitchFamily="18" charset="0"/>
              </a:rPr>
              <a:t>Memory overcommit</a:t>
            </a:r>
            <a:endParaRPr lang="en-US" altLang="zh-CN" dirty="0" smtClean="0">
              <a:solidFill>
                <a:schemeClr val="tx1">
                  <a:lumMod val="75000"/>
                  <a:lumOff val="25000"/>
                </a:schemeClr>
              </a:solidFill>
              <a:latin typeface="Times New Roman" pitchFamily="18" charset="0"/>
              <a:cs typeface="Times New Roman" pitchFamily="18" charset="0"/>
            </a:endParaRPr>
          </a:p>
          <a:p>
            <a:pPr marL="742950" lvl="1" indent="-285750">
              <a:lnSpc>
                <a:spcPct val="150000"/>
              </a:lnSpc>
              <a:buFont typeface="Wingdings" pitchFamily="2" charset="2"/>
              <a:buChar char="p"/>
            </a:pPr>
            <a:r>
              <a:rPr lang="en-US" altLang="zh-CN" dirty="0" smtClean="0">
                <a:solidFill>
                  <a:schemeClr val="tx1">
                    <a:lumMod val="75000"/>
                    <a:lumOff val="25000"/>
                  </a:schemeClr>
                </a:solidFill>
                <a:latin typeface="Times New Roman" pitchFamily="18" charset="0"/>
                <a:cs typeface="Times New Roman" pitchFamily="18" charset="0"/>
              </a:rPr>
              <a:t>Cache contention</a:t>
            </a:r>
          </a:p>
          <a:p>
            <a:pPr lvl="1">
              <a:lnSpc>
                <a:spcPct val="150000"/>
              </a:lnSpc>
            </a:pPr>
            <a:endParaRPr lang="en-US" altLang="zh-CN" dirty="0" smtClean="0">
              <a:solidFill>
                <a:schemeClr val="tx1">
                  <a:lumMod val="75000"/>
                  <a:lumOff val="25000"/>
                </a:schemeClr>
              </a:solidFill>
              <a:latin typeface="Times New Roman" pitchFamily="18" charset="0"/>
              <a:cs typeface="Times New Roman" pitchFamily="18" charset="0"/>
            </a:endParaRPr>
          </a:p>
          <a:p>
            <a:pPr marL="285750" indent="-285750">
              <a:lnSpc>
                <a:spcPct val="200000"/>
              </a:lnSpc>
              <a:buFont typeface="Wingdings" pitchFamily="2" charset="2"/>
              <a:buChar char="u"/>
            </a:pPr>
            <a:r>
              <a:rPr lang="en-US" altLang="zh-CN" b="1" dirty="0" smtClean="0">
                <a:solidFill>
                  <a:schemeClr val="tx1">
                    <a:lumMod val="75000"/>
                    <a:lumOff val="25000"/>
                  </a:schemeClr>
                </a:solidFill>
                <a:latin typeface="Times New Roman" pitchFamily="18" charset="0"/>
                <a:cs typeface="Times New Roman" pitchFamily="18" charset="0"/>
              </a:rPr>
              <a:t>Virtualization </a:t>
            </a:r>
            <a:r>
              <a:rPr lang="en-US" altLang="zh-CN" b="1" dirty="0">
                <a:solidFill>
                  <a:schemeClr val="tx1">
                    <a:lumMod val="75000"/>
                    <a:lumOff val="25000"/>
                  </a:schemeClr>
                </a:solidFill>
                <a:latin typeface="Times New Roman" pitchFamily="18" charset="0"/>
                <a:cs typeface="Times New Roman" pitchFamily="18" charset="0"/>
              </a:rPr>
              <a:t>poses </a:t>
            </a:r>
            <a:r>
              <a:rPr lang="en-US" altLang="zh-CN" b="1" dirty="0" smtClean="0">
                <a:solidFill>
                  <a:schemeClr val="tx1">
                    <a:lumMod val="75000"/>
                    <a:lumOff val="25000"/>
                  </a:schemeClr>
                </a:solidFill>
                <a:latin typeface="Times New Roman" pitchFamily="18" charset="0"/>
                <a:cs typeface="Times New Roman" pitchFamily="18" charset="0"/>
              </a:rPr>
              <a:t>additional </a:t>
            </a:r>
            <a:r>
              <a:rPr lang="en-US" altLang="zh-CN" b="1" dirty="0">
                <a:solidFill>
                  <a:schemeClr val="tx1">
                    <a:lumMod val="75000"/>
                    <a:lumOff val="25000"/>
                  </a:schemeClr>
                </a:solidFill>
                <a:latin typeface="Times New Roman" pitchFamily="18" charset="0"/>
                <a:cs typeface="Times New Roman" pitchFamily="18" charset="0"/>
              </a:rPr>
              <a:t>challenges </a:t>
            </a:r>
            <a:endParaRPr lang="en-US" altLang="zh-CN" b="1" dirty="0" smtClean="0">
              <a:solidFill>
                <a:schemeClr val="tx1">
                  <a:lumMod val="75000"/>
                  <a:lumOff val="25000"/>
                </a:schemeClr>
              </a:solidFill>
              <a:latin typeface="Times New Roman" pitchFamily="18" charset="0"/>
              <a:cs typeface="Times New Roman" pitchFamily="18" charset="0"/>
            </a:endParaRPr>
          </a:p>
          <a:p>
            <a:pPr marL="742950" lvl="1" indent="-285750">
              <a:lnSpc>
                <a:spcPct val="150000"/>
              </a:lnSpc>
              <a:buFont typeface="Wingdings" pitchFamily="2" charset="2"/>
              <a:buChar char="p"/>
            </a:pPr>
            <a:r>
              <a:rPr lang="en-US" altLang="zh-CN" dirty="0" smtClean="0"/>
              <a:t>The</a:t>
            </a:r>
            <a:r>
              <a:rPr lang="zh-CN" altLang="en-US" dirty="0" smtClean="0"/>
              <a:t> </a:t>
            </a:r>
            <a:r>
              <a:rPr lang="en-US" altLang="zh-CN" dirty="0" smtClean="0"/>
              <a:t>VM </a:t>
            </a:r>
            <a:r>
              <a:rPr lang="en-US" altLang="zh-CN" dirty="0"/>
              <a:t>scheduler is unaware of the underlying NUMA architecture</a:t>
            </a:r>
            <a:endParaRPr lang="en-US" altLang="zh-CN" dirty="0">
              <a:solidFill>
                <a:schemeClr val="tx1">
                  <a:lumMod val="75000"/>
                  <a:lumOff val="25000"/>
                </a:schemeClr>
              </a:solidFill>
              <a:latin typeface="Times New Roman" pitchFamily="18" charset="0"/>
              <a:cs typeface="Times New Roman" pitchFamily="18" charset="0"/>
            </a:endParaRPr>
          </a:p>
          <a:p>
            <a:pPr marL="742950" lvl="1" indent="-285750">
              <a:lnSpc>
                <a:spcPct val="150000"/>
              </a:lnSpc>
              <a:buFont typeface="Wingdings" pitchFamily="2" charset="2"/>
              <a:buChar char="p"/>
            </a:pPr>
            <a:r>
              <a:rPr lang="en-US" altLang="zh-CN" dirty="0" smtClean="0">
                <a:solidFill>
                  <a:schemeClr val="tx1">
                    <a:lumMod val="75000"/>
                    <a:lumOff val="25000"/>
                  </a:schemeClr>
                </a:solidFill>
                <a:latin typeface="Times New Roman" pitchFamily="18" charset="0"/>
                <a:cs typeface="Times New Roman" pitchFamily="18" charset="0"/>
              </a:rPr>
              <a:t>NUMA scheduling</a:t>
            </a:r>
            <a:endParaRPr lang="en-US" altLang="zh-CN" dirty="0" smtClean="0">
              <a:solidFill>
                <a:schemeClr val="tx1">
                  <a:lumMod val="75000"/>
                  <a:lumOff val="25000"/>
                </a:schemeClr>
              </a:solidFill>
              <a:latin typeface="Times New Roman" pitchFamily="18" charset="0"/>
              <a:cs typeface="Times New Roman" pitchFamily="18" charset="0"/>
            </a:endParaRPr>
          </a:p>
          <a:p>
            <a:pPr marL="742950" lvl="1" indent="-285750">
              <a:lnSpc>
                <a:spcPct val="150000"/>
              </a:lnSpc>
              <a:buFont typeface="Wingdings" pitchFamily="2" charset="2"/>
              <a:buChar char="p"/>
            </a:pPr>
            <a:r>
              <a:rPr lang="en-US" altLang="zh-CN" dirty="0" smtClean="0">
                <a:solidFill>
                  <a:schemeClr val="tx1">
                    <a:lumMod val="75000"/>
                    <a:lumOff val="25000"/>
                  </a:schemeClr>
                </a:solidFill>
                <a:latin typeface="Times New Roman" pitchFamily="18" charset="0"/>
                <a:cs typeface="Times New Roman" pitchFamily="18" charset="0"/>
              </a:rPr>
              <a:t>Memory migration</a:t>
            </a:r>
            <a:endParaRPr lang="en-US" altLang="zh-CN" dirty="0" smtClean="0">
              <a:solidFill>
                <a:schemeClr val="tx1">
                  <a:lumMod val="75000"/>
                  <a:lumOff val="25000"/>
                </a:schemeClr>
              </a:solidFill>
              <a:latin typeface="Times New Roman" pitchFamily="18" charset="0"/>
              <a:cs typeface="Times New Roman" pitchFamily="18" charset="0"/>
            </a:endParaRPr>
          </a:p>
          <a:p>
            <a:pPr lvl="1"/>
            <a:endParaRPr lang="en-US" altLang="zh-CN" dirty="0" smtClean="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787918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Key</a:t>
            </a:r>
            <a:r>
              <a:rPr lang="zh-CN" altLang="en-US" dirty="0" smtClean="0"/>
              <a:t> </a:t>
            </a:r>
            <a:r>
              <a:rPr lang="en-US" altLang="zh-CN" dirty="0" smtClean="0"/>
              <a:t>contributions</a:t>
            </a:r>
            <a:endParaRPr lang="zh-CN" altLang="en-US" dirty="0"/>
          </a:p>
        </p:txBody>
      </p:sp>
      <p:sp>
        <p:nvSpPr>
          <p:cNvPr id="17" name="TextBox 14"/>
          <p:cNvSpPr txBox="1"/>
          <p:nvPr/>
        </p:nvSpPr>
        <p:spPr>
          <a:xfrm>
            <a:off x="465455" y="1052236"/>
            <a:ext cx="8427025" cy="4247317"/>
          </a:xfrm>
          <a:prstGeom prst="rect">
            <a:avLst/>
          </a:prstGeom>
          <a:noFill/>
        </p:spPr>
        <p:txBody>
          <a:bodyPr wrap="square" rtlCol="0">
            <a:spAutoFit/>
          </a:bodyPr>
          <a:lstStyle/>
          <a:p>
            <a:pPr marL="285750" indent="-285750">
              <a:lnSpc>
                <a:spcPct val="200000"/>
              </a:lnSpc>
              <a:buFont typeface="Wingdings" pitchFamily="2" charset="2"/>
              <a:buChar char="u"/>
            </a:pPr>
            <a:r>
              <a:rPr lang="en-US" altLang="zh-CN" b="1" dirty="0" smtClean="0">
                <a:solidFill>
                  <a:schemeClr val="tx1">
                    <a:lumMod val="75000"/>
                    <a:lumOff val="25000"/>
                  </a:schemeClr>
                </a:solidFill>
                <a:latin typeface="Times New Roman" pitchFamily="18" charset="0"/>
                <a:cs typeface="Times New Roman" pitchFamily="18" charset="0"/>
              </a:rPr>
              <a:t>Propose</a:t>
            </a:r>
            <a:r>
              <a:rPr lang="zh-CN" altLang="en-US" b="1" dirty="0" smtClean="0">
                <a:solidFill>
                  <a:schemeClr val="tx1">
                    <a:lumMod val="75000"/>
                    <a:lumOff val="25000"/>
                  </a:schemeClr>
                </a:solidFill>
                <a:latin typeface="Times New Roman" pitchFamily="18" charset="0"/>
                <a:cs typeface="Times New Roman" pitchFamily="18" charset="0"/>
              </a:rPr>
              <a:t> </a:t>
            </a:r>
            <a:r>
              <a:rPr lang="en-US" altLang="zh-CN" b="1" dirty="0" smtClean="0">
                <a:solidFill>
                  <a:schemeClr val="tx1">
                    <a:lumMod val="75000"/>
                    <a:lumOff val="25000"/>
                  </a:schemeClr>
                </a:solidFill>
                <a:latin typeface="Times New Roman" pitchFamily="18" charset="0"/>
                <a:cs typeface="Times New Roman" pitchFamily="18" charset="0"/>
              </a:rPr>
              <a:t>the</a:t>
            </a:r>
            <a:r>
              <a:rPr lang="zh-CN" altLang="en-US" b="1" dirty="0" smtClean="0">
                <a:solidFill>
                  <a:schemeClr val="tx1">
                    <a:lumMod val="75000"/>
                    <a:lumOff val="25000"/>
                  </a:schemeClr>
                </a:solidFill>
                <a:latin typeface="Times New Roman" pitchFamily="18" charset="0"/>
                <a:cs typeface="Times New Roman" pitchFamily="18" charset="0"/>
              </a:rPr>
              <a:t> </a:t>
            </a:r>
            <a:r>
              <a:rPr lang="en-US" altLang="zh-CN" b="1" dirty="0" smtClean="0">
                <a:solidFill>
                  <a:schemeClr val="tx1">
                    <a:lumMod val="75000"/>
                    <a:lumOff val="25000"/>
                  </a:schemeClr>
                </a:solidFill>
                <a:latin typeface="Times New Roman" pitchFamily="18" charset="0"/>
                <a:cs typeface="Times New Roman" pitchFamily="18" charset="0"/>
              </a:rPr>
              <a:t>HASO method</a:t>
            </a:r>
          </a:p>
          <a:p>
            <a:pPr>
              <a:lnSpc>
                <a:spcPct val="200000"/>
              </a:lnSpc>
            </a:pPr>
            <a:r>
              <a:rPr lang="en-US" altLang="zh-CN" b="1" dirty="0">
                <a:solidFill>
                  <a:schemeClr val="tx1">
                    <a:lumMod val="75000"/>
                    <a:lumOff val="25000"/>
                  </a:schemeClr>
                </a:solidFill>
                <a:latin typeface="Times New Roman" pitchFamily="18" charset="0"/>
                <a:cs typeface="Times New Roman" pitchFamily="18" charset="0"/>
              </a:rPr>
              <a:t> </a:t>
            </a:r>
            <a:r>
              <a:rPr lang="en-US" altLang="zh-CN" b="1" dirty="0" smtClean="0">
                <a:solidFill>
                  <a:schemeClr val="tx1">
                    <a:lumMod val="75000"/>
                    <a:lumOff val="25000"/>
                  </a:schemeClr>
                </a:solidFill>
                <a:latin typeface="Times New Roman" pitchFamily="18" charset="0"/>
                <a:cs typeface="Times New Roman" pitchFamily="18" charset="0"/>
              </a:rPr>
              <a:t>     Solve the elimination hot NUMA node problem in </a:t>
            </a:r>
            <a:r>
              <a:rPr lang="en-US" altLang="zh-CN" b="1" dirty="0" err="1" smtClean="0">
                <a:solidFill>
                  <a:schemeClr val="tx1">
                    <a:lumMod val="75000"/>
                    <a:lumOff val="25000"/>
                  </a:schemeClr>
                </a:solidFill>
                <a:latin typeface="Times New Roman" pitchFamily="18" charset="0"/>
                <a:cs typeface="Times New Roman" pitchFamily="18" charset="0"/>
              </a:rPr>
              <a:t>vNUMA</a:t>
            </a:r>
            <a:r>
              <a:rPr lang="en-US" altLang="zh-CN" b="1" dirty="0" smtClean="0">
                <a:solidFill>
                  <a:schemeClr val="tx1">
                    <a:lumMod val="75000"/>
                    <a:lumOff val="25000"/>
                  </a:schemeClr>
                </a:solidFill>
                <a:latin typeface="Times New Roman" pitchFamily="18" charset="0"/>
                <a:cs typeface="Times New Roman" pitchFamily="18" charset="0"/>
              </a:rPr>
              <a:t> </a:t>
            </a:r>
            <a:r>
              <a:rPr lang="en-US" altLang="zh-CN" b="1" dirty="0" err="1" smtClean="0">
                <a:solidFill>
                  <a:schemeClr val="tx1">
                    <a:lumMod val="75000"/>
                    <a:lumOff val="25000"/>
                  </a:schemeClr>
                </a:solidFill>
                <a:latin typeface="Times New Roman" pitchFamily="18" charset="0"/>
                <a:cs typeface="Times New Roman" pitchFamily="18" charset="0"/>
              </a:rPr>
              <a:t>syatems</a:t>
            </a:r>
            <a:endParaRPr lang="en-US" altLang="zh-CN" b="1" dirty="0" smtClean="0">
              <a:solidFill>
                <a:schemeClr val="tx1">
                  <a:lumMod val="75000"/>
                  <a:lumOff val="25000"/>
                </a:schemeClr>
              </a:solidFill>
              <a:latin typeface="Times New Roman" pitchFamily="18" charset="0"/>
              <a:cs typeface="Times New Roman" pitchFamily="18" charset="0"/>
            </a:endParaRPr>
          </a:p>
          <a:p>
            <a:pPr marL="285750" indent="-285750">
              <a:lnSpc>
                <a:spcPct val="200000"/>
              </a:lnSpc>
              <a:buFont typeface="Wingdings" pitchFamily="2" charset="2"/>
              <a:buChar char="u"/>
            </a:pPr>
            <a:r>
              <a:rPr lang="en-US" altLang="zh-CN" b="1" dirty="0" smtClean="0">
                <a:solidFill>
                  <a:schemeClr val="tx1">
                    <a:lumMod val="75000"/>
                    <a:lumOff val="25000"/>
                  </a:schemeClr>
                </a:solidFill>
                <a:latin typeface="Times New Roman" pitchFamily="18" charset="0"/>
                <a:cs typeface="Times New Roman" pitchFamily="18" charset="0"/>
              </a:rPr>
              <a:t>Provide a HASO scheduling system</a:t>
            </a:r>
            <a:endParaRPr lang="en-US" altLang="zh-CN" b="1" dirty="0">
              <a:solidFill>
                <a:schemeClr val="tx1">
                  <a:lumMod val="75000"/>
                  <a:lumOff val="25000"/>
                </a:schemeClr>
              </a:solidFill>
              <a:latin typeface="Times New Roman" pitchFamily="18" charset="0"/>
              <a:cs typeface="Times New Roman" pitchFamily="18" charset="0"/>
            </a:endParaRPr>
          </a:p>
          <a:p>
            <a:pPr>
              <a:lnSpc>
                <a:spcPct val="200000"/>
              </a:lnSpc>
            </a:pPr>
            <a:r>
              <a:rPr lang="en-US" altLang="zh-CN" dirty="0" smtClean="0"/>
              <a:t>     Perceive </a:t>
            </a:r>
            <a:r>
              <a:rPr lang="en-US" altLang="zh-CN" dirty="0"/>
              <a:t>the hot NUMA nodes and VM hot pages </a:t>
            </a:r>
            <a:r>
              <a:rPr lang="en-US" altLang="zh-CN" dirty="0" smtClean="0"/>
              <a:t>using </a:t>
            </a:r>
            <a:r>
              <a:rPr lang="en-US" altLang="zh-CN" dirty="0"/>
              <a:t>a 5-bitmap </a:t>
            </a:r>
            <a:r>
              <a:rPr lang="en-US" altLang="zh-CN" dirty="0" smtClean="0"/>
              <a:t>method</a:t>
            </a:r>
          </a:p>
          <a:p>
            <a:pPr>
              <a:lnSpc>
                <a:spcPct val="200000"/>
              </a:lnSpc>
            </a:pPr>
            <a:endParaRPr lang="en-US" altLang="zh-CN" b="1" dirty="0" smtClean="0">
              <a:solidFill>
                <a:schemeClr val="tx1">
                  <a:lumMod val="75000"/>
                  <a:lumOff val="25000"/>
                </a:schemeClr>
              </a:solidFill>
              <a:latin typeface="Times New Roman" pitchFamily="18" charset="0"/>
              <a:cs typeface="Times New Roman" pitchFamily="18" charset="0"/>
            </a:endParaRPr>
          </a:p>
          <a:p>
            <a:pPr marL="285750" indent="-285750">
              <a:buFont typeface="Wingdings" panose="05000000000000000000" pitchFamily="2" charset="2"/>
              <a:buChar char="u"/>
            </a:pPr>
            <a:r>
              <a:rPr lang="en-US" altLang="zh-CN" b="1" dirty="0">
                <a:solidFill>
                  <a:schemeClr val="tx1">
                    <a:lumMod val="75000"/>
                    <a:lumOff val="25000"/>
                  </a:schemeClr>
                </a:solidFill>
                <a:latin typeface="Times New Roman" pitchFamily="18" charset="0"/>
                <a:cs typeface="Times New Roman" pitchFamily="18" charset="0"/>
              </a:rPr>
              <a:t>P</a:t>
            </a:r>
            <a:r>
              <a:rPr lang="en-US" altLang="zh-CN" b="1" dirty="0" smtClean="0"/>
              <a:t>redict </a:t>
            </a:r>
            <a:r>
              <a:rPr lang="en-US" altLang="zh-CN" b="1" dirty="0"/>
              <a:t>the </a:t>
            </a:r>
            <a:r>
              <a:rPr lang="en-US" altLang="zh-CN" b="1" dirty="0">
                <a:solidFill>
                  <a:schemeClr val="tx1">
                    <a:lumMod val="75000"/>
                    <a:lumOff val="25000"/>
                  </a:schemeClr>
                </a:solidFill>
                <a:latin typeface="Times New Roman" pitchFamily="18" charset="0"/>
                <a:cs typeface="Times New Roman" pitchFamily="18" charset="0"/>
              </a:rPr>
              <a:t>future hot pages of </a:t>
            </a:r>
            <a:r>
              <a:rPr lang="en-US" altLang="zh-CN" b="1" dirty="0"/>
              <a:t>hot VMs and eliminating hot node scheduling with minimized VM migration </a:t>
            </a:r>
            <a:r>
              <a:rPr lang="en-US" altLang="zh-CN" b="1" dirty="0" smtClean="0"/>
              <a:t>cost</a:t>
            </a:r>
          </a:p>
          <a:p>
            <a:endParaRPr lang="en-US" altLang="zh-CN" b="1" dirty="0">
              <a:solidFill>
                <a:schemeClr val="tx1">
                  <a:lumMod val="75000"/>
                  <a:lumOff val="25000"/>
                </a:schemeClr>
              </a:solidFill>
              <a:latin typeface="Times New Roman" pitchFamily="18" charset="0"/>
              <a:cs typeface="Times New Roman" pitchFamily="18" charset="0"/>
            </a:endParaRPr>
          </a:p>
          <a:p>
            <a:endParaRPr lang="en-US" altLang="zh-CN" dirty="0">
              <a:solidFill>
                <a:schemeClr val="tx1">
                  <a:lumMod val="75000"/>
                  <a:lumOff val="25000"/>
                </a:schemeClr>
              </a:solidFill>
              <a:latin typeface="Times New Roman" pitchFamily="18" charset="0"/>
              <a:cs typeface="Times New Roman" pitchFamily="18" charset="0"/>
            </a:endParaRPr>
          </a:p>
          <a:p>
            <a:pPr marL="285750" indent="-285750">
              <a:buFont typeface="Wingdings" panose="05000000000000000000" pitchFamily="2" charset="2"/>
              <a:buChar char="u"/>
            </a:pPr>
            <a:r>
              <a:rPr lang="en-US" altLang="zh-CN" b="1" dirty="0"/>
              <a:t>P</a:t>
            </a:r>
            <a:r>
              <a:rPr lang="en-US" altLang="zh-CN" b="1" dirty="0" smtClean="0"/>
              <a:t>resent </a:t>
            </a:r>
            <a:r>
              <a:rPr lang="en-US" altLang="zh-CN" b="1" dirty="0"/>
              <a:t>overall performance evaluation experiments </a:t>
            </a:r>
            <a:endParaRPr lang="en-US" altLang="zh-CN" b="1"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840997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smtClean="0"/>
              <a:t>Outline</a:t>
            </a:r>
            <a:endParaRPr lang="zh-CN" altLang="en-US" sz="4800" dirty="0"/>
          </a:p>
        </p:txBody>
      </p:sp>
      <p:sp>
        <p:nvSpPr>
          <p:cNvPr id="3" name="TextBox 2"/>
          <p:cNvSpPr txBox="1"/>
          <p:nvPr/>
        </p:nvSpPr>
        <p:spPr>
          <a:xfrm>
            <a:off x="539552" y="1340768"/>
            <a:ext cx="8208912" cy="3554819"/>
          </a:xfrm>
          <a:prstGeom prst="rect">
            <a:avLst/>
          </a:prstGeom>
          <a:noFill/>
        </p:spPr>
        <p:txBody>
          <a:bodyPr wrap="square" rtlCol="0">
            <a:spAutoFit/>
          </a:bodyPr>
          <a:lstStyle/>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Introduction</a:t>
            </a:r>
          </a:p>
          <a:p>
            <a:pPr marL="342900" indent="-342900">
              <a:lnSpc>
                <a:spcPct val="150000"/>
              </a:lnSpc>
              <a:buSzPct val="60000"/>
              <a:buFont typeface="Wingdings" pitchFamily="2" charset="2"/>
              <a:buChar char="l"/>
            </a:pPr>
            <a:r>
              <a:rPr lang="en-US" altLang="zh-CN" sz="3000" b="1" dirty="0" smtClean="0">
                <a:solidFill>
                  <a:schemeClr val="tx2">
                    <a:lumMod val="75000"/>
                  </a:schemeClr>
                </a:solidFill>
                <a:latin typeface="Times New Roman" pitchFamily="18" charset="0"/>
                <a:cs typeface="Times New Roman" pitchFamily="18" charset="0"/>
              </a:rPr>
              <a:t>Background</a:t>
            </a:r>
            <a:r>
              <a:rPr lang="zh-CN" altLang="en-US" sz="3000" b="1" dirty="0" smtClean="0">
                <a:solidFill>
                  <a:schemeClr val="tx2">
                    <a:lumMod val="75000"/>
                  </a:schemeClr>
                </a:solidFill>
                <a:latin typeface="Times New Roman" pitchFamily="18" charset="0"/>
                <a:cs typeface="Times New Roman" pitchFamily="18" charset="0"/>
              </a:rPr>
              <a:t> </a:t>
            </a:r>
            <a:r>
              <a:rPr lang="en-US" altLang="zh-CN" sz="3000" b="1" dirty="0" smtClean="0">
                <a:solidFill>
                  <a:schemeClr val="tx2">
                    <a:lumMod val="75000"/>
                  </a:schemeClr>
                </a:solidFill>
                <a:latin typeface="Times New Roman" pitchFamily="18" charset="0"/>
                <a:cs typeface="Times New Roman" pitchFamily="18" charset="0"/>
              </a:rPr>
              <a:t>And</a:t>
            </a:r>
            <a:r>
              <a:rPr lang="zh-CN" altLang="en-US" sz="3000" b="1" dirty="0" smtClean="0">
                <a:solidFill>
                  <a:schemeClr val="tx2">
                    <a:lumMod val="75000"/>
                  </a:schemeClr>
                </a:solidFill>
                <a:latin typeface="Times New Roman" pitchFamily="18" charset="0"/>
                <a:cs typeface="Times New Roman" pitchFamily="18" charset="0"/>
              </a:rPr>
              <a:t> </a:t>
            </a:r>
            <a:r>
              <a:rPr lang="en-US" altLang="zh-CN" sz="3000" b="1" dirty="0" smtClean="0">
                <a:solidFill>
                  <a:schemeClr val="tx2">
                    <a:lumMod val="75000"/>
                  </a:schemeClr>
                </a:solidFill>
                <a:latin typeface="Times New Roman" pitchFamily="18" charset="0"/>
                <a:cs typeface="Times New Roman" pitchFamily="18" charset="0"/>
              </a:rPr>
              <a:t>Motivation</a:t>
            </a:r>
            <a:endParaRPr lang="en-US" altLang="zh-CN" sz="3000" b="1" dirty="0">
              <a:solidFill>
                <a:schemeClr val="tx2">
                  <a:lumMod val="75000"/>
                </a:schemeClr>
              </a:solidFill>
              <a:latin typeface="Times New Roman" pitchFamily="18" charset="0"/>
              <a:cs typeface="Times New Roman" pitchFamily="18" charset="0"/>
            </a:endParaRPr>
          </a:p>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Design And Implementation</a:t>
            </a:r>
            <a:endParaRPr lang="en-US" altLang="zh-CN" sz="3000" b="1" dirty="0">
              <a:solidFill>
                <a:schemeClr val="tx1">
                  <a:lumMod val="50000"/>
                  <a:lumOff val="50000"/>
                </a:schemeClr>
              </a:solidFill>
              <a:latin typeface="Times New Roman" pitchFamily="18" charset="0"/>
              <a:cs typeface="Times New Roman" pitchFamily="18" charset="0"/>
            </a:endParaRPr>
          </a:p>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Performance Evaluation</a:t>
            </a:r>
          </a:p>
          <a:p>
            <a:pPr marL="342900" indent="-342900">
              <a:lnSpc>
                <a:spcPct val="150000"/>
              </a:lnSpc>
              <a:buSzPct val="60000"/>
              <a:buFont typeface="Wingdings" pitchFamily="2" charset="2"/>
              <a:buChar char="l"/>
            </a:pPr>
            <a:r>
              <a:rPr lang="en-US" altLang="zh-CN" sz="3000" b="1" dirty="0" smtClean="0">
                <a:solidFill>
                  <a:schemeClr val="tx1">
                    <a:lumMod val="50000"/>
                    <a:lumOff val="50000"/>
                  </a:schemeClr>
                </a:solidFill>
                <a:latin typeface="Times New Roman" pitchFamily="18" charset="0"/>
                <a:cs typeface="Times New Roman" pitchFamily="18" charset="0"/>
              </a:rPr>
              <a:t>Conclusion And Future Work</a:t>
            </a:r>
            <a:endParaRPr lang="en-US" altLang="zh-CN" sz="3000" b="1" dirty="0">
              <a:solidFill>
                <a:schemeClr val="tx1">
                  <a:lumMod val="50000"/>
                  <a:lumOff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82049045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98376"/>
            <a:ext cx="7005464" cy="954360"/>
          </a:xfrm>
        </p:spPr>
        <p:txBody>
          <a:bodyPr>
            <a:normAutofit/>
          </a:bodyPr>
          <a:lstStyle/>
          <a:p>
            <a:r>
              <a:rPr lang="en-US" altLang="zh-CN" sz="4800" dirty="0" smtClean="0"/>
              <a:t>NUMA</a:t>
            </a:r>
            <a:r>
              <a:rPr lang="zh-CN" altLang="en-US" sz="4800" dirty="0" smtClean="0"/>
              <a:t> </a:t>
            </a:r>
            <a:r>
              <a:rPr lang="en-US" altLang="zh-CN" sz="4800" dirty="0" smtClean="0"/>
              <a:t>architecture</a:t>
            </a:r>
            <a:endParaRPr lang="zh-CN" altLang="en-US" sz="4800" dirty="0"/>
          </a:p>
        </p:txBody>
      </p:sp>
      <p:sp>
        <p:nvSpPr>
          <p:cNvPr id="5" name="内容占位符 2"/>
          <p:cNvSpPr>
            <a:spLocks noGrp="1"/>
          </p:cNvSpPr>
          <p:nvPr>
            <p:ph idx="1"/>
          </p:nvPr>
        </p:nvSpPr>
        <p:spPr>
          <a:xfrm>
            <a:off x="395536" y="1261168"/>
            <a:ext cx="8229600" cy="4677571"/>
          </a:xfrm>
        </p:spPr>
        <p:txBody>
          <a:bodyPr>
            <a:normAutofit/>
          </a:bodyPr>
          <a:lstStyle/>
          <a:p>
            <a:pPr marL="0" indent="0">
              <a:buNone/>
            </a:pPr>
            <a:endParaRPr lang="en-US" altLang="zh-CN" dirty="0" smtClean="0"/>
          </a:p>
          <a:p>
            <a:endParaRPr lang="zh-CN" altLang="en-US" dirty="0"/>
          </a:p>
        </p:txBody>
      </p:sp>
      <p:sp>
        <p:nvSpPr>
          <p:cNvPr id="4" name="TextBox 3"/>
          <p:cNvSpPr txBox="1"/>
          <p:nvPr/>
        </p:nvSpPr>
        <p:spPr>
          <a:xfrm>
            <a:off x="1222383" y="1124744"/>
            <a:ext cx="6717865" cy="584775"/>
          </a:xfrm>
          <a:prstGeom prst="rect">
            <a:avLst/>
          </a:prstGeom>
          <a:noFill/>
        </p:spPr>
        <p:txBody>
          <a:bodyPr wrap="none" rtlCol="0">
            <a:spAutoFit/>
          </a:bodyPr>
          <a:lstStyle/>
          <a:p>
            <a:r>
              <a:rPr lang="en-US" altLang="zh-CN" sz="3200" b="1" dirty="0" smtClean="0">
                <a:latin typeface="Times New Roman" pitchFamily="18" charset="0"/>
                <a:cs typeface="Times New Roman" pitchFamily="18" charset="0"/>
              </a:rPr>
              <a:t>Commercial servers are NUMA now</a:t>
            </a:r>
            <a:r>
              <a:rPr lang="en-US" altLang="zh-CN" sz="3200" b="1" i="1" dirty="0" smtClean="0">
                <a:latin typeface="Times New Roman" pitchFamily="18" charset="0"/>
                <a:cs typeface="Times New Roman" pitchFamily="18" charset="0"/>
              </a:rPr>
              <a:t>!</a:t>
            </a:r>
            <a:endParaRPr lang="zh-CN" altLang="en-US" sz="3200" b="1" i="1" dirty="0">
              <a:latin typeface="Times New Roman" pitchFamily="18" charset="0"/>
              <a:cs typeface="Times New Roman" pitchFamily="18" charset="0"/>
            </a:endParaRPr>
          </a:p>
        </p:txBody>
      </p:sp>
      <p:sp>
        <p:nvSpPr>
          <p:cNvPr id="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79" name="TextBox 2078"/>
          <p:cNvSpPr txBox="1"/>
          <p:nvPr/>
        </p:nvSpPr>
        <p:spPr>
          <a:xfrm>
            <a:off x="2018690" y="1628800"/>
            <a:ext cx="5125249" cy="369332"/>
          </a:xfrm>
          <a:prstGeom prst="rect">
            <a:avLst/>
          </a:prstGeom>
          <a:noFill/>
        </p:spPr>
        <p:txBody>
          <a:bodyPr wrap="none" rtlCol="0">
            <a:spAutoFit/>
          </a:bodyPr>
          <a:lstStyle/>
          <a:p>
            <a:r>
              <a:rPr lang="en-US" altLang="zh-CN" b="1" dirty="0" smtClean="0"/>
              <a:t>NUMA (Non-Uniform Memory Access) architecture</a:t>
            </a:r>
            <a:endParaRPr lang="zh-CN" altLang="en-US" b="1"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632" y="1988840"/>
            <a:ext cx="4907632" cy="4244438"/>
          </a:xfrm>
          <a:prstGeom prst="rect">
            <a:avLst/>
          </a:prstGeom>
        </p:spPr>
      </p:pic>
    </p:spTree>
    <p:extLst>
      <p:ext uri="{BB962C8B-B14F-4D97-AF65-F5344CB8AC3E}">
        <p14:creationId xmlns:p14="http://schemas.microsoft.com/office/powerpoint/2010/main" val="26101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079"/>
                                        </p:tgtEl>
                                        <p:attrNameLst>
                                          <p:attrName>style.visibility</p:attrName>
                                        </p:attrNameLst>
                                      </p:cBhvr>
                                      <p:to>
                                        <p:strVal val="visible"/>
                                      </p:to>
                                    </p:set>
                                    <p:animEffect transition="in" filter="barn(inVertical)">
                                      <p:cBhvr>
                                        <p:cTn id="14" dur="500"/>
                                        <p:tgtEl>
                                          <p:spTgt spid="2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116632"/>
            <a:ext cx="7437512" cy="954360"/>
          </a:xfrm>
        </p:spPr>
        <p:txBody>
          <a:bodyPr>
            <a:normAutofit/>
          </a:bodyPr>
          <a:lstStyle/>
          <a:p>
            <a:r>
              <a:rPr lang="en-US" altLang="zh-CN" sz="4800" dirty="0">
                <a:solidFill>
                  <a:srgbClr val="4BACC6">
                    <a:lumMod val="75000"/>
                  </a:srgbClr>
                </a:solidFill>
              </a:rPr>
              <a:t>NUMA </a:t>
            </a:r>
            <a:r>
              <a:rPr lang="en-US" altLang="zh-CN" sz="4800" dirty="0" smtClean="0">
                <a:solidFill>
                  <a:srgbClr val="4BACC6">
                    <a:lumMod val="75000"/>
                  </a:srgbClr>
                </a:solidFill>
              </a:rPr>
              <a:t>performance</a:t>
            </a:r>
            <a:endParaRPr lang="zh-CN" altLang="en-US" dirty="0"/>
          </a:p>
        </p:txBody>
      </p:sp>
      <p:sp>
        <p:nvSpPr>
          <p:cNvPr id="3" name="TextBox 2"/>
          <p:cNvSpPr txBox="1"/>
          <p:nvPr/>
        </p:nvSpPr>
        <p:spPr>
          <a:xfrm>
            <a:off x="1021657" y="1268760"/>
            <a:ext cx="6934719" cy="584775"/>
          </a:xfrm>
          <a:prstGeom prst="rect">
            <a:avLst/>
          </a:prstGeom>
          <a:noFill/>
        </p:spPr>
        <p:txBody>
          <a:bodyPr wrap="none" rtlCol="0">
            <a:spAutoFit/>
          </a:bodyPr>
          <a:lstStyle>
            <a:defPPr>
              <a:defRPr lang="zh-CN"/>
            </a:defPPr>
            <a:lvl1pPr>
              <a:defRPr sz="3200" b="1">
                <a:latin typeface="Times New Roman" pitchFamily="18" charset="0"/>
                <a:cs typeface="Times New Roman" pitchFamily="18" charset="0"/>
              </a:defRPr>
            </a:lvl1pPr>
          </a:lstStyle>
          <a:p>
            <a:r>
              <a:rPr lang="en-US" altLang="zh-CN" dirty="0"/>
              <a:t>NUMA performance overhead factors </a:t>
            </a:r>
            <a:endParaRPr lang="zh-CN" altLang="en-US" dirty="0"/>
          </a:p>
        </p:txBody>
      </p:sp>
      <p:sp>
        <p:nvSpPr>
          <p:cNvPr id="5"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113329130"/>
              </p:ext>
            </p:extLst>
          </p:nvPr>
        </p:nvGraphicFramePr>
        <p:xfrm>
          <a:off x="3635896" y="3861048"/>
          <a:ext cx="5017332" cy="2304256"/>
        </p:xfrm>
        <a:graphic>
          <a:graphicData uri="http://schemas.openxmlformats.org/presentationml/2006/ole">
            <mc:AlternateContent xmlns:mc="http://schemas.openxmlformats.org/markup-compatibility/2006">
              <mc:Choice xmlns:v="urn:schemas-microsoft-com:vml" Requires="v">
                <p:oleObj spid="_x0000_s25992" name="Visio" r:id="rId4" imgW="3855337" imgH="1769040" progId="Visio.Drawing.11">
                  <p:embed/>
                </p:oleObj>
              </mc:Choice>
              <mc:Fallback>
                <p:oleObj name="Visio" r:id="rId4" imgW="3855337" imgH="17690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96" y="3861048"/>
                        <a:ext cx="5017332" cy="2304256"/>
                      </a:xfrm>
                      <a:prstGeom prst="rect">
                        <a:avLst/>
                      </a:prstGeom>
                      <a:noFill/>
                    </p:spPr>
                  </p:pic>
                </p:oleObj>
              </mc:Fallback>
            </mc:AlternateContent>
          </a:graphicData>
        </a:graphic>
      </p:graphicFrame>
      <p:sp>
        <p:nvSpPr>
          <p:cNvPr id="8"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80089627"/>
              </p:ext>
            </p:extLst>
          </p:nvPr>
        </p:nvGraphicFramePr>
        <p:xfrm>
          <a:off x="3635896" y="3284984"/>
          <a:ext cx="4983712" cy="504056"/>
        </p:xfrm>
        <a:graphic>
          <a:graphicData uri="http://schemas.openxmlformats.org/presentationml/2006/ole">
            <mc:AlternateContent xmlns:mc="http://schemas.openxmlformats.org/markup-compatibility/2006">
              <mc:Choice xmlns:v="urn:schemas-microsoft-com:vml" Requires="v">
                <p:oleObj spid="_x0000_s25993" name="Visio" r:id="rId6" imgW="4115205" imgH="360180" progId="Visio.Drawing.11">
                  <p:embed/>
                </p:oleObj>
              </mc:Choice>
              <mc:Fallback>
                <p:oleObj name="Visio" r:id="rId6" imgW="4115205" imgH="36018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3284984"/>
                        <a:ext cx="4983712" cy="504056"/>
                      </a:xfrm>
                      <a:prstGeom prst="rect">
                        <a:avLst/>
                      </a:prstGeom>
                      <a:noFill/>
                    </p:spPr>
                  </p:pic>
                </p:oleObj>
              </mc:Fallback>
            </mc:AlternateContent>
          </a:graphicData>
        </a:graphic>
      </p:graphicFrame>
      <p:sp>
        <p:nvSpPr>
          <p:cNvPr id="10"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589317781"/>
              </p:ext>
            </p:extLst>
          </p:nvPr>
        </p:nvGraphicFramePr>
        <p:xfrm>
          <a:off x="6690598" y="2132856"/>
          <a:ext cx="1337786" cy="1037722"/>
        </p:xfrm>
        <a:graphic>
          <a:graphicData uri="http://schemas.openxmlformats.org/presentationml/2006/ole">
            <mc:AlternateContent xmlns:mc="http://schemas.openxmlformats.org/markup-compatibility/2006">
              <mc:Choice xmlns:v="urn:schemas-microsoft-com:vml" Requires="v">
                <p:oleObj spid="_x0000_s25994" name="Visio" r:id="rId8" imgW="1019212" imgH="792180" progId="Visio.Drawing.11">
                  <p:embed/>
                </p:oleObj>
              </mc:Choice>
              <mc:Fallback>
                <p:oleObj name="Visio" r:id="rId8" imgW="1019212" imgH="79218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90598" y="2132856"/>
                        <a:ext cx="1337786" cy="1037722"/>
                      </a:xfrm>
                      <a:prstGeom prst="rect">
                        <a:avLst/>
                      </a:prstGeom>
                      <a:noFill/>
                    </p:spPr>
                  </p:pic>
                </p:oleObj>
              </mc:Fallback>
            </mc:AlternateContent>
          </a:graphicData>
        </a:graphic>
      </p:graphicFrame>
      <p:cxnSp>
        <p:nvCxnSpPr>
          <p:cNvPr id="13" name="直接箭头连接符 12"/>
          <p:cNvCxnSpPr/>
          <p:nvPr/>
        </p:nvCxnSpPr>
        <p:spPr>
          <a:xfrm flipH="1">
            <a:off x="6444208" y="3068960"/>
            <a:ext cx="432048" cy="936104"/>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812360" y="3068960"/>
            <a:ext cx="554360" cy="9144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939179983"/>
              </p:ext>
            </p:extLst>
          </p:nvPr>
        </p:nvGraphicFramePr>
        <p:xfrm>
          <a:off x="5056917" y="5565815"/>
          <a:ext cx="925294" cy="515353"/>
        </p:xfrm>
        <a:graphic>
          <a:graphicData uri="http://schemas.openxmlformats.org/presentationml/2006/ole">
            <mc:AlternateContent xmlns:mc="http://schemas.openxmlformats.org/markup-compatibility/2006">
              <mc:Choice xmlns:v="urn:schemas-microsoft-com:vml" Requires="v">
                <p:oleObj spid="_x0000_s25995" name="Visio" r:id="rId10" imgW="756372" imgH="414180" progId="Visio.Drawing.11">
                  <p:embed/>
                </p:oleObj>
              </mc:Choice>
              <mc:Fallback>
                <p:oleObj name="Visio" r:id="rId10" imgW="756372" imgH="414180" progId="Visio.Drawing.11">
                  <p:embed/>
                  <p:pic>
                    <p:nvPicPr>
                      <p:cNvPr id="0" name=""/>
                      <p:cNvPicPr>
                        <a:picLocks noChangeAspect="1" noChangeArrowheads="1"/>
                      </p:cNvPicPr>
                      <p:nvPr/>
                    </p:nvPicPr>
                    <p:blipFill>
                      <a:blip r:embed="rId11"/>
                      <a:srcRect/>
                      <a:stretch>
                        <a:fillRect/>
                      </a:stretch>
                    </p:blipFill>
                    <p:spPr bwMode="auto">
                      <a:xfrm>
                        <a:off x="5056917" y="5565815"/>
                        <a:ext cx="925294" cy="515353"/>
                      </a:xfrm>
                      <a:prstGeom prst="rect">
                        <a:avLst/>
                      </a:prstGeom>
                      <a:noFill/>
                    </p:spPr>
                  </p:pic>
                </p:oleObj>
              </mc:Fallback>
            </mc:AlternateContent>
          </a:graphicData>
        </a:graphic>
      </p:graphicFrame>
      <p:sp>
        <p:nvSpPr>
          <p:cNvPr id="23" name="TextBox 22"/>
          <p:cNvSpPr txBox="1"/>
          <p:nvPr/>
        </p:nvSpPr>
        <p:spPr>
          <a:xfrm>
            <a:off x="539552" y="2276872"/>
            <a:ext cx="2108269" cy="646331"/>
          </a:xfrm>
          <a:prstGeom prst="rect">
            <a:avLst/>
          </a:prstGeom>
          <a:noFill/>
        </p:spPr>
        <p:txBody>
          <a:bodyPr wrap="none" rtlCol="0">
            <a:spAutoFit/>
          </a:bodyPr>
          <a:lstStyle/>
          <a:p>
            <a:pPr marL="285750" indent="-285750">
              <a:lnSpc>
                <a:spcPct val="200000"/>
              </a:lnSpc>
              <a:buFont typeface="Wingdings" pitchFamily="2" charset="2"/>
              <a:buChar char="u"/>
            </a:pPr>
            <a:r>
              <a:rPr lang="en-US" altLang="zh-CN" b="1" dirty="0" smtClean="0">
                <a:solidFill>
                  <a:schemeClr val="accent1">
                    <a:lumMod val="50000"/>
                  </a:schemeClr>
                </a:solidFill>
                <a:latin typeface="Times New Roman" pitchFamily="18" charset="0"/>
                <a:cs typeface="Times New Roman" pitchFamily="18" charset="0"/>
              </a:rPr>
              <a:t>Remote </a:t>
            </a:r>
            <a:r>
              <a:rPr lang="en-US" altLang="zh-CN" b="1" dirty="0">
                <a:solidFill>
                  <a:schemeClr val="accent1">
                    <a:lumMod val="50000"/>
                  </a:schemeClr>
                </a:solidFill>
                <a:latin typeface="Times New Roman" pitchFamily="18" charset="0"/>
                <a:cs typeface="Times New Roman" pitchFamily="18" charset="0"/>
              </a:rPr>
              <a:t>m</a:t>
            </a:r>
            <a:r>
              <a:rPr lang="en-US" altLang="zh-CN" b="1" dirty="0" smtClean="0">
                <a:solidFill>
                  <a:schemeClr val="accent1">
                    <a:lumMod val="50000"/>
                  </a:schemeClr>
                </a:solidFill>
                <a:latin typeface="Times New Roman" pitchFamily="18" charset="0"/>
                <a:cs typeface="Times New Roman" pitchFamily="18" charset="0"/>
              </a:rPr>
              <a:t>emory</a:t>
            </a:r>
          </a:p>
        </p:txBody>
      </p:sp>
      <p:sp>
        <p:nvSpPr>
          <p:cNvPr id="27" name="左箭头 26"/>
          <p:cNvSpPr/>
          <p:nvPr/>
        </p:nvSpPr>
        <p:spPr>
          <a:xfrm>
            <a:off x="4765551" y="5733256"/>
            <a:ext cx="310505" cy="14401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108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3463143693"/>
              </p:ext>
            </p:extLst>
          </p:nvPr>
        </p:nvGraphicFramePr>
        <p:xfrm>
          <a:off x="3635896" y="3861048"/>
          <a:ext cx="5017332" cy="2304256"/>
        </p:xfrm>
        <a:graphic>
          <a:graphicData uri="http://schemas.openxmlformats.org/presentationml/2006/ole">
            <mc:AlternateContent xmlns:mc="http://schemas.openxmlformats.org/markup-compatibility/2006">
              <mc:Choice xmlns:v="urn:schemas-microsoft-com:vml" Requires="v">
                <p:oleObj spid="_x0000_s27210" name="Visio" r:id="rId4" imgW="3855432" imgH="1769074" progId="Visio.Drawing.11">
                  <p:embed/>
                </p:oleObj>
              </mc:Choice>
              <mc:Fallback>
                <p:oleObj name="Visio" r:id="rId4" imgW="3855432" imgH="1769074" progId="Visio.Drawing.11">
                  <p:embed/>
                  <p:pic>
                    <p:nvPicPr>
                      <p:cNvPr id="0" name=""/>
                      <p:cNvPicPr>
                        <a:picLocks noChangeAspect="1" noChangeArrowheads="1"/>
                      </p:cNvPicPr>
                      <p:nvPr/>
                    </p:nvPicPr>
                    <p:blipFill>
                      <a:blip r:embed="rId5"/>
                      <a:srcRect/>
                      <a:stretch>
                        <a:fillRect/>
                      </a:stretch>
                    </p:blipFill>
                    <p:spPr bwMode="auto">
                      <a:xfrm>
                        <a:off x="3635896" y="3861048"/>
                        <a:ext cx="5017332" cy="2304256"/>
                      </a:xfrm>
                      <a:prstGeom prst="rect">
                        <a:avLst/>
                      </a:prstGeom>
                      <a:noFill/>
                    </p:spPr>
                  </p:pic>
                </p:oleObj>
              </mc:Fallback>
            </mc:AlternateContent>
          </a:graphicData>
        </a:graphic>
      </p:graphicFrame>
      <p:cxnSp>
        <p:nvCxnSpPr>
          <p:cNvPr id="20" name="直接箭头连接符 19"/>
          <p:cNvCxnSpPr/>
          <p:nvPr/>
        </p:nvCxnSpPr>
        <p:spPr>
          <a:xfrm>
            <a:off x="7092280" y="5846916"/>
            <a:ext cx="360040"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30832" y="116632"/>
            <a:ext cx="7365504" cy="954360"/>
          </a:xfrm>
        </p:spPr>
        <p:txBody>
          <a:bodyPr>
            <a:normAutofit fontScale="90000"/>
          </a:bodyPr>
          <a:lstStyle/>
          <a:p>
            <a:r>
              <a:rPr lang="en-US" altLang="zh-CN" sz="4800" dirty="0">
                <a:solidFill>
                  <a:srgbClr val="4BACC6">
                    <a:lumMod val="75000"/>
                  </a:srgbClr>
                </a:solidFill>
              </a:rPr>
              <a:t>VM Scheduling on NUMA</a:t>
            </a:r>
            <a:endParaRPr lang="zh-CN" altLang="en-US" dirty="0"/>
          </a:p>
        </p:txBody>
      </p:sp>
      <p:sp>
        <p:nvSpPr>
          <p:cNvPr id="3" name="TextBox 2"/>
          <p:cNvSpPr txBox="1"/>
          <p:nvPr/>
        </p:nvSpPr>
        <p:spPr>
          <a:xfrm>
            <a:off x="1021657" y="1268760"/>
            <a:ext cx="6934719" cy="584775"/>
          </a:xfrm>
          <a:prstGeom prst="rect">
            <a:avLst/>
          </a:prstGeom>
          <a:noFill/>
        </p:spPr>
        <p:txBody>
          <a:bodyPr wrap="none" rtlCol="0">
            <a:spAutoFit/>
          </a:bodyPr>
          <a:lstStyle>
            <a:defPPr>
              <a:defRPr lang="zh-CN"/>
            </a:defPPr>
            <a:lvl1pPr>
              <a:defRPr sz="3200" b="1">
                <a:latin typeface="Times New Roman" pitchFamily="18" charset="0"/>
                <a:cs typeface="Times New Roman" pitchFamily="18" charset="0"/>
              </a:defRPr>
            </a:lvl1pPr>
          </a:lstStyle>
          <a:p>
            <a:r>
              <a:rPr lang="en-US" altLang="zh-CN" dirty="0"/>
              <a:t>NUMA performance overhead factors </a:t>
            </a:r>
            <a:endParaRPr lang="zh-CN" altLang="en-US" dirty="0"/>
          </a:p>
        </p:txBody>
      </p:sp>
      <p:sp>
        <p:nvSpPr>
          <p:cNvPr id="5"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760659518"/>
              </p:ext>
            </p:extLst>
          </p:nvPr>
        </p:nvGraphicFramePr>
        <p:xfrm>
          <a:off x="3635896" y="3284984"/>
          <a:ext cx="4983712" cy="504056"/>
        </p:xfrm>
        <a:graphic>
          <a:graphicData uri="http://schemas.openxmlformats.org/presentationml/2006/ole">
            <mc:AlternateContent xmlns:mc="http://schemas.openxmlformats.org/markup-compatibility/2006">
              <mc:Choice xmlns:v="urn:schemas-microsoft-com:vml" Requires="v">
                <p:oleObj spid="_x0000_s27211" name="Visio" r:id="rId6" imgW="4115205" imgH="360180" progId="Visio.Drawing.11">
                  <p:embed/>
                </p:oleObj>
              </mc:Choice>
              <mc:Fallback>
                <p:oleObj name="Visio" r:id="rId6" imgW="4115205" imgH="36018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3284984"/>
                        <a:ext cx="4983712" cy="504056"/>
                      </a:xfrm>
                      <a:prstGeom prst="rect">
                        <a:avLst/>
                      </a:prstGeom>
                      <a:noFill/>
                    </p:spPr>
                  </p:pic>
                </p:oleObj>
              </mc:Fallback>
            </mc:AlternateContent>
          </a:graphicData>
        </a:graphic>
      </p:graphicFrame>
      <p:sp>
        <p:nvSpPr>
          <p:cNvPr id="10"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184793797"/>
              </p:ext>
            </p:extLst>
          </p:nvPr>
        </p:nvGraphicFramePr>
        <p:xfrm>
          <a:off x="3635896" y="2204864"/>
          <a:ext cx="1244956" cy="965714"/>
        </p:xfrm>
        <a:graphic>
          <a:graphicData uri="http://schemas.openxmlformats.org/presentationml/2006/ole">
            <mc:AlternateContent xmlns:mc="http://schemas.openxmlformats.org/markup-compatibility/2006">
              <mc:Choice xmlns:v="urn:schemas-microsoft-com:vml" Requires="v">
                <p:oleObj spid="_x0000_s27212" name="Visio" r:id="rId8" imgW="1019212" imgH="792180" progId="Visio.Drawing.11">
                  <p:embed/>
                </p:oleObj>
              </mc:Choice>
              <mc:Fallback>
                <p:oleObj name="Visio" r:id="rId8" imgW="1019212" imgH="79218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896" y="2204864"/>
                        <a:ext cx="1244956" cy="965714"/>
                      </a:xfrm>
                      <a:prstGeom prst="rect">
                        <a:avLst/>
                      </a:prstGeom>
                      <a:noFill/>
                    </p:spPr>
                  </p:pic>
                </p:oleObj>
              </mc:Fallback>
            </mc:AlternateContent>
          </a:graphicData>
        </a:graphic>
      </p:graphicFrame>
      <p:cxnSp>
        <p:nvCxnSpPr>
          <p:cNvPr id="13" name="直接箭头连接符 12"/>
          <p:cNvCxnSpPr/>
          <p:nvPr/>
        </p:nvCxnSpPr>
        <p:spPr>
          <a:xfrm>
            <a:off x="3851920" y="3068960"/>
            <a:ext cx="0" cy="9144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724227" y="3068960"/>
            <a:ext cx="783877" cy="9144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2754475633"/>
              </p:ext>
            </p:extLst>
          </p:nvPr>
        </p:nvGraphicFramePr>
        <p:xfrm>
          <a:off x="5076056" y="5589240"/>
          <a:ext cx="925294" cy="515353"/>
        </p:xfrm>
        <a:graphic>
          <a:graphicData uri="http://schemas.openxmlformats.org/presentationml/2006/ole">
            <mc:AlternateContent xmlns:mc="http://schemas.openxmlformats.org/markup-compatibility/2006">
              <mc:Choice xmlns:v="urn:schemas-microsoft-com:vml" Requires="v">
                <p:oleObj spid="_x0000_s27213" name="Visio" r:id="rId10" imgW="756372" imgH="414180" progId="Visio.Drawing.11">
                  <p:embed/>
                </p:oleObj>
              </mc:Choice>
              <mc:Fallback>
                <p:oleObj name="Visio" r:id="rId10" imgW="756372" imgH="414180" progId="Visio.Drawing.11">
                  <p:embed/>
                  <p:pic>
                    <p:nvPicPr>
                      <p:cNvPr id="0" name=""/>
                      <p:cNvPicPr>
                        <a:picLocks noChangeAspect="1" noChangeArrowheads="1"/>
                      </p:cNvPicPr>
                      <p:nvPr/>
                    </p:nvPicPr>
                    <p:blipFill>
                      <a:blip r:embed="rId11"/>
                      <a:srcRect/>
                      <a:stretch>
                        <a:fillRect/>
                      </a:stretch>
                    </p:blipFill>
                    <p:spPr bwMode="auto">
                      <a:xfrm>
                        <a:off x="5076056" y="5589240"/>
                        <a:ext cx="925294" cy="515353"/>
                      </a:xfrm>
                      <a:prstGeom prst="rect">
                        <a:avLst/>
                      </a:prstGeom>
                      <a:noFill/>
                    </p:spPr>
                  </p:pic>
                </p:oleObj>
              </mc:Fallback>
            </mc:AlternateContent>
          </a:graphicData>
        </a:graphic>
      </p:graphicFrame>
      <p:sp>
        <p:nvSpPr>
          <p:cNvPr id="23" name="TextBox 22"/>
          <p:cNvSpPr txBox="1"/>
          <p:nvPr/>
        </p:nvSpPr>
        <p:spPr>
          <a:xfrm>
            <a:off x="539551" y="2276872"/>
            <a:ext cx="2185214" cy="1200329"/>
          </a:xfrm>
          <a:prstGeom prst="rect">
            <a:avLst/>
          </a:prstGeom>
          <a:noFill/>
        </p:spPr>
        <p:txBody>
          <a:bodyPr wrap="none" rtlCol="0">
            <a:spAutoFit/>
          </a:bodyPr>
          <a:lstStyle/>
          <a:p>
            <a:pPr marL="285750" indent="-285750">
              <a:lnSpc>
                <a:spcPct val="200000"/>
              </a:lnSpc>
              <a:buFont typeface="Wingdings" pitchFamily="2" charset="2"/>
              <a:buChar char="u"/>
            </a:pPr>
            <a:r>
              <a:rPr lang="en-US" altLang="zh-CN" b="1" dirty="0" smtClean="0">
                <a:solidFill>
                  <a:schemeClr val="tx2">
                    <a:lumMod val="40000"/>
                    <a:lumOff val="60000"/>
                  </a:schemeClr>
                </a:solidFill>
                <a:latin typeface="Times New Roman" pitchFamily="18" charset="0"/>
                <a:cs typeface="Times New Roman" pitchFamily="18" charset="0"/>
              </a:rPr>
              <a:t>Remote </a:t>
            </a:r>
            <a:r>
              <a:rPr lang="en-US" altLang="zh-CN" b="1" dirty="0" smtClean="0">
                <a:solidFill>
                  <a:schemeClr val="tx2">
                    <a:lumMod val="40000"/>
                    <a:lumOff val="60000"/>
                  </a:schemeClr>
                </a:solidFill>
                <a:latin typeface="Times New Roman" pitchFamily="18" charset="0"/>
                <a:cs typeface="Times New Roman" pitchFamily="18" charset="0"/>
              </a:rPr>
              <a:t>memory</a:t>
            </a:r>
          </a:p>
          <a:p>
            <a:pPr marL="285750" indent="-285750">
              <a:lnSpc>
                <a:spcPct val="200000"/>
              </a:lnSpc>
              <a:buFont typeface="Wingdings" pitchFamily="2" charset="2"/>
              <a:buChar char="u"/>
            </a:pPr>
            <a:r>
              <a:rPr lang="en-US" altLang="zh-CN" b="1" dirty="0" smtClean="0">
                <a:solidFill>
                  <a:schemeClr val="accent1">
                    <a:lumMod val="50000"/>
                  </a:schemeClr>
                </a:solidFill>
                <a:latin typeface="Times New Roman" pitchFamily="18" charset="0"/>
                <a:cs typeface="Times New Roman" pitchFamily="18" charset="0"/>
              </a:rPr>
              <a:t>Cache contention</a:t>
            </a:r>
          </a:p>
        </p:txBody>
      </p:sp>
      <p:cxnSp>
        <p:nvCxnSpPr>
          <p:cNvPr id="16" name="直接箭头连接符 15"/>
          <p:cNvCxnSpPr/>
          <p:nvPr/>
        </p:nvCxnSpPr>
        <p:spPr>
          <a:xfrm flipH="1">
            <a:off x="4807447" y="5846916"/>
            <a:ext cx="308718"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810793632"/>
              </p:ext>
            </p:extLst>
          </p:nvPr>
        </p:nvGraphicFramePr>
        <p:xfrm>
          <a:off x="4860032" y="2206824"/>
          <a:ext cx="1246188" cy="965200"/>
        </p:xfrm>
        <a:graphic>
          <a:graphicData uri="http://schemas.openxmlformats.org/presentationml/2006/ole">
            <mc:AlternateContent xmlns:mc="http://schemas.openxmlformats.org/markup-compatibility/2006">
              <mc:Choice xmlns:v="urn:schemas-microsoft-com:vml" Requires="v">
                <p:oleObj spid="_x0000_s27214" name="Visio" r:id="rId12" imgW="1019179" imgH="792256" progId="Visio.Drawing.11">
                  <p:embed/>
                </p:oleObj>
              </mc:Choice>
              <mc:Fallback>
                <p:oleObj name="Visio" r:id="rId12" imgW="1019179" imgH="792256" progId="Visio.Drawing.11">
                  <p:embed/>
                  <p:pic>
                    <p:nvPicPr>
                      <p:cNvPr id="0" name=""/>
                      <p:cNvPicPr>
                        <a:picLocks noChangeAspect="1" noChangeArrowheads="1"/>
                      </p:cNvPicPr>
                      <p:nvPr/>
                    </p:nvPicPr>
                    <p:blipFill>
                      <a:blip r:embed="rId13"/>
                      <a:srcRect/>
                      <a:stretch>
                        <a:fillRect/>
                      </a:stretch>
                    </p:blipFill>
                    <p:spPr bwMode="auto">
                      <a:xfrm>
                        <a:off x="4860032" y="2206824"/>
                        <a:ext cx="1246188"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5" name="直接箭头连接符 24"/>
          <p:cNvCxnSpPr/>
          <p:nvPr/>
        </p:nvCxnSpPr>
        <p:spPr>
          <a:xfrm flipH="1">
            <a:off x="4139952" y="3068960"/>
            <a:ext cx="936104" cy="86409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5682352" y="3068960"/>
            <a:ext cx="185792" cy="897025"/>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8" name="对象 37"/>
          <p:cNvGraphicFramePr>
            <a:graphicFrameLocks noChangeAspect="1"/>
          </p:cNvGraphicFramePr>
          <p:nvPr>
            <p:extLst>
              <p:ext uri="{D42A27DB-BD31-4B8C-83A1-F6EECF244321}">
                <p14:modId xmlns:p14="http://schemas.microsoft.com/office/powerpoint/2010/main" val="3403433301"/>
              </p:ext>
            </p:extLst>
          </p:nvPr>
        </p:nvGraphicFramePr>
        <p:xfrm>
          <a:off x="6300192" y="5589240"/>
          <a:ext cx="923925" cy="514350"/>
        </p:xfrm>
        <a:graphic>
          <a:graphicData uri="http://schemas.openxmlformats.org/presentationml/2006/ole">
            <mc:AlternateContent xmlns:mc="http://schemas.openxmlformats.org/markup-compatibility/2006">
              <mc:Choice xmlns:v="urn:schemas-microsoft-com:vml" Requires="v">
                <p:oleObj spid="_x0000_s27215" name="Visio" r:id="rId14" imgW="756244" imgH="414313" progId="Visio.Drawing.11">
                  <p:embed/>
                </p:oleObj>
              </mc:Choice>
              <mc:Fallback>
                <p:oleObj name="Visio" r:id="rId14" imgW="756244" imgH="414313" progId="Visio.Drawing.11">
                  <p:embed/>
                  <p:pic>
                    <p:nvPicPr>
                      <p:cNvPr id="0" name=""/>
                      <p:cNvPicPr>
                        <a:picLocks noChangeAspect="1" noChangeArrowheads="1"/>
                      </p:cNvPicPr>
                      <p:nvPr/>
                    </p:nvPicPr>
                    <p:blipFill>
                      <a:blip r:embed="rId15"/>
                      <a:srcRect/>
                      <a:stretch>
                        <a:fillRect/>
                      </a:stretch>
                    </p:blipFill>
                    <p:spPr bwMode="auto">
                      <a:xfrm>
                        <a:off x="6300192" y="5589240"/>
                        <a:ext cx="9239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 name="爆炸形 1 38"/>
          <p:cNvSpPr/>
          <p:nvPr/>
        </p:nvSpPr>
        <p:spPr>
          <a:xfrm>
            <a:off x="3876715" y="4365104"/>
            <a:ext cx="551269" cy="504056"/>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Tree>
    <p:extLst>
      <p:ext uri="{BB962C8B-B14F-4D97-AF65-F5344CB8AC3E}">
        <p14:creationId xmlns:p14="http://schemas.microsoft.com/office/powerpoint/2010/main" val="334295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fade">
                                      <p:cBhvr>
                                        <p:cTn id="7" dur="500"/>
                                        <p:tgtEl>
                                          <p:spTgt spid="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par>
                                <p:cTn id="18" presetID="16" presetClass="entr" presetSubtype="21"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inVertical)">
                                      <p:cBhvr>
                                        <p:cTn id="20" dur="500"/>
                                        <p:tgtEl>
                                          <p:spTgt spid="18"/>
                                        </p:tgtEl>
                                      </p:cBhvr>
                                    </p:animEffect>
                                  </p:childTnLst>
                                </p:cTn>
                              </p:par>
                              <p:par>
                                <p:cTn id="21" presetID="16" presetClass="entr" presetSubtype="2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par>
                                <p:cTn id="24" presetID="16" presetClass="entr" presetSubtype="21"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inVertical)">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barn(inVertical)">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arn(inVertical)">
                                      <p:cBhvr>
                                        <p:cTn id="46" dur="500"/>
                                        <p:tgtEl>
                                          <p:spTgt spid="20"/>
                                        </p:tgtEl>
                                      </p:cBhvr>
                                    </p:animEffect>
                                  </p:childTnLst>
                                </p:cTn>
                              </p:par>
                              <p:par>
                                <p:cTn id="47" presetID="16" presetClass="entr" presetSubtype="21"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barn(inVertical)">
                                      <p:cBhvr>
                                        <p:cTn id="49" dur="500"/>
                                        <p:tgtEl>
                                          <p:spTgt spid="3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899496451"/>
              </p:ext>
            </p:extLst>
          </p:nvPr>
        </p:nvGraphicFramePr>
        <p:xfrm>
          <a:off x="4019164" y="3861048"/>
          <a:ext cx="5017332" cy="2304256"/>
        </p:xfrm>
        <a:graphic>
          <a:graphicData uri="http://schemas.openxmlformats.org/presentationml/2006/ole">
            <mc:AlternateContent xmlns:mc="http://schemas.openxmlformats.org/markup-compatibility/2006">
              <mc:Choice xmlns:v="urn:schemas-microsoft-com:vml" Requires="v">
                <p:oleObj spid="_x0000_s28234" name="Visio" r:id="rId4" imgW="3855432" imgH="1769074" progId="Visio.Drawing.11">
                  <p:embed/>
                </p:oleObj>
              </mc:Choice>
              <mc:Fallback>
                <p:oleObj name="Visio" r:id="rId4" imgW="3855432" imgH="1769074" progId="Visio.Drawing.11">
                  <p:embed/>
                  <p:pic>
                    <p:nvPicPr>
                      <p:cNvPr id="0" name=""/>
                      <p:cNvPicPr>
                        <a:picLocks noChangeAspect="1" noChangeArrowheads="1"/>
                      </p:cNvPicPr>
                      <p:nvPr/>
                    </p:nvPicPr>
                    <p:blipFill>
                      <a:blip r:embed="rId5"/>
                      <a:srcRect/>
                      <a:stretch>
                        <a:fillRect/>
                      </a:stretch>
                    </p:blipFill>
                    <p:spPr bwMode="auto">
                      <a:xfrm>
                        <a:off x="4019164" y="3861048"/>
                        <a:ext cx="5017332" cy="2304256"/>
                      </a:xfrm>
                      <a:prstGeom prst="rect">
                        <a:avLst/>
                      </a:prstGeom>
                      <a:noFill/>
                    </p:spPr>
                  </p:pic>
                </p:oleObj>
              </mc:Fallback>
            </mc:AlternateContent>
          </a:graphicData>
        </a:graphic>
      </p:graphicFrame>
      <p:sp>
        <p:nvSpPr>
          <p:cNvPr id="2" name="标题 1"/>
          <p:cNvSpPr>
            <a:spLocks noGrp="1"/>
          </p:cNvSpPr>
          <p:nvPr>
            <p:ph type="title"/>
          </p:nvPr>
        </p:nvSpPr>
        <p:spPr>
          <a:xfrm>
            <a:off x="230832" y="116632"/>
            <a:ext cx="7365504" cy="954360"/>
          </a:xfrm>
        </p:spPr>
        <p:txBody>
          <a:bodyPr>
            <a:normAutofit fontScale="90000"/>
          </a:bodyPr>
          <a:lstStyle/>
          <a:p>
            <a:r>
              <a:rPr lang="en-US" altLang="zh-CN" sz="4800" dirty="0">
                <a:solidFill>
                  <a:srgbClr val="4BACC6">
                    <a:lumMod val="75000"/>
                  </a:srgbClr>
                </a:solidFill>
              </a:rPr>
              <a:t>VM Scheduling on NUMA</a:t>
            </a:r>
            <a:endParaRPr lang="zh-CN" altLang="en-US" dirty="0"/>
          </a:p>
        </p:txBody>
      </p:sp>
      <p:sp>
        <p:nvSpPr>
          <p:cNvPr id="3" name="TextBox 2"/>
          <p:cNvSpPr txBox="1"/>
          <p:nvPr/>
        </p:nvSpPr>
        <p:spPr>
          <a:xfrm>
            <a:off x="1021657" y="1268760"/>
            <a:ext cx="6934719" cy="584775"/>
          </a:xfrm>
          <a:prstGeom prst="rect">
            <a:avLst/>
          </a:prstGeom>
          <a:noFill/>
        </p:spPr>
        <p:txBody>
          <a:bodyPr wrap="none" rtlCol="0">
            <a:spAutoFit/>
          </a:bodyPr>
          <a:lstStyle>
            <a:defPPr>
              <a:defRPr lang="zh-CN"/>
            </a:defPPr>
            <a:lvl1pPr>
              <a:defRPr sz="3200" b="1">
                <a:latin typeface="Times New Roman" pitchFamily="18" charset="0"/>
                <a:cs typeface="Times New Roman" pitchFamily="18" charset="0"/>
              </a:defRPr>
            </a:lvl1pPr>
          </a:lstStyle>
          <a:p>
            <a:r>
              <a:rPr lang="en-US" altLang="zh-CN" dirty="0"/>
              <a:t>NUMA performance overhead factors </a:t>
            </a:r>
            <a:endParaRPr lang="zh-CN" altLang="en-US" dirty="0"/>
          </a:p>
        </p:txBody>
      </p:sp>
      <p:sp>
        <p:nvSpPr>
          <p:cNvPr id="5"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699460724"/>
              </p:ext>
            </p:extLst>
          </p:nvPr>
        </p:nvGraphicFramePr>
        <p:xfrm>
          <a:off x="4019164" y="3284984"/>
          <a:ext cx="4983712" cy="504056"/>
        </p:xfrm>
        <a:graphic>
          <a:graphicData uri="http://schemas.openxmlformats.org/presentationml/2006/ole">
            <mc:AlternateContent xmlns:mc="http://schemas.openxmlformats.org/markup-compatibility/2006">
              <mc:Choice xmlns:v="urn:schemas-microsoft-com:vml" Requires="v">
                <p:oleObj spid="_x0000_s28235" name="Visio" r:id="rId6" imgW="4115205" imgH="360180" progId="Visio.Drawing.11">
                  <p:embed/>
                </p:oleObj>
              </mc:Choice>
              <mc:Fallback>
                <p:oleObj name="Visio" r:id="rId6" imgW="4115205" imgH="36018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9164" y="3284984"/>
                        <a:ext cx="4983712" cy="504056"/>
                      </a:xfrm>
                      <a:prstGeom prst="rect">
                        <a:avLst/>
                      </a:prstGeom>
                      <a:noFill/>
                    </p:spPr>
                  </p:pic>
                </p:oleObj>
              </mc:Fallback>
            </mc:AlternateContent>
          </a:graphicData>
        </a:graphic>
      </p:graphicFrame>
      <p:sp>
        <p:nvSpPr>
          <p:cNvPr id="10"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303883168"/>
              </p:ext>
            </p:extLst>
          </p:nvPr>
        </p:nvGraphicFramePr>
        <p:xfrm>
          <a:off x="4430392" y="2204864"/>
          <a:ext cx="1244956" cy="965714"/>
        </p:xfrm>
        <a:graphic>
          <a:graphicData uri="http://schemas.openxmlformats.org/presentationml/2006/ole">
            <mc:AlternateContent xmlns:mc="http://schemas.openxmlformats.org/markup-compatibility/2006">
              <mc:Choice xmlns:v="urn:schemas-microsoft-com:vml" Requires="v">
                <p:oleObj spid="_x0000_s28236" name="Visio" r:id="rId8" imgW="1019212" imgH="792180" progId="Visio.Drawing.11">
                  <p:embed/>
                </p:oleObj>
              </mc:Choice>
              <mc:Fallback>
                <p:oleObj name="Visio" r:id="rId8" imgW="1019212" imgH="79218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0392" y="2204864"/>
                        <a:ext cx="1244956" cy="965714"/>
                      </a:xfrm>
                      <a:prstGeom prst="rect">
                        <a:avLst/>
                      </a:prstGeom>
                      <a:noFill/>
                    </p:spPr>
                  </p:pic>
                </p:oleObj>
              </mc:Fallback>
            </mc:AlternateContent>
          </a:graphicData>
        </a:graphic>
      </p:graphicFrame>
      <p:cxnSp>
        <p:nvCxnSpPr>
          <p:cNvPr id="13" name="直接箭头连接符 12"/>
          <p:cNvCxnSpPr/>
          <p:nvPr/>
        </p:nvCxnSpPr>
        <p:spPr>
          <a:xfrm flipH="1">
            <a:off x="4235188" y="3086335"/>
            <a:ext cx="360040" cy="897025"/>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499433" y="3086335"/>
            <a:ext cx="391939" cy="897025"/>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441270588"/>
              </p:ext>
            </p:extLst>
          </p:nvPr>
        </p:nvGraphicFramePr>
        <p:xfrm>
          <a:off x="5459324" y="5445224"/>
          <a:ext cx="818745" cy="456009"/>
        </p:xfrm>
        <a:graphic>
          <a:graphicData uri="http://schemas.openxmlformats.org/presentationml/2006/ole">
            <mc:AlternateContent xmlns:mc="http://schemas.openxmlformats.org/markup-compatibility/2006">
              <mc:Choice xmlns:v="urn:schemas-microsoft-com:vml" Requires="v">
                <p:oleObj spid="_x0000_s28237" name="Visio" r:id="rId10" imgW="756244" imgH="414313" progId="Visio.Drawing.11">
                  <p:embed/>
                </p:oleObj>
              </mc:Choice>
              <mc:Fallback>
                <p:oleObj name="Visio" r:id="rId10" imgW="756244" imgH="414313" progId="Visio.Drawing.11">
                  <p:embed/>
                  <p:pic>
                    <p:nvPicPr>
                      <p:cNvPr id="0" name=""/>
                      <p:cNvPicPr>
                        <a:picLocks noChangeAspect="1" noChangeArrowheads="1"/>
                      </p:cNvPicPr>
                      <p:nvPr/>
                    </p:nvPicPr>
                    <p:blipFill>
                      <a:blip r:embed="rId11"/>
                      <a:srcRect/>
                      <a:stretch>
                        <a:fillRect/>
                      </a:stretch>
                    </p:blipFill>
                    <p:spPr bwMode="auto">
                      <a:xfrm>
                        <a:off x="5459324" y="5445224"/>
                        <a:ext cx="818745" cy="456009"/>
                      </a:xfrm>
                      <a:prstGeom prst="rect">
                        <a:avLst/>
                      </a:prstGeom>
                      <a:noFill/>
                    </p:spPr>
                  </p:pic>
                </p:oleObj>
              </mc:Fallback>
            </mc:AlternateContent>
          </a:graphicData>
        </a:graphic>
      </p:graphicFrame>
      <p:sp>
        <p:nvSpPr>
          <p:cNvPr id="23" name="TextBox 22"/>
          <p:cNvSpPr txBox="1"/>
          <p:nvPr/>
        </p:nvSpPr>
        <p:spPr>
          <a:xfrm>
            <a:off x="539551" y="2276872"/>
            <a:ext cx="3440044" cy="1754326"/>
          </a:xfrm>
          <a:prstGeom prst="rect">
            <a:avLst/>
          </a:prstGeom>
          <a:noFill/>
        </p:spPr>
        <p:txBody>
          <a:bodyPr wrap="none" rtlCol="0">
            <a:spAutoFit/>
          </a:bodyPr>
          <a:lstStyle/>
          <a:p>
            <a:pPr marL="285750" indent="-285750">
              <a:lnSpc>
                <a:spcPct val="200000"/>
              </a:lnSpc>
              <a:buFont typeface="Wingdings" pitchFamily="2" charset="2"/>
              <a:buChar char="u"/>
            </a:pPr>
            <a:r>
              <a:rPr lang="en-US" altLang="zh-CN" b="1" dirty="0" smtClean="0">
                <a:solidFill>
                  <a:schemeClr val="tx2">
                    <a:lumMod val="40000"/>
                    <a:lumOff val="60000"/>
                  </a:schemeClr>
                </a:solidFill>
                <a:latin typeface="Times New Roman" pitchFamily="18" charset="0"/>
                <a:cs typeface="Times New Roman" pitchFamily="18" charset="0"/>
              </a:rPr>
              <a:t>Remote </a:t>
            </a:r>
            <a:r>
              <a:rPr lang="en-US" altLang="zh-CN" b="1" dirty="0" smtClean="0">
                <a:solidFill>
                  <a:schemeClr val="tx2">
                    <a:lumMod val="40000"/>
                    <a:lumOff val="60000"/>
                  </a:schemeClr>
                </a:solidFill>
                <a:latin typeface="Times New Roman" pitchFamily="18" charset="0"/>
                <a:cs typeface="Times New Roman" pitchFamily="18" charset="0"/>
              </a:rPr>
              <a:t>memory</a:t>
            </a:r>
          </a:p>
          <a:p>
            <a:pPr marL="285750" indent="-285750">
              <a:lnSpc>
                <a:spcPct val="200000"/>
              </a:lnSpc>
              <a:buFont typeface="Wingdings" pitchFamily="2" charset="2"/>
              <a:buChar char="u"/>
            </a:pPr>
            <a:r>
              <a:rPr lang="en-US" altLang="zh-CN" b="1" dirty="0" smtClean="0">
                <a:solidFill>
                  <a:schemeClr val="tx2">
                    <a:lumMod val="40000"/>
                    <a:lumOff val="60000"/>
                  </a:schemeClr>
                </a:solidFill>
                <a:latin typeface="Times New Roman" pitchFamily="18" charset="0"/>
                <a:cs typeface="Times New Roman" pitchFamily="18" charset="0"/>
              </a:rPr>
              <a:t>Cache contention</a:t>
            </a:r>
          </a:p>
          <a:p>
            <a:pPr marL="285750" indent="-285750">
              <a:lnSpc>
                <a:spcPct val="200000"/>
              </a:lnSpc>
              <a:buFont typeface="Wingdings" pitchFamily="2" charset="2"/>
              <a:buChar char="u"/>
            </a:pPr>
            <a:r>
              <a:rPr lang="en-US" altLang="zh-CN" b="1" dirty="0" smtClean="0">
                <a:solidFill>
                  <a:schemeClr val="accent1">
                    <a:lumMod val="50000"/>
                  </a:schemeClr>
                </a:solidFill>
                <a:latin typeface="Times New Roman" pitchFamily="18" charset="0"/>
                <a:cs typeface="Times New Roman" pitchFamily="18" charset="0"/>
              </a:rPr>
              <a:t>Memory </a:t>
            </a:r>
            <a:r>
              <a:rPr lang="en-US" altLang="zh-CN" b="1" dirty="0" smtClean="0">
                <a:solidFill>
                  <a:schemeClr val="accent1">
                    <a:lumMod val="50000"/>
                  </a:schemeClr>
                </a:solidFill>
                <a:latin typeface="Times New Roman" pitchFamily="18" charset="0"/>
                <a:cs typeface="Times New Roman" pitchFamily="18" charset="0"/>
              </a:rPr>
              <a:t>controller contention</a:t>
            </a:r>
          </a:p>
        </p:txBody>
      </p:sp>
      <p:cxnSp>
        <p:nvCxnSpPr>
          <p:cNvPr id="16" name="直接箭头连接符 15"/>
          <p:cNvCxnSpPr/>
          <p:nvPr/>
        </p:nvCxnSpPr>
        <p:spPr>
          <a:xfrm flipH="1">
            <a:off x="5190715" y="5702900"/>
            <a:ext cx="308718"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966718003"/>
              </p:ext>
            </p:extLst>
          </p:nvPr>
        </p:nvGraphicFramePr>
        <p:xfrm>
          <a:off x="7165464" y="2206824"/>
          <a:ext cx="1246188" cy="965200"/>
        </p:xfrm>
        <a:graphic>
          <a:graphicData uri="http://schemas.openxmlformats.org/presentationml/2006/ole">
            <mc:AlternateContent xmlns:mc="http://schemas.openxmlformats.org/markup-compatibility/2006">
              <mc:Choice xmlns:v="urn:schemas-microsoft-com:vml" Requires="v">
                <p:oleObj spid="_x0000_s28238" name="Visio" r:id="rId12" imgW="1019179" imgH="792256" progId="Visio.Drawing.11">
                  <p:embed/>
                </p:oleObj>
              </mc:Choice>
              <mc:Fallback>
                <p:oleObj name="Visio" r:id="rId12" imgW="1019179" imgH="792256" progId="Visio.Drawing.11">
                  <p:embed/>
                  <p:pic>
                    <p:nvPicPr>
                      <p:cNvPr id="0" name=""/>
                      <p:cNvPicPr>
                        <a:picLocks noChangeAspect="1" noChangeArrowheads="1"/>
                      </p:cNvPicPr>
                      <p:nvPr/>
                    </p:nvPicPr>
                    <p:blipFill>
                      <a:blip r:embed="rId13"/>
                      <a:srcRect/>
                      <a:stretch>
                        <a:fillRect/>
                      </a:stretch>
                    </p:blipFill>
                    <p:spPr bwMode="auto">
                      <a:xfrm>
                        <a:off x="7165464" y="2206824"/>
                        <a:ext cx="1246188"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5" name="直接箭头连接符 24"/>
          <p:cNvCxnSpPr/>
          <p:nvPr/>
        </p:nvCxnSpPr>
        <p:spPr>
          <a:xfrm flipH="1">
            <a:off x="6899484" y="3102799"/>
            <a:ext cx="432048" cy="86409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8237404" y="3086335"/>
            <a:ext cx="462280" cy="897025"/>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8" name="对象 37"/>
          <p:cNvGraphicFramePr>
            <a:graphicFrameLocks noChangeAspect="1"/>
          </p:cNvGraphicFramePr>
          <p:nvPr>
            <p:extLst>
              <p:ext uri="{D42A27DB-BD31-4B8C-83A1-F6EECF244321}">
                <p14:modId xmlns:p14="http://schemas.microsoft.com/office/powerpoint/2010/main" val="561181797"/>
              </p:ext>
            </p:extLst>
          </p:nvPr>
        </p:nvGraphicFramePr>
        <p:xfrm>
          <a:off x="5459324" y="5877272"/>
          <a:ext cx="837438" cy="466202"/>
        </p:xfrm>
        <a:graphic>
          <a:graphicData uri="http://schemas.openxmlformats.org/presentationml/2006/ole">
            <mc:AlternateContent xmlns:mc="http://schemas.openxmlformats.org/markup-compatibility/2006">
              <mc:Choice xmlns:v="urn:schemas-microsoft-com:vml" Requires="v">
                <p:oleObj spid="_x0000_s28239" name="Visio" r:id="rId14" imgW="756244" imgH="414313" progId="Visio.Drawing.11">
                  <p:embed/>
                </p:oleObj>
              </mc:Choice>
              <mc:Fallback>
                <p:oleObj name="Visio" r:id="rId14" imgW="756244" imgH="414313" progId="Visio.Drawing.11">
                  <p:embed/>
                  <p:pic>
                    <p:nvPicPr>
                      <p:cNvPr id="0" name=""/>
                      <p:cNvPicPr>
                        <a:picLocks noChangeAspect="1" noChangeArrowheads="1"/>
                      </p:cNvPicPr>
                      <p:nvPr/>
                    </p:nvPicPr>
                    <p:blipFill>
                      <a:blip r:embed="rId15"/>
                      <a:srcRect/>
                      <a:stretch>
                        <a:fillRect/>
                      </a:stretch>
                    </p:blipFill>
                    <p:spPr bwMode="auto">
                      <a:xfrm>
                        <a:off x="5459324" y="5877272"/>
                        <a:ext cx="837438" cy="466202"/>
                      </a:xfrm>
                      <a:prstGeom prst="rect">
                        <a:avLst/>
                      </a:prstGeom>
                      <a:noFill/>
                      <a:ln>
                        <a:noFill/>
                      </a:ln>
                    </p:spPr>
                  </p:pic>
                </p:oleObj>
              </mc:Fallback>
            </mc:AlternateContent>
          </a:graphicData>
        </a:graphic>
      </p:graphicFrame>
      <p:sp>
        <p:nvSpPr>
          <p:cNvPr id="39" name="爆炸形 1 38"/>
          <p:cNvSpPr/>
          <p:nvPr/>
        </p:nvSpPr>
        <p:spPr>
          <a:xfrm>
            <a:off x="4804848" y="4869160"/>
            <a:ext cx="438452" cy="432048"/>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cxnSp>
        <p:nvCxnSpPr>
          <p:cNvPr id="30" name="直接箭头连接符 29"/>
          <p:cNvCxnSpPr/>
          <p:nvPr/>
        </p:nvCxnSpPr>
        <p:spPr>
          <a:xfrm flipH="1">
            <a:off x="5131772" y="6021287"/>
            <a:ext cx="367661" cy="1"/>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28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par>
                                <p:cTn id="17" presetID="16" presetClass="entr" presetSubtype="21"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inVertical)">
                                      <p:cBhvr>
                                        <p:cTn id="19" dur="500"/>
                                        <p:tgtEl>
                                          <p:spTgt spid="18"/>
                                        </p:tgtEl>
                                      </p:cBhvr>
                                    </p:animEffect>
                                  </p:childTnLst>
                                </p:cTn>
                              </p:par>
                              <p:par>
                                <p:cTn id="20" presetID="16" presetClass="entr" presetSubtype="21"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par>
                                <p:cTn id="23" presetID="16" presetClass="entr" presetSubtype="21"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arn(inVertical)">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arn(inVertical)">
                                      <p:cBhvr>
                                        <p:cTn id="40" dur="500"/>
                                        <p:tgtEl>
                                          <p:spTgt spid="29"/>
                                        </p:tgtEl>
                                      </p:cBhvr>
                                    </p:animEffect>
                                  </p:childTnLst>
                                </p:cTn>
                              </p:par>
                              <p:par>
                                <p:cTn id="41" presetID="16" presetClass="entr" presetSubtype="21"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arn(inVertical)">
                                      <p:cBhvr>
                                        <p:cTn id="43" dur="500"/>
                                        <p:tgtEl>
                                          <p:spTgt spid="38"/>
                                        </p:tgtEl>
                                      </p:cBhvr>
                                    </p:animEffect>
                                  </p:childTnLst>
                                </p:cTn>
                              </p:par>
                              <p:par>
                                <p:cTn id="44" presetID="16" presetClass="entr" presetSubtype="21"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barn(inVertical)">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8398</TotalTime>
  <Words>2006</Words>
  <Application>Microsoft Macintosh PowerPoint</Application>
  <PresentationFormat>全屏显示(4:3)</PresentationFormat>
  <Paragraphs>171</Paragraphs>
  <Slides>23</Slides>
  <Notes>23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3" baseType="lpstr">
      <vt:lpstr>Calibri</vt:lpstr>
      <vt:lpstr>Times New Roman</vt:lpstr>
      <vt:lpstr>Wingdings</vt:lpstr>
      <vt:lpstr>黑体</vt:lpstr>
      <vt:lpstr>隶书</vt:lpstr>
      <vt:lpstr>宋体</vt:lpstr>
      <vt:lpstr>微软雅黑</vt:lpstr>
      <vt:lpstr>Arial</vt:lpstr>
      <vt:lpstr>Office 主题</vt:lpstr>
      <vt:lpstr>Visio</vt:lpstr>
      <vt:lpstr>HASO: A Hot-page Aware Scheduling Optimization Method in Virtualized NUMA Systems    Butian Huang    </vt:lpstr>
      <vt:lpstr>Outline</vt:lpstr>
      <vt:lpstr>Introduction</vt:lpstr>
      <vt:lpstr>Key contributions</vt:lpstr>
      <vt:lpstr>Outline</vt:lpstr>
      <vt:lpstr>NUMA architecture</vt:lpstr>
      <vt:lpstr>NUMA performance</vt:lpstr>
      <vt:lpstr>VM Scheduling on NUMA</vt:lpstr>
      <vt:lpstr>VM Scheduling on NUMA</vt:lpstr>
      <vt:lpstr>VM Scheduling on NUMA</vt:lpstr>
      <vt:lpstr>Motivation</vt:lpstr>
      <vt:lpstr>Outline</vt:lpstr>
      <vt:lpstr>HASO Scheduling System</vt:lpstr>
      <vt:lpstr>Discover hot node and select hot  VMs for migration</vt:lpstr>
      <vt:lpstr>Select hot memory blocks</vt:lpstr>
      <vt:lpstr>Select hot memory blocks</vt:lpstr>
      <vt:lpstr>Outline</vt:lpstr>
      <vt:lpstr>Experimental environment</vt:lpstr>
      <vt:lpstr>VM migration performance</vt:lpstr>
      <vt:lpstr>VM application performance</vt:lpstr>
      <vt:lpstr>Outline</vt:lpstr>
      <vt:lpstr>Conclusion And Future work</vt:lpstr>
      <vt:lpstr>Thanks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xu3stones</dc:creator>
  <cp:lastModifiedBy>Microsoft Office 用户</cp:lastModifiedBy>
  <cp:revision>611</cp:revision>
  <dcterms:created xsi:type="dcterms:W3CDTF">2011-08-03T07:44:17Z</dcterms:created>
  <dcterms:modified xsi:type="dcterms:W3CDTF">2016-03-03T06:31:31Z</dcterms:modified>
</cp:coreProperties>
</file>