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302" r:id="rId3"/>
    <p:sldId id="402" r:id="rId4"/>
    <p:sldId id="403" r:id="rId5"/>
    <p:sldId id="406" r:id="rId6"/>
    <p:sldId id="404" r:id="rId7"/>
    <p:sldId id="405" r:id="rId8"/>
    <p:sldId id="407" r:id="rId9"/>
    <p:sldId id="408" r:id="rId10"/>
    <p:sldId id="409" r:id="rId11"/>
    <p:sldId id="410" r:id="rId12"/>
    <p:sldId id="411" r:id="rId13"/>
    <p:sldId id="412" r:id="rId14"/>
    <p:sldId id="413" r:id="rId15"/>
    <p:sldId id="416" r:id="rId16"/>
    <p:sldId id="417" r:id="rId17"/>
    <p:sldId id="418" r:id="rId18"/>
    <p:sldId id="414" r:id="rId19"/>
    <p:sldId id="420" r:id="rId20"/>
    <p:sldId id="419" r:id="rId21"/>
    <p:sldId id="421" r:id="rId22"/>
    <p:sldId id="415" r:id="rId23"/>
    <p:sldId id="422" r:id="rId24"/>
    <p:sldId id="400" r:id="rId25"/>
  </p:sldIdLst>
  <p:sldSz cx="9144000" cy="5143500" type="screen16x9"/>
  <p:notesSz cx="6094413" cy="87947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814" autoAdjust="0"/>
    <p:restoredTop sz="97043" autoAdjust="0"/>
  </p:normalViewPr>
  <p:slideViewPr>
    <p:cSldViewPr>
      <p:cViewPr>
        <p:scale>
          <a:sx n="90" d="100"/>
          <a:sy n="90" d="100"/>
        </p:scale>
        <p:origin x="-276" y="-4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718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1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0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5" Type="http://schemas.openxmlformats.org/officeDocument/2006/relationships/image" Target="../media/image12.wmf"/><Relationship Id="rId4" Type="http://schemas.openxmlformats.org/officeDocument/2006/relationships/image" Target="../media/image2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640912" cy="439738"/>
          </a:xfrm>
          <a:prstGeom prst="rect">
            <a:avLst/>
          </a:prstGeom>
        </p:spPr>
        <p:txBody>
          <a:bodyPr vert="horz" lIns="85071" tIns="42536" rIns="85071" bIns="42536" rtlCol="0"/>
          <a:lstStyle>
            <a:lvl1pPr algn="l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452090" y="0"/>
            <a:ext cx="2640912" cy="439738"/>
          </a:xfrm>
          <a:prstGeom prst="rect">
            <a:avLst/>
          </a:prstGeom>
        </p:spPr>
        <p:txBody>
          <a:bodyPr vert="horz" lIns="85071" tIns="42536" rIns="85071" bIns="42536" rtlCol="0"/>
          <a:lstStyle>
            <a:lvl1pPr algn="r">
              <a:defRPr sz="1100"/>
            </a:lvl1pPr>
          </a:lstStyle>
          <a:p>
            <a:pPr>
              <a:defRPr/>
            </a:pPr>
            <a:fld id="{7890D98F-6777-4E6F-ABF9-57B8519804F8}" type="datetimeFigureOut">
              <a:rPr lang="en-US"/>
              <a:pPr>
                <a:defRPr/>
              </a:pPr>
              <a:t>2021-02-22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475" y="660400"/>
            <a:ext cx="5859463" cy="32972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5071" tIns="42536" rIns="85071" bIns="42536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09442" y="4177506"/>
            <a:ext cx="4875530" cy="3957638"/>
          </a:xfrm>
          <a:prstGeom prst="rect">
            <a:avLst/>
          </a:prstGeom>
        </p:spPr>
        <p:txBody>
          <a:bodyPr vert="horz" lIns="85071" tIns="42536" rIns="85071" bIns="42536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353486"/>
            <a:ext cx="2640912" cy="439738"/>
          </a:xfrm>
          <a:prstGeom prst="rect">
            <a:avLst/>
          </a:prstGeom>
        </p:spPr>
        <p:txBody>
          <a:bodyPr vert="horz" lIns="85071" tIns="42536" rIns="85071" bIns="42536" rtlCol="0" anchor="b"/>
          <a:lstStyle>
            <a:lvl1pPr algn="l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452090" y="8353486"/>
            <a:ext cx="2640912" cy="439738"/>
          </a:xfrm>
          <a:prstGeom prst="rect">
            <a:avLst/>
          </a:prstGeom>
        </p:spPr>
        <p:txBody>
          <a:bodyPr vert="horz" lIns="85071" tIns="42536" rIns="85071" bIns="42536" rtlCol="0" anchor="b"/>
          <a:lstStyle>
            <a:lvl1pPr algn="r">
              <a:defRPr sz="1100"/>
            </a:lvl1pPr>
          </a:lstStyle>
          <a:p>
            <a:pPr>
              <a:defRPr/>
            </a:pPr>
            <a:fld id="{09AF5637-508C-4270-9C07-7A6F74887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2021-02-22 | 40132 | +62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9E59A-8EC2-4DC5-999D-DAA8D02502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3048000" y="2857500"/>
            <a:ext cx="6096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Subtitle 2"/>
          <p:cNvSpPr>
            <a:spLocks/>
          </p:cNvSpPr>
          <p:nvPr userDrawn="1"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..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2021-02-22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B966E-8C2D-4BC1-8E0A-7B3027E9F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2021-02-22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DF35C-936D-46A5-8698-4D5B43DAAF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399" y="205980"/>
            <a:ext cx="2057401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1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2021-02-22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7D3F1-DC93-4A28-AD18-25E4200373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597821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2021-02-22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179C8-1349-4548-830D-DF332C660C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2021-02-22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76344D-F0A0-4571-8A46-68688683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2021-02-22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5F2195-D903-4C08-986A-275315ADD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2021-02-22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82B95-DEC4-4DAB-B860-318CD0CDE3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2021-02-22 | 40132 | +62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2EDE7-420D-4568-80FC-2440922981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2021-02-22 | 40132 | +62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D2A85-AE74-436B-B7CE-78D8E73A9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2021-02-22 | 40132 | +62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00713E-C24A-4DA9-9E2B-69657B8B78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0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2021-02-22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E43FF-E978-4C0D-9E32-2BB2C2A56A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362201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4767264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2021-02-22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3A9E59A-8EC2-4DC5-999D-DAA8D02502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2857500"/>
            <a:ext cx="228601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5281/zenodo.4554630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8.bin"/><Relationship Id="rId5" Type="http://schemas.openxmlformats.org/officeDocument/2006/relationships/oleObject" Target="../embeddings/oleObject27.bin"/><Relationship Id="rId4" Type="http://schemas.openxmlformats.org/officeDocument/2006/relationships/oleObject" Target="../embeddings/oleObject2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3.bin"/><Relationship Id="rId5" Type="http://schemas.openxmlformats.org/officeDocument/2006/relationships/oleObject" Target="../embeddings/oleObject32.bin"/><Relationship Id="rId4" Type="http://schemas.openxmlformats.org/officeDocument/2006/relationships/oleObject" Target="../embeddings/oleObject3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36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39.bin"/><Relationship Id="rId4" Type="http://schemas.openxmlformats.org/officeDocument/2006/relationships/oleObject" Target="../embeddings/oleObject38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4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43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45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47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/index.php?oldid=1007705223" TargetMode="Externa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1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1.bin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/index.php?oldid=1006352375" TargetMode="Externa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2020-2 | FI1202-04</a:t>
            </a:r>
          </a:p>
        </p:txBody>
      </p:sp>
      <p:sp>
        <p:nvSpPr>
          <p:cNvPr id="205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2021-02-22 | 40132 | +62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E2BD2-9046-4A03-9863-E4C5FD7D6D94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2857500"/>
            <a:ext cx="9144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54" name="Title 1"/>
          <p:cNvSpPr>
            <a:spLocks noGrp="1"/>
          </p:cNvSpPr>
          <p:nvPr>
            <p:ph type="ctrTitle"/>
          </p:nvPr>
        </p:nvSpPr>
        <p:spPr>
          <a:xfrm>
            <a:off x="342900" y="514350"/>
            <a:ext cx="8458201" cy="1843088"/>
          </a:xfrm>
        </p:spPr>
        <p:txBody>
          <a:bodyPr/>
          <a:lstStyle/>
          <a:p>
            <a:pPr eaLnBrk="1" hangingPunct="1"/>
            <a:r>
              <a:rPr lang="en-US" smtClean="0"/>
              <a:t>Potensial listrik satu titik muatan</a:t>
            </a:r>
          </a:p>
        </p:txBody>
      </p:sp>
      <p:sp>
        <p:nvSpPr>
          <p:cNvPr id="2055" name="Subtitle 2"/>
          <p:cNvSpPr>
            <a:spLocks noGrp="1"/>
          </p:cNvSpPr>
          <p:nvPr>
            <p:ph type="subTitle" idx="1"/>
          </p:nvPr>
        </p:nvSpPr>
        <p:spPr>
          <a:xfrm>
            <a:off x="914400" y="3006373"/>
            <a:ext cx="7239001" cy="1066800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pt-BR" sz="1800" smtClean="0">
                <a:solidFill>
                  <a:schemeClr val="bg1"/>
                </a:solidFill>
              </a:rPr>
              <a:t>Sparisoma Viridi</a:t>
            </a:r>
            <a:br>
              <a:rPr lang="pt-BR" sz="1800" smtClean="0">
                <a:solidFill>
                  <a:schemeClr val="bg1"/>
                </a:solidFill>
              </a:rPr>
            </a:br>
            <a:endParaRPr lang="pt-BR" sz="300" smtClean="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400" smtClean="0">
                <a:solidFill>
                  <a:schemeClr val="bg1"/>
                </a:solidFill>
              </a:rPr>
              <a:t>Prodi Fisika, Institut Teknologi Bandung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1400" smtClean="0">
                <a:solidFill>
                  <a:schemeClr val="bg1"/>
                </a:solidFill>
              </a:rPr>
              <a:t>Jalan Ganesha 10, Bandung 40132, Indonesia</a:t>
            </a:r>
          </a:p>
          <a:p>
            <a:pPr algn="l" eaLnBrk="1" hangingPunct="1">
              <a:lnSpc>
                <a:spcPct val="80000"/>
              </a:lnSpc>
            </a:pPr>
            <a:endParaRPr lang="en-US" sz="1000" smtClean="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100" smtClean="0">
                <a:solidFill>
                  <a:schemeClr val="bg1"/>
                </a:solidFill>
              </a:rPr>
              <a:t>v20210222_7| </a:t>
            </a:r>
            <a:r>
              <a:rPr lang="en-US" sz="1100" smtClean="0">
                <a:solidFill>
                  <a:schemeClr val="bg1"/>
                </a:solidFill>
              </a:rPr>
              <a:t>https://</a:t>
            </a:r>
            <a:r>
              <a:rPr lang="en-US" sz="1100" smtClean="0">
                <a:solidFill>
                  <a:schemeClr val="bg1"/>
                </a:solidFill>
              </a:rPr>
              <a:t>doi.org/10.5281/zenodo.4554630</a:t>
            </a:r>
            <a:endParaRPr lang="en-US" sz="1100" smtClean="0">
              <a:solidFill>
                <a:schemeClr val="bg1"/>
              </a:solidFill>
            </a:endParaRPr>
          </a:p>
        </p:txBody>
      </p:sp>
      <p:sp>
        <p:nvSpPr>
          <p:cNvPr id="8" name="Rectangle 7">
            <a:hlinkClick r:id="rId2"/>
          </p:cNvPr>
          <p:cNvSpPr/>
          <p:nvPr/>
        </p:nvSpPr>
        <p:spPr>
          <a:xfrm>
            <a:off x="1885951" y="3857624"/>
            <a:ext cx="2457449" cy="23812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>
            <a:stCxn id="13" idx="3"/>
            <a:endCxn id="14" idx="7"/>
          </p:cNvCxnSpPr>
          <p:nvPr/>
        </p:nvCxnSpPr>
        <p:spPr>
          <a:xfrm rot="5400000" flipH="1" flipV="1">
            <a:off x="7298671" y="2520259"/>
            <a:ext cx="906220" cy="656105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Dengan bentuk medan listrik                akan digunakan sistem koordinat polar (kasus 2-D) atau bola (kasus 3-D)</a:t>
            </a:r>
          </a:p>
          <a:p>
            <a:r>
              <a:rPr lang="en-US" smtClean="0"/>
              <a:t>Elemen panjang lintasan dapat</a:t>
            </a:r>
            <a:br>
              <a:rPr lang="en-US" smtClean="0"/>
            </a:br>
            <a:r>
              <a:rPr lang="en-US" smtClean="0"/>
              <a:t>sepanjang arah radial</a:t>
            </a:r>
          </a:p>
          <a:p>
            <a:endParaRPr lang="en-US" smtClean="0"/>
          </a:p>
          <a:p>
            <a:r>
              <a:rPr lang="en-US" smtClean="0"/>
              <a:t>Elemen lintasan merupakan elemen</a:t>
            </a:r>
            <a:br>
              <a:rPr lang="en-US" smtClean="0"/>
            </a:br>
            <a:r>
              <a:rPr lang="en-US" smtClean="0"/>
              <a:t>panjang busur lingkaran berjejari R</a:t>
            </a:r>
          </a:p>
          <a:p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172201" y="2114550"/>
            <a:ext cx="2438400" cy="2438400"/>
          </a:xfrm>
          <a:prstGeom prst="ellips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 flipH="1" flipV="1">
            <a:off x="7345681" y="3288030"/>
            <a:ext cx="91440" cy="9144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 flipH="1" flipV="1">
            <a:off x="7569679" y="2979206"/>
            <a:ext cx="91440" cy="9144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 flipV="1">
            <a:off x="7012189" y="2953644"/>
            <a:ext cx="760212" cy="760212"/>
          </a:xfrm>
          <a:prstGeom prst="ellips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Lintasan integrasi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2021-02-22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4506818" y="1193705"/>
          <a:ext cx="923925" cy="398463"/>
        </p:xfrm>
        <a:graphic>
          <a:graphicData uri="http://schemas.openxmlformats.org/presentationml/2006/ole">
            <p:oleObj spid="_x0000_s25602" name="Equation" r:id="rId3" imgW="469800" imgH="203040" progId="Equation.3">
              <p:embed/>
            </p:oleObj>
          </a:graphicData>
        </a:graphic>
      </p:graphicFrame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893286" y="2817527"/>
          <a:ext cx="1098549" cy="347663"/>
        </p:xfrm>
        <a:graphic>
          <a:graphicData uri="http://schemas.openxmlformats.org/presentationml/2006/ole">
            <p:oleObj spid="_x0000_s25603" name="Equation" r:id="rId4" imgW="558720" imgH="177480" progId="Equation.3">
              <p:embed/>
            </p:oleObj>
          </a:graphicData>
        </a:graphic>
      </p:graphicFrame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893286" y="4036727"/>
          <a:ext cx="1423988" cy="473075"/>
        </p:xfrm>
        <a:graphic>
          <a:graphicData uri="http://schemas.openxmlformats.org/presentationml/2006/ole">
            <p:oleObj spid="_x0000_s25604" name="Equation" r:id="rId5" imgW="723600" imgH="241200" progId="Equation.3">
              <p:embed/>
            </p:oleObj>
          </a:graphicData>
        </a:graphic>
      </p:graphicFrame>
      <p:sp>
        <p:nvSpPr>
          <p:cNvPr id="11" name="Arc 10"/>
          <p:cNvSpPr/>
          <p:nvPr/>
        </p:nvSpPr>
        <p:spPr>
          <a:xfrm>
            <a:off x="6172201" y="2114550"/>
            <a:ext cx="2438400" cy="2438400"/>
          </a:xfrm>
          <a:prstGeom prst="arc">
            <a:avLst>
              <a:gd name="adj1" fmla="val 1219695"/>
              <a:gd name="adj2" fmla="val 7486101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 flipH="1" flipV="1">
            <a:off x="8066444" y="2317152"/>
            <a:ext cx="91440" cy="9144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16" idx="3"/>
            <a:endCxn id="14" idx="7"/>
          </p:cNvCxnSpPr>
          <p:nvPr/>
        </p:nvCxnSpPr>
        <p:spPr>
          <a:xfrm rot="5400000" flipH="1" flipV="1">
            <a:off x="7565083" y="2477846"/>
            <a:ext cx="597396" cy="432107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>
            <a:spLocks noChangeAspect="1"/>
          </p:cNvSpPr>
          <p:nvPr/>
        </p:nvSpPr>
        <p:spPr>
          <a:xfrm flipH="1" flipV="1">
            <a:off x="8499898" y="3714750"/>
            <a:ext cx="91440" cy="9144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 flipH="1" flipV="1">
            <a:off x="6629402" y="4274028"/>
            <a:ext cx="91440" cy="9144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7432407" y="2360403"/>
          <a:ext cx="373063" cy="347663"/>
        </p:xfrm>
        <a:graphic>
          <a:graphicData uri="http://schemas.openxmlformats.org/presentationml/2006/ole">
            <p:oleObj spid="_x0000_s25605" name="Equation" r:id="rId6" imgW="190440" imgH="177480" progId="Equation.3">
              <p:embed/>
            </p:oleObj>
          </a:graphicData>
        </a:graphic>
      </p:graphicFrame>
      <p:graphicFrame>
        <p:nvGraphicFramePr>
          <p:cNvPr id="25606" name="Object 6"/>
          <p:cNvGraphicFramePr>
            <a:graphicFrameLocks noChangeAspect="1"/>
          </p:cNvGraphicFramePr>
          <p:nvPr/>
        </p:nvGraphicFramePr>
        <p:xfrm>
          <a:off x="7077974" y="4071306"/>
          <a:ext cx="623888" cy="347662"/>
        </p:xfrm>
        <a:graphic>
          <a:graphicData uri="http://schemas.openxmlformats.org/presentationml/2006/ole">
            <p:oleObj spid="_x0000_s25606" name="Equation" r:id="rId7" imgW="317160" imgH="177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Satu titik muatan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Bentuk medan listrik</a:t>
            </a:r>
          </a:p>
          <a:p>
            <a:r>
              <a:rPr lang="en-US" smtClean="0"/>
              <a:t>Elemen panjang lintasan</a:t>
            </a:r>
          </a:p>
          <a:p>
            <a:r>
              <a:rPr lang="en-US" smtClean="0"/>
              <a:t>Diintegralkan dari titik amat jauh              sampai suatu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</a:p>
          <a:p>
            <a:r>
              <a:rPr lang="en-US" smtClean="0"/>
              <a:t>Potensial referensi dipilih</a:t>
            </a:r>
          </a:p>
          <a:p>
            <a:r>
              <a:rPr lang="en-US" smtClean="0"/>
              <a:t>Perhitungan potensial listrik menggunakan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2021-02-22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3528951" y="1193801"/>
          <a:ext cx="923925" cy="398463"/>
        </p:xfrm>
        <a:graphic>
          <a:graphicData uri="http://schemas.openxmlformats.org/presentationml/2006/ole">
            <p:oleObj spid="_x0000_s26626" name="Equation" r:id="rId3" imgW="469800" imgH="203040" progId="Equation.3">
              <p:embed/>
            </p:oleObj>
          </a:graphicData>
        </a:graphic>
      </p:graphicFrame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3974276" y="1692975"/>
          <a:ext cx="1098549" cy="347662"/>
        </p:xfrm>
        <a:graphic>
          <a:graphicData uri="http://schemas.openxmlformats.org/presentationml/2006/ole">
            <p:oleObj spid="_x0000_s26627" name="Equation" r:id="rId4" imgW="558720" imgH="177480" progId="Equation.3">
              <p:embed/>
            </p:oleObj>
          </a:graphicData>
        </a:graphic>
      </p:graphicFrame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4105401" y="2557464"/>
          <a:ext cx="1120775" cy="447675"/>
        </p:xfrm>
        <a:graphic>
          <a:graphicData uri="http://schemas.openxmlformats.org/presentationml/2006/ole">
            <p:oleObj spid="_x0000_s26628" name="Equation" r:id="rId5" imgW="571320" imgH="228600" progId="Equation.3">
              <p:embed/>
            </p:oleObj>
          </a:graphicData>
        </a:graphic>
      </p:graphicFrame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4997575" y="2114551"/>
          <a:ext cx="822325" cy="447675"/>
        </p:xfrm>
        <a:graphic>
          <a:graphicData uri="http://schemas.openxmlformats.org/presentationml/2006/ole">
            <p:oleObj spid="_x0000_s26629" name="Equation" r:id="rId6" imgW="419040" imgH="228600" progId="Equation.3">
              <p:embed/>
            </p:oleObj>
          </a:graphicData>
        </a:graphic>
      </p:graphicFrame>
      <p:graphicFrame>
        <p:nvGraphicFramePr>
          <p:cNvPr id="26635" name="Object 11"/>
          <p:cNvGraphicFramePr>
            <a:graphicFrameLocks noChangeAspect="1"/>
          </p:cNvGraphicFramePr>
          <p:nvPr/>
        </p:nvGraphicFramePr>
        <p:xfrm>
          <a:off x="923926" y="3421063"/>
          <a:ext cx="3114676" cy="969962"/>
        </p:xfrm>
        <a:graphic>
          <a:graphicData uri="http://schemas.openxmlformats.org/presentationml/2006/ole">
            <p:oleObj spid="_x0000_s26635" name="Equation" r:id="rId7" imgW="1587240" imgH="495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Satu titik muatan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Variabel fungsi disederhanakan menjadi skalar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2021-02-22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917576" y="1693864"/>
          <a:ext cx="4111625" cy="2935287"/>
        </p:xfrm>
        <a:graphic>
          <a:graphicData uri="http://schemas.openxmlformats.org/presentationml/2006/ole">
            <p:oleObj spid="_x0000_s27650" name="Equation" r:id="rId3" imgW="2095200" imgH="1498320" progId="Equation.3">
              <p:embed/>
            </p:oleObj>
          </a:graphicData>
        </a:graphic>
      </p:graphicFrame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5257801" y="1681989"/>
          <a:ext cx="3513138" cy="3011487"/>
        </p:xfrm>
        <a:graphic>
          <a:graphicData uri="http://schemas.openxmlformats.org/presentationml/2006/ole">
            <p:oleObj spid="_x0000_s27651" name="Equation" r:id="rId4" imgW="1790640" imgH="1536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Satu titik muatan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Dengan demikian akan diperoleh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Gunakan syarat batas yang</a:t>
            </a:r>
            <a:br>
              <a:rPr lang="en-US" smtClean="0"/>
            </a:br>
            <a:r>
              <a:rPr lang="en-US" smtClean="0"/>
              <a:t>ditetapkan sebelumnya</a:t>
            </a:r>
          </a:p>
          <a:p>
            <a:pPr>
              <a:buNone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2021-02-22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914400" y="1614800"/>
          <a:ext cx="4260850" cy="946150"/>
        </p:xfrm>
        <a:graphic>
          <a:graphicData uri="http://schemas.openxmlformats.org/presentationml/2006/ole">
            <p:oleObj spid="_x0000_s28674" name="Equation" r:id="rId3" imgW="2171520" imgH="482400" progId="Equation.3">
              <p:embed/>
            </p:oleObj>
          </a:graphicData>
        </a:graphic>
      </p:graphicFrame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914403" y="3321875"/>
          <a:ext cx="1893886" cy="895350"/>
        </p:xfrm>
        <a:graphic>
          <a:graphicData uri="http://schemas.openxmlformats.org/presentationml/2006/ole">
            <p:oleObj spid="_x0000_s28675" name="Equation" r:id="rId4" imgW="965160" imgH="457200" progId="Equation.3">
              <p:embed/>
            </p:oleObj>
          </a:graphicData>
        </a:graphic>
      </p:graphicFrame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6418263" y="2647950"/>
          <a:ext cx="2192338" cy="946150"/>
        </p:xfrm>
        <a:graphic>
          <a:graphicData uri="http://schemas.openxmlformats.org/presentationml/2006/ole">
            <p:oleObj spid="_x0000_s28676" name="Equation" r:id="rId5" imgW="1117440" imgH="482400" progId="Equation.3">
              <p:embed/>
            </p:oleObj>
          </a:graphicData>
        </a:graphic>
      </p:graphicFrame>
      <p:sp>
        <p:nvSpPr>
          <p:cNvPr id="10" name="Left Brace 9"/>
          <p:cNvSpPr/>
          <p:nvPr/>
        </p:nvSpPr>
        <p:spPr>
          <a:xfrm rot="16200000">
            <a:off x="6789753" y="3486149"/>
            <a:ext cx="228600" cy="533401"/>
          </a:xfrm>
          <a:prstGeom prst="leftBrace">
            <a:avLst>
              <a:gd name="adj1" fmla="val 33268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Left Brace 10"/>
          <p:cNvSpPr/>
          <p:nvPr/>
        </p:nvSpPr>
        <p:spPr>
          <a:xfrm rot="16200000">
            <a:off x="7807033" y="3300133"/>
            <a:ext cx="228600" cy="905436"/>
          </a:xfrm>
          <a:prstGeom prst="leftBrace">
            <a:avLst>
              <a:gd name="adj1" fmla="val 33268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65975" y="383534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767760" y="383534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mtClean="0"/>
              <a:t>Suatu muatan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mtClean="0"/>
              <a:t> berada pada pusat koordinat</a:t>
            </a:r>
          </a:p>
          <a:p>
            <a:pPr marL="909638" lvl="1" indent="-457200">
              <a:buFont typeface="+mj-lt"/>
              <a:buAutoNum type="alphaLcParenR"/>
            </a:pPr>
            <a:r>
              <a:rPr lang="en-US" sz="2200" smtClean="0"/>
              <a:t>Tentukan potensial listriknya pada setiap posisi </a:t>
            </a:r>
            <a:r>
              <a:rPr lang="en-US" sz="2200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200" smtClean="0"/>
              <a:t> bila potensial listrik pada pada </a:t>
            </a:r>
            <a:r>
              <a:rPr lang="en-US" sz="2200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 = 3</a:t>
            </a:r>
            <a:r>
              <a:rPr lang="en-US" sz="2200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200" smtClean="0"/>
              <a:t> adalah </a:t>
            </a:r>
            <a:r>
              <a:rPr lang="en-US" sz="2200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200" baseline="-25000" smtClean="0"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 marL="909638" lvl="1" indent="-457200">
              <a:buFont typeface="+mj-lt"/>
              <a:buAutoNum type="alphaLcParenR"/>
            </a:pPr>
            <a:r>
              <a:rPr lang="en-US" sz="2200" smtClean="0"/>
              <a:t>Gambarkan kurva besar medan listriknya </a:t>
            </a:r>
            <a:r>
              <a:rPr lang="en-US" sz="2200" i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909638" lvl="1" indent="-457200">
              <a:buFont typeface="+mj-lt"/>
              <a:buAutoNum type="alphaLcParenR"/>
            </a:pPr>
            <a:r>
              <a:rPr lang="en-US" sz="2200" smtClean="0"/>
              <a:t>Gambarkan kurva potensial listriknya </a:t>
            </a:r>
            <a:r>
              <a:rPr lang="en-US" sz="2200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200" smtClean="0"/>
              <a:t> sehingga dapat menunjukkan nilai potensial referensi tersebut</a:t>
            </a:r>
          </a:p>
          <a:p>
            <a:pPr marL="909638" lvl="1" indent="-457200">
              <a:buFont typeface="+mj-lt"/>
              <a:buAutoNum type="alphaLcParenR"/>
            </a:pPr>
            <a:r>
              <a:rPr lang="en-US" sz="2200" smtClean="0"/>
              <a:t>Tentukan potensial listrik pada </a:t>
            </a:r>
            <a:r>
              <a:rPr lang="en-US" sz="2200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200" i="1" smtClean="0">
                <a:latin typeface="Times New Roman" pitchFamily="18" charset="0"/>
                <a:cs typeface="Times New Roman" pitchFamily="18" charset="0"/>
              </a:rPr>
              <a:t>R</a:t>
            </a:r>
            <a:endParaRPr lang="en-US" sz="2200" smtClean="0"/>
          </a:p>
          <a:p>
            <a:pPr marL="457200" indent="-457200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2021-02-22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Gunakan formulasi sebelumnya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2021-02-22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655639" y="1739900"/>
          <a:ext cx="4335463" cy="2813050"/>
        </p:xfrm>
        <a:graphic>
          <a:graphicData uri="http://schemas.openxmlformats.org/presentationml/2006/ole">
            <p:oleObj spid="_x0000_s29698" name="Equation" r:id="rId3" imgW="2209680" imgH="1434960" progId="Equation.3">
              <p:embed/>
            </p:oleObj>
          </a:graphicData>
        </a:graphic>
      </p:graphicFrame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5151438" y="1739901"/>
          <a:ext cx="3687762" cy="1892300"/>
        </p:xfrm>
        <a:graphic>
          <a:graphicData uri="http://schemas.openxmlformats.org/presentationml/2006/ole">
            <p:oleObj spid="_x0000_s29699" name="Equation" r:id="rId4" imgW="1879560" imgH="965160" progId="Equation.3">
              <p:embed/>
            </p:oleObj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Kurva medan listrik</a:t>
            </a:r>
          </a:p>
          <a:p>
            <a:pPr>
              <a:buNone/>
            </a:pPr>
            <a:r>
              <a:rPr lang="en-US" smtClean="0"/>
              <a:t>	dengan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i="1" baseline="-2500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+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&gt; 0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Selanjutnya dengan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(3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baseline="-2500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2021-02-22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4601" y="2756809"/>
            <a:ext cx="2533650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2573" y="1015093"/>
            <a:ext cx="2486025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Gunakan kembali</a:t>
            </a:r>
          </a:p>
          <a:p>
            <a:endParaRPr lang="en-US" smtClean="0"/>
          </a:p>
          <a:p>
            <a:endParaRPr lang="en-US" smtClean="0"/>
          </a:p>
          <a:p>
            <a:pPr>
              <a:buNone/>
            </a:pPr>
            <a:r>
              <a:rPr lang="en-US" smtClean="0"/>
              <a:t>	untuk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/>
              <a:t> sehingga diperoleh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2021-02-22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869951" y="1581150"/>
          <a:ext cx="4235451" cy="946150"/>
        </p:xfrm>
        <a:graphic>
          <a:graphicData uri="http://schemas.openxmlformats.org/presentationml/2006/ole">
            <p:oleObj spid="_x0000_s31746" name="Equation" r:id="rId3" imgW="2158920" imgH="482400" progId="Equation.3">
              <p:embed/>
            </p:oleObj>
          </a:graphicData>
        </a:graphic>
      </p:graphicFrame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838201" y="2952750"/>
          <a:ext cx="5680075" cy="1843088"/>
        </p:xfrm>
        <a:graphic>
          <a:graphicData uri="http://schemas.openxmlformats.org/presentationml/2006/ole">
            <p:oleObj spid="_x0000_s31747" name="Equation" r:id="rId4" imgW="2895480" imgH="939600" progId="Equation.3">
              <p:embed/>
            </p:oleObj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smtClean="0"/>
              <a:t>Suatu muatan –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mtClean="0"/>
              <a:t> berada pada pusat koordinat</a:t>
            </a:r>
          </a:p>
          <a:p>
            <a:pPr marL="909638" lvl="1" indent="-457200">
              <a:buFont typeface="+mj-lt"/>
              <a:buAutoNum type="alphaLcParenR"/>
            </a:pPr>
            <a:r>
              <a:rPr lang="en-US" sz="2200" smtClean="0"/>
              <a:t>Tentukan potensial listriknya pada setiap posisi </a:t>
            </a:r>
            <a:r>
              <a:rPr lang="en-US" sz="2200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200" smtClean="0"/>
              <a:t> bila potensial listrik pada pada </a:t>
            </a:r>
            <a:r>
              <a:rPr lang="en-US" sz="2200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 = 2</a:t>
            </a:r>
            <a:r>
              <a:rPr lang="en-US" sz="2200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200" smtClean="0"/>
              <a:t> adalah </a:t>
            </a:r>
            <a:r>
              <a:rPr lang="en-US" sz="2200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200" baseline="-25000" smtClean="0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marL="909638" lvl="1" indent="-457200">
              <a:buFont typeface="+mj-lt"/>
              <a:buAutoNum type="alphaLcParenR"/>
            </a:pPr>
            <a:r>
              <a:rPr lang="en-US" sz="2200" smtClean="0"/>
              <a:t>Gambarkan kurva besar medan listriknya </a:t>
            </a:r>
            <a:r>
              <a:rPr lang="en-US" sz="2200" i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909638" lvl="1" indent="-457200">
              <a:buFont typeface="+mj-lt"/>
              <a:buAutoNum type="alphaLcParenR"/>
            </a:pPr>
            <a:r>
              <a:rPr lang="en-US" sz="2200" smtClean="0"/>
              <a:t>Gambarkan kurva potensial listriknya </a:t>
            </a:r>
            <a:r>
              <a:rPr lang="en-US" sz="2200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200" smtClean="0"/>
              <a:t> sehingga dapat menunjukkan nilai potensial referensi tersebut</a:t>
            </a:r>
          </a:p>
          <a:p>
            <a:pPr marL="909638" lvl="1" indent="-457200">
              <a:buFont typeface="+mj-lt"/>
              <a:buAutoNum type="alphaLcParenR"/>
            </a:pPr>
            <a:r>
              <a:rPr lang="en-US" sz="2200" smtClean="0"/>
              <a:t>Tentukan potensial listrik pada </a:t>
            </a:r>
            <a:r>
              <a:rPr lang="en-US" sz="2200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200" i="1" smtClean="0">
                <a:latin typeface="Times New Roman" pitchFamily="18" charset="0"/>
                <a:cs typeface="Times New Roman" pitchFamily="18" charset="0"/>
              </a:rPr>
              <a:t>R</a:t>
            </a:r>
            <a:endParaRPr lang="en-US" sz="2200" smtClean="0"/>
          </a:p>
          <a:p>
            <a:pPr marL="457200" indent="-457200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2021-02-22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Gunakan formulasi sebelumnya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2021-02-22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457201" y="1739900"/>
          <a:ext cx="4360862" cy="2813050"/>
        </p:xfrm>
        <a:graphic>
          <a:graphicData uri="http://schemas.openxmlformats.org/presentationml/2006/ole">
            <p:oleObj spid="_x0000_s33794" name="Equation" r:id="rId3" imgW="2222280" imgH="1434960" progId="Equation.3">
              <p:embed/>
            </p:oleObj>
          </a:graphicData>
        </a:graphic>
      </p:graphicFrame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5105399" y="1739901"/>
          <a:ext cx="3713163" cy="1892300"/>
        </p:xfrm>
        <a:graphic>
          <a:graphicData uri="http://schemas.openxmlformats.org/presentationml/2006/ole">
            <p:oleObj spid="_x0000_s33795" name="Equation" r:id="rId4" imgW="1892160" imgH="965160" progId="Equation.3">
              <p:embed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</a:p>
        </p:txBody>
      </p:sp>
      <p:sp>
        <p:nvSpPr>
          <p:cNvPr id="3078" name="Rectangle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Medan listrik</a:t>
            </a:r>
          </a:p>
          <a:p>
            <a:r>
              <a:rPr lang="en-US" smtClean="0"/>
              <a:t>Integral (ulas balik)</a:t>
            </a:r>
          </a:p>
          <a:p>
            <a:r>
              <a:rPr lang="en-US" smtClean="0"/>
              <a:t>Potensial listrik</a:t>
            </a:r>
          </a:p>
          <a:p>
            <a:r>
              <a:rPr lang="en-US" smtClean="0"/>
              <a:t>Potensial referensi</a:t>
            </a:r>
          </a:p>
          <a:p>
            <a:r>
              <a:rPr lang="en-US" smtClean="0"/>
              <a:t>Integral garis (ulas balik)</a:t>
            </a:r>
          </a:p>
          <a:p>
            <a:r>
              <a:rPr lang="en-US" smtClean="0"/>
              <a:t>Lintasan integrasi</a:t>
            </a:r>
          </a:p>
          <a:p>
            <a:endParaRPr lang="en-US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Satu titik muatan</a:t>
            </a:r>
          </a:p>
          <a:p>
            <a:r>
              <a:rPr lang="en-US" smtClean="0"/>
              <a:t>Latihan</a:t>
            </a:r>
          </a:p>
          <a:p>
            <a:endParaRPr lang="en-US"/>
          </a:p>
        </p:txBody>
      </p:sp>
      <p:sp>
        <p:nvSpPr>
          <p:cNvPr id="3074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2020-2 | FI1202-04</a:t>
            </a:r>
          </a:p>
        </p:txBody>
      </p:sp>
      <p:sp>
        <p:nvSpPr>
          <p:cNvPr id="307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2021-02-22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D95F01-E80C-44B1-98A9-682D9DF1FACF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Kurva medan listriknya</a:t>
            </a:r>
          </a:p>
          <a:p>
            <a:pPr>
              <a:buNone/>
            </a:pPr>
            <a:r>
              <a:rPr lang="en-US" smtClean="0"/>
              <a:t>	dengan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i="1" baseline="-2500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–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&lt; 0</a:t>
            </a:r>
            <a:r>
              <a:rPr lang="en-US" smtClean="0"/>
              <a:t> 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(2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baseline="-25000" smtClean="0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2021-02-22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2199" y="819151"/>
            <a:ext cx="2362201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28657" y="2505076"/>
            <a:ext cx="2390775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Gunakan kembali</a:t>
            </a:r>
          </a:p>
          <a:p>
            <a:endParaRPr lang="en-US" smtClean="0"/>
          </a:p>
          <a:p>
            <a:endParaRPr lang="en-US" smtClean="0"/>
          </a:p>
          <a:p>
            <a:pPr>
              <a:buNone/>
            </a:pPr>
            <a:r>
              <a:rPr lang="en-US" smtClean="0"/>
              <a:t>	untuk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</a:p>
          <a:p>
            <a:pPr>
              <a:buNone/>
            </a:pPr>
            <a:endParaRPr lang="en-US" smtClean="0"/>
          </a:p>
          <a:p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2021-02-22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aphicFrame>
        <p:nvGraphicFramePr>
          <p:cNvPr id="34818" name="Object 2"/>
          <p:cNvGraphicFramePr>
            <a:graphicFrameLocks noChangeAspect="1"/>
          </p:cNvGraphicFramePr>
          <p:nvPr/>
        </p:nvGraphicFramePr>
        <p:xfrm>
          <a:off x="838202" y="1581150"/>
          <a:ext cx="4237036" cy="946150"/>
        </p:xfrm>
        <a:graphic>
          <a:graphicData uri="http://schemas.openxmlformats.org/presentationml/2006/ole">
            <p:oleObj spid="_x0000_s34818" name="Equation" r:id="rId3" imgW="2158920" imgH="482400" progId="Equation.3">
              <p:embed/>
            </p:oleObj>
          </a:graphicData>
        </a:graphic>
      </p:graphicFrame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814388" y="2938462"/>
          <a:ext cx="5434012" cy="1843088"/>
        </p:xfrm>
        <a:graphic>
          <a:graphicData uri="http://schemas.openxmlformats.org/presentationml/2006/ole">
            <p:oleObj spid="_x0000_s34819" name="Equation" r:id="rId4" imgW="2768400" imgH="939600" progId="Equation.3">
              <p:embed/>
            </p:oleObj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smtClean="0"/>
              <a:t>Jelaskan fungsi fungsi me-</a:t>
            </a:r>
            <a:br>
              <a:rPr lang="en-US" smtClean="0"/>
            </a:br>
            <a:r>
              <a:rPr lang="en-US" smtClean="0"/>
              <a:t>dan listrik dan potensial</a:t>
            </a:r>
            <a:br>
              <a:rPr lang="en-US" smtClean="0"/>
            </a:br>
            <a:r>
              <a:rPr lang="en-US" smtClean="0"/>
              <a:t>listrik dari kedua grafik</a:t>
            </a:r>
            <a:br>
              <a:rPr lang="en-US" smtClean="0"/>
            </a:br>
            <a:r>
              <a:rPr lang="en-US" smtClean="0"/>
              <a:t>di samping ini</a:t>
            </a:r>
          </a:p>
          <a:p>
            <a:pPr marL="909638" lvl="1" indent="-457200">
              <a:buFont typeface="+mj-lt"/>
              <a:buAutoNum type="alphaLcParenR"/>
            </a:pPr>
            <a:r>
              <a:rPr lang="en-US" sz="2200" smtClean="0"/>
              <a:t>Untuk kolom kiri </a:t>
            </a:r>
          </a:p>
          <a:p>
            <a:pPr marL="909638" lvl="1" indent="-457200">
              <a:buFont typeface="+mj-lt"/>
              <a:buAutoNum type="alphaLcParenR"/>
            </a:pPr>
            <a:r>
              <a:rPr lang="en-US" sz="2200" smtClean="0"/>
              <a:t>Untuk kolom kanan</a:t>
            </a:r>
          </a:p>
          <a:p>
            <a:pPr marL="457200" indent="-457200">
              <a:buNone/>
            </a:pPr>
            <a:r>
              <a:rPr lang="en-US" sz="2600" smtClean="0"/>
              <a:t>	</a:t>
            </a:r>
            <a:r>
              <a:rPr lang="en-US" smtClean="0"/>
              <a:t>Kedua kolom untuk</a:t>
            </a:r>
            <a:br>
              <a:rPr lang="en-US" smtClean="0"/>
            </a:br>
            <a:r>
              <a:rPr lang="en-US" smtClean="0"/>
              <a:t>satu titik muatan</a:t>
            </a:r>
            <a:endParaRPr lang="en-US" sz="26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2021-02-22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43402" y="1233818"/>
            <a:ext cx="4419600" cy="3410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Kolom kiri</a:t>
            </a:r>
          </a:p>
          <a:p>
            <a:pPr>
              <a:buNone/>
            </a:pPr>
            <a:r>
              <a:rPr lang="en-US" smtClean="0"/>
              <a:t>	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i="1" baseline="-2500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&gt; 0</a:t>
            </a:r>
          </a:p>
          <a:p>
            <a:pPr>
              <a:buNone/>
            </a:pPr>
            <a:r>
              <a:rPr lang="en-US" smtClean="0"/>
              <a:t>	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baseline="-25000" smtClean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Kolom kanan</a:t>
            </a:r>
          </a:p>
          <a:p>
            <a:pPr>
              <a:buNone/>
            </a:pPr>
            <a:r>
              <a:rPr lang="en-US" smtClean="0"/>
              <a:t>	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i="1" baseline="-2500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&lt; 0</a:t>
            </a:r>
          </a:p>
          <a:p>
            <a:pPr>
              <a:buNone/>
            </a:pPr>
            <a:r>
              <a:rPr lang="en-US" smtClean="0"/>
              <a:t>	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(2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) = 0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2021-02-22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2020-2 | FI1202-04</a:t>
            </a:r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2021-02-22 | 40132 | +62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470EBE-197A-4ED7-87F9-BAF4AD9A6869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43013" name="Title 6"/>
          <p:cNvSpPr>
            <a:spLocks noGrp="1"/>
          </p:cNvSpPr>
          <p:nvPr>
            <p:ph type="title" idx="4294967295"/>
          </p:nvPr>
        </p:nvSpPr>
        <p:spPr>
          <a:xfrm>
            <a:off x="457200" y="2091929"/>
            <a:ext cx="8229600" cy="857250"/>
          </a:xfrm>
        </p:spPr>
        <p:txBody>
          <a:bodyPr/>
          <a:lstStyle/>
          <a:p>
            <a:pPr eaLnBrk="1" hangingPunct="1"/>
            <a:r>
              <a:rPr lang="en-US" smtClean="0"/>
              <a:t>Terima kasih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Medan listrik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Suatu muatan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i="1" baseline="-2500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/>
              <a:t>terletak pada pada posisi</a:t>
            </a:r>
            <a:endParaRPr lang="en-US" i="1" baseline="-2500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mtClean="0"/>
              <a:t>Medan listrik pada sembarang posisi     akibat muatan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i="1" baseline="-2500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mtClean="0"/>
              <a:t> tersebut diberikan oleh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Kadang digunakan pula konstanta Coulomb</a:t>
            </a:r>
          </a:p>
          <a:p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2021-02-22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463447" y="1681449"/>
          <a:ext cx="249237" cy="323850"/>
        </p:xfrm>
        <a:graphic>
          <a:graphicData uri="http://schemas.openxmlformats.org/presentationml/2006/ole">
            <p:oleObj spid="_x0000_s2050" name="Equation" r:id="rId3" imgW="126720" imgH="164880" progId="Equation.3">
              <p:embed/>
            </p:oleObj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914400" y="2495550"/>
          <a:ext cx="3362325" cy="1022350"/>
        </p:xfrm>
        <a:graphic>
          <a:graphicData uri="http://schemas.openxmlformats.org/presentationml/2006/ole">
            <p:oleObj spid="_x0000_s2051" name="Equation" r:id="rId4" imgW="1714320" imgH="520560" progId="Equation.3">
              <p:embed/>
            </p:oleObj>
          </a:graphicData>
        </a:graphic>
      </p:graphicFrame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6129051" y="1233488"/>
          <a:ext cx="2392363" cy="474662"/>
        </p:xfrm>
        <a:graphic>
          <a:graphicData uri="http://schemas.openxmlformats.org/presentationml/2006/ole">
            <p:oleObj spid="_x0000_s2053" name="Equation" r:id="rId5" imgW="1218960" imgH="241200" progId="Equation.3">
              <p:embed/>
            </p:oleObj>
          </a:graphicData>
        </a:graphic>
      </p:graphicFrame>
      <p:graphicFrame>
        <p:nvGraphicFramePr>
          <p:cNvPr id="2055" name="Object 7"/>
          <p:cNvGraphicFramePr>
            <a:graphicFrameLocks noChangeAspect="1"/>
          </p:cNvGraphicFramePr>
          <p:nvPr/>
        </p:nvGraphicFramePr>
        <p:xfrm>
          <a:off x="6280785" y="3738659"/>
          <a:ext cx="1493836" cy="498475"/>
        </p:xfrm>
        <a:graphic>
          <a:graphicData uri="http://schemas.openxmlformats.org/presentationml/2006/ole">
            <p:oleObj spid="_x0000_s2055" name="Equation" r:id="rId6" imgW="761760" imgH="253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Medan listrik (lanj.)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Bila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i="1" baseline="-2500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mtClean="0"/>
              <a:t> terletak di pusat koordinat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(0, 0, 0)</a:t>
            </a:r>
          </a:p>
          <a:p>
            <a:r>
              <a:rPr lang="en-US" smtClean="0"/>
              <a:t>Medan listrik pada sembarang posisi     akibat muatan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i="1" baseline="-2500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mtClean="0"/>
              <a:t> tersebut diberikan oleh</a:t>
            </a:r>
          </a:p>
          <a:p>
            <a:endParaRPr lang="en-US" smtClean="0"/>
          </a:p>
          <a:p>
            <a:endParaRPr lang="en-US" smtClean="0"/>
          </a:p>
          <a:p>
            <a:pPr>
              <a:buNone/>
            </a:pPr>
            <a:r>
              <a:rPr lang="en-US" smtClean="0"/>
              <a:t>	dengan vektor satuan </a:t>
            </a:r>
          </a:p>
          <a:p>
            <a:r>
              <a:rPr lang="en-US" smtClean="0"/>
              <a:t>Persamaan di atas dapat diperoleh dari persamaan dalam slide sebelumnya dengan memilih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2021-02-22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463447" y="1681449"/>
          <a:ext cx="249237" cy="323850"/>
        </p:xfrm>
        <a:graphic>
          <a:graphicData uri="http://schemas.openxmlformats.org/presentationml/2006/ole">
            <p:oleObj spid="_x0000_s3074" name="Equation" r:id="rId3" imgW="126720" imgH="164880" progId="Equation.3">
              <p:embed/>
            </p:oleObj>
          </a:graphicData>
        </a:graphic>
      </p:graphicFrame>
      <p:graphicFrame>
        <p:nvGraphicFramePr>
          <p:cNvPr id="2055" name="Object 7"/>
          <p:cNvGraphicFramePr>
            <a:graphicFrameLocks noChangeAspect="1"/>
          </p:cNvGraphicFramePr>
          <p:nvPr/>
        </p:nvGraphicFramePr>
        <p:xfrm>
          <a:off x="3614452" y="3378105"/>
          <a:ext cx="996949" cy="347663"/>
        </p:xfrm>
        <a:graphic>
          <a:graphicData uri="http://schemas.openxmlformats.org/presentationml/2006/ole">
            <p:oleObj spid="_x0000_s3077" name="Equation" r:id="rId4" imgW="507960" imgH="177480" progId="Equation.3">
              <p:embed/>
            </p:oleObj>
          </a:graphicData>
        </a:graphic>
      </p:graphicFrame>
      <p:graphicFrame>
        <p:nvGraphicFramePr>
          <p:cNvPr id="3078" name="Object 6"/>
          <p:cNvGraphicFramePr>
            <a:graphicFrameLocks noChangeAspect="1"/>
          </p:cNvGraphicFramePr>
          <p:nvPr/>
        </p:nvGraphicFramePr>
        <p:xfrm>
          <a:off x="912815" y="2435895"/>
          <a:ext cx="2092325" cy="896937"/>
        </p:xfrm>
        <a:graphic>
          <a:graphicData uri="http://schemas.openxmlformats.org/presentationml/2006/ole">
            <p:oleObj spid="_x0000_s3078" name="Equation" r:id="rId5" imgW="1066680" imgH="457200" progId="Equation.3">
              <p:embed/>
            </p:oleObj>
          </a:graphicData>
        </a:graphic>
      </p:graphicFrame>
      <p:graphicFrame>
        <p:nvGraphicFramePr>
          <p:cNvPr id="3079" name="Object 7"/>
          <p:cNvGraphicFramePr>
            <a:graphicFrameLocks noChangeAspect="1"/>
          </p:cNvGraphicFramePr>
          <p:nvPr/>
        </p:nvGraphicFramePr>
        <p:xfrm>
          <a:off x="5133975" y="4149917"/>
          <a:ext cx="1419225" cy="474663"/>
        </p:xfrm>
        <a:graphic>
          <a:graphicData uri="http://schemas.openxmlformats.org/presentationml/2006/ole">
            <p:oleObj spid="_x0000_s3079" name="Equation" r:id="rId6" imgW="72360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Integral (ulas balik)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Integral suatu fungsi 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mtClean="0"/>
              <a:t>, disebut integrand, dengan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dx</a:t>
            </a:r>
            <a:r>
              <a:rPr lang="en-US" smtClean="0"/>
              <a:t> di-ferensial variabel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mtClean="0"/>
              <a:t>,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mtClean="0"/>
              <a:t> variabel integrasi, akan memberikan</a:t>
            </a: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endParaRPr lang="en-US" smtClean="0"/>
          </a:p>
          <a:p>
            <a:pPr>
              <a:buNone/>
            </a:pPr>
            <a:r>
              <a:rPr lang="en-US" smtClean="0"/>
              <a:t>	dengan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mtClean="0"/>
              <a:t> disebut antiturunan</a:t>
            </a:r>
          </a:p>
          <a:p>
            <a:r>
              <a:rPr lang="en-US" smtClean="0"/>
              <a:t>Penerapan batas-batas integrasi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mtClean="0"/>
              <a:t> dan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mtClean="0"/>
              <a:t> akan menghasilkan	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2021-02-22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Rectangle 6">
            <a:hlinkClick r:id="rId3"/>
          </p:cNvPr>
          <p:cNvSpPr>
            <a:spLocks noChangeArrowheads="1"/>
          </p:cNvSpPr>
          <p:nvPr/>
        </p:nvSpPr>
        <p:spPr bwMode="auto">
          <a:xfrm>
            <a:off x="468489" y="4329557"/>
            <a:ext cx="8218311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100" smtClean="0"/>
              <a:t>Wikipedia contributors, "Integral", Wikipedia, The Free Encyclopedia, 19 Feb 2021, 14:20 UTC, url </a:t>
            </a:r>
            <a:r>
              <a:rPr lang="en-US" sz="1100" smtClean="0">
                <a:solidFill>
                  <a:srgbClr val="0070C0"/>
                </a:solidFill>
              </a:rPr>
              <a:t>https://en.wikipedia.org/w /index.php?oldid=1007705223</a:t>
            </a:r>
            <a:r>
              <a:rPr lang="en-US" sz="1100" smtClean="0"/>
              <a:t> [20210222].</a:t>
            </a:r>
            <a:endParaRPr lang="en-US" sz="1100"/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905984" y="1982789"/>
          <a:ext cx="1992313" cy="549275"/>
        </p:xfrm>
        <a:graphic>
          <a:graphicData uri="http://schemas.openxmlformats.org/presentationml/2006/ole">
            <p:oleObj spid="_x0000_s7171" name="Equation" r:id="rId4" imgW="1015920" imgH="279360" progId="Equation.3">
              <p:embed/>
            </p:oleObj>
          </a:graphicData>
        </a:graphic>
      </p:graphicFrame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898047" y="3257550"/>
          <a:ext cx="2814636" cy="947738"/>
        </p:xfrm>
        <a:graphic>
          <a:graphicData uri="http://schemas.openxmlformats.org/presentationml/2006/ole">
            <p:oleObj spid="_x0000_s7173" name="Equation" r:id="rId5" imgW="1434960" imgH="482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Pontensial listrik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Diperoleh dengan menggunakan</a:t>
            </a:r>
          </a:p>
          <a:p>
            <a:endParaRPr lang="en-US" smtClean="0"/>
          </a:p>
          <a:p>
            <a:endParaRPr lang="en-US" smtClean="0"/>
          </a:p>
          <a:p>
            <a:pPr>
              <a:buNone/>
            </a:pPr>
            <a:r>
              <a:rPr lang="en-US" smtClean="0"/>
              <a:t>	mengikuti lintasan       yang dipilih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2021-02-22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aphicFrame>
        <p:nvGraphicFramePr>
          <p:cNvPr id="4104" name="Object 8"/>
          <p:cNvGraphicFramePr>
            <a:graphicFrameLocks noChangeAspect="1"/>
          </p:cNvGraphicFramePr>
          <p:nvPr/>
        </p:nvGraphicFramePr>
        <p:xfrm>
          <a:off x="3257550" y="2571751"/>
          <a:ext cx="400050" cy="347663"/>
        </p:xfrm>
        <a:graphic>
          <a:graphicData uri="http://schemas.openxmlformats.org/presentationml/2006/ole">
            <p:oleObj spid="_x0000_s5124" name="Equation" r:id="rId3" imgW="203040" imgH="177480" progId="Equation.3">
              <p:embed/>
            </p:oleObj>
          </a:graphicData>
        </a:graphic>
      </p:graphicFrame>
      <p:graphicFrame>
        <p:nvGraphicFramePr>
          <p:cNvPr id="5126" name="Object 6"/>
          <p:cNvGraphicFramePr>
            <a:graphicFrameLocks noChangeAspect="1"/>
          </p:cNvGraphicFramePr>
          <p:nvPr/>
        </p:nvGraphicFramePr>
        <p:xfrm>
          <a:off x="927102" y="1810670"/>
          <a:ext cx="2266949" cy="547687"/>
        </p:xfrm>
        <a:graphic>
          <a:graphicData uri="http://schemas.openxmlformats.org/presentationml/2006/ole">
            <p:oleObj spid="_x0000_s5126" name="Equation" r:id="rId4" imgW="1155600" imgH="2793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Pontensial listrik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Dengan menerapkan batas integral dapat diperoleh</a:t>
            </a:r>
          </a:p>
          <a:p>
            <a:endParaRPr lang="en-US" smtClean="0"/>
          </a:p>
          <a:p>
            <a:endParaRPr lang="en-US" smtClean="0"/>
          </a:p>
          <a:p>
            <a:pPr>
              <a:buNone/>
            </a:pPr>
            <a:r>
              <a:rPr lang="en-US" smtClean="0"/>
              <a:t>	mengikuti lintasan       yang dipilih dari posisi awal      ke posisi akhir</a:t>
            </a:r>
          </a:p>
          <a:p>
            <a:r>
              <a:rPr lang="en-US" smtClean="0"/>
              <a:t>Memerlukan informasi potensial referensi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2021-02-22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aphicFrame>
        <p:nvGraphicFramePr>
          <p:cNvPr id="4104" name="Object 8"/>
          <p:cNvGraphicFramePr>
            <a:graphicFrameLocks noChangeAspect="1"/>
          </p:cNvGraphicFramePr>
          <p:nvPr/>
        </p:nvGraphicFramePr>
        <p:xfrm>
          <a:off x="3257550" y="2571751"/>
          <a:ext cx="400050" cy="347663"/>
        </p:xfrm>
        <a:graphic>
          <a:graphicData uri="http://schemas.openxmlformats.org/presentationml/2006/ole">
            <p:oleObj spid="_x0000_s6146" name="Equation" r:id="rId3" imgW="203040" imgH="177480" progId="Equation.3">
              <p:embed/>
            </p:oleObj>
          </a:graphicData>
        </a:graphic>
      </p:graphicFrame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923926" y="1600201"/>
          <a:ext cx="3114676" cy="969963"/>
        </p:xfrm>
        <a:graphic>
          <a:graphicData uri="http://schemas.openxmlformats.org/presentationml/2006/ole">
            <p:oleObj spid="_x0000_s6148" name="Equation" r:id="rId4" imgW="1587240" imgH="495000" progId="Equation.3">
              <p:embed/>
            </p:oleObj>
          </a:graphicData>
        </a:graphic>
      </p:graphicFrame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7127782" y="2537208"/>
          <a:ext cx="274636" cy="447675"/>
        </p:xfrm>
        <a:graphic>
          <a:graphicData uri="http://schemas.openxmlformats.org/presentationml/2006/ole">
            <p:oleObj spid="_x0000_s6149" name="Equation" r:id="rId5" imgW="139680" imgH="228600" progId="Equation.3">
              <p:embed/>
            </p:oleObj>
          </a:graphicData>
        </a:graphic>
      </p:graphicFrame>
      <p:graphicFrame>
        <p:nvGraphicFramePr>
          <p:cNvPr id="6150" name="Object 6"/>
          <p:cNvGraphicFramePr>
            <a:graphicFrameLocks noChangeAspect="1"/>
          </p:cNvGraphicFramePr>
          <p:nvPr/>
        </p:nvGraphicFramePr>
        <p:xfrm>
          <a:off x="1590580" y="2930716"/>
          <a:ext cx="249237" cy="323850"/>
        </p:xfrm>
        <a:graphic>
          <a:graphicData uri="http://schemas.openxmlformats.org/presentationml/2006/ole">
            <p:oleObj spid="_x0000_s6150" name="Equation" r:id="rId6" imgW="126720" imgH="164880" progId="Equation.3">
              <p:embed/>
            </p:oleObj>
          </a:graphicData>
        </a:graphic>
      </p:graphicFrame>
      <p:graphicFrame>
        <p:nvGraphicFramePr>
          <p:cNvPr id="6151" name="Object 7"/>
          <p:cNvGraphicFramePr>
            <a:graphicFrameLocks noChangeAspect="1"/>
          </p:cNvGraphicFramePr>
          <p:nvPr/>
        </p:nvGraphicFramePr>
        <p:xfrm>
          <a:off x="6172200" y="3344768"/>
          <a:ext cx="673100" cy="447675"/>
        </p:xfrm>
        <a:graphic>
          <a:graphicData uri="http://schemas.openxmlformats.org/presentationml/2006/ole">
            <p:oleObj spid="_x0000_s6151" name="Equation" r:id="rId7" imgW="34272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Pontensial referensi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Untuk kasus satu titik muatan dengan medan listrik                akan diperoleh pontensial listrik</a:t>
            </a:r>
          </a:p>
          <a:p>
            <a:r>
              <a:rPr lang="en-US" smtClean="0"/>
              <a:t>Syarat batas               umumnya dipilih </a:t>
            </a:r>
          </a:p>
          <a:p>
            <a:r>
              <a:rPr lang="en-US" smtClean="0"/>
              <a:t>Atau pada suatu posisi tertentu </a:t>
            </a:r>
            <a:r>
              <a:rPr lang="en-US" i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r</a:t>
            </a:r>
            <a:r>
              <a:rPr lang="en-US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= </a:t>
            </a:r>
            <a:r>
              <a:rPr lang="en-US" i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r</a:t>
            </a:r>
            <a:r>
              <a:rPr lang="en-US" baseline="-2500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0</a:t>
            </a:r>
            <a:r>
              <a:rPr lang="en-US" smtClean="0"/>
              <a:t> (dapat berupa vektor)</a:t>
            </a:r>
          </a:p>
          <a:p>
            <a:endParaRPr lang="en-US" smtClean="0"/>
          </a:p>
          <a:p>
            <a:r>
              <a:rPr lang="en-US" smtClean="0"/>
              <a:t>Nilai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baseline="-2500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mtClean="0"/>
              <a:t> ini dapat dipilih berupa konstanta positif, negatif, ataupun nol</a:t>
            </a:r>
          </a:p>
          <a:p>
            <a:endParaRPr lang="en-US" smtClean="0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2021-02-22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7271132" y="1222184"/>
          <a:ext cx="973138" cy="373062"/>
        </p:xfrm>
        <a:graphic>
          <a:graphicData uri="http://schemas.openxmlformats.org/presentationml/2006/ole">
            <p:oleObj spid="_x0000_s23554" name="Equation" r:id="rId3" imgW="495000" imgH="190440" progId="Equation.3">
              <p:embed/>
            </p:oleObj>
          </a:graphicData>
        </a:graphic>
      </p:graphicFrame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4919663" y="1570133"/>
          <a:ext cx="947739" cy="396875"/>
        </p:xfrm>
        <a:graphic>
          <a:graphicData uri="http://schemas.openxmlformats.org/presentationml/2006/ole">
            <p:oleObj spid="_x0000_s23556" name="Equation" r:id="rId4" imgW="482400" imgH="203040" progId="Equation.3">
              <p:embed/>
            </p:oleObj>
          </a:graphicData>
        </a:graphic>
      </p:graphicFrame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2555877" y="2125567"/>
          <a:ext cx="873125" cy="273050"/>
        </p:xfrm>
        <a:graphic>
          <a:graphicData uri="http://schemas.openxmlformats.org/presentationml/2006/ole">
            <p:oleObj spid="_x0000_s23558" name="Equation" r:id="rId5" imgW="444240" imgH="139680" progId="Equation.3">
              <p:embed/>
            </p:oleObj>
          </a:graphicData>
        </a:graphic>
      </p:graphicFrame>
      <p:graphicFrame>
        <p:nvGraphicFramePr>
          <p:cNvPr id="23559" name="Object 7"/>
          <p:cNvGraphicFramePr>
            <a:graphicFrameLocks noChangeAspect="1"/>
          </p:cNvGraphicFramePr>
          <p:nvPr/>
        </p:nvGraphicFramePr>
        <p:xfrm>
          <a:off x="5627689" y="2060385"/>
          <a:ext cx="849312" cy="347663"/>
        </p:xfrm>
        <a:graphic>
          <a:graphicData uri="http://schemas.openxmlformats.org/presentationml/2006/ole">
            <p:oleObj spid="_x0000_s23559" name="Equation" r:id="rId6" imgW="431640" imgH="177480" progId="Equation.3">
              <p:embed/>
            </p:oleObj>
          </a:graphicData>
        </a:graphic>
      </p:graphicFrame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925514" y="2896174"/>
          <a:ext cx="1220788" cy="447675"/>
        </p:xfrm>
        <a:graphic>
          <a:graphicData uri="http://schemas.openxmlformats.org/presentationml/2006/ole">
            <p:oleObj spid="_x0000_s23561" name="Equation" r:id="rId7" imgW="62208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Integral garis (ulas balik)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Integral dilakukan sepanjang suatu lintasan</a:t>
            </a:r>
          </a:p>
          <a:p>
            <a:r>
              <a:rPr lang="en-US" smtClean="0"/>
              <a:t>Digunakan dalam fisika untuk menghitung usaha</a:t>
            </a:r>
          </a:p>
          <a:p>
            <a:endParaRPr lang="en-US" smtClean="0"/>
          </a:p>
          <a:p>
            <a:pPr>
              <a:buNone/>
            </a:pPr>
            <a:r>
              <a:rPr lang="en-US" smtClean="0"/>
              <a:t>	dan saat ini untuk potensial listrik</a:t>
            </a:r>
          </a:p>
          <a:p>
            <a:pPr>
              <a:buNone/>
            </a:pPr>
            <a:endParaRPr lang="en-US" smtClean="0"/>
          </a:p>
          <a:p>
            <a:pPr>
              <a:buNone/>
            </a:pPr>
            <a:r>
              <a:rPr lang="en-US" smtClean="0"/>
              <a:t>	dengan memperhatikan bahwa untuk potensial listrik terdapat tanda negatif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2021-02-22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Rectangle 6">
            <a:hlinkClick r:id="rId3"/>
          </p:cNvPr>
          <p:cNvSpPr>
            <a:spLocks noChangeArrowheads="1"/>
          </p:cNvSpPr>
          <p:nvPr/>
        </p:nvSpPr>
        <p:spPr bwMode="auto">
          <a:xfrm>
            <a:off x="468489" y="4329557"/>
            <a:ext cx="8218311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100" smtClean="0"/>
              <a:t>Wikipedia contributors, “Line integral", Wikipedia, The Free Encyclopedia, 12 Feb 2021, 12:25 UTC, url </a:t>
            </a:r>
            <a:r>
              <a:rPr lang="en-US" sz="1100" smtClean="0">
                <a:solidFill>
                  <a:srgbClr val="0070C0"/>
                </a:solidFill>
              </a:rPr>
              <a:t>https://en.wikipedia.org/w /index.php?oldid=1006352375</a:t>
            </a:r>
            <a:r>
              <a:rPr lang="en-US" sz="1100" smtClean="0"/>
              <a:t> [20210222].</a:t>
            </a:r>
            <a:endParaRPr lang="en-US" sz="1100"/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927102" y="2930717"/>
          <a:ext cx="2266949" cy="547687"/>
        </p:xfrm>
        <a:graphic>
          <a:graphicData uri="http://schemas.openxmlformats.org/presentationml/2006/ole">
            <p:oleObj spid="_x0000_s24578" name="Equation" r:id="rId4" imgW="1155600" imgH="279360" progId="Equation.3">
              <p:embed/>
            </p:oleObj>
          </a:graphicData>
        </a:graphic>
      </p:graphicFrame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927102" y="2070482"/>
          <a:ext cx="2168524" cy="547688"/>
        </p:xfrm>
        <a:graphic>
          <a:graphicData uri="http://schemas.openxmlformats.org/presentationml/2006/ole">
            <p:oleObj spid="_x0000_s24579" name="Equation" r:id="rId5" imgW="1104840" imgH="2793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3080</TotalTime>
  <Words>727</Words>
  <Application>Microsoft Office PowerPoint</Application>
  <PresentationFormat>On-screen Show (16:9)</PresentationFormat>
  <Paragraphs>204</Paragraphs>
  <Slides>24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Office Theme</vt:lpstr>
      <vt:lpstr>Equation</vt:lpstr>
      <vt:lpstr>Potensial listrik satu titik muatan</vt:lpstr>
      <vt:lpstr>Outline</vt:lpstr>
      <vt:lpstr>Medan listrik</vt:lpstr>
      <vt:lpstr>Medan listrik (lanj.) </vt:lpstr>
      <vt:lpstr>Integral (ulas balik)</vt:lpstr>
      <vt:lpstr>Pontensial listrik</vt:lpstr>
      <vt:lpstr>Pontensial listrik (lanj.)</vt:lpstr>
      <vt:lpstr>Pontensial referensi</vt:lpstr>
      <vt:lpstr>Integral garis (ulas balik)</vt:lpstr>
      <vt:lpstr>Lintasan integrasi</vt:lpstr>
      <vt:lpstr>Satu titik muatan</vt:lpstr>
      <vt:lpstr>Satu titik muatan (lanj.)</vt:lpstr>
      <vt:lpstr>Satu titik muatan (lanj.)</vt:lpstr>
      <vt:lpstr>Latihan</vt:lpstr>
      <vt:lpstr>Latihan (lanj.)</vt:lpstr>
      <vt:lpstr>Latihan (lanj.)</vt:lpstr>
      <vt:lpstr>Latihan (lanj.)</vt:lpstr>
      <vt:lpstr>Latihan (lanj.)</vt:lpstr>
      <vt:lpstr>Latihan (lanj.)</vt:lpstr>
      <vt:lpstr>Latihan (lanj.)</vt:lpstr>
      <vt:lpstr>Latihan (lanj.)</vt:lpstr>
      <vt:lpstr>Latihan (lanj.)</vt:lpstr>
      <vt:lpstr>Latihan (lanj.)</vt:lpstr>
      <vt:lpstr>Terima kasih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Fisika | Teknologi Informasi dan Komunikasi</dc:title>
  <dc:creator>Sparisoma Viridi</dc:creator>
  <cp:lastModifiedBy>Sparisoma Viridi</cp:lastModifiedBy>
  <cp:revision>705</cp:revision>
  <dcterms:created xsi:type="dcterms:W3CDTF">2012-12-06T09:55:31Z</dcterms:created>
  <dcterms:modified xsi:type="dcterms:W3CDTF">2021-02-22T09:18:29Z</dcterms:modified>
</cp:coreProperties>
</file>