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64" r:id="rId11"/>
    <p:sldId id="465" r:id="rId12"/>
    <p:sldId id="467" r:id="rId13"/>
    <p:sldId id="468" r:id="rId14"/>
    <p:sldId id="469" r:id="rId15"/>
    <p:sldId id="470" r:id="rId16"/>
    <p:sldId id="457" r:id="rId17"/>
    <p:sldId id="466" r:id="rId18"/>
    <p:sldId id="460" r:id="rId19"/>
    <p:sldId id="424" r:id="rId20"/>
    <p:sldId id="302" r:id="rId21"/>
    <p:sldId id="403" r:id="rId22"/>
    <p:sldId id="427" r:id="rId23"/>
    <p:sldId id="405" r:id="rId24"/>
    <p:sldId id="429" r:id="rId25"/>
    <p:sldId id="428" r:id="rId26"/>
    <p:sldId id="425" r:id="rId27"/>
    <p:sldId id="434" r:id="rId28"/>
    <p:sldId id="431" r:id="rId29"/>
    <p:sldId id="433" r:id="rId30"/>
    <p:sldId id="432" r:id="rId31"/>
    <p:sldId id="435" r:id="rId32"/>
    <p:sldId id="445" r:id="rId33"/>
    <p:sldId id="436" r:id="rId34"/>
    <p:sldId id="437" r:id="rId35"/>
    <p:sldId id="438" r:id="rId36"/>
    <p:sldId id="439" r:id="rId37"/>
    <p:sldId id="440" r:id="rId38"/>
    <p:sldId id="446" r:id="rId39"/>
    <p:sldId id="441" r:id="rId40"/>
    <p:sldId id="448" r:id="rId41"/>
    <p:sldId id="449" r:id="rId42"/>
    <p:sldId id="450" r:id="rId43"/>
    <p:sldId id="451" r:id="rId44"/>
    <p:sldId id="452" r:id="rId45"/>
    <p:sldId id="454" r:id="rId46"/>
    <p:sldId id="455" r:id="rId47"/>
    <p:sldId id="453" r:id="rId48"/>
    <p:sldId id="426" r:id="rId49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hyperlink" Target="http://www.phys.uri.edu/~gerhard/PHY204/tsl94.pdf" TargetMode="Externa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isolator pejal homogen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isolator pejal homogen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pusat-nya berhimpit dengan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membe-rikan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088" y="2383213"/>
          <a:ext cx="3886200" cy="1743075"/>
        </p:xfrm>
        <a:graphic>
          <a:graphicData uri="http://schemas.openxmlformats.org/presentationml/2006/ole">
            <p:oleObj spid="_x0000_s3078" name="Equation" r:id="rId3" imgW="1981080" imgH="888840" progId="Equation.3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300" y="2459925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38450"/>
            <a:ext cx="3361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koordinat,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Potensial listrik bola isolator pejal homogen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6087" y="1738313"/>
          <a:ext cx="3389313" cy="2814637"/>
        </p:xfrm>
        <a:graphic>
          <a:graphicData uri="http://schemas.openxmlformats.org/presentationml/2006/ole">
            <p:oleObj spid="_x0000_s57349" name="Equation" r:id="rId4" imgW="1726920" imgH="1434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Persaman sebelumnya dapat ditulisan kembali menjadi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yang telah diperoleh sehingga menghasilkan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2952750"/>
          <a:ext cx="4710112" cy="1793875"/>
        </p:xfrm>
        <a:graphic>
          <a:graphicData uri="http://schemas.openxmlformats.org/presentationml/2006/ole">
            <p:oleObj spid="_x0000_s67586" name="Equation" r:id="rId3" imgW="2400120" imgH="914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14400" y="1657350"/>
          <a:ext cx="4684712" cy="896937"/>
        </p:xfrm>
        <a:graphic>
          <a:graphicData uri="http://schemas.openxmlformats.org/presentationml/2006/ole">
            <p:oleObj spid="_x0000_s67587" name="Equation" r:id="rId4" imgW="2387520" imgH="457200" progId="Equation.3">
              <p:embed/>
            </p:oleObj>
          </a:graphicData>
        </a:graphic>
      </p:graphicFrame>
      <p:sp>
        <p:nvSpPr>
          <p:cNvPr id="9" name="Freeform 8"/>
          <p:cNvSpPr/>
          <p:nvPr/>
        </p:nvSpPr>
        <p:spPr>
          <a:xfrm>
            <a:off x="5023262" y="2078182"/>
            <a:ext cx="617517" cy="439387"/>
          </a:xfrm>
          <a:custGeom>
            <a:avLst/>
            <a:gdLst>
              <a:gd name="connsiteX0" fmla="*/ 0 w 617517"/>
              <a:gd name="connsiteY0" fmla="*/ 439387 h 439387"/>
              <a:gd name="connsiteX1" fmla="*/ 368135 w 617517"/>
              <a:gd name="connsiteY1" fmla="*/ 296883 h 439387"/>
              <a:gd name="connsiteX2" fmla="*/ 617517 w 617517"/>
              <a:gd name="connsiteY2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439387">
                <a:moveTo>
                  <a:pt x="0" y="439387"/>
                </a:moveTo>
                <a:lnTo>
                  <a:pt x="368135" y="296883"/>
                </a:lnTo>
                <a:lnTo>
                  <a:pt x="617517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Perhatikan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mtClean="0"/>
              <a:t> merupa-</a:t>
            </a:r>
          </a:p>
          <a:p>
            <a:pPr>
              <a:buNone/>
            </a:pPr>
            <a:r>
              <a:rPr lang="en-US" smtClean="0"/>
              <a:t>	kan titik maksimum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674175"/>
          <a:ext cx="4432300" cy="1792287"/>
        </p:xfrm>
        <a:graphic>
          <a:graphicData uri="http://schemas.openxmlformats.org/presentationml/2006/ole">
            <p:oleObj spid="_x0000_s58370" name="Equation" r:id="rId3" imgW="2260440" imgH="914400" progId="Equation.3">
              <p:embed/>
            </p:oleObj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131" y="1757300"/>
            <a:ext cx="3532094" cy="2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hlinkClick r:id="rId5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Gerhard Müller, "Electric Potential of a Uniformly Charged Solid Sphere", Department of Physics, University of Rhode Island, url </a:t>
            </a:r>
            <a:r>
              <a:rPr lang="en-US" sz="1100" smtClean="0">
                <a:solidFill>
                  <a:srgbClr val="0070C0"/>
                </a:solidFill>
              </a:rPr>
              <a:t>http://www.phys.uri.edu/~gerhard/PHY204/tsl94.pdf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isolator pejal homogen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200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saat potensial memiliki nilai maksimum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/>
              <a:t> dan tentukan pula nilai 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9450" y="1655000"/>
          <a:ext cx="3835400" cy="1743075"/>
        </p:xfrm>
        <a:graphic>
          <a:graphicData uri="http://schemas.openxmlformats.org/presentationml/2006/ole">
            <p:oleObj spid="_x0000_s59395" name="Equation" r:id="rId3" imgW="1955520" imgH="888840" progId="Equation.3">
              <p:embed/>
            </p:oleObj>
          </a:graphicData>
        </a:graphic>
      </p:graphicFrame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6175" y="1932374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 adalah</a:t>
            </a:r>
            <a:br>
              <a:rPr lang="en-US" smtClean="0"/>
            </a:br>
            <a:r>
              <a:rPr lang="en-US" smtClean="0"/>
              <a:t>seperti di samping kanan ini</a:t>
            </a:r>
            <a:br>
              <a:rPr lang="en-US" smtClean="0"/>
            </a:br>
            <a:r>
              <a:rPr lang="en-US" smtClean="0"/>
              <a:t>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2813" y="1604963"/>
          <a:ext cx="4432300" cy="1792287"/>
        </p:xfrm>
        <a:graphic>
          <a:graphicData uri="http://schemas.openxmlformats.org/presentationml/2006/ole">
            <p:oleObj spid="_x0000_s60420" name="Equation" r:id="rId3" imgW="2260440" imgH="914400" progId="Equation.3">
              <p:embed/>
            </p:oleObj>
          </a:graphicData>
        </a:graphic>
      </p:graphicFrame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3374" y="1721675"/>
            <a:ext cx="3141026" cy="26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1962150"/>
          <a:ext cx="2192337" cy="846138"/>
        </p:xfrm>
        <a:graphic>
          <a:graphicData uri="http://schemas.openxmlformats.org/presentationml/2006/ole">
            <p:oleObj spid="_x0000_s61443" name="Equation" r:id="rId3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maksimum diperoleh dengan mencari</a:t>
            </a:r>
          </a:p>
          <a:p>
            <a:pPr>
              <a:buNone/>
            </a:pPr>
            <a:r>
              <a:rPr lang="en-US" smtClean="0"/>
              <a:t>	dalam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r>
              <a:rPr lang="en-US" smtClean="0"/>
              <a:t>Akan diperoleh bahwa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934200" y="1019050"/>
          <a:ext cx="971550" cy="771525"/>
        </p:xfrm>
        <a:graphic>
          <a:graphicData uri="http://schemas.openxmlformats.org/presentationml/2006/ole">
            <p:oleObj spid="_x0000_s68610" name="Equation" r:id="rId3" imgW="495000" imgH="39348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571750"/>
          <a:ext cx="3038475" cy="1892300"/>
        </p:xfrm>
        <a:graphic>
          <a:graphicData uri="http://schemas.openxmlformats.org/presentationml/2006/ole">
            <p:oleObj spid="_x0000_s68611" name="Equation" r:id="rId4" imgW="1549080" imgH="96516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257800" y="2086335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Dengan demikian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smtClean="0">
                <a:latin typeface="+mn-lt"/>
              </a:rPr>
              <a:t> diperoleh saat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smtClean="0">
              <a:latin typeface="+mn-lt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Dan nilainya adalah</a:t>
            </a:r>
            <a:endParaRPr lang="en-US" sz="2400">
              <a:latin typeface="+mn-lt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715000" y="2869625"/>
          <a:ext cx="673100" cy="347662"/>
        </p:xfrm>
        <a:graphic>
          <a:graphicData uri="http://schemas.openxmlformats.org/presentationml/2006/ole">
            <p:oleObj spid="_x0000_s68612" name="Equation" r:id="rId5" imgW="342720" imgH="177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715000" y="3614800"/>
          <a:ext cx="2740025" cy="895350"/>
        </p:xfrm>
        <a:graphic>
          <a:graphicData uri="http://schemas.openxmlformats.org/presentationml/2006/ole">
            <p:oleObj spid="_x0000_s68613" name="Equation" r:id="rId6" imgW="13968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Dengan menggunakan nilai-nilai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mtClean="0"/>
              <a:t> (untuk memudahkan menggambar) dapat diperoleh hasil berikut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mtClean="0"/>
              <a:t>ubahlah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0)</a:t>
            </a:r>
            <a:r>
              <a:rPr lang="en-US" smtClean="0"/>
              <a:t> untuk melihat pengaruhnya terhadap kedua kurva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[</a:t>
            </a:r>
            <a:r>
              <a:rPr lang="en-US" sz="2200" smtClean="0">
                <a:solidFill>
                  <a:srgbClr val="00B0F0"/>
                </a:solidFill>
              </a:rPr>
              <a:t>Buka berkas 0002_0.xlsx</a:t>
            </a:r>
            <a:r>
              <a:rPr lang="en-US" smtClean="0"/>
              <a:t>]</a:t>
            </a:r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09650"/>
            <a:ext cx="2461740" cy="2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880" y="2008875"/>
            <a:ext cx="2477320" cy="19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571750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862013" y="2571750"/>
          <a:ext cx="3165475" cy="1020763"/>
        </p:xfrm>
        <a:graphic>
          <a:graphicData uri="http://schemas.openxmlformats.org/presentationml/2006/ole">
            <p:oleObj spid="_x0000_s71689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838200" y="2495550"/>
          <a:ext cx="3440113" cy="896938"/>
        </p:xfrm>
        <a:graphic>
          <a:graphicData uri="http://schemas.openxmlformats.org/presentationml/2006/ole">
            <p:oleObj spid="_x0000_s105474" name="Equation" r:id="rId3" imgW="17524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1347</Words>
  <Application>Microsoft Office PowerPoint</Application>
  <PresentationFormat>On-screen Show (16:9)</PresentationFormat>
  <Paragraphs>344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Latihan 1</vt:lpstr>
      <vt:lpstr>Latihan 1 (lanj.)</vt:lpstr>
      <vt:lpstr>Latihan 2</vt:lpstr>
      <vt:lpstr>Latihan 2 (lanj.)</vt:lpstr>
      <vt:lpstr>Latihan 3</vt:lpstr>
      <vt:lpstr>Latihan 3 (lanj.)</vt:lpstr>
      <vt:lpstr>Terima kasih</vt:lpstr>
      <vt:lpstr>Slide 17</vt:lpstr>
      <vt:lpstr>Slide 18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isolator pejal homogen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739</cp:revision>
  <dcterms:created xsi:type="dcterms:W3CDTF">2012-12-06T09:55:31Z</dcterms:created>
  <dcterms:modified xsi:type="dcterms:W3CDTF">2021-02-27T01:12:08Z</dcterms:modified>
</cp:coreProperties>
</file>