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59" r:id="rId3"/>
    <p:sldId id="458" r:id="rId4"/>
    <p:sldId id="461" r:id="rId5"/>
    <p:sldId id="462" r:id="rId6"/>
    <p:sldId id="463" r:id="rId7"/>
    <p:sldId id="471" r:id="rId8"/>
    <p:sldId id="472" r:id="rId9"/>
    <p:sldId id="473" r:id="rId10"/>
    <p:sldId id="474" r:id="rId11"/>
    <p:sldId id="475" r:id="rId12"/>
    <p:sldId id="464" r:id="rId13"/>
    <p:sldId id="465" r:id="rId14"/>
    <p:sldId id="467" r:id="rId15"/>
    <p:sldId id="468" r:id="rId16"/>
    <p:sldId id="469" r:id="rId17"/>
    <p:sldId id="470" r:id="rId18"/>
    <p:sldId id="457" r:id="rId19"/>
  </p:sldIdLst>
  <p:sldSz cx="9144000" cy="5143500" type="screen16x9"/>
  <p:notesSz cx="6094413" cy="87947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14" autoAdjust="0"/>
    <p:restoredTop sz="97043" autoAdjust="0"/>
  </p:normalViewPr>
  <p:slideViewPr>
    <p:cSldViewPr>
      <p:cViewPr>
        <p:scale>
          <a:sx n="80" d="100"/>
          <a:sy n="80" d="100"/>
        </p:scale>
        <p:origin x="-132" y="-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52090" y="0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/>
          <a:lstStyle>
            <a:lvl1pPr algn="r">
              <a:defRPr sz="11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2021-02-27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" y="660400"/>
            <a:ext cx="5859463" cy="3297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071" tIns="42536" rIns="85071" bIns="42536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9442" y="4177506"/>
            <a:ext cx="4875530" cy="3957638"/>
          </a:xfrm>
          <a:prstGeom prst="rect">
            <a:avLst/>
          </a:prstGeom>
        </p:spPr>
        <p:txBody>
          <a:bodyPr vert="horz" lIns="85071" tIns="42536" rIns="85071" bIns="42536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52090" y="8353486"/>
            <a:ext cx="2640912" cy="439738"/>
          </a:xfrm>
          <a:prstGeom prst="rect">
            <a:avLst/>
          </a:prstGeom>
        </p:spPr>
        <p:txBody>
          <a:bodyPr vert="horz" lIns="85071" tIns="42536" rIns="85071" bIns="42536" rtlCol="0" anchor="b"/>
          <a:lstStyle>
            <a:lvl1pPr algn="r">
              <a:defRPr sz="11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Subtitle 2"/>
          <p:cNvSpPr>
            <a:spLocks/>
          </p:cNvSpPr>
          <p:nvPr userDrawn="1"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..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mtClean="0"/>
              <a:t>Medan listrik di sisi kawat lurus bermuatan seragam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914400" y="3006373"/>
            <a:ext cx="7239001" cy="10668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br>
              <a:rPr lang="pt-BR" sz="1800" smtClean="0">
                <a:solidFill>
                  <a:schemeClr val="bg1"/>
                </a:solidFill>
              </a:rPr>
            </a:br>
            <a:endParaRPr lang="pt-BR" sz="3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Prodi Fisika, Institut Teknologi Bandung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smtClean="0">
                <a:solidFill>
                  <a:schemeClr val="bg1"/>
                </a:solidFill>
              </a:rPr>
              <a:t>Jalan Ganesha 10,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v3_20210227 </a:t>
            </a:r>
            <a:r>
              <a:rPr lang="en-US" sz="1100" smtClean="0">
                <a:solidFill>
                  <a:schemeClr val="bg1"/>
                </a:solidFill>
              </a:rPr>
              <a:t>| https://doi.org/10.5281/zenodo.</a:t>
            </a: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1885951" y="3638550"/>
            <a:ext cx="2457449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</a:t>
            </a:r>
            <a:r>
              <a:rPr lang="en-US" smtClean="0"/>
              <a:t>.. </a:t>
            </a:r>
            <a:r>
              <a:rPr lang="en-US" smtClean="0"/>
              <a:t>muatan </a:t>
            </a:r>
            <a:r>
              <a:rPr lang="en-US" smtClean="0"/>
              <a:t>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Bermuatan seragam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≠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mtClean="0"/>
              <a:t> atau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bernilai konstan</a:t>
            </a:r>
          </a:p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</a:p>
          <a:p>
            <a:r>
              <a:rPr lang="en-US" smtClean="0"/>
              <a:t>Posisi relatif titik observasi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mtClean="0"/>
              <a:t> terhadap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</a:p>
          <a:p>
            <a:pPr>
              <a:buNone/>
            </a:pPr>
            <a:r>
              <a:rPr lang="en-US" smtClean="0"/>
              <a:t>	                             dan jaraknya </a:t>
            </a:r>
            <a:endParaRPr lang="en-US" smtClean="0"/>
          </a:p>
          <a:p>
            <a:r>
              <a:rPr lang="en-US" smtClean="0"/>
              <a:t>Batas bawah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dan batas atas integral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smtClean="0"/>
              <a:t>Substitusi semua in-</a:t>
            </a:r>
            <a:br>
              <a:rPr lang="en-US" smtClean="0"/>
            </a:br>
            <a:r>
              <a:rPr lang="en-US" smtClean="0"/>
              <a:t>formasi ke persama-</a:t>
            </a:r>
            <a:br>
              <a:rPr lang="en-US" smtClean="0"/>
            </a:br>
            <a:r>
              <a:rPr lang="en-US" smtClean="0"/>
              <a:t>an di sebelah kanan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914400" y="2548000"/>
          <a:ext cx="1868488" cy="473075"/>
        </p:xfrm>
        <a:graphic>
          <a:graphicData uri="http://schemas.openxmlformats.org/presentationml/2006/ole">
            <p:oleObj spid="_x0000_s120834" name="Equation" r:id="rId3" imgW="952200" imgH="241200" progId="Equation.3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495800" y="2459925"/>
          <a:ext cx="2166938" cy="596900"/>
        </p:xfrm>
        <a:graphic>
          <a:graphicData uri="http://schemas.openxmlformats.org/presentationml/2006/ole">
            <p:oleObj spid="_x0000_s120836" name="Equation" r:id="rId4" imgW="1104840" imgH="304560" progId="Equation.3">
              <p:embed/>
            </p:oleObj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835525" y="3572762"/>
          <a:ext cx="3165475" cy="1020763"/>
        </p:xfrm>
        <a:graphic>
          <a:graphicData uri="http://schemas.openxmlformats.org/presentationml/2006/ole">
            <p:oleObj spid="_x0000_s120837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listrik .. muatan garis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Suatu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+1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memiliki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. Hitunglah rapat muatan seragamnya.</a:t>
            </a:r>
          </a:p>
          <a:p>
            <a:pPr marL="457200" indent="-457200">
              <a:buFont typeface="+mj-lt"/>
              <a:buAutoNum type="arabicPeriod"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1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seragam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Perhatikan bahwa satuan dari hasil yang diperoleh dibaca “satu </a:t>
            </a:r>
            <a:r>
              <a:rPr lang="en-US" smtClean="0">
                <a:solidFill>
                  <a:srgbClr val="FF0000"/>
                </a:solidFill>
              </a:rPr>
              <a:t>mili</a:t>
            </a:r>
            <a:r>
              <a:rPr lang="en-US" smtClean="0"/>
              <a:t> Coulom per </a:t>
            </a:r>
            <a:r>
              <a:rPr lang="en-US" smtClean="0">
                <a:solidFill>
                  <a:srgbClr val="FF0000"/>
                </a:solidFill>
              </a:rPr>
              <a:t>meter</a:t>
            </a:r>
            <a:r>
              <a:rPr lang="en-US" smtClean="0"/>
              <a:t>” (terdapat dua huruf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mtClean="0"/>
              <a:t> yang berbeda makna)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14400" y="1662300"/>
          <a:ext cx="5186362" cy="896938"/>
        </p:xfrm>
        <a:graphic>
          <a:graphicData uri="http://schemas.openxmlformats.org/presentationml/2006/ole">
            <p:oleObj spid="_x0000_s73730" name="Equation" r:id="rId3" imgW="264132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mtClean="0"/>
              <a:t>Terdapat muatan garis dengan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1 mm</a:t>
            </a:r>
            <a:r>
              <a:rPr lang="en-US" smtClean="0"/>
              <a:t> yang mem-bentang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. Bila rapat muatan garis me-miliki fungsi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/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nC/m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tentukanlah muatan totalnya.</a:t>
            </a:r>
          </a:p>
          <a:p>
            <a:pPr marL="457200" indent="-45720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2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Muatan total diperoleh melalui</a:t>
            </a:r>
          </a:p>
          <a:p>
            <a:endParaRPr lang="en-US" smtClean="0"/>
          </a:p>
          <a:p>
            <a:r>
              <a:rPr lang="en-US" smtClean="0"/>
              <a:t>Gunakan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 dan batas-batas integralnya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Masukkan nilainya sehingga dapat diperoleh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914400" y="1604900"/>
          <a:ext cx="1096963" cy="549275"/>
        </p:xfrm>
        <a:graphic>
          <a:graphicData uri="http://schemas.openxmlformats.org/presentationml/2006/ole">
            <p:oleObj spid="_x0000_s74754" name="Equation" r:id="rId3" imgW="558720" imgH="27936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914400" y="2507425"/>
          <a:ext cx="7078662" cy="949325"/>
        </p:xfrm>
        <a:graphic>
          <a:graphicData uri="http://schemas.openxmlformats.org/presentationml/2006/ole">
            <p:oleObj spid="_x0000_s74755" name="Equation" r:id="rId4" imgW="3606480" imgH="48240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918400" y="3798888"/>
          <a:ext cx="3489325" cy="525462"/>
        </p:xfrm>
        <a:graphic>
          <a:graphicData uri="http://schemas.openxmlformats.org/presentationml/2006/ole">
            <p:oleObj spid="_x0000_s74756" name="Equation" r:id="rId5" imgW="17776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mtClean="0"/>
              <a:t>Bila muatan total sebuah muatan garis yang membentang dari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/>
              <a:t> adalah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mtClean="0"/>
              <a:t> dan rapat muatan garisnya adalah 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, tentukanlah nilai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Latihan 3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, batas-batas integralnya, muatan totalnya dapat diperoleh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Akhirnya didapatkan bahwa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914400" y="1604900"/>
          <a:ext cx="2019300" cy="533400"/>
        </p:xfrm>
        <a:graphic>
          <a:graphicData uri="http://schemas.openxmlformats.org/presentationml/2006/ole">
            <p:oleObj spid="_x0000_s103427" name="Equation" r:id="rId3" imgW="1028520" imgH="27936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14400" y="2519300"/>
          <a:ext cx="5659438" cy="920750"/>
        </p:xfrm>
        <a:graphic>
          <a:graphicData uri="http://schemas.openxmlformats.org/presentationml/2006/ole">
            <p:oleObj spid="_x0000_s103428" name="Equation" r:id="rId4" imgW="2882880" imgH="4824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14400" y="3838450"/>
          <a:ext cx="1495425" cy="752475"/>
        </p:xfrm>
        <a:graphic>
          <a:graphicData uri="http://schemas.openxmlformats.org/presentationml/2006/ole">
            <p:oleObj spid="_x0000_s103429" name="Equation" r:id="rId5" imgW="7617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Pendahuluan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Kerangka</a:t>
            </a:r>
          </a:p>
        </p:txBody>
      </p:sp>
      <p:sp>
        <p:nvSpPr>
          <p:cNvPr id="3078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mtClean="0"/>
              <a:t>Pendahuluan</a:t>
            </a:r>
            <a:endParaRPr lang="en-US" smtClean="0"/>
          </a:p>
          <a:p>
            <a:r>
              <a:rPr lang="en-US" smtClean="0"/>
              <a:t>Medan listrik oleh satu titik muatan</a:t>
            </a:r>
          </a:p>
          <a:p>
            <a:r>
              <a:rPr lang="en-US" smtClean="0"/>
              <a:t>Medan listrik oleh distribusi muatan</a:t>
            </a:r>
          </a:p>
          <a:p>
            <a:r>
              <a:rPr lang="en-US" smtClean="0"/>
              <a:t>Rapat muatan garis</a:t>
            </a:r>
          </a:p>
          <a:p>
            <a:r>
              <a:rPr lang="en-US" smtClean="0"/>
              <a:t>Beberapa integral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Latihan</a:t>
            </a:r>
          </a:p>
          <a:p>
            <a:endParaRPr lang="en-US"/>
          </a:p>
        </p:txBody>
      </p:sp>
      <p:sp>
        <p:nvSpPr>
          <p:cNvPr id="307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2020-2 | FI1202-04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2021-02-26 | 40132 | +62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5F01-E80C-44B1-98A9-682D9DF1FAC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satu titik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 </a:t>
            </a:r>
          </a:p>
          <a:p>
            <a:pPr>
              <a:buNone/>
            </a:pPr>
            <a:r>
              <a:rPr lang="en-US" smtClean="0"/>
              <a:t>	akan memberikan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6662737" y="1222313"/>
          <a:ext cx="1795463" cy="473075"/>
        </p:xfrm>
        <a:graphic>
          <a:graphicData uri="http://schemas.openxmlformats.org/presentationml/2006/ole">
            <p:oleObj spid="_x0000_s70658" name="Equation" r:id="rId3" imgW="914400" imgH="241200" progId="Equation.3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6305800" y="1657350"/>
          <a:ext cx="1420812" cy="422275"/>
        </p:xfrm>
        <a:graphic>
          <a:graphicData uri="http://schemas.openxmlformats.org/presentationml/2006/ole">
            <p:oleObj spid="_x0000_s70659" name="Equation" r:id="rId4" imgW="723600" imgH="215640" progId="Equation.3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838200" y="2465387"/>
          <a:ext cx="3041650" cy="1020763"/>
        </p:xfrm>
        <a:graphic>
          <a:graphicData uri="http://schemas.openxmlformats.org/presentationml/2006/ole">
            <p:oleObj spid="_x0000_s70660" name="Equation" r:id="rId5" imgW="154908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Medan listrik oleh distribusi muatan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Suatu titik 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i="1" baseline="-2500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mtClean="0"/>
              <a:t> yang terletak pada posisi</a:t>
            </a:r>
            <a:br>
              <a:rPr lang="en-US" smtClean="0"/>
            </a:br>
            <a:r>
              <a:rPr lang="en-US" smtClean="0"/>
              <a:t>                           akan memberikan elemen medan listrik pada posisi                       dalam bentuk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838200" y="1581150"/>
          <a:ext cx="1795462" cy="473075"/>
        </p:xfrm>
        <a:graphic>
          <a:graphicData uri="http://schemas.openxmlformats.org/presentationml/2006/ole">
            <p:oleObj spid="_x0000_s71686" name="Equation" r:id="rId3" imgW="914400" imgH="241200" progId="Equation.3">
              <p:embed/>
            </p:oleObj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91512" y="1962150"/>
          <a:ext cx="1420813" cy="422275"/>
        </p:xfrm>
        <a:graphic>
          <a:graphicData uri="http://schemas.openxmlformats.org/presentationml/2006/ole">
            <p:oleObj spid="_x0000_s71688" name="Equation" r:id="rId4" imgW="723600" imgH="215640" progId="Equation.3">
              <p:embed/>
            </p:oleObj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862013" y="2466975"/>
          <a:ext cx="3165475" cy="1020763"/>
        </p:xfrm>
        <a:graphic>
          <a:graphicData uri="http://schemas.openxmlformats.org/presentationml/2006/ole">
            <p:oleObj spid="_x0000_s71690" name="Equation" r:id="rId5" imgW="1612800" imgH="52056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Rapat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/>
              <a:t> dan elemen panjang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terkait melalui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 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dl</a:t>
            </a:r>
            <a:r>
              <a:rPr lang="en-US" smtClean="0"/>
              <a:t> dapat berubah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dz</a:t>
            </a:r>
            <a:r>
              <a:rPr lang="en-US" smtClean="0"/>
              <a:t>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rdθ</a:t>
            </a:r>
            <a:r>
              <a:rPr lang="en-US" smtClean="0"/>
              <a:t> dan lainnya</a:t>
            </a:r>
          </a:p>
          <a:p>
            <a:r>
              <a:rPr lang="en-US" smtClean="0"/>
              <a:t>Untuk muatan total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mtClean="0"/>
              <a:t> dan rapat muatan homogen</a:t>
            </a:r>
          </a:p>
          <a:p>
            <a:endParaRPr lang="en-US" smtClean="0"/>
          </a:p>
          <a:p>
            <a:pPr>
              <a:buNone/>
            </a:pPr>
            <a:r>
              <a:rPr lang="en-US" smtClean="0"/>
              <a:t>	</a:t>
            </a:r>
          </a:p>
          <a:p>
            <a:pPr>
              <a:buNone/>
            </a:pPr>
            <a:r>
              <a:rPr lang="en-US" smtClean="0"/>
              <a:t>	dengan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/>
              <a:t> adalah panjang muatan garis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914400" y="1716725"/>
          <a:ext cx="922337" cy="771525"/>
        </p:xfrm>
        <a:graphic>
          <a:graphicData uri="http://schemas.openxmlformats.org/presentationml/2006/ole">
            <p:oleObj spid="_x0000_s72706" name="Equation" r:id="rId3" imgW="469800" imgH="393480" progId="Equation.3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950913" y="3464375"/>
          <a:ext cx="847725" cy="771525"/>
        </p:xfrm>
        <a:graphic>
          <a:graphicData uri="http://schemas.openxmlformats.org/presentationml/2006/ole">
            <p:oleObj spid="_x0000_s72707" name="Equation" r:id="rId4" imgW="43164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	u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mtClean="0"/>
              <a:t> </a:t>
            </a:r>
            <a:r>
              <a:rPr lang="en-US" smtClean="0">
                <a:latin typeface="Times New Roman"/>
                <a:cs typeface="Times New Roman"/>
                <a:sym typeface="Wingdings" pitchFamily="2" charset="2"/>
              </a:rPr>
              <a:t>→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du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</a:t>
            </a:r>
            <a:r>
              <a:rPr lang="en-US" i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xdx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diperoleh bahwa</a:t>
            </a:r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838200" y="2495550"/>
          <a:ext cx="3640138" cy="896938"/>
        </p:xfrm>
        <a:graphic>
          <a:graphicData uri="http://schemas.openxmlformats.org/presentationml/2006/ole">
            <p:oleObj spid="_x0000_s104451" name="Equation" r:id="rId3" imgW="18540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Beberapa integral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Dengan menggunakan</a:t>
            </a:r>
          </a:p>
          <a:p>
            <a:pPr>
              <a:buNone/>
            </a:pPr>
            <a:r>
              <a:rPr lang="en-US" smtClean="0"/>
              <a:t>	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tan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sec</a:t>
            </a:r>
            <a:r>
              <a:rPr lang="en-US" baseline="30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θ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/>
              <a:t>	dapat ditunjukkan bahwa</a:t>
            </a:r>
          </a:p>
          <a:p>
            <a:endParaRPr lang="en-US" smtClean="0"/>
          </a:p>
          <a:p>
            <a:endParaRPr lang="en-US" smtClean="0"/>
          </a:p>
          <a:p>
            <a:pPr>
              <a:buNone/>
            </a:pPr>
            <a:r>
              <a:rPr lang="en-US" smtClean="0"/>
              <a:t>	di mana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mtClean="0"/>
              <a:t> adalah suatu konstanta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838200" y="2495550"/>
          <a:ext cx="3440113" cy="896938"/>
        </p:xfrm>
        <a:graphic>
          <a:graphicData uri="http://schemas.openxmlformats.org/presentationml/2006/ole">
            <p:oleObj spid="_x0000_s105474" name="Equation" r:id="rId3" imgW="175248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Elemen medan </a:t>
            </a:r>
            <a:r>
              <a:rPr lang="en-US" smtClean="0"/>
              <a:t>listrik oleh muatan garis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Elemen muatan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/>
              <a:t> terletak</a:t>
            </a:r>
            <a:br>
              <a:rPr lang="en-US" smtClean="0"/>
            </a:br>
            <a:r>
              <a:rPr lang="en-US" smtClean="0"/>
              <a:t>posisi               memberikan</a:t>
            </a:r>
            <a:br>
              <a:rPr lang="en-US" smtClean="0"/>
            </a:br>
            <a:r>
              <a:rPr lang="en-US" smtClean="0"/>
              <a:t>elemen medan listrik</a:t>
            </a:r>
            <a:br>
              <a:rPr lang="en-US" smtClean="0"/>
            </a:br>
            <a:r>
              <a:rPr lang="en-US" smtClean="0"/>
              <a:t>pada posisi </a:t>
            </a:r>
          </a:p>
          <a:p>
            <a:r>
              <a:rPr lang="en-US" smtClean="0"/>
              <a:t>Rapat muatan garis </a:t>
            </a:r>
            <a:r>
              <a:rPr lang="el-GR" i="1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dan sistem membentang dari</a:t>
            </a:r>
            <a:br>
              <a:rPr lang="en-US" smtClean="0"/>
            </a:b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–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/>
              <a:t> sampai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i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/>
              <a:t>Panjang muatan garis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2020-2 | FI1202-04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2021-02-26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1641413" y="1604900"/>
          <a:ext cx="896937" cy="473075"/>
        </p:xfrm>
        <a:graphic>
          <a:graphicData uri="http://schemas.openxmlformats.org/presentationml/2006/ole">
            <p:oleObj spid="_x0000_s107521" name="Equation" r:id="rId3" imgW="457200" imgH="241200" progId="Equation.3">
              <p:embed/>
            </p:oleObj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2362200" y="2355025"/>
          <a:ext cx="847725" cy="398462"/>
        </p:xfrm>
        <a:graphic>
          <a:graphicData uri="http://schemas.openxmlformats.org/presentationml/2006/ole">
            <p:oleObj spid="_x0000_s107523" name="Equation" r:id="rId4" imgW="431640" imgH="203040" progId="Equation.3">
              <p:embed/>
            </p:oleObj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3564575" y="1920875"/>
          <a:ext cx="449262" cy="422275"/>
        </p:xfrm>
        <a:graphic>
          <a:graphicData uri="http://schemas.openxmlformats.org/presentationml/2006/ole">
            <p:oleObj spid="_x0000_s107525" name="Equation" r:id="rId5" imgW="228600" imgH="215640" progId="Equation.3">
              <p:embed/>
            </p:oleObj>
          </a:graphicData>
        </a:graphic>
      </p:graphicFrame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1826" y="1162758"/>
            <a:ext cx="3933824" cy="2837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446</Words>
  <Application>Microsoft Office PowerPoint</Application>
  <PresentationFormat>On-screen Show (16:9)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Microsoft Equation 3.0</vt:lpstr>
      <vt:lpstr>Medan listrik di sisi kawat lurus bermuatan seragam</vt:lpstr>
      <vt:lpstr>Pendahuluan</vt:lpstr>
      <vt:lpstr>Kerangka</vt:lpstr>
      <vt:lpstr>Medan listrik oleh satu titik muatan</vt:lpstr>
      <vt:lpstr>Medan listrik oleh distribusi muatan</vt:lpstr>
      <vt:lpstr>Rapat muatan garis</vt:lpstr>
      <vt:lpstr>Beberapa integral</vt:lpstr>
      <vt:lpstr>Beberapa integral (lanj.)</vt:lpstr>
      <vt:lpstr>Elemen medan listrik oleh muatan garis</vt:lpstr>
      <vt:lpstr>Elemen medan listrik .. muatan garis (lanj.)</vt:lpstr>
      <vt:lpstr>Elemen medan listrik .. muatan garis (lanj.)</vt:lpstr>
      <vt:lpstr>Latihan 1</vt:lpstr>
      <vt:lpstr>Latihan 1 (lanj.)</vt:lpstr>
      <vt:lpstr>Latihan 2</vt:lpstr>
      <vt:lpstr>Latihan 2 (lanj.)</vt:lpstr>
      <vt:lpstr>Latihan 3</vt:lpstr>
      <vt:lpstr>Latihan 3 (lanj.)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741</cp:revision>
  <dcterms:created xsi:type="dcterms:W3CDTF">2012-12-06T09:55:31Z</dcterms:created>
  <dcterms:modified xsi:type="dcterms:W3CDTF">2021-02-27T01:27:19Z</dcterms:modified>
</cp:coreProperties>
</file>