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24" r:id="rId3"/>
    <p:sldId id="302" r:id="rId4"/>
    <p:sldId id="403" r:id="rId5"/>
    <p:sldId id="427" r:id="rId6"/>
    <p:sldId id="405" r:id="rId7"/>
    <p:sldId id="429" r:id="rId8"/>
    <p:sldId id="428" r:id="rId9"/>
    <p:sldId id="425" r:id="rId10"/>
    <p:sldId id="434" r:id="rId11"/>
    <p:sldId id="431" r:id="rId12"/>
    <p:sldId id="433" r:id="rId13"/>
    <p:sldId id="432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26" r:id="rId25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14" autoAdjust="0"/>
    <p:restoredTop sz="97043" autoAdjust="0"/>
  </p:normalViewPr>
  <p:slideViewPr>
    <p:cSldViewPr>
      <p:cViewPr>
        <p:scale>
          <a:sx n="80" d="100"/>
          <a:sy n="80" d="100"/>
        </p:scale>
        <p:origin x="-168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55552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554911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2021-02-22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Potensial listrik bola konduktor pejal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v20210222_4| </a:t>
            </a:r>
            <a:r>
              <a:rPr lang="en-US" sz="1100" smtClean="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.4555524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857624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dan 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dalam </a:t>
            </a:r>
            <a:r>
              <a:rPr lang="en-US" smtClean="0"/>
              <a:t>1-d, hanya fungsi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, dapat dituliskan dalam bentuk</a:t>
            </a:r>
          </a:p>
          <a:p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yang menghubungkannya dengan potensial </a:t>
            </a:r>
            <a:r>
              <a:rPr lang="en-US" smtClean="0"/>
              <a:t>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i="1" smtClean="0"/>
          </a:p>
          <a:p>
            <a:r>
              <a:rPr lang="en-US" smtClean="0"/>
              <a:t>Agar terdapat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(turunan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)maka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 haruslah kontinu</a:t>
            </a:r>
          </a:p>
          <a:p>
            <a:r>
              <a:rPr lang="en-US" smtClean="0"/>
              <a:t>Dengan demikian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harus sama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&lt;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914400" y="2060724"/>
          <a:ext cx="1246187" cy="771525"/>
        </p:xfrm>
        <a:graphic>
          <a:graphicData uri="http://schemas.openxmlformats.org/presentationml/2006/ole">
            <p:oleObj spid="_x0000_s53250" name="Equation" r:id="rId3" imgW="634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listrik bola konduktor pejal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917575" y="1693863"/>
          <a:ext cx="4111625" cy="2935287"/>
        </p:xfrm>
        <a:graphic>
          <a:graphicData uri="http://schemas.openxmlformats.org/presentationml/2006/ole">
            <p:oleObj spid="_x0000_s46081" name="Equation" r:id="rId3" imgW="2095200" imgH="1498320" progId="Equation.3">
              <p:embed/>
            </p:oleObj>
          </a:graphicData>
        </a:graphic>
      </p:graphicFrame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257800" y="1682750"/>
          <a:ext cx="3513138" cy="3011488"/>
        </p:xfrm>
        <a:graphic>
          <a:graphicData uri="http://schemas.openxmlformats.org/presentationml/2006/ole">
            <p:oleObj spid="_x0000_s46082" name="Equation" r:id="rId4" imgW="1790640" imgH="1536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listrik bola konduktor pejal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akan diperoleh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syarat batas yang</a:t>
            </a:r>
            <a:br>
              <a:rPr lang="en-US" smtClean="0"/>
            </a:br>
            <a:r>
              <a:rPr lang="en-US" smtClean="0"/>
              <a:t>ditetapkan sebelumnya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14400" y="1614800"/>
          <a:ext cx="4260850" cy="946150"/>
        </p:xfrm>
        <a:graphic>
          <a:graphicData uri="http://schemas.openxmlformats.org/presentationml/2006/ole">
            <p:oleObj spid="_x0000_s52226" name="Equation" r:id="rId3" imgW="2171520" imgH="4824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14403" y="3321875"/>
          <a:ext cx="1893886" cy="895350"/>
        </p:xfrm>
        <a:graphic>
          <a:graphicData uri="http://schemas.openxmlformats.org/presentationml/2006/ole">
            <p:oleObj spid="_x0000_s52227" name="Equation" r:id="rId4" imgW="965160" imgH="4572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418263" y="2647950"/>
          <a:ext cx="2192338" cy="946150"/>
        </p:xfrm>
        <a:graphic>
          <a:graphicData uri="http://schemas.openxmlformats.org/presentationml/2006/ole">
            <p:oleObj spid="_x0000_s52228" name="Equation" r:id="rId5" imgW="1117440" imgH="482400" progId="Equation.3">
              <p:embed/>
            </p:oleObj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6789753" y="3486149"/>
            <a:ext cx="228600" cy="533401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807033" y="3300133"/>
            <a:ext cx="228600" cy="905436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5975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7760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listrik bola konduktor pejal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dari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&lt;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/>
              <a:t> dapat diperoleh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yang akan digunakan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914400" y="1657350"/>
          <a:ext cx="1968500" cy="895350"/>
        </p:xfrm>
        <a:graphic>
          <a:graphicData uri="http://schemas.openxmlformats.org/presentationml/2006/ole">
            <p:oleObj spid="_x0000_s54274" name="Equation" r:id="rId3" imgW="1002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listrik bola konduktor pejal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928688" y="1744663"/>
          <a:ext cx="4087812" cy="2811462"/>
        </p:xfrm>
        <a:graphic>
          <a:graphicData uri="http://schemas.openxmlformats.org/presentationml/2006/ole">
            <p:oleObj spid="_x0000_s57346" name="Equation" r:id="rId3" imgW="2082600" imgH="143496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5911850" y="1733550"/>
          <a:ext cx="1893888" cy="846137"/>
        </p:xfrm>
        <a:graphic>
          <a:graphicData uri="http://schemas.openxmlformats.org/presentationml/2006/ole">
            <p:oleObj spid="_x0000_s57347" name="Equation" r:id="rId4" imgW="965160" imgH="431640" progId="Equation.3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5911850" y="3429000"/>
          <a:ext cx="1893888" cy="895350"/>
        </p:xfrm>
        <a:graphic>
          <a:graphicData uri="http://schemas.openxmlformats.org/presentationml/2006/ole">
            <p:oleObj spid="_x0000_s57348" name="Equation" r:id="rId5" imgW="965160" imgH="45720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5499734" y="2979063"/>
            <a:ext cx="3263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9725" indent="-339725">
              <a:buFont typeface="Arial" pitchFamily="34" charset="0"/>
              <a:buChar char="•"/>
            </a:pPr>
            <a:r>
              <a:rPr lang="en-US" sz="2400" smtClean="0">
                <a:latin typeface="+mn-lt"/>
              </a:rPr>
              <a:t>Dari slide sebelumnya</a:t>
            </a:r>
            <a:endParaRPr lang="en-US" sz="2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listrik bola konduktor pejal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dapat dituliskan kembali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914400" y="1657350"/>
          <a:ext cx="3560762" cy="1743075"/>
        </p:xfrm>
        <a:graphic>
          <a:graphicData uri="http://schemas.openxmlformats.org/presentationml/2006/ole">
            <p:oleObj spid="_x0000_s58370" name="Equation" r:id="rId3" imgW="1815840" imgH="888840" progId="Equation.3">
              <p:embed/>
            </p:oleObj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7934" y="1850168"/>
            <a:ext cx="3384914" cy="25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Terdapat suatu bola konduktor pejal bermuatan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dengan radius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 suatu konstanta bernilai positif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medan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potensial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</a:t>
            </a:r>
            <a:r>
              <a:rPr lang="en-US" sz="2200" smtClean="0"/>
              <a:t>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Tentukan nilai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2200" baseline="-25000" smtClean="0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dan bentuk kurvanya</a:t>
            </a:r>
            <a:br>
              <a:rPr lang="en-US" smtClean="0"/>
            </a:br>
            <a:r>
              <a:rPr lang="en-US" smtClean="0"/>
              <a:t>adalah seperti di sam-</a:t>
            </a:r>
            <a:br>
              <a:rPr lang="en-US" smtClean="0"/>
            </a:br>
            <a:r>
              <a:rPr lang="en-US" smtClean="0"/>
              <a:t>ping kanan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914400" y="1708150"/>
          <a:ext cx="3711575" cy="1244600"/>
        </p:xfrm>
        <a:graphic>
          <a:graphicData uri="http://schemas.openxmlformats.org/presentationml/2006/ole">
            <p:oleObj spid="_x0000_s59394" name="Equation" r:id="rId3" imgW="1892160" imgH="634680" progId="Equation.3">
              <p:embed/>
            </p:oleObj>
          </a:graphicData>
        </a:graphic>
      </p:graphicFrame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962150"/>
            <a:ext cx="3609975" cy="241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Pontensial </a:t>
            </a:r>
            <a:r>
              <a:rPr lang="en-US" smtClean="0"/>
              <a:t>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dan </a:t>
            </a:r>
            <a:r>
              <a:rPr lang="en-US" smtClean="0"/>
              <a:t>bentuk kurvanya</a:t>
            </a:r>
            <a:br>
              <a:rPr lang="en-US" smtClean="0"/>
            </a:br>
            <a:r>
              <a:rPr lang="en-US" smtClean="0"/>
              <a:t>adalah seperti di sam-</a:t>
            </a:r>
            <a:br>
              <a:rPr lang="en-US" smtClean="0"/>
            </a:br>
            <a:r>
              <a:rPr lang="en-US" smtClean="0"/>
              <a:t>ping kanan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914400" y="1657350"/>
          <a:ext cx="3711575" cy="1693862"/>
        </p:xfrm>
        <a:graphic>
          <a:graphicData uri="http://schemas.openxmlformats.org/presentationml/2006/ole">
            <p:oleObj spid="_x0000_s60418" name="Equation" r:id="rId3" imgW="1892160" imgH="863280" progId="Equation.3">
              <p:embed/>
            </p:oleObj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2099" y="1972783"/>
            <a:ext cx="3124200" cy="241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 persamaan dan kurva fungsi potensial listrik pada slide sebelumnya dapat diperoleh bahwa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14400" y="2038350"/>
          <a:ext cx="2092325" cy="846138"/>
        </p:xfrm>
        <a:graphic>
          <a:graphicData uri="http://schemas.openxmlformats.org/presentationml/2006/ole">
            <p:oleObj spid="_x0000_s61443" name="Equation" r:id="rId3" imgW="1066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Terdapat beberapa konsep yang tidak lagi disinggung dalam slide ini</a:t>
            </a:r>
          </a:p>
          <a:p>
            <a:r>
              <a:rPr lang="en-GB" smtClean="0"/>
              <a:t>Disarankan untuk membaca slide terkait berjudul </a:t>
            </a:r>
            <a:r>
              <a:rPr lang="en-US" smtClean="0">
                <a:solidFill>
                  <a:srgbClr val="0070C0"/>
                </a:solidFill>
              </a:rPr>
              <a:t>Potensial listrik satu titik muatan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Rectangle 9">
            <a:hlinkClick r:id="rId2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S. Viridi, "Potensial listrik satu titik muatan", Zenodo.4554911 | 22 Feb 2021, url </a:t>
            </a:r>
            <a:r>
              <a:rPr lang="en-US" sz="1100" smtClean="0">
                <a:solidFill>
                  <a:srgbClr val="0070C0"/>
                </a:solidFill>
              </a:rPr>
              <a:t>https://doi.org/10.5281/zenodo.4554911</a:t>
            </a:r>
            <a:r>
              <a:rPr lang="en-US" sz="1100" smtClean="0"/>
              <a:t> [20210222].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Terdapat suatu bola konduktor pejal bermuatan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dengan radius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dengan dianggap bahwa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mtClean="0">
                <a:cs typeface="Times New Roman" pitchFamily="18" charset="0"/>
              </a:rPr>
              <a:t> (dihubungkan dengan bumi akan tetapi muatan tidak mengalir dari atau ke bumi)</a:t>
            </a:r>
            <a:endParaRPr lang="en-US" smtClean="0"/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medan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potensial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</a:t>
            </a:r>
            <a:r>
              <a:rPr lang="en-US" sz="2200" smtClean="0"/>
              <a:t>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>
                <a:cs typeface="Times New Roman" pitchFamily="18" charset="0"/>
              </a:rPr>
              <a:t>Tentukan nilai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(∞)</a:t>
            </a: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dan bentuk kurvanya</a:t>
            </a:r>
            <a:br>
              <a:rPr lang="en-US" smtClean="0"/>
            </a:br>
            <a:r>
              <a:rPr lang="en-US" smtClean="0"/>
              <a:t>adalah seperti di sam-</a:t>
            </a:r>
            <a:br>
              <a:rPr lang="en-US" smtClean="0"/>
            </a:br>
            <a:r>
              <a:rPr lang="en-US" smtClean="0"/>
              <a:t>ping kanan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912813" y="1657350"/>
          <a:ext cx="3811587" cy="1244600"/>
        </p:xfrm>
        <a:graphic>
          <a:graphicData uri="http://schemas.openxmlformats.org/presentationml/2006/ole">
            <p:oleObj spid="_x0000_s62467" name="Equation" r:id="rId3" imgW="1942920" imgH="634680" progId="Equation.3">
              <p:embed/>
            </p:oleObj>
          </a:graphicData>
        </a:graphic>
      </p:graphicFrame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0453" y="1904262"/>
            <a:ext cx="3630132" cy="242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</a:t>
            </a:r>
            <a:r>
              <a:rPr lang="en-US" smtClean="0"/>
              <a:t>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dan </a:t>
            </a:r>
            <a:r>
              <a:rPr lang="en-US" smtClean="0"/>
              <a:t>bentuk kurvanya</a:t>
            </a:r>
            <a:br>
              <a:rPr lang="en-US" smtClean="0"/>
            </a:br>
            <a:r>
              <a:rPr lang="en-US" smtClean="0"/>
              <a:t>adalah seperti di sam-</a:t>
            </a:r>
            <a:br>
              <a:rPr lang="en-US" smtClean="0"/>
            </a:br>
            <a:r>
              <a:rPr lang="en-US" smtClean="0"/>
              <a:t>ping kanan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914400" y="1657350"/>
          <a:ext cx="4781550" cy="1244600"/>
        </p:xfrm>
        <a:graphic>
          <a:graphicData uri="http://schemas.openxmlformats.org/presentationml/2006/ole">
            <p:oleObj spid="_x0000_s63492" name="Equation" r:id="rId3" imgW="2438280" imgH="634680" progId="Equation.3">
              <p:embed/>
            </p:oleObj>
          </a:graphicData>
        </a:graphic>
      </p:graphicFrame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7666" y="2952750"/>
            <a:ext cx="2895600" cy="203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 persamaan pada slide sebelumnya dapat diperoleh bahwa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yang merupakan potensial listrik pada jarak jauh dari bola konduktor pejal</a:t>
            </a:r>
          </a:p>
          <a:p>
            <a:r>
              <a:rPr lang="en-US" smtClean="0"/>
              <a:t>Jadi pada jarak amat jauh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potensial listrik tidak bernilai nol akan tetapi suatu nilai berhingga yang negatif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914400" y="2038350"/>
          <a:ext cx="2341563" cy="846137"/>
        </p:xfrm>
        <a:graphic>
          <a:graphicData uri="http://schemas.openxmlformats.org/presentationml/2006/ole">
            <p:oleObj spid="_x0000_s64514" name="Equation" r:id="rId3" imgW="1193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2021-02-22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</a:t>
            </a:r>
          </a:p>
          <a:p>
            <a:r>
              <a:rPr lang="en-US" smtClean="0"/>
              <a:t>Pontensial listrik</a:t>
            </a:r>
          </a:p>
          <a:p>
            <a:r>
              <a:rPr lang="en-US" smtClean="0"/>
              <a:t>Potensial referensi</a:t>
            </a:r>
          </a:p>
          <a:p>
            <a:r>
              <a:rPr lang="en-US" smtClean="0"/>
              <a:t>Elemen panjang lintasan</a:t>
            </a:r>
          </a:p>
          <a:p>
            <a:r>
              <a:rPr lang="en-US" smtClean="0"/>
              <a:t>Rentang perhitungan</a:t>
            </a:r>
          </a:p>
          <a:p>
            <a:r>
              <a:rPr lang="en-US" smtClean="0"/>
              <a:t>Potensial dan medan listrik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Potensial listrik bola kon-duktor pejal</a:t>
            </a:r>
          </a:p>
          <a:p>
            <a:r>
              <a:rPr lang="en-US" smtClean="0"/>
              <a:t>Latihan</a:t>
            </a:r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2021-02-22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bola konduktor pejal bermuatan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pusatnya terle-tak pada pusat koordinat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(0, 0, 0)</a:t>
            </a:r>
            <a:r>
              <a:rPr lang="en-US" smtClean="0"/>
              <a:t> akan memberikan medan listrik pada setiap posisi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di sekelilingnya dalam bentuk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cs typeface="Times New Roman" pitchFamily="18" charset="0"/>
              </a:rPr>
              <a:t>	dengan radius bola adalah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914400" y="2448884"/>
          <a:ext cx="3711575" cy="1244600"/>
        </p:xfrm>
        <a:graphic>
          <a:graphicData uri="http://schemas.openxmlformats.org/presentationml/2006/ole">
            <p:oleObj spid="_x0000_s3078" name="Equation" r:id="rId3" imgW="1892160" imgH="634680" progId="Equation.3">
              <p:embed/>
            </p:oleObj>
          </a:graphicData>
        </a:graphic>
      </p:graphicFrame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7900" y="2428875"/>
            <a:ext cx="24765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dapat diperoleh dari persamaan sebelumnya, yang akan memberikan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914400" y="2038350"/>
          <a:ext cx="2017712" cy="895350"/>
        </p:xfrm>
        <a:graphic>
          <a:graphicData uri="http://schemas.openxmlformats.org/presentationml/2006/ole">
            <p:oleObj spid="_x0000_s39938" name="Equation" r:id="rId3" imgW="1028520" imgH="457200" progId="Equation.3">
              <p:embed/>
            </p:oleObj>
          </a:graphicData>
        </a:graphic>
      </p:graphicFrame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4690" y="1809750"/>
            <a:ext cx="3539710" cy="260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Pontensial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listrik dengan batas-batas integral memiliki bentuk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lintasan       yang dipilih dari posisi awal      ke posisi akhir</a:t>
            </a:r>
          </a:p>
          <a:p>
            <a:r>
              <a:rPr lang="en-US" smtClean="0"/>
              <a:t>Memerlukan informasi potensial referensi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909833" y="2571751"/>
          <a:ext cx="400050" cy="347663"/>
        </p:xfrm>
        <a:graphic>
          <a:graphicData uri="http://schemas.openxmlformats.org/presentationml/2006/ole">
            <p:oleObj spid="_x0000_s6146" name="Equation" r:id="rId3" imgW="203040" imgH="17748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23926" y="1600201"/>
          <a:ext cx="3114676" cy="969963"/>
        </p:xfrm>
        <a:graphic>
          <a:graphicData uri="http://schemas.openxmlformats.org/presentationml/2006/ole">
            <p:oleObj spid="_x0000_s6148" name="Equation" r:id="rId4" imgW="1587240" imgH="4950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780065" y="2537208"/>
          <a:ext cx="274636" cy="447675"/>
        </p:xfrm>
        <a:graphic>
          <a:graphicData uri="http://schemas.openxmlformats.org/presentationml/2006/ole">
            <p:oleObj spid="_x0000_s6149" name="Equation" r:id="rId5" imgW="139680" imgH="228600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590580" y="2930716"/>
          <a:ext cx="249237" cy="323850"/>
        </p:xfrm>
        <a:graphic>
          <a:graphicData uri="http://schemas.openxmlformats.org/presentationml/2006/ole">
            <p:oleObj spid="_x0000_s6150" name="Equation" r:id="rId6" imgW="126720" imgH="164880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172200" y="3344768"/>
          <a:ext cx="673100" cy="447675"/>
        </p:xfrm>
        <a:graphic>
          <a:graphicData uri="http://schemas.openxmlformats.org/presentationml/2006/ole">
            <p:oleObj spid="_x0000_s6151" name="Equation" r:id="rId7" imgW="342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Potensial referensi dapat diambil pada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/>
              <a:t> atau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endParaRPr lang="en-US" smtClean="0"/>
          </a:p>
          <a:p>
            <a:r>
              <a:rPr lang="en-US" smtClean="0"/>
              <a:t>Bila digunakan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r>
              <a:rPr lang="en-US" smtClean="0"/>
              <a:t> 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maka dapat dipilih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mtClean="0"/>
              <a:t>Walaupun tidak lazim dapat dipilih pada sembarang jarak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cs typeface="Times New Roman" pitchFamily="18" charset="0"/>
              </a:rPr>
              <a:t> dari pusat </a:t>
            </a:r>
            <a:r>
              <a:rPr lang="en-US" smtClean="0">
                <a:cs typeface="Times New Roman" pitchFamily="18" charset="0"/>
              </a:rPr>
              <a:t>koordinat</a:t>
            </a:r>
            <a:r>
              <a:rPr lang="en-US" smtClean="0">
                <a:cs typeface="Times New Roman" pitchFamily="18" charset="0"/>
              </a:rPr>
              <a:t>,</a:t>
            </a:r>
            <a:r>
              <a:rPr lang="en-US" smtClean="0"/>
              <a:t> misalnya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r>
              <a:rPr lang="en-US" smtClean="0"/>
              <a:t>Dinding luar bola konduktor pejal dapat dihubungkan ke bumi sehingga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pada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mtClean="0"/>
              <a:t>(diasumsikan muatan tidak mengalir dari atau ke bumi)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panjang lintasan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medan listrik                 </a:t>
            </a:r>
          </a:p>
          <a:p>
            <a:r>
              <a:rPr lang="en-US" smtClean="0"/>
              <a:t>Dipilihlah elemen panjang lintasan berbentuk</a:t>
            </a:r>
          </a:p>
          <a:p>
            <a:r>
              <a:rPr lang="en-US" smtClean="0"/>
              <a:t>Operasi perkalian titik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(∙)</a:t>
            </a:r>
            <a:r>
              <a:rPr lang="en-US" smtClean="0"/>
              <a:t> dalam integral untuk menghitung potensial listrik mudah dihitung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505200" y="1172054"/>
          <a:ext cx="923925" cy="398463"/>
        </p:xfrm>
        <a:graphic>
          <a:graphicData uri="http://schemas.openxmlformats.org/presentationml/2006/ole">
            <p:oleObj spid="_x0000_s40962" name="Equation" r:id="rId3" imgW="469800" imgH="20304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553200" y="1690688"/>
          <a:ext cx="1098550" cy="347662"/>
        </p:xfrm>
        <a:graphic>
          <a:graphicData uri="http://schemas.openxmlformats.org/presentationml/2006/ole">
            <p:oleObj spid="_x0000_s40963" name="Equation" r:id="rId4" imgW="558720" imgH="17748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14400" y="2952750"/>
          <a:ext cx="1071562" cy="473075"/>
        </p:xfrm>
        <a:graphic>
          <a:graphicData uri="http://schemas.openxmlformats.org/presentationml/2006/ole">
            <p:oleObj spid="_x0000_s40964" name="Equation" r:id="rId5" imgW="545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Rentang perhitungan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memiliki fungsi yang berbeda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&lt;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r>
              <a:rPr lang="en-US" smtClean="0"/>
              <a:t>Potensial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dihitung mulai dalam rentang yang miliki syarat batas 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(∞) = 0</a:t>
            </a:r>
            <a:r>
              <a:rPr lang="en-US" smtClean="0">
                <a:cs typeface="Times New Roman"/>
              </a:rPr>
              <a:t>, maka perhitungan dimulai dalam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&lt;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smtClean="0">
              <a:cs typeface="Times New Roman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797</Words>
  <Application>Microsoft Office PowerPoint</Application>
  <PresentationFormat>On-screen Show (16:9)</PresentationFormat>
  <Paragraphs>192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Equation</vt:lpstr>
      <vt:lpstr>Microsoft Equation 3.0</vt:lpstr>
      <vt:lpstr>Potensial listrik bola konduktor pejal</vt:lpstr>
      <vt:lpstr>Pendahuluan</vt:lpstr>
      <vt:lpstr>Outline</vt:lpstr>
      <vt:lpstr>Medan listrik</vt:lpstr>
      <vt:lpstr>Medan listrik (lanj.)</vt:lpstr>
      <vt:lpstr>Pontensial listrik</vt:lpstr>
      <vt:lpstr>Potensial referensi</vt:lpstr>
      <vt:lpstr>Elemen panjang lintasan</vt:lpstr>
      <vt:lpstr>Rentang perhitungan</vt:lpstr>
      <vt:lpstr>Potensial dan medan listrik</vt:lpstr>
      <vt:lpstr>Potensial listrik bola konduktor pejal</vt:lpstr>
      <vt:lpstr>Potensial listrik bola konduktor pejal (lanj.)</vt:lpstr>
      <vt:lpstr>Potensial listrik bola konduktor pejal (lanj.)</vt:lpstr>
      <vt:lpstr>Potensial listrik bola konduktor pejal (lanj.)</vt:lpstr>
      <vt:lpstr>Potensial listrik bola konduktor pejal (lanj.)</vt:lpstr>
      <vt:lpstr>Latihan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719</cp:revision>
  <dcterms:created xsi:type="dcterms:W3CDTF">2012-12-06T09:55:31Z</dcterms:created>
  <dcterms:modified xsi:type="dcterms:W3CDTF">2021-02-22T14:02:19Z</dcterms:modified>
</cp:coreProperties>
</file>