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9" r:id="rId3"/>
    <p:sldId id="458" r:id="rId4"/>
    <p:sldId id="461" r:id="rId5"/>
    <p:sldId id="462" r:id="rId6"/>
    <p:sldId id="463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64" r:id="rId15"/>
    <p:sldId id="465" r:id="rId16"/>
    <p:sldId id="467" r:id="rId17"/>
    <p:sldId id="468" r:id="rId18"/>
    <p:sldId id="469" r:id="rId19"/>
    <p:sldId id="470" r:id="rId20"/>
    <p:sldId id="478" r:id="rId21"/>
    <p:sldId id="480" r:id="rId22"/>
    <p:sldId id="483" r:id="rId23"/>
    <p:sldId id="479" r:id="rId24"/>
    <p:sldId id="481" r:id="rId25"/>
    <p:sldId id="482" r:id="rId26"/>
    <p:sldId id="484" r:id="rId27"/>
    <p:sldId id="457" r:id="rId28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v5_20210227 </a:t>
            </a:r>
            <a:r>
              <a:rPr lang="en-US" sz="1100" smtClean="0">
                <a:solidFill>
                  <a:schemeClr val="bg1"/>
                </a:solidFill>
              </a:rPr>
              <a:t>| https://doi.org/10.5281/zenodo.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638550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</a:t>
            </a:r>
            <a:r>
              <a:rPr lang="en-US" smtClean="0"/>
              <a:t>.. </a:t>
            </a:r>
            <a:r>
              <a:rPr lang="en-US" smtClean="0"/>
              <a:t>muatan </a:t>
            </a:r>
            <a:r>
              <a:rPr lang="en-US" smtClean="0"/>
              <a:t>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Bermuatan seragam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atau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bernilai konstan</a:t>
            </a:r>
          </a:p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r>
              <a:rPr lang="en-US" smtClean="0"/>
              <a:t>Posisi relatif titik observasi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/>
              <a:t> terhadap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</a:p>
          <a:p>
            <a:pPr>
              <a:buNone/>
            </a:pPr>
            <a:r>
              <a:rPr lang="en-US" smtClean="0"/>
              <a:t>	                             dan jaraknya </a:t>
            </a:r>
            <a:endParaRPr lang="en-US" smtClean="0"/>
          </a:p>
          <a:p>
            <a:r>
              <a:rPr lang="en-US" smtClean="0"/>
              <a:t>Batas bawah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batas 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smtClean="0"/>
              <a:t>Substitusi semua in-</a:t>
            </a:r>
            <a:br>
              <a:rPr lang="en-US" smtClean="0"/>
            </a:br>
            <a:r>
              <a:rPr lang="en-US" smtClean="0"/>
              <a:t>formasi ke persama-</a:t>
            </a:r>
            <a:br>
              <a:rPr lang="en-US" smtClean="0"/>
            </a:br>
            <a:r>
              <a:rPr lang="en-US" smtClean="0"/>
              <a:t>an di sebelah kanan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914400" y="2548000"/>
          <a:ext cx="1868488" cy="473075"/>
        </p:xfrm>
        <a:graphic>
          <a:graphicData uri="http://schemas.openxmlformats.org/presentationml/2006/ole">
            <p:oleObj spid="_x0000_s120834" name="Equation" r:id="rId3" imgW="952200" imgH="241200" progId="Equation.3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495800" y="2459925"/>
          <a:ext cx="2166938" cy="596900"/>
        </p:xfrm>
        <a:graphic>
          <a:graphicData uri="http://schemas.openxmlformats.org/presentationml/2006/ole">
            <p:oleObj spid="_x0000_s120836" name="Equation" r:id="rId4" imgW="1104840" imgH="304560" progId="Equation.3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835525" y="3572762"/>
          <a:ext cx="3165475" cy="1020763"/>
        </p:xfrm>
        <a:graphic>
          <a:graphicData uri="http://schemas.openxmlformats.org/presentationml/2006/ole">
            <p:oleObj spid="_x0000_s120837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dapat dipisahkan menjadi dua komponen</a:t>
            </a:r>
            <a:endParaRPr lang="en-US" smtClean="0"/>
          </a:p>
          <a:p>
            <a:r>
              <a:rPr lang="en-US" smtClean="0"/>
              <a:t>Masing-masing komponen adalah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911863" y="1657350"/>
          <a:ext cx="5510212" cy="895350"/>
        </p:xfrm>
        <a:graphic>
          <a:graphicData uri="http://schemas.openxmlformats.org/presentationml/2006/ole">
            <p:oleObj spid="_x0000_s121858" name="Equation" r:id="rId3" imgW="2806560" imgH="457200" progId="Equation.3">
              <p:embed/>
            </p:oleObj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914400" y="3409950"/>
          <a:ext cx="3065463" cy="896938"/>
        </p:xfrm>
        <a:graphic>
          <a:graphicData uri="http://schemas.openxmlformats.org/presentationml/2006/ole">
            <p:oleObj spid="_x0000_s121859" name="Equation" r:id="rId4" imgW="1562040" imgH="457200" progId="Equation.3">
              <p:embed/>
            </p:oleObj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5591175" y="3409950"/>
          <a:ext cx="2867025" cy="895350"/>
        </p:xfrm>
        <a:graphic>
          <a:graphicData uri="http://schemas.openxmlformats.org/presentationml/2006/ole">
            <p:oleObj spid="_x0000_s121860" name="Equation" r:id="rId5" imgW="1460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Komponen medan listrik pada arah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Komponen medan listrik pada aray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914400" y="1657350"/>
          <a:ext cx="6505576" cy="896938"/>
        </p:xfrm>
        <a:graphic>
          <a:graphicData uri="http://schemas.openxmlformats.org/presentationml/2006/ole">
            <p:oleObj spid="_x0000_s122882" name="Equation" r:id="rId3" imgW="3314520" imgH="457200" progId="Equation.3">
              <p:embed/>
            </p:oleObj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909063" y="2988375"/>
          <a:ext cx="6557962" cy="895350"/>
        </p:xfrm>
        <a:graphic>
          <a:graphicData uri="http://schemas.openxmlformats.org/presentationml/2006/ole">
            <p:oleObj spid="_x0000_s122883" name="Equation" r:id="rId4" imgW="33400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memasukkan batas-batas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/>
              <a:t> akan diperoleh hasil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909638" y="2014600"/>
          <a:ext cx="7104063" cy="1146175"/>
        </p:xfrm>
        <a:graphic>
          <a:graphicData uri="http://schemas.openxmlformats.org/presentationml/2006/ole">
            <p:oleObj spid="_x0000_s123906" name="Equation" r:id="rId3" imgW="3619440" imgH="583920" progId="Equation.3">
              <p:embed/>
            </p:oleObj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915538" y="3333750"/>
          <a:ext cx="7578725" cy="1143000"/>
        </p:xfrm>
        <a:graphic>
          <a:graphicData uri="http://schemas.openxmlformats.org/presentationml/2006/ole">
            <p:oleObj spid="_x0000_s123907" name="Equation" r:id="rId4" imgW="386064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Perhatikan bahwa satuan dari hasil yang diperoleh dibaca “satu </a:t>
            </a:r>
            <a:r>
              <a:rPr lang="en-US" smtClean="0">
                <a:solidFill>
                  <a:srgbClr val="FF0000"/>
                </a:solidFill>
              </a:rPr>
              <a:t>mili</a:t>
            </a:r>
            <a:r>
              <a:rPr lang="en-US" smtClean="0"/>
              <a:t> Coulom per </a:t>
            </a:r>
            <a:r>
              <a:rPr lang="en-US" smtClean="0">
                <a:solidFill>
                  <a:srgbClr val="FF0000"/>
                </a:solidFill>
              </a:rPr>
              <a:t>meter</a:t>
            </a:r>
            <a:r>
              <a:rPr lang="en-US" smtClean="0"/>
              <a:t>” (terdapat dua huruf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yang berbeda makna)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66230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nC/m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tentukanlah muatan totalnya.</a:t>
            </a:r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dan batas-batas integralnya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Masukkan nilainya sehingga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507425"/>
          <a:ext cx="7078662" cy="949325"/>
        </p:xfrm>
        <a:graphic>
          <a:graphicData uri="http://schemas.openxmlformats.org/presentationml/2006/ole">
            <p:oleObj spid="_x0000_s74755" name="Equation" r:id="rId4" imgW="3606480" imgH="4824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18400" y="3798888"/>
          <a:ext cx="3489325" cy="525462"/>
        </p:xfrm>
        <a:graphic>
          <a:graphicData uri="http://schemas.openxmlformats.org/presentationml/2006/ole">
            <p:oleObj spid="_x0000_s74756" name="Equation" r:id="rId5" imgW="17776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Bila muatan total sebuah muatan garis yang membentang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adalah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dan rapat muatan garisnya adalah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, tentukanlah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, batas-batas integralnya, muatan totalnya dapat diperoleh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Akhirnya didapatkan bahwa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14400" y="1604900"/>
          <a:ext cx="2019300" cy="533400"/>
        </p:xfrm>
        <a:graphic>
          <a:graphicData uri="http://schemas.openxmlformats.org/presentationml/2006/ole">
            <p:oleObj spid="_x0000_s103427" name="Equation" r:id="rId3" imgW="1028520" imgH="27936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14400" y="2519300"/>
          <a:ext cx="5659438" cy="920750"/>
        </p:xfrm>
        <a:graphic>
          <a:graphicData uri="http://schemas.openxmlformats.org/presentationml/2006/ole">
            <p:oleObj spid="_x0000_s103428" name="Equation" r:id="rId4" imgW="2882880" imgH="4824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14400" y="3838450"/>
          <a:ext cx="1495425" cy="752475"/>
        </p:xfrm>
        <a:graphic>
          <a:graphicData uri="http://schemas.openxmlformats.org/presentationml/2006/ole">
            <p:oleObj spid="_x0000_s103429" name="Equation" r:id="rId5" imgW="761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yang disebabkan oleh muatan garis dengan rapat muatan garis seragam akan dibahas secara singkat dan sederhana dalam slinde ini</a:t>
            </a:r>
          </a:p>
          <a:p>
            <a:r>
              <a:rPr lang="en-US" smtClean="0"/>
              <a:t>Terdapat konsep-konsep yang diasumsikan telah dipahami dan tidak dicantumkan di sini untuk menjaga agar pembaha-sannya dapat tetap singkat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mtClean="0"/>
              <a:t>Tentukanlah medan listrik</a:t>
            </a:r>
            <a:br>
              <a:rPr lang="en-US" smtClean="0"/>
            </a:br>
            <a:r>
              <a:rPr lang="en-US" smtClean="0"/>
              <a:t>akibat muatan garis dengan</a:t>
            </a:r>
            <a:br>
              <a:rPr lang="en-US" smtClean="0"/>
            </a:br>
            <a:r>
              <a:rPr lang="en-US" smtClean="0"/>
              <a:t>rapat muatan panjang sera-</a:t>
            </a:r>
            <a:br>
              <a:rPr lang="en-US" smtClean="0"/>
            </a:br>
            <a:r>
              <a:rPr lang="en-US" smtClean="0"/>
              <a:t>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seperti pada</a:t>
            </a:r>
            <a:br>
              <a:rPr lang="en-US" smtClean="0"/>
            </a:br>
            <a:r>
              <a:rPr lang="en-US" smtClean="0"/>
              <a:t>gambar di samping kanan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04924"/>
            <a:ext cx="3775566" cy="248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4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rumusan sebelumnya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914400" y="1709738"/>
          <a:ext cx="6256338" cy="1146175"/>
        </p:xfrm>
        <a:graphic>
          <a:graphicData uri="http://schemas.openxmlformats.org/presentationml/2006/ole">
            <p:oleObj spid="_x0000_s125958" name="Equation" r:id="rId3" imgW="3187440" imgH="583920" progId="Equation.3">
              <p:embed/>
            </p:oleObj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914400" y="3028950"/>
          <a:ext cx="6656388" cy="1143000"/>
        </p:xfrm>
        <a:graphic>
          <a:graphicData uri="http://schemas.openxmlformats.org/presentationml/2006/ole">
            <p:oleObj spid="_x0000_s125959" name="Equation" r:id="rId4" imgW="339084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ditampilkan kembali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628650"/>
            <a:ext cx="3631099" cy="2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914400" y="1709738"/>
          <a:ext cx="3663950" cy="1146175"/>
        </p:xfrm>
        <a:graphic>
          <a:graphicData uri="http://schemas.openxmlformats.org/presentationml/2006/ole">
            <p:oleObj spid="_x0000_s130050" name="Equation" r:id="rId4" imgW="1866600" imgH="583920" progId="Equation.3">
              <p:embed/>
            </p:oleObj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914400" y="3127375"/>
          <a:ext cx="2990850" cy="944563"/>
        </p:xfrm>
        <a:graphic>
          <a:graphicData uri="http://schemas.openxmlformats.org/presentationml/2006/ole">
            <p:oleObj spid="_x0000_s130051" name="Equation" r:id="rId5" imgW="152388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Tentukanlah medan listrik</a:t>
            </a:r>
            <a:br>
              <a:rPr lang="en-US" smtClean="0"/>
            </a:br>
            <a:r>
              <a:rPr lang="en-US" smtClean="0"/>
              <a:t>akibat muatan garis dengan</a:t>
            </a:r>
            <a:br>
              <a:rPr lang="en-US" smtClean="0"/>
            </a:br>
            <a:r>
              <a:rPr lang="en-US" smtClean="0"/>
              <a:t>rapat muatan panjang sera-</a:t>
            </a:r>
            <a:br>
              <a:rPr lang="en-US" smtClean="0"/>
            </a:br>
            <a:r>
              <a:rPr lang="en-US" smtClean="0"/>
              <a:t>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seperti pada</a:t>
            </a:r>
            <a:br>
              <a:rPr lang="en-US" smtClean="0"/>
            </a:br>
            <a:r>
              <a:rPr lang="en-US" smtClean="0"/>
              <a:t>gambar di samping kanan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6225" y="1247092"/>
            <a:ext cx="3276600" cy="25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5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rumusan sebelumnya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317500" y="3028950"/>
          <a:ext cx="8674100" cy="1143000"/>
        </p:xfrm>
        <a:graphic>
          <a:graphicData uri="http://schemas.openxmlformats.org/presentationml/2006/ole">
            <p:oleObj spid="_x0000_s126981" name="Equation" r:id="rId3" imgW="4419360" imgH="583920" progId="Equation.3">
              <p:embed/>
            </p:oleObj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317500" y="1709738"/>
          <a:ext cx="8199437" cy="1146175"/>
        </p:xfrm>
        <a:graphic>
          <a:graphicData uri="http://schemas.openxmlformats.org/presentationml/2006/ole">
            <p:oleObj spid="_x0000_s126984" name="Equation" r:id="rId4" imgW="417816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5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yang lebih lanjut akan menjadi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                      (karena terletak di tengah-tengah panjang kawat)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914400" y="3052763"/>
          <a:ext cx="5932487" cy="1093787"/>
        </p:xfrm>
        <a:graphic>
          <a:graphicData uri="http://schemas.openxmlformats.org/presentationml/2006/ole">
            <p:oleObj spid="_x0000_s128002" name="Equation" r:id="rId3" imgW="3022560" imgH="558720" progId="Equation.3">
              <p:embed/>
            </p:oleObj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914400" y="2116775"/>
          <a:ext cx="846138" cy="449263"/>
        </p:xfrm>
        <a:graphic>
          <a:graphicData uri="http://schemas.openxmlformats.org/presentationml/2006/ole">
            <p:oleObj spid="_x0000_s128004" name="Equation" r:id="rId4" imgW="4316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5 </a:t>
            </a:r>
            <a:r>
              <a:rPr lang="en-US" smtClean="0"/>
              <a:t>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ditampilkan kembali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657350"/>
            <a:ext cx="3025372" cy="23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914400" y="3127375"/>
          <a:ext cx="3165475" cy="944563"/>
        </p:xfrm>
        <a:graphic>
          <a:graphicData uri="http://schemas.openxmlformats.org/presentationml/2006/ole">
            <p:oleObj spid="_x0000_s129026" name="Equation" r:id="rId4" imgW="1612800" imgH="482400" progId="Equation.3">
              <p:embed/>
            </p:oleObj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914400" y="2116138"/>
          <a:ext cx="846138" cy="449262"/>
        </p:xfrm>
        <a:graphic>
          <a:graphicData uri="http://schemas.openxmlformats.org/presentationml/2006/ole">
            <p:oleObj spid="_x0000_s129027" name="Equation" r:id="rId5" imgW="4316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garis</a:t>
            </a:r>
          </a:p>
          <a:p>
            <a:r>
              <a:rPr lang="en-US" smtClean="0"/>
              <a:t>Beberapa integral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Elemen medan listrik oleh muatan garis</a:t>
            </a:r>
          </a:p>
          <a:p>
            <a:r>
              <a:rPr lang="en-US" smtClean="0"/>
              <a:t>Latihan</a:t>
            </a:r>
            <a:endParaRPr lang="en-US" smtClean="0"/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satu 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465387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distribusi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862013" y="2466975"/>
          <a:ext cx="3165475" cy="1020763"/>
        </p:xfrm>
        <a:graphic>
          <a:graphicData uri="http://schemas.openxmlformats.org/presentationml/2006/ole">
            <p:oleObj spid="_x0000_s71690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xdx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diperoleh bahwa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838200" y="2495550"/>
          <a:ext cx="3640138" cy="896938"/>
        </p:xfrm>
        <a:graphic>
          <a:graphicData uri="http://schemas.openxmlformats.org/presentationml/2006/ole">
            <p:oleObj spid="_x0000_s104451" name="Equation" r:id="rId3" imgW="1854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sec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ditunjukkan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844550" y="2495550"/>
          <a:ext cx="3814763" cy="896938"/>
        </p:xfrm>
        <a:graphic>
          <a:graphicData uri="http://schemas.openxmlformats.org/presentationml/2006/ole">
            <p:oleObj spid="_x0000_s105475" name="Equation" r:id="rId3" imgW="19429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oleh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/>
              <a:t> terletak</a:t>
            </a:r>
            <a:br>
              <a:rPr lang="en-US" smtClean="0"/>
            </a:br>
            <a:r>
              <a:rPr lang="en-US" smtClean="0"/>
              <a:t>posisi               memberikan</a:t>
            </a:r>
            <a:br>
              <a:rPr lang="en-US" smtClean="0"/>
            </a:br>
            <a:r>
              <a:rPr lang="en-US" smtClean="0"/>
              <a:t>elemen medan listrik</a:t>
            </a:r>
            <a:br>
              <a:rPr lang="en-US" smtClean="0"/>
            </a:br>
            <a:r>
              <a:rPr lang="en-US" smtClean="0"/>
              <a:t>pada posisi </a:t>
            </a:r>
          </a:p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 sistem membentang dari</a:t>
            </a:r>
            <a:br>
              <a:rPr lang="en-US" smtClean="0"/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Panjang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641413" y="1604900"/>
          <a:ext cx="896937" cy="473075"/>
        </p:xfrm>
        <a:graphic>
          <a:graphicData uri="http://schemas.openxmlformats.org/presentationml/2006/ole">
            <p:oleObj spid="_x0000_s107521" name="Equation" r:id="rId3" imgW="457200" imgH="241200" progId="Equation.3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362200" y="2355025"/>
          <a:ext cx="847725" cy="398462"/>
        </p:xfrm>
        <a:graphic>
          <a:graphicData uri="http://schemas.openxmlformats.org/presentationml/2006/ole">
            <p:oleObj spid="_x0000_s107523" name="Equation" r:id="rId4" imgW="431640" imgH="203040" progId="Equation.3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564575" y="1920875"/>
          <a:ext cx="449262" cy="422275"/>
        </p:xfrm>
        <a:graphic>
          <a:graphicData uri="http://schemas.openxmlformats.org/presentationml/2006/ole">
            <p:oleObj spid="_x0000_s107525" name="Equation" r:id="rId5" imgW="228600" imgH="215640" progId="Equation.3">
              <p:embed/>
            </p:oleObj>
          </a:graphicData>
        </a:graphic>
      </p:graphicFrame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1826" y="1162758"/>
            <a:ext cx="3933824" cy="283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681</Words>
  <Application>Microsoft Office PowerPoint</Application>
  <PresentationFormat>On-screen Show (16:9)</PresentationFormat>
  <Paragraphs>192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Microsoft Equation 3.0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Beberapa integral</vt:lpstr>
      <vt:lpstr>Beberapa integral (lanj.)</vt:lpstr>
      <vt:lpstr>Elemen medan listrik oleh muatan garis</vt:lpstr>
      <vt:lpstr>Elemen medan listrik .. muatan garis (lanj.)</vt:lpstr>
      <vt:lpstr>Elemen medan listrik .. muatan garis (lanj.)</vt:lpstr>
      <vt:lpstr>Elemen medan listrik .. muatan garis (lanj.)</vt:lpstr>
      <vt:lpstr>Elemen medan listrik .. muatan garis (lanj.)</vt:lpstr>
      <vt:lpstr>Latihan 1</vt:lpstr>
      <vt:lpstr>Latihan 1 (lanj.)</vt:lpstr>
      <vt:lpstr>Latihan 2</vt:lpstr>
      <vt:lpstr>Latihan 2 (lanj.)</vt:lpstr>
      <vt:lpstr>Latihan 3</vt:lpstr>
      <vt:lpstr>Latihan 3 (lanj.)</vt:lpstr>
      <vt:lpstr>Latihan 4</vt:lpstr>
      <vt:lpstr>Latihan 4 (lanj.)</vt:lpstr>
      <vt:lpstr>Latihan 4 (lanj.)</vt:lpstr>
      <vt:lpstr>Latihan 5</vt:lpstr>
      <vt:lpstr>Latihan 5 (lanj.)</vt:lpstr>
      <vt:lpstr>Latihan 5 (lanj.)</vt:lpstr>
      <vt:lpstr>Latihan 5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748</cp:revision>
  <dcterms:created xsi:type="dcterms:W3CDTF">2012-12-06T09:55:31Z</dcterms:created>
  <dcterms:modified xsi:type="dcterms:W3CDTF">2021-02-27T03:48:50Z</dcterms:modified>
</cp:coreProperties>
</file>