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59" r:id="rId3"/>
    <p:sldId id="458" r:id="rId4"/>
    <p:sldId id="461" r:id="rId5"/>
    <p:sldId id="462" r:id="rId6"/>
    <p:sldId id="463" r:id="rId7"/>
    <p:sldId id="464" r:id="rId8"/>
    <p:sldId id="465" r:id="rId9"/>
    <p:sldId id="467" r:id="rId10"/>
    <p:sldId id="468" r:id="rId11"/>
    <p:sldId id="457" r:id="rId12"/>
    <p:sldId id="466" r:id="rId13"/>
    <p:sldId id="460" r:id="rId14"/>
    <p:sldId id="424" r:id="rId15"/>
    <p:sldId id="302" r:id="rId16"/>
    <p:sldId id="403" r:id="rId17"/>
    <p:sldId id="427" r:id="rId18"/>
    <p:sldId id="405" r:id="rId19"/>
    <p:sldId id="429" r:id="rId20"/>
    <p:sldId id="428" r:id="rId21"/>
    <p:sldId id="425" r:id="rId22"/>
    <p:sldId id="434" r:id="rId23"/>
    <p:sldId id="431" r:id="rId24"/>
    <p:sldId id="433" r:id="rId25"/>
    <p:sldId id="432" r:id="rId26"/>
    <p:sldId id="435" r:id="rId27"/>
    <p:sldId id="445" r:id="rId28"/>
    <p:sldId id="436" r:id="rId29"/>
    <p:sldId id="437" r:id="rId30"/>
    <p:sldId id="438" r:id="rId31"/>
    <p:sldId id="439" r:id="rId32"/>
    <p:sldId id="440" r:id="rId33"/>
    <p:sldId id="446" r:id="rId34"/>
    <p:sldId id="441" r:id="rId35"/>
    <p:sldId id="448" r:id="rId36"/>
    <p:sldId id="449" r:id="rId37"/>
    <p:sldId id="450" r:id="rId38"/>
    <p:sldId id="451" r:id="rId39"/>
    <p:sldId id="452" r:id="rId40"/>
    <p:sldId id="454" r:id="rId41"/>
    <p:sldId id="455" r:id="rId42"/>
    <p:sldId id="453" r:id="rId43"/>
    <p:sldId id="426" r:id="rId44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91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hyperlink" Target="http://www.phys.uri.edu/~gerhard/PHY204/tsl94.pdf" TargetMode="Externa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  <a:endParaRPr lang="en-US" smtClean="0"/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v20210226_0 | https://doi.org/10.5281/zenodo</a:t>
            </a:r>
            <a:r>
              <a:rPr lang="en-US" sz="1100" smtClean="0">
                <a:solidFill>
                  <a:schemeClr val="bg1"/>
                </a:solidFill>
              </a:rPr>
              <a:t>.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Dengan menggunakan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41338" y="2371725"/>
          <a:ext cx="1844675" cy="949325"/>
        </p:xfrm>
        <a:graphic>
          <a:graphicData uri="http://schemas.openxmlformats.org/presentationml/2006/ole">
            <p:oleObj spid="_x0000_s74755" name="Equation" r:id="rId4" imgW="9396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Terdapat beberapa konsep yang tidak lagi disinggung dalam slide ini</a:t>
            </a:r>
          </a:p>
          <a:p>
            <a:r>
              <a:rPr lang="en-GB" smtClean="0"/>
              <a:t>Disarankan untuk membaca slide terkait berjudul </a:t>
            </a:r>
            <a:r>
              <a:rPr lang="en-US" smtClean="0">
                <a:solidFill>
                  <a:srgbClr val="0070C0"/>
                </a:solidFill>
              </a:rPr>
              <a:t>Potensial listrik satu titik muatan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S. Viridi, "Potensial listrik satu titik muatan", Zenodo.4554911 | 22 Feb 2021, url </a:t>
            </a:r>
            <a:r>
              <a:rPr lang="en-US" sz="1100" smtClean="0">
                <a:solidFill>
                  <a:srgbClr val="0070C0"/>
                </a:solidFill>
              </a:rPr>
              <a:t>https://doi.org/10.5281/zenodo.4554911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</a:t>
            </a:r>
          </a:p>
          <a:p>
            <a:r>
              <a:rPr lang="en-US" smtClean="0"/>
              <a:t>Pontensial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Rentang perhitungan</a:t>
            </a:r>
          </a:p>
          <a:p>
            <a:r>
              <a:rPr lang="en-US" smtClean="0"/>
              <a:t>Potensial dan medan listrik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Potensial listrik bola isolator pejal homogen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bola isolator pejal homogen bermuatan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pusat-nya berhimpit dengan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  <a:r>
              <a:rPr lang="en-US" smtClean="0"/>
              <a:t> akan membe-rikan medan listrik pada setiap posisi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dalam bentuk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cs typeface="Times New Roman" pitchFamily="18" charset="0"/>
              </a:rPr>
              <a:t>	dengan radius bola adalah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7088" y="2383213"/>
          <a:ext cx="3886200" cy="1743075"/>
        </p:xfrm>
        <a:graphic>
          <a:graphicData uri="http://schemas.openxmlformats.org/presentationml/2006/ole">
            <p:oleObj spid="_x0000_s3078" name="Equation" r:id="rId3" imgW="1981080" imgH="888840" progId="Equation.3">
              <p:embed/>
            </p:oleObj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300" y="2459925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dapat diperoleh dari persamaan sebelumnya, yang akan memberikan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14400" y="2038350"/>
          <a:ext cx="2017712" cy="895350"/>
        </p:xfrm>
        <a:graphic>
          <a:graphicData uri="http://schemas.openxmlformats.org/presentationml/2006/ole">
            <p:oleObj spid="_x0000_s39938" name="Equation" r:id="rId3" imgW="1028520" imgH="457200" progId="Equation.3">
              <p:embed/>
            </p:oleObj>
          </a:graphicData>
        </a:graphic>
      </p:graphicFrame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38450"/>
            <a:ext cx="33619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listrik dengan batas-batas integral memiliki bentuk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09833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80065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Potensial referensi dapat diambil pada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/>
              <a:t> atau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endParaRPr lang="en-US" smtClean="0"/>
          </a:p>
          <a:p>
            <a:r>
              <a:rPr lang="en-US" smtClean="0"/>
              <a:t>Bila digunakan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mtClean="0"/>
              <a:t> 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maka dapat dipilih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mtClean="0"/>
              <a:t>Walaupun tidak lazim dapat dipilih pada sembarang jarak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cs typeface="Times New Roman" pitchFamily="18" charset="0"/>
              </a:rPr>
              <a:t> dari pusat koordinat,</a:t>
            </a:r>
            <a:r>
              <a:rPr lang="en-US" smtClean="0"/>
              <a:t> misalnya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panjang lintasan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                 </a:t>
            </a:r>
          </a:p>
          <a:p>
            <a:r>
              <a:rPr lang="en-US" smtClean="0"/>
              <a:t>Dipilihlah elemen panjang lintasan berbentuk</a:t>
            </a:r>
          </a:p>
          <a:p>
            <a:r>
              <a:rPr lang="en-US" smtClean="0"/>
              <a:t>Operasi perkalian titik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(∙)</a:t>
            </a:r>
            <a:r>
              <a:rPr lang="en-US" smtClean="0"/>
              <a:t> dalam integral untuk menghitung potensial listrik mudah dihitung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05200" y="1172054"/>
          <a:ext cx="923925" cy="398463"/>
        </p:xfrm>
        <a:graphic>
          <a:graphicData uri="http://schemas.openxmlformats.org/presentationml/2006/ole">
            <p:oleObj spid="_x0000_s40962" name="Equation" r:id="rId3" imgW="469800" imgH="2030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553200" y="1690688"/>
          <a:ext cx="1098550" cy="347662"/>
        </p:xfrm>
        <a:graphic>
          <a:graphicData uri="http://schemas.openxmlformats.org/presentationml/2006/ole">
            <p:oleObj spid="_x0000_s40963" name="Equation" r:id="rId4" imgW="55872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4400" y="2952750"/>
          <a:ext cx="1071562" cy="473075"/>
        </p:xfrm>
        <a:graphic>
          <a:graphicData uri="http://schemas.openxmlformats.org/presentationml/2006/ole">
            <p:oleObj spid="_x0000_s40964" name="Equation" r:id="rId5" imgW="545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perhitungan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memiliki fungsi yang berbeda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r>
              <a:rPr lang="en-US" smtClean="0"/>
              <a:t>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dihitung mulai dalam rentang yang miliki syarat batas 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(∞) = 0</a:t>
            </a:r>
            <a:r>
              <a:rPr lang="en-US" smtClean="0">
                <a:cs typeface="Times New Roman"/>
              </a:rPr>
              <a:t>, maka perhitungan dimulai dalam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smtClean="0">
              <a:cs typeface="Times New Roman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dan 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dalam 1-d, hanya fungsi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, dapat dituliskan dalam bentuk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yang menghubungkannya dengan 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smtClean="0"/>
          </a:p>
          <a:p>
            <a:r>
              <a:rPr lang="en-US" smtClean="0"/>
              <a:t>Agar terdapat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(turunan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)maka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 haruslah kontinu</a:t>
            </a:r>
          </a:p>
          <a:p>
            <a:r>
              <a:rPr lang="en-US" smtClean="0"/>
              <a:t>Dengan demikian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harus sama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2060724"/>
          <a:ext cx="1246187" cy="771525"/>
        </p:xfrm>
        <a:graphic>
          <a:graphicData uri="http://schemas.openxmlformats.org/presentationml/2006/ole">
            <p:oleObj spid="_x0000_s53250" name="Equation" r:id="rId3" imgW="634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Potensial listrik bola isolator pejal homogen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17575" y="1693863"/>
          <a:ext cx="4111625" cy="2935287"/>
        </p:xfrm>
        <a:graphic>
          <a:graphicData uri="http://schemas.openxmlformats.org/presentationml/2006/ole">
            <p:oleObj spid="_x0000_s46081" name="Equation" r:id="rId3" imgW="2095200" imgH="1498320" progId="Equation.3">
              <p:embed/>
            </p:oleObj>
          </a:graphicData>
        </a:graphic>
      </p:graphicFrame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257800" y="1682750"/>
          <a:ext cx="3513138" cy="3011488"/>
        </p:xfrm>
        <a:graphic>
          <a:graphicData uri="http://schemas.openxmlformats.org/presentationml/2006/ole">
            <p:oleObj spid="_x0000_s46082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52226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52227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52228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dari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/>
              <a:t>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akan digunakan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1657350"/>
          <a:ext cx="1968500" cy="895350"/>
        </p:xfrm>
        <a:graphic>
          <a:graphicData uri="http://schemas.openxmlformats.org/presentationml/2006/ole">
            <p:oleObj spid="_x0000_s54274" name="Equation" r:id="rId3" imgW="1002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28688" y="1744663"/>
          <a:ext cx="4087812" cy="2811462"/>
        </p:xfrm>
        <a:graphic>
          <a:graphicData uri="http://schemas.openxmlformats.org/presentationml/2006/ole">
            <p:oleObj spid="_x0000_s57346" name="Equation" r:id="rId3" imgW="2082600" imgH="143496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526087" y="1738313"/>
          <a:ext cx="3389313" cy="2814637"/>
        </p:xfrm>
        <a:graphic>
          <a:graphicData uri="http://schemas.openxmlformats.org/presentationml/2006/ole">
            <p:oleObj spid="_x0000_s57349" name="Equation" r:id="rId4" imgW="1726920" imgH="1434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Persaman sebelumnya dapat ditulisan kembali menjadi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yang telah diperoleh sehingga menghasilkan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14400" y="2952750"/>
          <a:ext cx="4710112" cy="1793875"/>
        </p:xfrm>
        <a:graphic>
          <a:graphicData uri="http://schemas.openxmlformats.org/presentationml/2006/ole">
            <p:oleObj spid="_x0000_s67586" name="Equation" r:id="rId3" imgW="2400120" imgH="9144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914400" y="1657350"/>
          <a:ext cx="4684712" cy="896937"/>
        </p:xfrm>
        <a:graphic>
          <a:graphicData uri="http://schemas.openxmlformats.org/presentationml/2006/ole">
            <p:oleObj spid="_x0000_s67587" name="Equation" r:id="rId4" imgW="2387520" imgH="457200" progId="Equation.3">
              <p:embed/>
            </p:oleObj>
          </a:graphicData>
        </a:graphic>
      </p:graphicFrame>
      <p:sp>
        <p:nvSpPr>
          <p:cNvPr id="9" name="Freeform 8"/>
          <p:cNvSpPr/>
          <p:nvPr/>
        </p:nvSpPr>
        <p:spPr>
          <a:xfrm>
            <a:off x="5023262" y="2078182"/>
            <a:ext cx="617517" cy="439387"/>
          </a:xfrm>
          <a:custGeom>
            <a:avLst/>
            <a:gdLst>
              <a:gd name="connsiteX0" fmla="*/ 0 w 617517"/>
              <a:gd name="connsiteY0" fmla="*/ 439387 h 439387"/>
              <a:gd name="connsiteX1" fmla="*/ 368135 w 617517"/>
              <a:gd name="connsiteY1" fmla="*/ 296883 h 439387"/>
              <a:gd name="connsiteX2" fmla="*/ 617517 w 617517"/>
              <a:gd name="connsiteY2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517" h="439387">
                <a:moveTo>
                  <a:pt x="0" y="439387"/>
                </a:moveTo>
                <a:lnTo>
                  <a:pt x="368135" y="296883"/>
                </a:lnTo>
                <a:lnTo>
                  <a:pt x="617517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dapat dituliskan kembali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Perhatikan bahwa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mtClean="0"/>
              <a:t> merupa-</a:t>
            </a:r>
          </a:p>
          <a:p>
            <a:pPr>
              <a:buNone/>
            </a:pPr>
            <a:r>
              <a:rPr lang="en-US" smtClean="0"/>
              <a:t>	kan titik maksimum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674175"/>
          <a:ext cx="4432300" cy="1792287"/>
        </p:xfrm>
        <a:graphic>
          <a:graphicData uri="http://schemas.openxmlformats.org/presentationml/2006/ole">
            <p:oleObj spid="_x0000_s58370" name="Equation" r:id="rId3" imgW="2260440" imgH="914400" progId="Equation.3">
              <p:embed/>
            </p:oleObj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131" y="1757300"/>
            <a:ext cx="3532094" cy="26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hlinkClick r:id="rId5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Gerhard Müller, "Electric Potential of a Uniformly Charged Solid Sphere", Department of Physics, University of Rhode Island, url </a:t>
            </a:r>
            <a:r>
              <a:rPr lang="en-US" sz="1100" smtClean="0">
                <a:solidFill>
                  <a:srgbClr val="0070C0"/>
                </a:solidFill>
              </a:rPr>
              <a:t>http://www.phys.uri.edu/~gerhard/PHY204/tsl94.pdf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Terdapat suatu bola isolator pejal homogen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suatu konstanta bernilai positif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200" smtClean="0"/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saat potensial memiliki nilai maksimum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smtClean="0"/>
              <a:t> dan tentukan pula nilai 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 smtClean="0"/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</a:t>
            </a:r>
            <a:r>
              <a:rPr lang="en-US" smtClean="0"/>
              <a:t>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 smtClean="0"/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09450" y="1655000"/>
          <a:ext cx="3835400" cy="1743075"/>
        </p:xfrm>
        <a:graphic>
          <a:graphicData uri="http://schemas.openxmlformats.org/presentationml/2006/ole">
            <p:oleObj spid="_x0000_s59395" name="Equation" r:id="rId3" imgW="1955520" imgH="888840" progId="Equation.3">
              <p:embed/>
            </p:oleObj>
          </a:graphicData>
        </a:graphic>
      </p:graphicFrame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6175" y="1932374"/>
            <a:ext cx="3609975" cy="24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Pontensial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 adalah</a:t>
            </a:r>
            <a:br>
              <a:rPr lang="en-US" smtClean="0"/>
            </a:br>
            <a:r>
              <a:rPr lang="en-US" smtClean="0"/>
              <a:t>seperti di samping kanan ini</a:t>
            </a:r>
            <a:br>
              <a:rPr lang="en-US" smtClean="0"/>
            </a:br>
            <a:r>
              <a:rPr lang="en-US" smtClean="0"/>
              <a:t>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12813" y="1604963"/>
          <a:ext cx="4432300" cy="1792287"/>
        </p:xfrm>
        <a:graphic>
          <a:graphicData uri="http://schemas.openxmlformats.org/presentationml/2006/ole">
            <p:oleObj spid="_x0000_s60420" name="Equation" r:id="rId3" imgW="2260440" imgH="914400" progId="Equation.3">
              <p:embed/>
            </p:oleObj>
          </a:graphicData>
        </a:graphic>
      </p:graphicFrame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3374" y="1721675"/>
            <a:ext cx="3141026" cy="26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dan kurva fungsi potensial listrik pada slide sebelumnya dapat diperoleh bahwa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1962150"/>
          <a:ext cx="2192337" cy="846138"/>
        </p:xfrm>
        <a:graphic>
          <a:graphicData uri="http://schemas.openxmlformats.org/presentationml/2006/ole">
            <p:oleObj spid="_x0000_s61443" name="Equation" r:id="rId3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maksimum diperoleh dengan mencari</a:t>
            </a:r>
          </a:p>
          <a:p>
            <a:pPr>
              <a:buNone/>
            </a:pPr>
            <a:r>
              <a:rPr lang="en-US" smtClean="0"/>
              <a:t>	dalam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r>
              <a:rPr lang="en-US" smtClean="0"/>
              <a:t>Akan diperoleh bahwa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6934200" y="1019050"/>
          <a:ext cx="971550" cy="771525"/>
        </p:xfrm>
        <a:graphic>
          <a:graphicData uri="http://schemas.openxmlformats.org/presentationml/2006/ole">
            <p:oleObj spid="_x0000_s68610" name="Equation" r:id="rId3" imgW="495000" imgH="39348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2571750"/>
          <a:ext cx="3038475" cy="1892300"/>
        </p:xfrm>
        <a:graphic>
          <a:graphicData uri="http://schemas.openxmlformats.org/presentationml/2006/ole">
            <p:oleObj spid="_x0000_s68611" name="Equation" r:id="rId4" imgW="1549080" imgH="96516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257800" y="2086335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Dengan demikian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smtClean="0">
                <a:latin typeface="+mn-lt"/>
              </a:rPr>
              <a:t> diperoleh saat</a:t>
            </a:r>
          </a:p>
          <a:p>
            <a:pPr marL="339725" indent="-339725">
              <a:buFont typeface="Arial" pitchFamily="34" charset="0"/>
              <a:buChar char="•"/>
            </a:pPr>
            <a:endParaRPr lang="en-US" sz="2400" smtClean="0">
              <a:latin typeface="+mn-lt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Dan nilainya adalah</a:t>
            </a:r>
            <a:endParaRPr lang="en-US" sz="2400">
              <a:latin typeface="+mn-lt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715000" y="2869625"/>
          <a:ext cx="673100" cy="347662"/>
        </p:xfrm>
        <a:graphic>
          <a:graphicData uri="http://schemas.openxmlformats.org/presentationml/2006/ole">
            <p:oleObj spid="_x0000_s68612" name="Equation" r:id="rId5" imgW="342720" imgH="177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715000" y="3614800"/>
          <a:ext cx="2740025" cy="895350"/>
        </p:xfrm>
        <a:graphic>
          <a:graphicData uri="http://schemas.openxmlformats.org/presentationml/2006/ole">
            <p:oleObj spid="_x0000_s68613" name="Equation" r:id="rId6" imgW="13968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Dengan menggunakan nilai-nilai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smtClean="0"/>
              <a:t> (untuk memudahkan menggambar) dapat diperoleh hasil berikut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mtClean="0"/>
              <a:t>ubahlah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0)</a:t>
            </a:r>
            <a:r>
              <a:rPr lang="en-US" smtClean="0"/>
              <a:t> untuk melihat pengaruhnya terhadap kedua kurva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[</a:t>
            </a:r>
            <a:r>
              <a:rPr lang="en-US" sz="2200" smtClean="0">
                <a:solidFill>
                  <a:srgbClr val="00B0F0"/>
                </a:solidFill>
              </a:rPr>
              <a:t>Buka berkas 0002_0.xlsx</a:t>
            </a:r>
            <a:r>
              <a:rPr lang="en-US" smtClean="0"/>
              <a:t>]</a:t>
            </a:r>
          </a:p>
          <a:p>
            <a:pPr marL="457200" indent="-457200">
              <a:buFont typeface="+mj-lt"/>
              <a:buAutoNum type="arabicPeriod" startAt="2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009650"/>
            <a:ext cx="2461740" cy="2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880" y="2008875"/>
            <a:ext cx="2477320" cy="19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</a:t>
            </a:r>
            <a:r>
              <a:rPr lang="en-US" smtClean="0"/>
              <a:t>listrik </a:t>
            </a:r>
            <a:r>
              <a:rPr lang="en-US" smtClean="0"/>
              <a:t>oleh satu </a:t>
            </a:r>
            <a:r>
              <a:rPr lang="en-US" smtClean="0"/>
              <a:t>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571750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</a:t>
            </a:r>
            <a:r>
              <a:rPr lang="en-US" smtClean="0"/>
              <a:t>listrik oleh distribusi </a:t>
            </a:r>
            <a:r>
              <a:rPr lang="en-US" smtClean="0"/>
              <a:t>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862013" y="2571750"/>
          <a:ext cx="3165475" cy="1020763"/>
        </p:xfrm>
        <a:graphic>
          <a:graphicData uri="http://schemas.openxmlformats.org/presentationml/2006/ole">
            <p:oleObj spid="_x0000_s71689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73355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C/m</a:t>
            </a:r>
            <a:r>
              <a:rPr lang="en-US" smtClean="0"/>
              <a:t> tentukanlah muatan totalnya.</a:t>
            </a:r>
            <a:endParaRPr lang="en-US" smtClean="0"/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1230</Words>
  <Application>Microsoft Office PowerPoint</Application>
  <PresentationFormat>On-screen Show (16:9)</PresentationFormat>
  <Paragraphs>295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Latihan</vt:lpstr>
      <vt:lpstr>Latihan (lanj.)</vt:lpstr>
      <vt:lpstr>Latihan (lanj.)</vt:lpstr>
      <vt:lpstr>Latihan (lanj.)</vt:lpstr>
      <vt:lpstr>Terima kasih</vt:lpstr>
      <vt:lpstr>Slide 12</vt:lpstr>
      <vt:lpstr>Slide 13</vt:lpstr>
      <vt:lpstr>Pendahuluan</vt:lpstr>
      <vt:lpstr>Outline</vt:lpstr>
      <vt:lpstr>Medan listrik</vt:lpstr>
      <vt:lpstr>Medan listrik (lanj.)</vt:lpstr>
      <vt:lpstr>Pontensial listrik</vt:lpstr>
      <vt:lpstr>Potensial referensi</vt:lpstr>
      <vt:lpstr>Elemen panjang lintasan</vt:lpstr>
      <vt:lpstr>Rentang perhitungan</vt:lpstr>
      <vt:lpstr>Potensial dan medan listrik</vt:lpstr>
      <vt:lpstr>Potensial listrik bola isolator pejal homogen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733</cp:revision>
  <dcterms:created xsi:type="dcterms:W3CDTF">2012-12-06T09:55:31Z</dcterms:created>
  <dcterms:modified xsi:type="dcterms:W3CDTF">2021-02-26T15:07:38Z</dcterms:modified>
</cp:coreProperties>
</file>