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等线"/>
        <a:ea typeface="等线"/>
      </a:defRPr>
    </a:lvl1pPr>
    <a:lvl2pPr marL="457200" lvl="1" algn="l" defTabSz="914400">
      <a:defRPr sz="1800" kern="1200">
        <a:solidFill>
          <a:schemeClr val="tx1"/>
        </a:solidFill>
        <a:latin typeface="等线"/>
        <a:ea typeface="等线"/>
      </a:defRPr>
    </a:lvl2pPr>
    <a:lvl3pPr marL="914400" lvl="2" algn="l" defTabSz="914400">
      <a:defRPr sz="1800" kern="1200">
        <a:solidFill>
          <a:schemeClr val="tx1"/>
        </a:solidFill>
        <a:latin typeface="等线"/>
        <a:ea typeface="等线"/>
      </a:defRPr>
    </a:lvl3pPr>
    <a:lvl4pPr marL="1371600" lvl="3" algn="l" defTabSz="914400">
      <a:defRPr sz="1800" kern="1200">
        <a:solidFill>
          <a:schemeClr val="tx1"/>
        </a:solidFill>
        <a:latin typeface="等线"/>
        <a:ea typeface="等线"/>
      </a:defRPr>
    </a:lvl4pPr>
    <a:lvl5pPr marL="1828800" lvl="4" algn="l" defTabSz="914400">
      <a:defRPr sz="1800" kern="1200">
        <a:solidFill>
          <a:schemeClr val="tx1"/>
        </a:solidFill>
        <a:latin typeface="等线"/>
        <a:ea typeface="等线"/>
      </a:defRPr>
    </a:lvl5pPr>
    <a:lvl6pPr marL="2286000" lvl="5" algn="l" defTabSz="914400">
      <a:defRPr sz="1800" kern="1200">
        <a:solidFill>
          <a:schemeClr val="tx1"/>
        </a:solidFill>
        <a:latin typeface="等线"/>
        <a:ea typeface="等线"/>
      </a:defRPr>
    </a:lvl6pPr>
    <a:lvl7pPr marL="2743200" lvl="6" algn="l" defTabSz="914400">
      <a:defRPr sz="1800" kern="1200">
        <a:solidFill>
          <a:schemeClr val="tx1"/>
        </a:solidFill>
        <a:latin typeface="等线"/>
        <a:ea typeface="等线"/>
      </a:defRPr>
    </a:lvl7pPr>
    <a:lvl8pPr marL="3200400" lvl="7" algn="l" defTabSz="914400">
      <a:defRPr sz="1800" kern="1200">
        <a:solidFill>
          <a:schemeClr val="tx1"/>
        </a:solidFill>
        <a:latin typeface="等线"/>
        <a:ea typeface="等线"/>
      </a:defRPr>
    </a:lvl8pPr>
    <a:lvl9pPr marL="3657600" lvl="8" algn="l" defTabSz="914400">
      <a:defRPr sz="1800" kern="1200">
        <a:solidFill>
          <a:schemeClr val="tx1"/>
        </a:solidFill>
        <a:latin typeface="等线"/>
        <a:ea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94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ebpftravel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sv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6.svg"/><Relationship Id="rId5" Type="http://schemas.openxmlformats.org/officeDocument/2006/relationships/image" Target="../media/image11.sv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ebpftravel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 b="1" i="0">
                <a:latin typeface="Source Han Sans CN Bold"/>
                <a:ea typeface="Source Han Sans CN Bold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B6DDEF8-28E0-4CEB-8647-32B51937A336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C1902CD-9CE0-429C-88D5-E963F16CA732}" type="slidenum">
              <a:rPr lang="zh-CN"/>
              <a:t>‹#›</a:t>
            </a:fld>
            <a:endParaRPr 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u="none" strike="noStrike" kern="1500" spc="10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/>
                <a:ea typeface="思源宋体 CN Heav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i="0" kern="1500" spc="100">
              <a:solidFill>
                <a:schemeClr val="tx1">
                  <a:lumMod val="75000"/>
                  <a:lumOff val="25000"/>
                </a:schemeClr>
              </a:solidFill>
              <a:latin typeface="思源宋体 CN Heavy"/>
              <a:ea typeface="思源宋体 CN Heavy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2D2728-71E9-4112-A4E6-D8B740D843BA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E428F2-ACAA-4461-AAB7-84A24681DADC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3585A03-989A-4E08-B98E-697A5E9D373E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4317D6A-60C7-4283-8A63-E6A1EE6F251D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403A9F-13FA-434F-A9D1-B2C2A1D52635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039048F-83D4-491F-839D-8F68589B078B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274786" y="3681624"/>
            <a:ext cx="8202279" cy="2447089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135311" y="4236290"/>
            <a:ext cx="8048625" cy="2066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7886" y="1709738"/>
            <a:ext cx="8669564" cy="1780133"/>
          </a:xfrm>
        </p:spPr>
        <p:txBody>
          <a:bodyPr anchor="ctr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3514501"/>
            <a:ext cx="10515600" cy="1500187"/>
          </a:xfrm>
        </p:spPr>
        <p:txBody>
          <a:bodyPr/>
          <a:lstStyle>
            <a:lvl1pPr marL="0" lv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Source Han Sans CN Bold"/>
                <a:ea typeface="Source Han Sans CN Bold"/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E7A7F5-CE3C-45F6-BA93-2A40066767EE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D51EE6-8E83-41D6-8FBE-74F6A611D6F9}" type="slidenum">
              <a:rPr lang="zh-CN"/>
              <a:t>‹#›</a:t>
            </a:fld>
            <a:endParaRPr 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r="14812" b="15973"/>
          <a:stretch/>
        </p:blipFill>
        <p:spPr>
          <a:xfrm flipH="1">
            <a:off x="-1092200" y="262063"/>
            <a:ext cx="4673600" cy="1447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>
          <a:xfrm>
            <a:off x="942975" y="1982780"/>
            <a:ext cx="1266825" cy="126682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21" name="文本占位符 20"/>
          <p:cNvSpPr>
            <a:spLocks noGrp="1"/>
          </p:cNvSpPr>
          <p:nvPr>
            <p:ph type="body" idx="13" hasCustomPrompt="1"/>
          </p:nvPr>
        </p:nvSpPr>
        <p:spPr>
          <a:xfrm>
            <a:off x="1123950" y="2246313"/>
            <a:ext cx="900113" cy="771525"/>
          </a:xfrm>
        </p:spPr>
        <p:txBody>
          <a:bodyPr/>
          <a:lstStyle>
            <a:lvl1pPr marL="0" lvl="0" indent="0" algn="ctr">
              <a:buNone/>
              <a:defRPr sz="4400" b="1" i="0">
                <a:solidFill>
                  <a:schemeClr val="bg1"/>
                </a:solidFill>
                <a:latin typeface="Source Han Sans CN Bold"/>
                <a:ea typeface="Source Han Sans CN Bold"/>
              </a:defRPr>
            </a:lvl1pPr>
          </a:lstStyle>
          <a:p>
            <a:pPr lvl="0"/>
            <a:r>
              <a:rPr lang="en-US"/>
              <a:t>01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F170B90-F835-4D14-8C37-F79D92F38D4A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618617-C2B4-492C-BFC6-AFA68AB76C85}" type="slidenum">
              <a:rPr lang="zh-CN"/>
              <a:t>‹#›</a:t>
            </a:fld>
            <a:endParaRPr 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18" name="标题 1"/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YouSheBiaoTiYuan"/>
                <a:ea typeface="YouSheBiaoTiYuan"/>
              </a:defRPr>
            </a:lvl1pPr>
          </a:lstStyle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Thanks~!</a:t>
            </a:r>
            <a:endParaRPr lang="zh-CN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日期占位符 3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914400">
              <a:defRPr sz="1200" kern="1200">
                <a:solidFill>
                  <a:schemeClr val="tx1">
                    <a:tint val="75000"/>
                  </a:schemeClr>
                </a:solidFill>
                <a:latin typeface="等线"/>
                <a:ea typeface="等线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fld id="{E8AA2C01-B995-41D6-838A-66536ED46A99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21" name="灯片编号占位符 5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r" defTabSz="914400">
              <a:defRPr sz="1200" kern="1200">
                <a:solidFill>
                  <a:schemeClr val="tx1">
                    <a:tint val="75000"/>
                  </a:schemeClr>
                </a:solidFill>
                <a:latin typeface="等线"/>
                <a:ea typeface="等线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fld id="{B5EF557A-C801-4289-905E-7CA220AB77C3}" type="slidenum">
              <a:rPr lang="zh-CN"/>
              <a:t>‹#›</a:t>
            </a:fld>
            <a:endParaRPr lang="zh-CN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/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u="none" strike="noStrike" kern="1500" spc="10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/>
                <a:ea typeface="思源宋体 CN Heav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i="0" kern="1500" spc="100">
              <a:solidFill>
                <a:schemeClr val="tx1">
                  <a:lumMod val="75000"/>
                  <a:lumOff val="25000"/>
                </a:schemeClr>
              </a:solidFill>
              <a:latin typeface="思源宋体 CN Heavy"/>
              <a:ea typeface="思源宋体 CN Heavy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BAC7485-B89E-4747-97E9-5F52527494F2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807C41-7727-457D-A9FD-09BDA8738D0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C3B00-BF0F-4033-A84B-A6073A8A8EAE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BA0CC10-2312-4B5C-A4FD-D3ECC9189F4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CCADA2-41AC-4ED2-9BBA-B39D52268E37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BF7075E-CAA7-4F0E-984C-13ED80584609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6B3F9B-5F40-401D-99B2-538F8E38ABCF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2131A38-2935-43D1-BD59-3F7B0F67767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A733BFC-5E93-47A3-9E37-0092776ABF10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1FFA3E-759E-4B7C-97FA-33AD12B21139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067E4A2-1D2A-4997-BCAF-9666A4A0F7C6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1780E7-14E0-41A0-8191-6C6305A32B4A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ebpftravel.com/" TargetMode="Externa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7.png"/><Relationship Id="rId18" Type="http://schemas.openxmlformats.org/officeDocument/2006/relationships/image" Target="../media/image20.svg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23.png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.png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7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6.png"/><Relationship Id="rId23" Type="http://schemas.openxmlformats.org/officeDocument/2006/relationships/hyperlink" Target="https://www.ebpftravel.com/" TargetMode="External"/><Relationship Id="rId10" Type="http://schemas.openxmlformats.org/officeDocument/2006/relationships/theme" Target="../theme/theme2.xml"/><Relationship Id="rId19" Type="http://schemas.openxmlformats.org/officeDocument/2006/relationships/image" Target="../media/image21.pn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8.svg"/><Relationship Id="rId22" Type="http://schemas.openxmlformats.org/officeDocument/2006/relationships/image" Target="../media/image2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0D29D-D531-4566-BCDB-08D407452F26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9E81-67A5-450C-AF76-60AA6B9D8BD1}" type="slidenum">
              <a:rPr lang="zh-CN"/>
              <a:t>‹#›</a:t>
            </a:fld>
            <a:endParaRPr lang="zh-CN"/>
          </a:p>
        </p:txBody>
      </p:sp>
      <p:sp>
        <p:nvSpPr>
          <p:cNvPr id="9" name="文本框 8"/>
          <p:cNvSpPr txBox="1"/>
          <p:nvPr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/>
                <a:ea typeface="思源宋体 CN Heavy"/>
              </a:rPr>
              <a:t>首届中国</a:t>
            </a:r>
            <a:r>
              <a:rPr lang="en-US" b="1" spc="30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/>
                <a:ea typeface="思源宋体 CN Heavy"/>
              </a:rPr>
              <a:t>eBPF</a:t>
            </a:r>
            <a:r>
              <a:rPr 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/>
                <a:ea typeface="思源宋体 CN Heavy"/>
              </a:rPr>
              <a:t>研讨会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u="none" strike="noStrike" kern="1500" spc="10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/>
                <a:ea typeface="思源宋体 CN Heav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i="0" kern="1500" spc="100">
              <a:solidFill>
                <a:schemeClr val="tx1">
                  <a:lumMod val="75000"/>
                  <a:lumOff val="25000"/>
                </a:schemeClr>
              </a:solidFill>
              <a:latin typeface="思源宋体 CN Heavy"/>
              <a:ea typeface="思源宋体 CN Heavy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b="1" i="0" kern="1200">
          <a:solidFill>
            <a:srgbClr val="333F50"/>
          </a:solidFill>
          <a:latin typeface="Source Han Sans CN Heavy"/>
          <a:ea typeface="Source Han Sans CN Heavy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2">
              <a:lumMod val="75000"/>
            </a:schemeClr>
          </a:solidFill>
          <a:latin typeface="Source Han Sans CN Regular"/>
          <a:ea typeface="Source Han Sans CN Regular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2">
              <a:lumMod val="75000"/>
            </a:schemeClr>
          </a:solidFill>
          <a:latin typeface="Source Han Sans CN Regular"/>
          <a:ea typeface="Source Han Sans CN Regular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2">
              <a:lumMod val="75000"/>
            </a:schemeClr>
          </a:solidFill>
          <a:latin typeface="Source Han Sans CN Regular"/>
          <a:ea typeface="Source Han Sans CN Regular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/>
          <a:ea typeface="Source Han Sans CN Regular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/>
          <a:ea typeface="Source Han Sans CN Regular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/>
          <a:ea typeface="等线"/>
        </a:defRPr>
      </a:lvl1pPr>
      <a:lvl2pPr marL="457200" lvl="1" algn="l" defTabSz="914400">
        <a:defRPr sz="1800" kern="1200">
          <a:solidFill>
            <a:schemeClr val="tx1"/>
          </a:solidFill>
          <a:latin typeface="等线"/>
          <a:ea typeface="等线"/>
        </a:defRPr>
      </a:lvl2pPr>
      <a:lvl3pPr marL="914400" lvl="2" algn="l" defTabSz="914400">
        <a:defRPr sz="1800" kern="1200">
          <a:solidFill>
            <a:schemeClr val="tx1"/>
          </a:solidFill>
          <a:latin typeface="等线"/>
          <a:ea typeface="等线"/>
        </a:defRPr>
      </a:lvl3pPr>
      <a:lvl4pPr marL="1371600" lvl="3" algn="l" defTabSz="914400">
        <a:defRPr sz="1800" kern="1200">
          <a:solidFill>
            <a:schemeClr val="tx1"/>
          </a:solidFill>
          <a:latin typeface="等线"/>
          <a:ea typeface="等线"/>
        </a:defRPr>
      </a:lvl4pPr>
      <a:lvl5pPr marL="1828800" lvl="4" algn="l" defTabSz="914400">
        <a:defRPr sz="1800" kern="1200">
          <a:solidFill>
            <a:schemeClr val="tx1"/>
          </a:solidFill>
          <a:latin typeface="等线"/>
          <a:ea typeface="等线"/>
        </a:defRPr>
      </a:lvl5pPr>
      <a:lvl6pPr marL="2286000" lvl="5" algn="l" defTabSz="914400">
        <a:defRPr sz="1800" kern="1200">
          <a:solidFill>
            <a:schemeClr val="tx1"/>
          </a:solidFill>
          <a:latin typeface="等线"/>
          <a:ea typeface="等线"/>
        </a:defRPr>
      </a:lvl6pPr>
      <a:lvl7pPr marL="2743200" lvl="6" algn="l" defTabSz="914400">
        <a:defRPr sz="1800" kern="1200">
          <a:solidFill>
            <a:schemeClr val="tx1"/>
          </a:solidFill>
          <a:latin typeface="等线"/>
          <a:ea typeface="等线"/>
        </a:defRPr>
      </a:lvl7pPr>
      <a:lvl8pPr marL="3200400" lvl="7" algn="l" defTabSz="914400">
        <a:defRPr sz="1800" kern="1200">
          <a:solidFill>
            <a:schemeClr val="tx1"/>
          </a:solidFill>
          <a:latin typeface="等线"/>
          <a:ea typeface="等线"/>
        </a:defRPr>
      </a:lvl8pPr>
      <a:lvl9pPr marL="3657600" lvl="8" algn="l" defTabSz="914400">
        <a:defRPr sz="1800" kern="1200">
          <a:solidFill>
            <a:schemeClr val="tx1"/>
          </a:solidFill>
          <a:latin typeface="等线"/>
          <a:ea typeface="等线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1"/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/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0AE1-85FF-42F1-8E14-F2511571E6AE}" type="datetimeFigureOut">
              <a:rPr lang="en-US" altLang="zh-CN"/>
              <a:t>11/12/22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C366A-D2B0-4B8A-9F75-9BC9426C1D41}" type="slidenum">
              <a:rPr lang="zh-CN"/>
              <a:t>‹#›</a:t>
            </a:fld>
            <a:endParaRPr lang="zh-CN"/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/>
        </p:blipFill>
        <p:spPr>
          <a:xfrm>
            <a:off x="8387641" y="380087"/>
            <a:ext cx="847725" cy="42862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/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/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/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/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/>
                <a:ea typeface="思源宋体 CN Heavy"/>
              </a:rPr>
              <a:t>首届中国</a:t>
            </a:r>
            <a:r>
              <a:rPr lang="en-US" b="1" spc="30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/>
                <a:ea typeface="思源宋体 CN Heavy"/>
              </a:rPr>
              <a:t>eBPF</a:t>
            </a:r>
            <a:r>
              <a:rPr lang="zh-CN" b="1" spc="30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/>
                <a:ea typeface="思源宋体 CN Heavy"/>
              </a:rPr>
              <a:t>研讨会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u="none" strike="noStrike" kern="1500" spc="10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/>
                <a:ea typeface="思源宋体 CN Heavy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i="0" kern="1500" spc="100">
              <a:solidFill>
                <a:schemeClr val="tx1">
                  <a:lumMod val="75000"/>
                  <a:lumOff val="25000"/>
                </a:schemeClr>
              </a:solidFill>
              <a:latin typeface="思源宋体 CN Heavy"/>
              <a:ea typeface="思源宋体 CN Heavy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b="1" i="0" kern="1200">
          <a:solidFill>
            <a:schemeClr val="tx2">
              <a:lumMod val="75000"/>
            </a:schemeClr>
          </a:solidFill>
          <a:latin typeface="Source Han Sans CN Bold"/>
          <a:ea typeface="Source Han Sans CN Bold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b="0" kern="1200">
          <a:solidFill>
            <a:schemeClr val="tx2">
              <a:lumMod val="75000"/>
            </a:schemeClr>
          </a:solidFill>
          <a:latin typeface="Source Han Sans CN Regular"/>
          <a:ea typeface="Source Han Sans CN Regular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b="0" kern="1200">
          <a:solidFill>
            <a:schemeClr val="tx2">
              <a:lumMod val="75000"/>
            </a:schemeClr>
          </a:solidFill>
          <a:latin typeface="Source Han Sans CN Regular"/>
          <a:ea typeface="Source Han Sans CN Regular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b="0" kern="1200">
          <a:solidFill>
            <a:schemeClr val="tx2">
              <a:lumMod val="75000"/>
            </a:schemeClr>
          </a:solidFill>
          <a:latin typeface="Source Han Sans CN Regular"/>
          <a:ea typeface="Source Han Sans CN Regular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/>
          <a:ea typeface="Source Han Sans CN Regular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/>
          <a:ea typeface="Source Han Sans CN Regular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/>
          <a:ea typeface="等线"/>
        </a:defRPr>
      </a:lvl1pPr>
      <a:lvl2pPr marL="457200" lvl="1" algn="l" defTabSz="914400">
        <a:defRPr sz="1800" kern="1200">
          <a:solidFill>
            <a:schemeClr val="tx1"/>
          </a:solidFill>
          <a:latin typeface="等线"/>
          <a:ea typeface="等线"/>
        </a:defRPr>
      </a:lvl2pPr>
      <a:lvl3pPr marL="914400" lvl="2" algn="l" defTabSz="914400">
        <a:defRPr sz="1800" kern="1200">
          <a:solidFill>
            <a:schemeClr val="tx1"/>
          </a:solidFill>
          <a:latin typeface="等线"/>
          <a:ea typeface="等线"/>
        </a:defRPr>
      </a:lvl3pPr>
      <a:lvl4pPr marL="1371600" lvl="3" algn="l" defTabSz="914400">
        <a:defRPr sz="1800" kern="1200">
          <a:solidFill>
            <a:schemeClr val="tx1"/>
          </a:solidFill>
          <a:latin typeface="等线"/>
          <a:ea typeface="等线"/>
        </a:defRPr>
      </a:lvl4pPr>
      <a:lvl5pPr marL="1828800" lvl="4" algn="l" defTabSz="914400">
        <a:defRPr sz="1800" kern="1200">
          <a:solidFill>
            <a:schemeClr val="tx1"/>
          </a:solidFill>
          <a:latin typeface="等线"/>
          <a:ea typeface="等线"/>
        </a:defRPr>
      </a:lvl5pPr>
      <a:lvl6pPr marL="2286000" lvl="5" algn="l" defTabSz="914400">
        <a:defRPr sz="1800" kern="1200">
          <a:solidFill>
            <a:schemeClr val="tx1"/>
          </a:solidFill>
          <a:latin typeface="等线"/>
          <a:ea typeface="等线"/>
        </a:defRPr>
      </a:lvl6pPr>
      <a:lvl7pPr marL="2743200" lvl="6" algn="l" defTabSz="914400">
        <a:defRPr sz="1800" kern="1200">
          <a:solidFill>
            <a:schemeClr val="tx1"/>
          </a:solidFill>
          <a:latin typeface="等线"/>
          <a:ea typeface="等线"/>
        </a:defRPr>
      </a:lvl7pPr>
      <a:lvl8pPr marL="3200400" lvl="7" algn="l" defTabSz="914400">
        <a:defRPr sz="1800" kern="1200">
          <a:solidFill>
            <a:schemeClr val="tx1"/>
          </a:solidFill>
          <a:latin typeface="等线"/>
          <a:ea typeface="等线"/>
        </a:defRPr>
      </a:lvl8pPr>
      <a:lvl9pPr marL="3657600" lvl="8" algn="l" defTabSz="914400">
        <a:defRPr sz="1800" kern="1200">
          <a:solidFill>
            <a:schemeClr val="tx1"/>
          </a:solidFill>
          <a:latin typeface="等线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sv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2.sv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8612" y="2179832"/>
            <a:ext cx="10839061" cy="863600"/>
          </a:xfrm>
        </p:spPr>
        <p:txBody>
          <a:bodyPr vert="horz" anchor="b">
            <a:normAutofit/>
          </a:bodyPr>
          <a:lstStyle/>
          <a:p>
            <a:r>
              <a:rPr lang="zh-CN" sz="4000"/>
              <a:t>基于</a:t>
            </a:r>
            <a:r>
              <a:rPr lang="en-US" sz="4000"/>
              <a:t> eBPF </a:t>
            </a:r>
            <a:r>
              <a:rPr lang="zh-CN" sz="4000"/>
              <a:t>的</a:t>
            </a:r>
            <a:r>
              <a:rPr lang="zh-CN" sz="4000" b="1" i="0" strike="noStrike" spc="0">
                <a:solidFill>
                  <a:srgbClr val="333F50"/>
                </a:solidFill>
                <a:latin typeface="Source Han Sans CN Heavy"/>
                <a:ea typeface="Source Han Sans CN Heavy"/>
              </a:rPr>
              <a:t>内存泄露（增长）通用分析方法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>
            <a:normAutofit/>
          </a:bodyPr>
          <a:lstStyle/>
          <a:p>
            <a:r>
              <a:rPr lang="zh-CN"/>
              <a:t>主讲人：邢孟棒</a:t>
            </a:r>
          </a:p>
          <a:p>
            <a:r>
              <a:rPr lang="en-US"/>
              <a:t>2022-11-12</a:t>
            </a:r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/>
                <a:ea typeface="Source Han Sans CN Bold"/>
              </a:defRPr>
            </a:lvl1pPr>
          </a:lstStyle>
          <a:p>
            <a:r>
              <a:rPr lang="zh-CN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全量内存分配火焰图</a:t>
            </a:r>
          </a:p>
        </p:txBody>
      </p:sp>
      <p:sp>
        <p:nvSpPr>
          <p:cNvPr id="3" name="矩形 1"/>
          <p:cNvSpPr/>
          <p:nvPr/>
        </p:nvSpPr>
        <p:spPr>
          <a:xfrm>
            <a:off x="245920" y="1560826"/>
            <a:ext cx="11375465" cy="898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" sz="1600" b="1">
                <a:latin typeface="Microsoft YaHei"/>
                <a:ea typeface="Microsoft YaHei"/>
              </a:rPr>
              <a:t>mallocstacks -p $(pgrep -nx mysql-proxy) -af 60</a:t>
            </a:r>
            <a:endParaRPr lang="zh-CN" sz="1600" b="1">
              <a:latin typeface="Microsoft YaHei"/>
              <a:ea typeface="Microsoft YaHei"/>
            </a:endParaRPr>
          </a:p>
          <a:p>
            <a:pPr marL="1200150" lvl="2" indent="-285750">
              <a:lnSpc>
                <a:spcPct val="200000"/>
              </a:lnSpc>
              <a:buFont typeface="Wingdings" charset="2"/>
              <a:buChar char="Ø"/>
            </a:pPr>
            <a:r>
              <a:rPr lang="zh-CN" sz="1200">
                <a:latin typeface="Microsoft YaHei"/>
                <a:ea typeface="Microsoft YaHei"/>
              </a:rPr>
              <a:t>追踪 </a:t>
            </a:r>
            <a:r>
              <a:rPr lang="en" sz="1200">
                <a:latin typeface="Microsoft YaHei"/>
                <a:ea typeface="Microsoft YaHei"/>
              </a:rPr>
              <a:t>mysql-proxy </a:t>
            </a:r>
            <a:r>
              <a:rPr lang="zh-CN" sz="1200">
                <a:latin typeface="Microsoft YaHei"/>
                <a:ea typeface="Microsoft YaHei"/>
              </a:rPr>
              <a:t>进程所有 </a:t>
            </a:r>
            <a:r>
              <a:rPr lang="en" sz="1200">
                <a:latin typeface="Microsoft YaHei"/>
                <a:ea typeface="Microsoft YaHei"/>
              </a:rPr>
              <a:t>malloc </a:t>
            </a:r>
            <a:r>
              <a:rPr lang="zh-CN" sz="1200">
                <a:latin typeface="Microsoft YaHei"/>
                <a:ea typeface="Microsoft YaHei"/>
              </a:rPr>
              <a:t>及其变体调用 </a:t>
            </a:r>
            <a:r>
              <a:rPr lang="en-US" sz="1200">
                <a:latin typeface="Microsoft YaHei"/>
                <a:ea typeface="Microsoft YaHei"/>
              </a:rPr>
              <a:t>60</a:t>
            </a:r>
            <a:r>
              <a:rPr lang="en" sz="1200">
                <a:latin typeface="Microsoft YaHei"/>
                <a:ea typeface="Microsoft YaHei"/>
              </a:rPr>
              <a:t>s</a:t>
            </a:r>
            <a:r>
              <a:rPr lang="zh-CN" sz="1200">
                <a:latin typeface="Microsoft YaHei"/>
                <a:ea typeface="Microsoft YaHei"/>
              </a:rPr>
              <a:t>，并生成</a:t>
            </a:r>
            <a:r>
              <a:rPr lang="zh-CN" sz="1200">
                <a:solidFill>
                  <a:srgbClr val="FF0000"/>
                </a:solidFill>
                <a:latin typeface="Microsoft YaHei"/>
                <a:ea typeface="Microsoft YaHei"/>
              </a:rPr>
              <a:t>全量</a:t>
            </a:r>
            <a:r>
              <a:rPr lang="zh-CN" sz="1200">
                <a:latin typeface="Microsoft YaHei"/>
                <a:ea typeface="Microsoft YaHei"/>
              </a:rPr>
              <a:t>内存分配火焰图，共计 </a:t>
            </a:r>
            <a:r>
              <a:rPr lang="en-US" sz="1200">
                <a:solidFill>
                  <a:srgbClr val="FF0000"/>
                </a:solidFill>
                <a:latin typeface="Microsoft YaHei"/>
                <a:ea typeface="Microsoft YaHei"/>
              </a:rPr>
              <a:t>1.64 </a:t>
            </a:r>
            <a:r>
              <a:rPr lang="en" sz="1200">
                <a:solidFill>
                  <a:srgbClr val="FF0000"/>
                </a:solidFill>
                <a:latin typeface="Microsoft YaHei"/>
                <a:ea typeface="Microsoft YaHei"/>
              </a:rPr>
              <a:t>GB</a:t>
            </a:r>
            <a:endParaRPr lang="en-US" sz="1200">
              <a:latin typeface="Microsoft YaHei"/>
              <a:ea typeface="Microsoft YaHei"/>
            </a:endParaRPr>
          </a:p>
        </p:txBody>
      </p:sp>
      <p:pic>
        <p:nvPicPr>
          <p:cNvPr id="4" name="图片 1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45920" y="2818295"/>
            <a:ext cx="11557000" cy="39931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/>
                <a:ea typeface="Source Han Sans CN Bold"/>
              </a:defRPr>
            </a:lvl1pPr>
          </a:lstStyle>
          <a:p>
            <a:r>
              <a:rPr lang="zh-CN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未释放内存分配火焰图</a:t>
            </a:r>
          </a:p>
        </p:txBody>
      </p:sp>
      <p:sp>
        <p:nvSpPr>
          <p:cNvPr id="3" name="矩形 1"/>
          <p:cNvSpPr/>
          <p:nvPr/>
        </p:nvSpPr>
        <p:spPr>
          <a:xfrm>
            <a:off x="198966" y="1403761"/>
            <a:ext cx="11375465" cy="1267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" sz="1600" b="1">
                <a:latin typeface="Microsoft YaHei"/>
                <a:ea typeface="Microsoft YaHei"/>
              </a:rPr>
              <a:t>mallocstacks -p $(pgrep -nx mysql-proxy) -f 60</a:t>
            </a:r>
            <a:endParaRPr lang="zh-CN" sz="1600" b="1">
              <a:latin typeface="Microsoft YaHei"/>
              <a:ea typeface="Microsoft YaHei"/>
            </a:endParaRPr>
          </a:p>
          <a:p>
            <a:pPr marL="1200150" lvl="2" indent="-285750">
              <a:lnSpc>
                <a:spcPct val="200000"/>
              </a:lnSpc>
              <a:buFont typeface="Wingdings" charset="2"/>
              <a:buChar char="Ø"/>
            </a:pPr>
            <a:r>
              <a:rPr lang="zh-CN" sz="1200">
                <a:latin typeface="Microsoft YaHei"/>
                <a:ea typeface="Microsoft YaHei"/>
              </a:rPr>
              <a:t>追踪 </a:t>
            </a:r>
            <a:r>
              <a:rPr lang="en" sz="1200">
                <a:latin typeface="Microsoft YaHei"/>
                <a:ea typeface="Microsoft YaHei"/>
              </a:rPr>
              <a:t>mysql-proxy </a:t>
            </a:r>
            <a:r>
              <a:rPr lang="zh-CN" sz="1200">
                <a:latin typeface="Microsoft YaHei"/>
                <a:ea typeface="Microsoft YaHei"/>
              </a:rPr>
              <a:t>进程未释放 </a:t>
            </a:r>
            <a:r>
              <a:rPr lang="en" sz="1200">
                <a:latin typeface="Microsoft YaHei"/>
                <a:ea typeface="Microsoft YaHei"/>
              </a:rPr>
              <a:t>malloc </a:t>
            </a:r>
            <a:r>
              <a:rPr lang="zh-CN" sz="1200">
                <a:latin typeface="Microsoft YaHei"/>
                <a:ea typeface="Microsoft YaHei"/>
              </a:rPr>
              <a:t>及其变体调用 </a:t>
            </a:r>
            <a:r>
              <a:rPr lang="en-US" sz="1200">
                <a:latin typeface="Microsoft YaHei"/>
                <a:ea typeface="Microsoft YaHei"/>
              </a:rPr>
              <a:t>60</a:t>
            </a:r>
            <a:r>
              <a:rPr lang="en" sz="1200">
                <a:latin typeface="Microsoft YaHei"/>
                <a:ea typeface="Microsoft YaHei"/>
              </a:rPr>
              <a:t>s</a:t>
            </a:r>
            <a:r>
              <a:rPr lang="zh-CN" sz="1200">
                <a:latin typeface="Microsoft YaHei"/>
                <a:ea typeface="Microsoft YaHei"/>
              </a:rPr>
              <a:t>，并生成内存分配火焰图，共计 </a:t>
            </a:r>
            <a:r>
              <a:rPr lang="en-US" sz="1200">
                <a:solidFill>
                  <a:srgbClr val="FF0000"/>
                </a:solidFill>
                <a:latin typeface="Microsoft YaHei"/>
                <a:ea typeface="Microsoft YaHei"/>
              </a:rPr>
              <a:t>27.75 </a:t>
            </a:r>
            <a:r>
              <a:rPr lang="en" sz="1200">
                <a:solidFill>
                  <a:srgbClr val="FF0000"/>
                </a:solidFill>
                <a:latin typeface="Microsoft YaHei"/>
                <a:ea typeface="Microsoft YaHei"/>
              </a:rPr>
              <a:t>MB</a:t>
            </a:r>
            <a:r>
              <a:rPr lang="zh-CN" sz="1200">
                <a:latin typeface="Microsoft YaHei"/>
                <a:ea typeface="Microsoft YaHei"/>
              </a:rPr>
              <a:t>（与 </a:t>
            </a:r>
            <a:r>
              <a:rPr lang="en" sz="1200">
                <a:latin typeface="Microsoft YaHei"/>
                <a:ea typeface="Microsoft YaHei"/>
              </a:rPr>
              <a:t>mysql-proxy </a:t>
            </a:r>
            <a:r>
              <a:rPr lang="zh-CN" sz="1200">
                <a:latin typeface="Microsoft YaHei"/>
                <a:ea typeface="Microsoft YaHei"/>
              </a:rPr>
              <a:t>进程 </a:t>
            </a:r>
            <a:r>
              <a:rPr lang="en" sz="1200">
                <a:latin typeface="Microsoft YaHei"/>
                <a:ea typeface="Microsoft YaHei"/>
              </a:rPr>
              <a:t>RSS </a:t>
            </a:r>
            <a:r>
              <a:rPr lang="zh-CN" sz="1200">
                <a:latin typeface="Microsoft YaHei"/>
                <a:ea typeface="Microsoft YaHei"/>
              </a:rPr>
              <a:t>增量基本一致） </a:t>
            </a:r>
            <a:endParaRPr lang="en-US" sz="1200">
              <a:latin typeface="Microsoft YaHei"/>
              <a:ea typeface="Microsoft YaHei"/>
            </a:endParaRPr>
          </a:p>
          <a:p>
            <a:pPr marL="1200150" lvl="2" indent="-285750">
              <a:lnSpc>
                <a:spcPct val="200000"/>
              </a:lnSpc>
              <a:buFont typeface="Wingdings" charset="2"/>
              <a:buChar char="Ø"/>
            </a:pPr>
            <a:r>
              <a:rPr lang="zh-CN" sz="1200">
                <a:latin typeface="Microsoft YaHei"/>
                <a:ea typeface="Microsoft YaHei"/>
              </a:rPr>
              <a:t>已分配但未释放的代码路径主要有两处。其中，</a:t>
            </a:r>
            <a:r>
              <a:rPr lang="en-US" sz="1200">
                <a:latin typeface="Microsoft YaHei"/>
                <a:ea typeface="Microsoft YaHei"/>
              </a:rPr>
              <a:t>xxx::Item_param::set_str </a:t>
            </a:r>
            <a:r>
              <a:rPr lang="zh-CN" sz="1200">
                <a:latin typeface="Microsoft YaHei"/>
                <a:ea typeface="Microsoft YaHei"/>
              </a:rPr>
              <a:t>正是导致 </a:t>
            </a:r>
            <a:r>
              <a:rPr lang="en-US" sz="1200">
                <a:latin typeface="Microsoft YaHei"/>
                <a:ea typeface="Microsoft YaHei"/>
              </a:rPr>
              <a:t>mysql-proxy </a:t>
            </a:r>
            <a:r>
              <a:rPr lang="zh-CN" sz="1200">
                <a:latin typeface="Microsoft YaHei"/>
                <a:ea typeface="Microsoft YaHei"/>
              </a:rPr>
              <a:t>内存泄露发生的地方</a:t>
            </a:r>
            <a:endParaRPr lang="en-US" sz="1200">
              <a:latin typeface="Microsoft YaHei"/>
              <a:ea typeface="Microsoft YaHei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1695544" y="6263774"/>
            <a:ext cx="7832935" cy="458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zh-CN" sz="1400" b="1">
                <a:latin typeface="Microsoft YaHei"/>
                <a:ea typeface="Microsoft YaHei"/>
              </a:rPr>
              <a:t>相比全量内存分配火焰图，</a:t>
            </a:r>
            <a:r>
              <a:rPr lang="zh-CN" sz="1400" b="1">
                <a:solidFill>
                  <a:srgbClr val="FF0000"/>
                </a:solidFill>
                <a:latin typeface="Microsoft YaHei"/>
                <a:ea typeface="Microsoft YaHei"/>
              </a:rPr>
              <a:t>数据量减少近 </a:t>
            </a:r>
            <a:r>
              <a:rPr lang="en-US" sz="1400" b="1">
                <a:solidFill>
                  <a:srgbClr val="FF0000"/>
                </a:solidFill>
                <a:latin typeface="Microsoft YaHei"/>
                <a:ea typeface="Microsoft YaHei"/>
              </a:rPr>
              <a:t>60</a:t>
            </a:r>
            <a:r>
              <a:rPr lang="zh-CN" sz="1400" b="1">
                <a:solidFill>
                  <a:srgbClr val="FF0000"/>
                </a:solidFill>
                <a:latin typeface="Microsoft YaHei"/>
                <a:ea typeface="Microsoft YaHei"/>
              </a:rPr>
              <a:t> 倍</a:t>
            </a:r>
            <a:r>
              <a:rPr lang="zh-CN" sz="1400" b="1">
                <a:latin typeface="Microsoft YaHei"/>
                <a:ea typeface="Microsoft YaHei"/>
              </a:rPr>
              <a:t>，需要重点关注的代码路径减少也比较明显</a:t>
            </a:r>
            <a:endParaRPr lang="en-US" sz="1400" b="1">
              <a:latin typeface="Microsoft YaHei"/>
              <a:ea typeface="Microsoft YaHei"/>
            </a:endParaRP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98966" y="2996994"/>
            <a:ext cx="11794067" cy="31749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/>
                <a:ea typeface="Source Han Sans CN Bold"/>
              </a:defRPr>
            </a:lvl1pPr>
          </a:lstStyle>
          <a:p>
            <a:r>
              <a:rPr lang="zh-CN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缺页异常事件分析</a:t>
            </a:r>
          </a:p>
        </p:txBody>
      </p:sp>
      <p:sp>
        <p:nvSpPr>
          <p:cNvPr id="3" name="矩形 4"/>
          <p:cNvSpPr/>
          <p:nvPr/>
        </p:nvSpPr>
        <p:spPr>
          <a:xfrm>
            <a:off x="416981" y="1567176"/>
            <a:ext cx="10363200" cy="209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现有分析工具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050" b="1">
                <a:solidFill>
                  <a:srgbClr val="000000"/>
                </a:solidFill>
                <a:latin typeface="Microsoft YaHei"/>
                <a:ea typeface="Microsoft YaHei"/>
              </a:rPr>
              <a:t>      &gt;</a:t>
            </a:r>
            <a:r>
              <a:rPr lang="zh-CN" sz="1050" b="1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  <a:r>
              <a:rPr lang="zh-CN" sz="1050">
                <a:solidFill>
                  <a:srgbClr val="FF0000"/>
                </a:solidFill>
                <a:latin typeface="Microsoft YaHei"/>
                <a:ea typeface="Microsoft YaHei"/>
              </a:rPr>
              <a:t>传统工具 </a:t>
            </a:r>
            <a:r>
              <a:rPr lang="en-US" sz="1050">
                <a:solidFill>
                  <a:srgbClr val="FF0000"/>
                </a:solidFill>
                <a:latin typeface="Microsoft YaHei"/>
                <a:ea typeface="Microsoft YaHei"/>
              </a:rPr>
              <a:t>perf</a:t>
            </a:r>
            <a:r>
              <a:rPr lang="zh-CN" sz="1050">
                <a:solidFill>
                  <a:srgbClr val="FF0000"/>
                </a:solidFill>
                <a:latin typeface="Microsoft YaHei"/>
                <a:ea typeface="Microsoft YaHei"/>
              </a:rPr>
              <a:t>，基于软件事件 </a:t>
            </a:r>
            <a:r>
              <a:rPr lang="en-US" sz="1050">
                <a:solidFill>
                  <a:srgbClr val="FF0000"/>
                </a:solidFill>
                <a:latin typeface="Microsoft YaHei"/>
                <a:ea typeface="Microsoft YaHei"/>
              </a:rPr>
              <a:t>page-faults</a:t>
            </a:r>
          </a:p>
          <a:p>
            <a:pPr lvl="1">
              <a:lnSpc>
                <a:spcPct val="200000"/>
              </a:lnSpc>
            </a:pPr>
            <a:r>
              <a:rPr lang="en-US" sz="1050">
                <a:solidFill>
                  <a:srgbClr val="000000"/>
                </a:solidFill>
                <a:latin typeface="Microsoft YaHei"/>
                <a:ea typeface="Microsoft YaHei"/>
              </a:rPr>
              <a:t>          perf record -p $(pgrep -nx mysql-proxy) -e page-faults -c 1 -g -- sleep 60</a:t>
            </a:r>
            <a:endParaRPr lang="en-US" sz="1050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endParaRPr lang="en-US" sz="105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zh-CN" altLang="en-US" sz="1050">
                <a:solidFill>
                  <a:srgbClr val="000000"/>
                </a:solidFill>
                <a:latin typeface="Microsoft YaHei"/>
                <a:ea typeface="Microsoft YaHei"/>
              </a:rPr>
              <a:t>       </a:t>
            </a:r>
            <a:r>
              <a:rPr lang="en-US" sz="1050">
                <a:solidFill>
                  <a:srgbClr val="000000"/>
                </a:solidFill>
                <a:latin typeface="Microsoft YaHei"/>
                <a:ea typeface="Microsoft YaHei"/>
              </a:rPr>
              <a:t>&gt; </a:t>
            </a:r>
            <a:r>
              <a:rPr lang="en-US" sz="1050">
                <a:solidFill>
                  <a:srgbClr val="FF0000"/>
                </a:solidFill>
                <a:latin typeface="Microsoft YaHei"/>
                <a:ea typeface="Microsoft YaHei"/>
              </a:rPr>
              <a:t>BCC</a:t>
            </a:r>
            <a:r>
              <a:rPr lang="zh-CN" sz="1050">
                <a:solidFill>
                  <a:srgbClr val="FF0000"/>
                </a:solidFill>
                <a:latin typeface="Microsoft YaHei"/>
                <a:ea typeface="Microsoft YaHei"/>
              </a:rPr>
              <a:t> 工具 </a:t>
            </a:r>
            <a:r>
              <a:rPr lang="en-US" sz="1050">
                <a:solidFill>
                  <a:srgbClr val="FF0000"/>
                </a:solidFill>
                <a:latin typeface="Microsoft YaHei"/>
                <a:ea typeface="Microsoft YaHei"/>
              </a:rPr>
              <a:t>stackcount</a:t>
            </a:r>
            <a:r>
              <a:rPr lang="zh-CN" sz="1050">
                <a:solidFill>
                  <a:srgbClr val="FF0000"/>
                </a:solidFill>
                <a:latin typeface="Microsoft YaHei"/>
                <a:ea typeface="Microsoft YaHei"/>
              </a:rPr>
              <a:t>，基于追踪点 </a:t>
            </a:r>
            <a:r>
              <a:rPr lang="en-US" sz="1050">
                <a:solidFill>
                  <a:srgbClr val="FF0000"/>
                </a:solidFill>
                <a:latin typeface="Microsoft YaHei"/>
                <a:ea typeface="Microsoft YaHei"/>
              </a:rPr>
              <a:t>exceptions:page_fault_user</a:t>
            </a:r>
          </a:p>
          <a:p>
            <a:pPr lvl="1">
              <a:lnSpc>
                <a:spcPct val="200000"/>
              </a:lnSpc>
            </a:pPr>
            <a:r>
              <a:rPr lang="en-US" sz="1050">
                <a:solidFill>
                  <a:srgbClr val="000000"/>
                </a:solidFill>
                <a:latin typeface="Microsoft YaHei"/>
                <a:ea typeface="Microsoft YaHei"/>
              </a:rPr>
              <a:t>         stackcount -p $(pgrep -nx mysql-proxy) -U t:exceptions:page_fault_user</a:t>
            </a:r>
            <a:endParaRPr lang="en-US" sz="1050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/>
                <a:ea typeface="Source Han Sans CN Bold"/>
              </a:defRPr>
            </a:lvl1pPr>
          </a:lstStyle>
          <a:p>
            <a:r>
              <a:rPr lang="zh-CN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定制工具 </a:t>
            </a:r>
            <a:r>
              <a:rPr lang="en-US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pgfaultstacks</a:t>
            </a:r>
          </a:p>
        </p:txBody>
      </p:sp>
      <p:sp>
        <p:nvSpPr>
          <p:cNvPr id="3" name="矩形 4"/>
          <p:cNvSpPr/>
          <p:nvPr/>
        </p:nvSpPr>
        <p:spPr>
          <a:xfrm>
            <a:off x="303190" y="1831543"/>
            <a:ext cx="10363200" cy="889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改进现有缺页事件统计方式（</a:t>
            </a:r>
            <a:r>
              <a:rPr lang="zh-CN" sz="1400" b="1">
                <a:solidFill>
                  <a:srgbClr val="FF0000"/>
                </a:solidFill>
                <a:latin typeface="Microsoft YaHei"/>
                <a:ea typeface="Microsoft YaHei"/>
              </a:rPr>
              <a:t>过滤物理页面已存在的缺页事件、抵消已释放的物理页面</a:t>
            </a: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），仅关注真正泄露的物理内存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借助 </a:t>
            </a:r>
            <a:r>
              <a:rPr 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tracepoint</a:t>
            </a: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 或 </a:t>
            </a:r>
            <a:r>
              <a:rPr 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kprobe</a:t>
            </a: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 动态追踪 </a:t>
            </a:r>
            <a:r>
              <a:rPr 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page faults</a:t>
            </a: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 事件，一般情况下性能开销可忽略不计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1051182" y="3403912"/>
            <a:ext cx="10839450" cy="596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>
                <a:solidFill>
                  <a:srgbClr val="000000"/>
                </a:solidFill>
                <a:latin typeface="Monaco"/>
              </a:rPr>
              <a:t>./pgfaultstacks.py -p $(pgrep -nx mysql-proxy) -f 60 &gt; pgfault.stacks</a:t>
            </a:r>
          </a:p>
          <a:p>
            <a:pPr>
              <a:lnSpc>
                <a:spcPct val="150000"/>
              </a:lnSpc>
            </a:pPr>
            <a:r>
              <a:rPr lang="en-US" sz="1100">
                <a:solidFill>
                  <a:srgbClr val="000000"/>
                </a:solidFill>
                <a:latin typeface="Monaco"/>
                <a:ea typeface="Microsoft YaHei"/>
              </a:rPr>
              <a:t>./flamegraph.pl --color=mem --title=</a:t>
            </a:r>
            <a:r>
              <a:rPr lang="zh-CN" sz="1100">
                <a:solidFill>
                  <a:srgbClr val="000000"/>
                </a:solidFill>
                <a:latin typeface="Monaco"/>
                <a:ea typeface="Microsoft YaHei"/>
              </a:rPr>
              <a:t>”</a:t>
            </a:r>
            <a:r>
              <a:rPr lang="en-US" sz="1100">
                <a:solidFill>
                  <a:srgbClr val="000000"/>
                </a:solidFill>
                <a:latin typeface="Monaco"/>
                <a:ea typeface="Microsoft YaHei"/>
              </a:rPr>
              <a:t>Page Fault Flame Graph" --countname=</a:t>
            </a:r>
            <a:r>
              <a:rPr lang="zh-CN" sz="1100">
                <a:solidFill>
                  <a:srgbClr val="000000"/>
                </a:solidFill>
                <a:latin typeface="Monaco"/>
                <a:ea typeface="Microsoft YaHei"/>
              </a:rPr>
              <a:t>”</a:t>
            </a:r>
            <a:r>
              <a:rPr lang="en-US" sz="1100">
                <a:solidFill>
                  <a:srgbClr val="000000"/>
                </a:solidFill>
                <a:latin typeface="Monaco"/>
                <a:ea typeface="Microsoft YaHei"/>
              </a:rPr>
              <a:t>pages" &lt; pgfault.stacks &gt; pgfault.svg</a:t>
            </a:r>
            <a:endParaRPr lang="en-US" sz="1100">
              <a:solidFill>
                <a:srgbClr val="FF0000"/>
              </a:solidFill>
              <a:latin typeface="Monaco"/>
              <a:ea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/>
                <a:ea typeface="Source Han Sans CN Bold"/>
              </a:defRPr>
            </a:lvl1pPr>
          </a:lstStyle>
          <a:p>
            <a:r>
              <a:rPr lang="zh-CN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缺页异常火焰图（现有版）</a:t>
            </a:r>
          </a:p>
        </p:txBody>
      </p:sp>
      <p:sp>
        <p:nvSpPr>
          <p:cNvPr id="3" name="矩形 4"/>
          <p:cNvSpPr/>
          <p:nvPr/>
        </p:nvSpPr>
        <p:spPr>
          <a:xfrm>
            <a:off x="402128" y="1690688"/>
            <a:ext cx="10363200" cy="1282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perf record -p $(pgrep -nx mysql-proxy) -e page-faults -c 1 -g -- sleep 60</a:t>
            </a:r>
          </a:p>
          <a:p>
            <a:pPr lvl="1">
              <a:lnSpc>
                <a:spcPct val="200000"/>
              </a:lnSpc>
            </a:pPr>
            <a:r>
              <a:rPr 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      </a:t>
            </a:r>
            <a:r>
              <a:rPr 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&gt; </a:t>
            </a:r>
            <a:r>
              <a:rPr lang="zh-CN" sz="1100" b="1">
                <a:solidFill>
                  <a:srgbClr val="000000"/>
                </a:solidFill>
                <a:latin typeface="Microsoft YaHei"/>
                <a:ea typeface="Microsoft YaHei"/>
              </a:rPr>
              <a:t>追踪 </a:t>
            </a:r>
            <a:r>
              <a:rPr 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mysql-proxy</a:t>
            </a:r>
            <a:r>
              <a:rPr lang="zh-CN" sz="1100" b="1">
                <a:solidFill>
                  <a:srgbClr val="000000"/>
                </a:solidFill>
                <a:latin typeface="Microsoft YaHei"/>
                <a:ea typeface="Microsoft YaHei"/>
              </a:rPr>
              <a:t> 进程所有缺页事件</a:t>
            </a:r>
            <a:r>
              <a:rPr 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 60s</a:t>
            </a:r>
            <a:r>
              <a:rPr lang="zh-CN" sz="1100" b="1">
                <a:solidFill>
                  <a:srgbClr val="000000"/>
                </a:solidFill>
                <a:latin typeface="Microsoft YaHei"/>
                <a:ea typeface="Microsoft YaHei"/>
              </a:rPr>
              <a:t>，共计 </a:t>
            </a:r>
            <a:r>
              <a:rPr 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420,342 </a:t>
            </a:r>
            <a:r>
              <a:rPr lang="zh-CN" sz="1100" b="1">
                <a:solidFill>
                  <a:srgbClr val="000000"/>
                </a:solidFill>
                <a:latin typeface="Microsoft YaHei"/>
                <a:ea typeface="Microsoft YaHei"/>
              </a:rPr>
              <a:t>次</a:t>
            </a:r>
            <a:r>
              <a:rPr lang="zh-CN" alt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（约 </a:t>
            </a:r>
            <a:r>
              <a:rPr lang="en-US" altLang="zh-CN" sz="1100" b="1">
                <a:solidFill>
                  <a:srgbClr val="000000"/>
                </a:solidFill>
                <a:latin typeface="Microsoft YaHei"/>
                <a:ea typeface="Microsoft YaHei"/>
              </a:rPr>
              <a:t>1.6</a:t>
            </a:r>
            <a:r>
              <a:rPr lang="zh-CN" alt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1100" b="1">
                <a:solidFill>
                  <a:srgbClr val="000000"/>
                </a:solidFill>
                <a:latin typeface="Microsoft YaHei"/>
                <a:ea typeface="Microsoft YaHei"/>
              </a:rPr>
              <a:t>GB</a:t>
            </a:r>
            <a:r>
              <a:rPr lang="zh-CN" alt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）</a:t>
            </a:r>
            <a:endParaRPr lang="en-US" sz="1100" b="1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        </a:t>
            </a:r>
            <a:r>
              <a:rPr lang="en-US" sz="1100" b="1">
                <a:solidFill>
                  <a:srgbClr val="FF0000"/>
                </a:solidFill>
                <a:latin typeface="Microsoft YaHei"/>
                <a:ea typeface="Microsoft YaHei"/>
              </a:rPr>
              <a:t>&gt; </a:t>
            </a:r>
            <a:r>
              <a:rPr lang="zh-CN" sz="1100" b="1">
                <a:solidFill>
                  <a:srgbClr val="FF0000"/>
                </a:solidFill>
                <a:latin typeface="Microsoft YaHei"/>
                <a:ea typeface="Microsoft YaHei"/>
              </a:rPr>
              <a:t>不是每一次缺页事件都分配一个新的物理页面（大多数情况下未分配），</a:t>
            </a:r>
            <a:r>
              <a:rPr lang="en-US" sz="1100" b="1">
                <a:solidFill>
                  <a:srgbClr val="FF0000"/>
                </a:solidFill>
                <a:latin typeface="Microsoft YaHei"/>
                <a:ea typeface="Microsoft YaHei"/>
              </a:rPr>
              <a:t>RSS</a:t>
            </a:r>
            <a:r>
              <a:rPr lang="zh-CN" sz="1100" b="1">
                <a:solidFill>
                  <a:srgbClr val="FF0000"/>
                </a:solidFill>
                <a:latin typeface="Microsoft YaHei"/>
                <a:ea typeface="Microsoft YaHei"/>
              </a:rPr>
              <a:t> 实际增长量仅 </a:t>
            </a:r>
            <a:r>
              <a:rPr lang="en-US" sz="1100" b="1">
                <a:solidFill>
                  <a:srgbClr val="FF0000"/>
                </a:solidFill>
                <a:latin typeface="Microsoft YaHei"/>
                <a:ea typeface="Microsoft YaHei"/>
              </a:rPr>
              <a:t>60</a:t>
            </a:r>
            <a:r>
              <a:rPr lang="zh-CN" sz="1100" b="1">
                <a:solidFill>
                  <a:srgbClr val="FF0000"/>
                </a:solidFill>
                <a:latin typeface="Microsoft YaHei"/>
                <a:ea typeface="Microsoft YaHei"/>
              </a:rPr>
              <a:t> 多</a:t>
            </a:r>
            <a:r>
              <a:rPr lang="en-US" sz="1100" b="1">
                <a:solidFill>
                  <a:srgbClr val="FF0000"/>
                </a:solidFill>
                <a:latin typeface="Microsoft YaHei"/>
                <a:ea typeface="Microsoft YaHei"/>
              </a:rPr>
              <a:t>MB</a:t>
            </a:r>
            <a:r>
              <a:rPr lang="zh-CN" sz="1100" b="1">
                <a:solidFill>
                  <a:srgbClr val="FF0000"/>
                </a:solidFill>
                <a:latin typeface="Microsoft YaHei"/>
                <a:ea typeface="Microsoft YaHei"/>
              </a:rPr>
              <a:t> </a:t>
            </a:r>
            <a:endParaRPr lang="en-US" sz="1100" b="1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5AEB69-04D2-965F-41C1-B41EDC87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0" y="3791463"/>
            <a:ext cx="10013379" cy="23384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/>
                <a:ea typeface="Source Han Sans CN Bold"/>
              </a:defRPr>
            </a:lvl1pPr>
          </a:lstStyle>
          <a:p>
            <a:r>
              <a:rPr lang="zh-CN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缺页异常火焰图（改进版）</a:t>
            </a:r>
          </a:p>
        </p:txBody>
      </p:sp>
      <p:sp>
        <p:nvSpPr>
          <p:cNvPr id="3" name="矩形 4"/>
          <p:cNvSpPr/>
          <p:nvPr/>
        </p:nvSpPr>
        <p:spPr>
          <a:xfrm>
            <a:off x="448082" y="1690688"/>
            <a:ext cx="10712450" cy="124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pgfaultstacks -p $(pgrep -nx mysql-proxy) -f 60</a:t>
            </a:r>
          </a:p>
          <a:p>
            <a:pPr lvl="1">
              <a:lnSpc>
                <a:spcPct val="200000"/>
              </a:lnSpc>
            </a:pPr>
            <a:r>
              <a:rPr 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      </a:t>
            </a:r>
            <a:r>
              <a:rPr 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&gt; </a:t>
            </a:r>
            <a:r>
              <a:rPr lang="zh-CN" sz="1100" b="1">
                <a:solidFill>
                  <a:srgbClr val="000000"/>
                </a:solidFill>
                <a:latin typeface="Microsoft YaHei"/>
                <a:ea typeface="Microsoft YaHei"/>
              </a:rPr>
              <a:t>追踪 </a:t>
            </a:r>
            <a:r>
              <a:rPr 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mysql-proxy</a:t>
            </a:r>
            <a:r>
              <a:rPr lang="zh-CN" sz="1100" b="1">
                <a:solidFill>
                  <a:srgbClr val="000000"/>
                </a:solidFill>
                <a:latin typeface="Microsoft YaHei"/>
                <a:ea typeface="Microsoft YaHei"/>
              </a:rPr>
              <a:t> 进程满足过滤条件的缺页事件</a:t>
            </a:r>
            <a:r>
              <a:rPr 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 60s</a:t>
            </a:r>
            <a:r>
              <a:rPr lang="zh-CN" sz="1100" b="1">
                <a:solidFill>
                  <a:srgbClr val="000000"/>
                </a:solidFill>
                <a:latin typeface="Microsoft YaHei"/>
                <a:ea typeface="Microsoft YaHei"/>
              </a:rPr>
              <a:t>，并生成缺页火焰图，共计增加 </a:t>
            </a:r>
            <a:r>
              <a:rPr 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17801</a:t>
            </a:r>
            <a:r>
              <a:rPr lang="zh-CN" sz="1100" b="1">
                <a:solidFill>
                  <a:srgbClr val="000000"/>
                </a:solidFill>
                <a:latin typeface="Microsoft YaHei"/>
                <a:ea typeface="Microsoft YaHei"/>
              </a:rPr>
              <a:t> 个物理页面（与 </a:t>
            </a:r>
            <a:r>
              <a:rPr 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mysql-proxy </a:t>
            </a:r>
            <a:r>
              <a:rPr lang="zh-CN" sz="1100" b="1">
                <a:solidFill>
                  <a:srgbClr val="000000"/>
                </a:solidFill>
                <a:latin typeface="Microsoft YaHei"/>
                <a:ea typeface="Microsoft YaHei"/>
              </a:rPr>
              <a:t>进程 </a:t>
            </a:r>
            <a:r>
              <a:rPr 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RSS</a:t>
            </a:r>
            <a:r>
              <a:rPr lang="zh-CN" sz="1100" b="1">
                <a:solidFill>
                  <a:srgbClr val="000000"/>
                </a:solidFill>
                <a:latin typeface="Microsoft YaHei"/>
                <a:ea typeface="Microsoft YaHei"/>
              </a:rPr>
              <a:t> 增量基本一致）</a:t>
            </a:r>
            <a:endParaRPr lang="en-US" sz="1100" b="1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        &gt; </a:t>
            </a:r>
            <a:r>
              <a:rPr lang="zh-CN" sz="1100" b="1">
                <a:solidFill>
                  <a:srgbClr val="000000"/>
                </a:solidFill>
                <a:latin typeface="Microsoft YaHei"/>
                <a:ea typeface="Microsoft YaHei"/>
              </a:rPr>
              <a:t>重点关注函数 </a:t>
            </a:r>
            <a:r>
              <a:rPr lang="en-US" sz="1100" b="1">
                <a:solidFill>
                  <a:srgbClr val="000000"/>
                </a:solidFill>
                <a:latin typeface="Microsoft YaHei"/>
                <a:ea typeface="Microsoft YaHei"/>
              </a:rPr>
              <a:t>g_string_append_printf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sp>
        <p:nvSpPr>
          <p:cNvPr id="5" name="矩形 1"/>
          <p:cNvSpPr/>
          <p:nvPr/>
        </p:nvSpPr>
        <p:spPr>
          <a:xfrm>
            <a:off x="2178050" y="5653029"/>
            <a:ext cx="7835900" cy="458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zh-CN" sz="1400" b="1">
                <a:solidFill>
                  <a:srgbClr val="FF0000"/>
                </a:solidFill>
                <a:latin typeface="Microsoft YaHei"/>
                <a:ea typeface="Microsoft YaHei"/>
              </a:rPr>
              <a:t>相比现有方式，改进版本的数据量减少</a:t>
            </a:r>
            <a:r>
              <a:rPr lang="en-US" sz="1400" b="1">
                <a:solidFill>
                  <a:srgbClr val="FF0000"/>
                </a:solidFill>
                <a:latin typeface="Microsoft YaHei"/>
                <a:ea typeface="Microsoft YaHei"/>
              </a:rPr>
              <a:t> 20 </a:t>
            </a:r>
            <a:r>
              <a:rPr lang="zh-CN" sz="1400" b="1">
                <a:solidFill>
                  <a:srgbClr val="FF0000"/>
                </a:solidFill>
                <a:latin typeface="Microsoft YaHei"/>
                <a:ea typeface="Microsoft YaHei"/>
              </a:rPr>
              <a:t>多倍，需要重点关注的代码路径减少也比较明显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46B2D1-E95B-28F1-E432-225FE442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47" y="3605743"/>
            <a:ext cx="9829106" cy="16943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387641" y="380087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21" name="图形 2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/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目录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07112" y="1690688"/>
            <a:ext cx="4224233" cy="33327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800" b="1">
                <a:solidFill>
                  <a:srgbClr val="000000"/>
                </a:solidFill>
                <a:latin typeface="Microsoft YaHei"/>
                <a:ea typeface="Microsoft YaHei"/>
              </a:rPr>
              <a:t>背景</a:t>
            </a:r>
            <a:endParaRPr lang="en-US" sz="16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800" b="1">
                <a:solidFill>
                  <a:srgbClr val="000000"/>
                </a:solidFill>
                <a:latin typeface="Microsoft YaHei"/>
                <a:ea typeface="Microsoft YaHei"/>
              </a:rPr>
              <a:t>内存泄露</a:t>
            </a:r>
            <a:r>
              <a:rPr lang="zh-CN" altLang="en-US" b="1">
                <a:solidFill>
                  <a:srgbClr val="000000"/>
                </a:solidFill>
                <a:latin typeface="Microsoft YaHei"/>
                <a:ea typeface="Microsoft YaHei"/>
              </a:rPr>
              <a:t>（增长）</a:t>
            </a:r>
            <a:r>
              <a:rPr lang="zh-CN" sz="1800" b="1">
                <a:solidFill>
                  <a:srgbClr val="000000"/>
                </a:solidFill>
                <a:latin typeface="Microsoft YaHei"/>
                <a:ea typeface="Microsoft YaHei"/>
              </a:rPr>
              <a:t>的分类与误区</a:t>
            </a:r>
            <a:endParaRPr lang="en-US" sz="16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800" b="1">
                <a:solidFill>
                  <a:srgbClr val="000000"/>
                </a:solidFill>
                <a:latin typeface="Microsoft YaHei"/>
                <a:ea typeface="Microsoft YaHei"/>
              </a:rPr>
              <a:t>传统分析工具 </a:t>
            </a:r>
            <a:r>
              <a:rPr lang="en-US" sz="1800" b="1">
                <a:solidFill>
                  <a:srgbClr val="000000"/>
                </a:solidFill>
                <a:latin typeface="Microsoft YaHei"/>
                <a:ea typeface="Microsoft YaHei"/>
              </a:rPr>
              <a:t>gdb</a:t>
            </a:r>
            <a:r>
              <a:rPr lang="zh-CN" sz="1800" b="1">
                <a:solidFill>
                  <a:srgbClr val="000000"/>
                </a:solidFill>
                <a:latin typeface="Microsoft YaHei"/>
                <a:ea typeface="Microsoft YaHei"/>
              </a:rPr>
              <a:t>、</a:t>
            </a:r>
            <a:r>
              <a:rPr lang="en-US" sz="1800" b="1">
                <a:solidFill>
                  <a:srgbClr val="000000"/>
                </a:solidFill>
                <a:latin typeface="Microsoft YaHei"/>
                <a:ea typeface="Microsoft YaHei"/>
              </a:rPr>
              <a:t>Valgrind</a:t>
            </a: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800" b="1">
                <a:solidFill>
                  <a:srgbClr val="000000"/>
                </a:solidFill>
                <a:latin typeface="Microsoft YaHei"/>
                <a:ea typeface="Microsoft YaHei"/>
              </a:rPr>
              <a:t>基于</a:t>
            </a:r>
            <a:r>
              <a:rPr lang="en-US" altLang="zh-CN" sz="1800" b="1">
                <a:solidFill>
                  <a:srgbClr val="000000"/>
                </a:solidFill>
                <a:latin typeface="Microsoft YaHei"/>
                <a:ea typeface="Microsoft YaHei"/>
              </a:rPr>
              <a:t> eBPF </a:t>
            </a:r>
            <a:r>
              <a:rPr lang="zh-CN" sz="1800" b="1">
                <a:solidFill>
                  <a:srgbClr val="000000"/>
                </a:solidFill>
                <a:latin typeface="Microsoft YaHei"/>
                <a:ea typeface="Microsoft YaHei"/>
              </a:rPr>
              <a:t>的通用分析方法</a:t>
            </a:r>
            <a:endParaRPr lang="en-US" sz="16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800" b="1">
                <a:solidFill>
                  <a:srgbClr val="000000"/>
                </a:solidFill>
                <a:latin typeface="Microsoft YaHei"/>
                <a:ea typeface="Microsoft YaHei"/>
              </a:rPr>
              <a:t>内存分配火焰图（改进版）</a:t>
            </a:r>
            <a:endParaRPr lang="en-US" sz="16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800" b="1">
                <a:solidFill>
                  <a:srgbClr val="000000"/>
                </a:solidFill>
                <a:latin typeface="Microsoft YaHei"/>
                <a:ea typeface="Microsoft YaHei"/>
              </a:rPr>
              <a:t>缺页异常火焰图（改进版）</a:t>
            </a:r>
            <a:endParaRPr lang="en-US" sz="1600" b="1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zh-CN"/>
              <a:t>背景</a:t>
            </a:r>
          </a:p>
        </p:txBody>
      </p:sp>
      <p:sp>
        <p:nvSpPr>
          <p:cNvPr id="3" name="矩形 4"/>
          <p:cNvSpPr/>
          <p:nvPr/>
        </p:nvSpPr>
        <p:spPr>
          <a:xfrm>
            <a:off x="245257" y="1893748"/>
            <a:ext cx="11112500" cy="13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问题：某私有化环境中 </a:t>
            </a:r>
            <a:r>
              <a:rPr 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mysql-proxy</a:t>
            </a: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 内存占用量持续增长，出现 </a:t>
            </a:r>
            <a:r>
              <a:rPr 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OOM</a:t>
            </a: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 现象，影响业务方正常使用</a:t>
            </a: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FF0000"/>
                </a:solidFill>
                <a:latin typeface="Microsoft YaHei"/>
                <a:ea typeface="Microsoft YaHei"/>
              </a:rPr>
              <a:t>痛点：传统分析工具（</a:t>
            </a:r>
            <a:r>
              <a:rPr lang="en-US" sz="1400" b="1">
                <a:solidFill>
                  <a:srgbClr val="FF0000"/>
                </a:solidFill>
                <a:latin typeface="Microsoft YaHei"/>
                <a:ea typeface="Microsoft YaHei"/>
              </a:rPr>
              <a:t>gdb</a:t>
            </a:r>
            <a:r>
              <a:rPr lang="zh-CN" sz="1400" b="1">
                <a:solidFill>
                  <a:srgbClr val="FF0000"/>
                </a:solidFill>
                <a:latin typeface="Microsoft YaHei"/>
                <a:ea typeface="Microsoft YaHei"/>
              </a:rPr>
              <a:t>、</a:t>
            </a:r>
            <a:r>
              <a:rPr lang="en-US" sz="1400" b="1">
                <a:solidFill>
                  <a:srgbClr val="FF0000"/>
                </a:solidFill>
                <a:latin typeface="Microsoft YaHei"/>
                <a:ea typeface="Microsoft YaHei"/>
              </a:rPr>
              <a:t>Valgrind</a:t>
            </a:r>
            <a:r>
              <a:rPr lang="zh-CN" sz="1400" b="1">
                <a:solidFill>
                  <a:srgbClr val="FF0000"/>
                </a:solidFill>
                <a:latin typeface="Microsoft YaHei"/>
                <a:ea typeface="Microsoft YaHei"/>
              </a:rPr>
              <a:t> 等）效率相对较低，投入 </a:t>
            </a:r>
            <a:r>
              <a:rPr lang="en-US" sz="1400" b="1">
                <a:solidFill>
                  <a:srgbClr val="FF0000"/>
                </a:solidFill>
                <a:latin typeface="Microsoft YaHei"/>
                <a:ea typeface="Microsoft YaHei"/>
              </a:rPr>
              <a:t>3</a:t>
            </a:r>
            <a:r>
              <a:rPr lang="zh-CN" sz="1400" b="1">
                <a:solidFill>
                  <a:srgbClr val="FF0000"/>
                </a:solidFill>
                <a:latin typeface="Microsoft YaHei"/>
                <a:ea typeface="Microsoft YaHei"/>
              </a:rPr>
              <a:t> 人力超过一周时间后折中解决</a:t>
            </a:r>
            <a:endParaRPr lang="en-US" sz="1400" b="1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诉求：一种相对通用的内存泄露（增长）分析方法，更高效地定位发生泄露的代码路径，减少人力投入成本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zh-CN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内存泄露的分类</a:t>
            </a:r>
          </a:p>
        </p:txBody>
      </p:sp>
      <p:sp>
        <p:nvSpPr>
          <p:cNvPr id="3" name="矩形 4"/>
          <p:cNvSpPr/>
          <p:nvPr/>
        </p:nvSpPr>
        <p:spPr>
          <a:xfrm>
            <a:off x="245921" y="1582727"/>
            <a:ext cx="4140200" cy="344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内核内存泄露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应用程序内存泄露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      &gt; 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堆内存（</a:t>
            </a: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Heap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）</a:t>
            </a:r>
            <a:endParaRPr lang="en-US" sz="1050" b="1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      &gt; 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内存映射区（</a:t>
            </a: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Mappings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）</a:t>
            </a:r>
            <a:endParaRPr lang="en-US" sz="1050" b="1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endParaRPr lang="en-US" sz="12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虚拟内存泄露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      &gt; 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持续分配虚拟内存，但未分配、映射实际的物理内存</a:t>
            </a:r>
            <a:endParaRPr lang="en-US" sz="1050" b="1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物理内存泄露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      &gt; 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持续分配、映射实际的物理内存，且一直未释放</a:t>
            </a:r>
            <a:endParaRPr lang="en-US" sz="1050" b="1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>
          <a:xfrm>
            <a:off x="4694938" y="1690688"/>
            <a:ext cx="7149544" cy="3574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zh-CN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内存泄露的误区</a:t>
            </a:r>
          </a:p>
        </p:txBody>
      </p:sp>
      <p:sp>
        <p:nvSpPr>
          <p:cNvPr id="3" name="矩形 4"/>
          <p:cNvSpPr/>
          <p:nvPr/>
        </p:nvSpPr>
        <p:spPr>
          <a:xfrm>
            <a:off x="295502" y="1690688"/>
            <a:ext cx="8756650" cy="93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混淆内存泄露与内存增长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虚拟内存泄露未引起关注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3357660" y="3581838"/>
            <a:ext cx="629345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>
                <a:solidFill>
                  <a:srgbClr val="FF0000"/>
                </a:solidFill>
                <a:latin typeface="Microsoft YaHei"/>
                <a:ea typeface="Microsoft YaHei"/>
              </a:rPr>
              <a:t>如果进程仅调用 malloc() 或 mmap() 而不去写入这些地址，即不去给它分配物理内存，是否就不用担心内存泄漏了？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zh-CN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传统分析工具 </a:t>
            </a:r>
            <a:r>
              <a:rPr lang="en-US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gdb &amp; Valgrind</a:t>
            </a:r>
          </a:p>
        </p:txBody>
      </p:sp>
      <p:sp>
        <p:nvSpPr>
          <p:cNvPr id="3" name="矩形 4"/>
          <p:cNvSpPr/>
          <p:nvPr/>
        </p:nvSpPr>
        <p:spPr>
          <a:xfrm>
            <a:off x="74859" y="1504972"/>
            <a:ext cx="10363200" cy="284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gdb</a:t>
            </a:r>
          </a:p>
          <a:p>
            <a:pPr lvl="1">
              <a:lnSpc>
                <a:spcPct val="200000"/>
              </a:lnSpc>
            </a:pP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      &gt; 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干扰程序运行，不适合生产环境</a:t>
            </a:r>
            <a:endParaRPr lang="en-US" sz="1050" b="1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      &gt; 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直接定位比较困难，且要求对源码有一定了解</a:t>
            </a:r>
            <a:endParaRPr lang="en-US" sz="1050" b="1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endParaRPr lang="en-US" sz="10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Valgrind</a:t>
            </a:r>
          </a:p>
          <a:p>
            <a:pPr lvl="1">
              <a:lnSpc>
                <a:spcPct val="200000"/>
              </a:lnSpc>
            </a:pP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       &gt; 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需要重启程序，且作为 </a:t>
            </a: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Valgrind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 子进程运行</a:t>
            </a:r>
            <a:endParaRPr lang="en-US" sz="1050" b="1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       &gt;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 替代默认的 </a:t>
            </a: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malloc/free 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等分配函数，程序运行速度减慢 </a:t>
            </a: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20~30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 倍</a:t>
            </a:r>
            <a:endParaRPr lang="en-US" sz="1050" b="1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       &gt;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 不能很好的支持 </a:t>
            </a: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tcmalloc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、</a:t>
            </a: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jemalloc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 分配器</a:t>
            </a:r>
            <a:endParaRPr lang="en-US" sz="1050" b="1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/>
                <a:ea typeface="Source Han Sans CN Bold"/>
              </a:defRPr>
            </a:lvl1pPr>
          </a:lstStyle>
          <a:p>
            <a:r>
              <a:rPr lang="zh-CN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基于 eBPF 的通用分析方法</a:t>
            </a:r>
          </a:p>
        </p:txBody>
      </p:sp>
      <p:sp>
        <p:nvSpPr>
          <p:cNvPr id="3" name="矩形 4"/>
          <p:cNvSpPr/>
          <p:nvPr/>
        </p:nvSpPr>
        <p:spPr>
          <a:xfrm>
            <a:off x="525838" y="1690688"/>
            <a:ext cx="10363200" cy="284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内存分配器行为分析（</a:t>
            </a:r>
            <a:r>
              <a:rPr 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glibc</a:t>
            </a: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、</a:t>
            </a:r>
            <a:r>
              <a:rPr 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jemalloc</a:t>
            </a: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 等）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400" b="1">
                <a:solidFill>
                  <a:srgbClr val="FF0000"/>
                </a:solidFill>
                <a:latin typeface="Microsoft YaHei"/>
                <a:ea typeface="Microsoft YaHei"/>
              </a:rPr>
              <a:t>      </a:t>
            </a: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&gt;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 应用视角，重点关注应用程序内存分配的代码路径</a:t>
            </a:r>
            <a:endParaRPr lang="en-US" sz="1050" b="1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       &gt; 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动态追踪内存分配相关函数，统计未释放内存分配的调用栈与总字节数量，形成</a:t>
            </a:r>
            <a:r>
              <a:rPr lang="zh-CN" alt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eBPF</a:t>
            </a:r>
            <a:r>
              <a:rPr lang="zh-CN" alt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分析工具 </a:t>
            </a: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mallocstacks</a:t>
            </a:r>
          </a:p>
          <a:p>
            <a:pPr lvl="1">
              <a:lnSpc>
                <a:spcPct val="200000"/>
              </a:lnSpc>
            </a:pP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缺页异常事件分析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400" b="1">
                <a:solidFill>
                  <a:srgbClr val="FF0000"/>
                </a:solidFill>
                <a:latin typeface="Microsoft YaHei"/>
                <a:ea typeface="Microsoft YaHei"/>
              </a:rPr>
              <a:t>      </a:t>
            </a: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&gt; 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内核视角，关注的是首次写入触发缺页异常的代码路径，而不是触发内存分配的代码路径</a:t>
            </a:r>
            <a:endParaRPr lang="en-US" sz="1050" b="1">
              <a:solidFill>
                <a:srgbClr val="FF0000"/>
              </a:solidFill>
              <a:latin typeface="Microsoft YaHei"/>
              <a:ea typeface="Microsoft YaHei"/>
            </a:endParaRPr>
          </a:p>
          <a:p>
            <a:pPr lvl="1">
              <a:lnSpc>
                <a:spcPct val="200000"/>
              </a:lnSpc>
            </a:pP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       &gt; 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追踪缺页异常事件，统计未释放物理内存的调用栈与总页面数量，形成</a:t>
            </a:r>
            <a:r>
              <a:rPr lang="zh-CN" alt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eBPF</a:t>
            </a:r>
            <a:r>
              <a:rPr lang="zh-CN" alt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 </a:t>
            </a:r>
            <a:r>
              <a:rPr lang="zh-CN" sz="1050" b="1">
                <a:solidFill>
                  <a:srgbClr val="FF0000"/>
                </a:solidFill>
                <a:latin typeface="Microsoft YaHei"/>
                <a:ea typeface="Microsoft YaHei"/>
              </a:rPr>
              <a:t>分析工具 </a:t>
            </a:r>
            <a:r>
              <a:rPr lang="en-US" sz="1050" b="1">
                <a:solidFill>
                  <a:srgbClr val="FF0000"/>
                </a:solidFill>
                <a:latin typeface="Microsoft YaHei"/>
                <a:ea typeface="Microsoft YaHei"/>
              </a:rPr>
              <a:t>pgfaultstacks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/>
                <a:ea typeface="Source Han Sans CN Bold"/>
              </a:defRPr>
            </a:lvl1pPr>
          </a:lstStyle>
          <a:p>
            <a:r>
              <a:rPr lang="zh-CN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内存分配器行为分析</a:t>
            </a:r>
          </a:p>
        </p:txBody>
      </p:sp>
      <p:sp>
        <p:nvSpPr>
          <p:cNvPr id="3" name="矩形 4"/>
          <p:cNvSpPr/>
          <p:nvPr/>
        </p:nvSpPr>
        <p:spPr>
          <a:xfrm>
            <a:off x="494736" y="1784890"/>
            <a:ext cx="10363200" cy="458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现有</a:t>
            </a:r>
            <a:r>
              <a:rPr lang="zh-CN" alt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eBPF</a:t>
            </a:r>
            <a:r>
              <a:rPr lang="zh-CN" altLang="en-US" sz="1400" b="1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  <a:r>
              <a:rPr lang="zh-CN" sz="1400" b="1">
                <a:solidFill>
                  <a:srgbClr val="000000"/>
                </a:solidFill>
                <a:latin typeface="Microsoft YaHei"/>
                <a:ea typeface="Microsoft YaHei"/>
              </a:rPr>
              <a:t>分析工具功能对比</a:t>
            </a:r>
            <a:endParaRPr lang="en-US" sz="1400" b="1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sp>
        <p:nvSpPr>
          <p:cNvPr id="16" name="矩形: 圆角 2">
            <a:extLst>
              <a:ext uri="{FF2B5EF4-FFF2-40B4-BE49-F238E27FC236}">
                <a16:creationId xmlns:a16="http://schemas.microsoft.com/office/drawing/2014/main" id="{CB5A2197-2FC8-A79A-BEE8-9FDF6F59A3CC}"/>
              </a:ext>
            </a:extLst>
          </p:cNvPr>
          <p:cNvSpPr/>
          <p:nvPr/>
        </p:nvSpPr>
        <p:spPr>
          <a:xfrm>
            <a:off x="2242838" y="4238316"/>
            <a:ext cx="3433566" cy="2176912"/>
          </a:xfrm>
          <a:prstGeom prst="roundRect">
            <a:avLst>
              <a:gd name="adj" fmla="val 8246"/>
            </a:avLst>
          </a:prstGeom>
          <a:noFill/>
          <a:ln w="19050">
            <a:solidFill>
              <a:schemeClr val="accent1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9pPr>
          </a:lstStyle>
          <a:p>
            <a:pPr algn="l"/>
            <a:endParaRPr lang="zh-CN" sz="1600">
              <a:solidFill>
                <a:schemeClr val="accent1"/>
              </a:solidFill>
              <a:latin typeface="OPPOSans H"/>
              <a:ea typeface="OPPOSans H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9481FB91-AB75-C68E-C7F8-7EEDE4839CC3}"/>
              </a:ext>
            </a:extLst>
          </p:cNvPr>
          <p:cNvSpPr txBox="1"/>
          <p:nvPr/>
        </p:nvSpPr>
        <p:spPr>
          <a:xfrm>
            <a:off x="3061939" y="4665676"/>
            <a:ext cx="1795363" cy="430887"/>
          </a:xfrm>
          <a:prstGeom prst="rect">
            <a:avLst/>
          </a:prstGeom>
          <a:noFill/>
        </p:spPr>
        <p:txBody>
          <a:bodyPr wrap="none" lIns="0" tIns="0" rIns="0" bIns="0" anchor="t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9pPr>
          </a:lstStyle>
          <a:p>
            <a:pPr algn="ctr"/>
            <a:r>
              <a:rPr lang="en-US" sz="2800">
                <a:solidFill>
                  <a:schemeClr val="accent1"/>
                </a:solidFill>
                <a:latin typeface="OPPOSans H"/>
                <a:ea typeface="OPPOSans H"/>
              </a:rPr>
              <a:t>memleak</a:t>
            </a:r>
            <a:endParaRPr lang="zh-CN" sz="2800">
              <a:solidFill>
                <a:schemeClr val="accent1"/>
              </a:solidFill>
              <a:latin typeface="OPPOSans H"/>
              <a:ea typeface="OPPOSans H"/>
            </a:endParaRPr>
          </a:p>
        </p:txBody>
      </p:sp>
      <p:sp>
        <p:nvSpPr>
          <p:cNvPr id="18" name="文本框 10">
            <a:extLst>
              <a:ext uri="{FF2B5EF4-FFF2-40B4-BE49-F238E27FC236}">
                <a16:creationId xmlns:a16="http://schemas.microsoft.com/office/drawing/2014/main" id="{F9CAFC02-E920-7108-422B-E763377C5E0C}"/>
              </a:ext>
            </a:extLst>
          </p:cNvPr>
          <p:cNvSpPr txBox="1"/>
          <p:nvPr/>
        </p:nvSpPr>
        <p:spPr>
          <a:xfrm>
            <a:off x="2122373" y="5326772"/>
            <a:ext cx="3386668" cy="852999"/>
          </a:xfrm>
          <a:prstGeom prst="rect">
            <a:avLst/>
          </a:prstGeom>
          <a:noFill/>
        </p:spPr>
        <p:txBody>
          <a:bodyPr wrap="square" lIns="0" tIns="0" rIns="0" bIns="0" anchor="t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9pPr>
          </a:lstStyle>
          <a:p>
            <a:pPr marL="628650" lvl="1" indent="-171450">
              <a:lnSpc>
                <a:spcPct val="200000"/>
              </a:lnSpc>
              <a:buFont typeface="Arial" charset="0"/>
              <a:buChar char="•"/>
            </a:pPr>
            <a:r>
              <a:rPr lang="zh-CN" sz="1050">
                <a:latin typeface="Microsoft YaHei"/>
                <a:ea typeface="Microsoft YaHei"/>
              </a:rPr>
              <a:t>不支持生成折叠栈，文本形式输出不太直观。</a:t>
            </a:r>
            <a:endParaRPr lang="en-US" sz="1050">
              <a:latin typeface="Microsoft YaHei"/>
              <a:ea typeface="Microsoft YaHei"/>
            </a:endParaRPr>
          </a:p>
          <a:p>
            <a:pPr marL="628650" lvl="1" indent="-171450">
              <a:lnSpc>
                <a:spcPct val="200000"/>
              </a:lnSpc>
              <a:buFont typeface="Arial" charset="0"/>
              <a:buChar char="•"/>
            </a:pPr>
            <a:r>
              <a:rPr lang="zh-CN" sz="1050">
                <a:latin typeface="Microsoft YaHei"/>
                <a:ea typeface="Microsoft YaHei"/>
              </a:rPr>
              <a:t>可追踪 </a:t>
            </a:r>
            <a:r>
              <a:rPr lang="en-US" sz="1050">
                <a:latin typeface="Microsoft YaHei"/>
                <a:ea typeface="Microsoft YaHei"/>
              </a:rPr>
              <a:t>malloc</a:t>
            </a:r>
            <a:r>
              <a:rPr lang="zh-CN" sz="1050">
                <a:latin typeface="Microsoft YaHei"/>
                <a:ea typeface="Microsoft YaHei"/>
              </a:rPr>
              <a:t> 及其变体 </a:t>
            </a:r>
            <a:r>
              <a:rPr lang="en-US" sz="1050">
                <a:latin typeface="Microsoft YaHei"/>
                <a:ea typeface="Microsoft YaHei"/>
              </a:rPr>
              <a:t>cmalloc</a:t>
            </a:r>
            <a:r>
              <a:rPr lang="zh-CN" sz="1050">
                <a:latin typeface="Microsoft YaHei"/>
                <a:ea typeface="Microsoft YaHei"/>
              </a:rPr>
              <a:t>、</a:t>
            </a:r>
            <a:r>
              <a:rPr lang="en-US" sz="1050">
                <a:latin typeface="Microsoft YaHei"/>
                <a:ea typeface="Microsoft YaHei"/>
              </a:rPr>
              <a:t>realloc</a:t>
            </a:r>
            <a:r>
              <a:rPr lang="zh-CN" sz="1050">
                <a:latin typeface="Microsoft YaHei"/>
                <a:ea typeface="Microsoft YaHei"/>
              </a:rPr>
              <a:t> 等，且支持 </a:t>
            </a:r>
            <a:r>
              <a:rPr lang="en-US" sz="1050">
                <a:latin typeface="Microsoft YaHei"/>
                <a:ea typeface="Microsoft YaHei"/>
              </a:rPr>
              <a:t>malloc/free </a:t>
            </a:r>
            <a:r>
              <a:rPr lang="zh-CN" sz="1050">
                <a:latin typeface="Microsoft YaHei"/>
                <a:ea typeface="Microsoft YaHei"/>
              </a:rPr>
              <a:t>抵消。</a:t>
            </a:r>
            <a:endParaRPr lang="en-US" sz="1050">
              <a:latin typeface="Microsoft YaHei"/>
              <a:ea typeface="Microsoft YaHei"/>
            </a:endParaRPr>
          </a:p>
        </p:txBody>
      </p:sp>
      <p:sp>
        <p:nvSpPr>
          <p:cNvPr id="19" name="矩形: 圆角 5">
            <a:extLst>
              <a:ext uri="{FF2B5EF4-FFF2-40B4-BE49-F238E27FC236}">
                <a16:creationId xmlns:a16="http://schemas.microsoft.com/office/drawing/2014/main" id="{1C7A7407-400B-547D-655F-3EAFC27AC071}"/>
              </a:ext>
            </a:extLst>
          </p:cNvPr>
          <p:cNvSpPr/>
          <p:nvPr/>
        </p:nvSpPr>
        <p:spPr>
          <a:xfrm>
            <a:off x="6310738" y="4238316"/>
            <a:ext cx="3636765" cy="2176912"/>
          </a:xfrm>
          <a:prstGeom prst="roundRect">
            <a:avLst>
              <a:gd name="adj" fmla="val 8246"/>
            </a:avLst>
          </a:prstGeom>
          <a:noFill/>
          <a:ln w="19050">
            <a:solidFill>
              <a:schemeClr val="accent1"/>
            </a:solidFill>
            <a:prstDash val="solid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9pPr>
          </a:lstStyle>
          <a:p>
            <a:pPr algn="l"/>
            <a:endParaRPr lang="zh-CN" sz="1600">
              <a:solidFill>
                <a:schemeClr val="accent1"/>
              </a:solidFill>
              <a:latin typeface="OPPOSans H"/>
              <a:ea typeface="OPPOSans H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FFEA79-59C8-47AE-FADA-33B99CAC3C91}"/>
              </a:ext>
            </a:extLst>
          </p:cNvPr>
          <p:cNvSpPr txBox="1"/>
          <p:nvPr/>
        </p:nvSpPr>
        <p:spPr>
          <a:xfrm>
            <a:off x="7229489" y="4665677"/>
            <a:ext cx="1795363" cy="430887"/>
          </a:xfrm>
          <a:prstGeom prst="rect">
            <a:avLst/>
          </a:prstGeom>
          <a:noFill/>
        </p:spPr>
        <p:txBody>
          <a:bodyPr wrap="none" lIns="0" tIns="0" rIns="0" bIns="0" anchor="t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9pPr>
          </a:lstStyle>
          <a:p>
            <a:pPr algn="ctr"/>
            <a:r>
              <a:rPr lang="en-US" sz="2800">
                <a:solidFill>
                  <a:schemeClr val="accent1"/>
                </a:solidFill>
                <a:latin typeface="OPPOSans H"/>
                <a:ea typeface="OPPOSans H"/>
              </a:rPr>
              <a:t>mallocstacks</a:t>
            </a:r>
            <a:endParaRPr lang="zh-CN" sz="2800">
              <a:solidFill>
                <a:schemeClr val="accent1"/>
              </a:solidFill>
              <a:latin typeface="OPPOSans H"/>
              <a:ea typeface="OPPOSans H"/>
            </a:endParaRPr>
          </a:p>
        </p:txBody>
      </p:sp>
      <p:sp>
        <p:nvSpPr>
          <p:cNvPr id="21" name="矩形: 圆角 14">
            <a:extLst>
              <a:ext uri="{FF2B5EF4-FFF2-40B4-BE49-F238E27FC236}">
                <a16:creationId xmlns:a16="http://schemas.microsoft.com/office/drawing/2014/main" id="{4F072F0F-8CBF-4DDD-E543-0966E3E6C21B}"/>
              </a:ext>
            </a:extLst>
          </p:cNvPr>
          <p:cNvSpPr/>
          <p:nvPr/>
        </p:nvSpPr>
        <p:spPr>
          <a:xfrm>
            <a:off x="4460654" y="2911619"/>
            <a:ext cx="3042050" cy="675177"/>
          </a:xfrm>
          <a:prstGeom prst="roundRect">
            <a:avLst>
              <a:gd name="adj" fmla="val 18121"/>
            </a:avLst>
          </a:prstGeom>
          <a:solidFill>
            <a:schemeClr val="accent1"/>
          </a:solidFill>
          <a:ln>
            <a:noFill/>
          </a:ln>
          <a:effectLst>
            <a:outerShdw blurRad="228600" sx="102000" sy="102000" algn="ctr" rotWithShape="0">
              <a:schemeClr val="accent1">
                <a:alpha val="20000"/>
                <a:lumMod val="50000"/>
              </a:schemeClr>
            </a:outerShdw>
          </a:effectLst>
        </p:spPr>
        <p:txBody>
          <a:bodyPr anchor="ctr"/>
          <a:lstStyle>
            <a:lvl1pPr marL="0" lvl="0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OPPOSans R"/>
                <a:ea typeface="OPPOSans R"/>
              </a:defRPr>
            </a:lvl9pPr>
          </a:lstStyle>
          <a:p>
            <a:pPr algn="ctr"/>
            <a:endParaRPr lang="zh-CN"/>
          </a:p>
        </p:txBody>
      </p:sp>
      <p:sp>
        <p:nvSpPr>
          <p:cNvPr id="22" name="文本框 23">
            <a:extLst>
              <a:ext uri="{FF2B5EF4-FFF2-40B4-BE49-F238E27FC236}">
                <a16:creationId xmlns:a16="http://schemas.microsoft.com/office/drawing/2014/main" id="{5EE3DD10-C42A-D86C-F607-3E49F14F9835}"/>
              </a:ext>
            </a:extLst>
          </p:cNvPr>
          <p:cNvSpPr txBox="1"/>
          <p:nvPr/>
        </p:nvSpPr>
        <p:spPr>
          <a:xfrm>
            <a:off x="4639989" y="3055570"/>
            <a:ext cx="2683380" cy="430887"/>
          </a:xfrm>
          <a:prstGeom prst="rect">
            <a:avLst/>
          </a:prstGeom>
          <a:noFill/>
        </p:spPr>
        <p:txBody>
          <a:bodyPr wrap="none" lIns="0" tIns="0" rIns="0" bIns="0" anchor="t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9pPr>
          </a:lstStyle>
          <a:p>
            <a:pPr algn="dist"/>
            <a:r>
              <a:rPr lang="zh-CN" sz="2800" b="1">
                <a:solidFill>
                  <a:schemeClr val="bg1"/>
                </a:solidFill>
                <a:latin typeface="Microsoft YaHei"/>
                <a:ea typeface="Microsoft YaHei"/>
              </a:rPr>
              <a:t>现有 </a:t>
            </a:r>
            <a:r>
              <a:rPr lang="en-US" sz="2800" b="1">
                <a:solidFill>
                  <a:schemeClr val="bg1"/>
                </a:solidFill>
                <a:latin typeface="Microsoft YaHei"/>
                <a:ea typeface="Microsoft YaHei"/>
              </a:rPr>
              <a:t>eBPF</a:t>
            </a:r>
            <a:r>
              <a:rPr lang="zh-CN" altLang="en-US" sz="2800" b="1">
                <a:solidFill>
                  <a:schemeClr val="bg1"/>
                </a:solidFill>
                <a:latin typeface="Microsoft YaHei"/>
                <a:ea typeface="Microsoft YaHei"/>
              </a:rPr>
              <a:t> </a:t>
            </a:r>
            <a:r>
              <a:rPr lang="zh-CN" sz="2800" b="1">
                <a:solidFill>
                  <a:schemeClr val="bg1"/>
                </a:solidFill>
                <a:latin typeface="Microsoft YaHei"/>
                <a:ea typeface="Microsoft YaHei"/>
              </a:rPr>
              <a:t>工具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CD350F06-5121-CAF3-743C-8C8A0E5B7528}"/>
              </a:ext>
            </a:extLst>
          </p:cNvPr>
          <p:cNvSpPr/>
          <p:nvPr/>
        </p:nvSpPr>
        <p:spPr>
          <a:xfrm rot="5400000">
            <a:off x="5708466" y="1797023"/>
            <a:ext cx="606936" cy="4230474"/>
          </a:xfrm>
          <a:prstGeom prst="leftBrace">
            <a:avLst>
              <a:gd name="adj1" fmla="val 73663"/>
              <a:gd name="adj2" fmla="val 50000"/>
            </a:avLst>
          </a:prstGeom>
          <a:ln w="19050">
            <a:solidFill>
              <a:schemeClr val="accent1">
                <a:alpha val="66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文本框 10">
            <a:extLst>
              <a:ext uri="{FF2B5EF4-FFF2-40B4-BE49-F238E27FC236}">
                <a16:creationId xmlns:a16="http://schemas.microsoft.com/office/drawing/2014/main" id="{A957A48E-5478-E3A6-600B-C9AD499384B9}"/>
              </a:ext>
            </a:extLst>
          </p:cNvPr>
          <p:cNvSpPr txBox="1"/>
          <p:nvPr/>
        </p:nvSpPr>
        <p:spPr>
          <a:xfrm>
            <a:off x="6215674" y="5321849"/>
            <a:ext cx="3636764" cy="1059039"/>
          </a:xfrm>
          <a:prstGeom prst="rect">
            <a:avLst/>
          </a:prstGeom>
          <a:noFill/>
        </p:spPr>
        <p:txBody>
          <a:bodyPr wrap="square" lIns="0" tIns="0" rIns="0" bIns="0" anchor="t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OPPOSans R"/>
                <a:ea typeface="OPPOSans R"/>
              </a:defRPr>
            </a:lvl9pPr>
          </a:lstStyle>
          <a:p>
            <a:pPr marL="628650" lvl="1" indent="-171450">
              <a:lnSpc>
                <a:spcPct val="200000"/>
              </a:lnSpc>
              <a:buFont typeface="Arial" charset="0"/>
              <a:buChar char="•"/>
            </a:pPr>
            <a:r>
              <a:rPr lang="zh-CN" sz="1050">
                <a:latin typeface="Microsoft YaHei"/>
                <a:ea typeface="Microsoft YaHei"/>
              </a:rPr>
              <a:t>仅追踪 </a:t>
            </a:r>
            <a:r>
              <a:rPr lang="en-US" sz="1050">
                <a:latin typeface="Microsoft YaHei"/>
                <a:ea typeface="Microsoft YaHei"/>
              </a:rPr>
              <a:t>malloc</a:t>
            </a:r>
            <a:r>
              <a:rPr lang="zh-CN" sz="1050">
                <a:latin typeface="Microsoft YaHei"/>
                <a:ea typeface="Microsoft YaHei"/>
              </a:rPr>
              <a:t>，不包括变体 </a:t>
            </a:r>
            <a:r>
              <a:rPr lang="en-US" sz="1050">
                <a:latin typeface="Microsoft YaHei"/>
                <a:ea typeface="Microsoft YaHei"/>
              </a:rPr>
              <a:t>cmalloc</a:t>
            </a:r>
            <a:r>
              <a:rPr lang="zh-CN" sz="1050">
                <a:latin typeface="Microsoft YaHei"/>
                <a:ea typeface="Microsoft YaHei"/>
              </a:rPr>
              <a:t>、</a:t>
            </a:r>
            <a:r>
              <a:rPr lang="en-US" sz="1050">
                <a:latin typeface="Microsoft YaHei"/>
                <a:ea typeface="Microsoft YaHei"/>
              </a:rPr>
              <a:t>realloc</a:t>
            </a:r>
            <a:r>
              <a:rPr lang="zh-CN" sz="1050">
                <a:latin typeface="Microsoft YaHei"/>
                <a:ea typeface="Microsoft YaHei"/>
              </a:rPr>
              <a:t> 等。</a:t>
            </a:r>
            <a:endParaRPr lang="en-US" sz="1050">
              <a:latin typeface="Microsoft YaHei"/>
              <a:ea typeface="Microsoft YaHei"/>
            </a:endParaRPr>
          </a:p>
          <a:p>
            <a:pPr marL="628650" lvl="1" indent="-171450">
              <a:lnSpc>
                <a:spcPct val="200000"/>
              </a:lnSpc>
              <a:buFont typeface="Arial" charset="0"/>
              <a:buChar char="•"/>
            </a:pPr>
            <a:r>
              <a:rPr lang="zh-CN" sz="1050">
                <a:latin typeface="Microsoft YaHei"/>
                <a:ea typeface="Microsoft YaHei"/>
              </a:rPr>
              <a:t>可生成折叠栈，但不支持 </a:t>
            </a:r>
            <a:r>
              <a:rPr lang="en-US" sz="1050">
                <a:latin typeface="Microsoft YaHei"/>
                <a:ea typeface="Microsoft YaHei"/>
              </a:rPr>
              <a:t>malloc/free</a:t>
            </a:r>
            <a:r>
              <a:rPr lang="zh-CN" sz="1050">
                <a:latin typeface="Microsoft YaHei"/>
                <a:ea typeface="Microsoft YaHei"/>
              </a:rPr>
              <a:t> 抵消，全量 </a:t>
            </a:r>
            <a:r>
              <a:rPr lang="en-US" sz="1050">
                <a:latin typeface="Microsoft YaHei"/>
                <a:ea typeface="Microsoft YaHei"/>
              </a:rPr>
              <a:t>malloc</a:t>
            </a:r>
            <a:r>
              <a:rPr lang="zh-CN" sz="1050">
                <a:latin typeface="Microsoft YaHei"/>
                <a:ea typeface="Microsoft YaHei"/>
              </a:rPr>
              <a:t> 总量太大。</a:t>
            </a:r>
            <a:endParaRPr lang="en-US" sz="1050">
              <a:latin typeface="Microsoft YaHei"/>
              <a:ea typeface="Microsoft YaHei"/>
            </a:endParaRPr>
          </a:p>
          <a:p>
            <a:pPr marL="628650" lvl="1" indent="-171450">
              <a:lnSpc>
                <a:spcPct val="200000"/>
              </a:lnSpc>
              <a:buFont typeface="Arial" charset="0"/>
              <a:buChar char="•"/>
            </a:pPr>
            <a:endParaRPr lang="en-US" sz="1050"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75000"/>
                  </a:schemeClr>
                </a:solidFill>
                <a:latin typeface="Source Han Sans CN Bold"/>
                <a:ea typeface="Source Han Sans CN Bold"/>
              </a:defRPr>
            </a:lvl1pPr>
          </a:lstStyle>
          <a:p>
            <a:r>
              <a:rPr lang="zh-CN" altLang="en-US" sz="4400" b="1" i="0" strike="noStrike" spc="0">
                <a:solidFill>
                  <a:srgbClr val="333F50"/>
                </a:solidFill>
                <a:latin typeface="Source Han Sans CN Bold"/>
                <a:ea typeface="Source Han Sans CN Bold"/>
              </a:rPr>
              <a:t>内存分配器行为分析</a:t>
            </a:r>
            <a:endParaRPr lang="en-US" sz="4400" b="1" i="0" strike="noStrike" spc="0">
              <a:solidFill>
                <a:srgbClr val="333F50"/>
              </a:solidFill>
              <a:latin typeface="Source Han Sans CN Bold"/>
              <a:ea typeface="Source Han Sans CN Bold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64382" y="1504972"/>
            <a:ext cx="11375465" cy="1267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sz="1600" b="1">
                <a:latin typeface="Microsoft YaHei"/>
                <a:ea typeface="Microsoft YaHei"/>
              </a:rPr>
              <a:t>定制内存泄露（增长）分析工具 </a:t>
            </a:r>
            <a:r>
              <a:rPr lang="en-US" sz="1600" b="1">
                <a:latin typeface="Microsoft YaHei"/>
                <a:ea typeface="Microsoft YaHei"/>
              </a:rPr>
              <a:t>mallocstacks</a:t>
            </a:r>
            <a:endParaRPr lang="zh-CN" sz="1600" b="1">
              <a:latin typeface="Microsoft YaHei"/>
              <a:ea typeface="Microsoft YaHei"/>
            </a:endParaRPr>
          </a:p>
          <a:p>
            <a:pPr marL="1200150" lvl="2" indent="-285750">
              <a:lnSpc>
                <a:spcPct val="200000"/>
              </a:lnSpc>
              <a:buFont typeface="Wingdings" charset="2"/>
              <a:buChar char="Ø"/>
            </a:pPr>
            <a:r>
              <a:rPr lang="zh-CN" sz="1200">
                <a:solidFill>
                  <a:srgbClr val="FF0000"/>
                </a:solidFill>
                <a:latin typeface="Microsoft YaHei"/>
                <a:ea typeface="Microsoft YaHei"/>
              </a:rPr>
              <a:t>借鉴现有 </a:t>
            </a:r>
            <a:r>
              <a:rPr lang="en-US" sz="1200">
                <a:solidFill>
                  <a:srgbClr val="FF0000"/>
                </a:solidFill>
                <a:latin typeface="Microsoft YaHei"/>
                <a:ea typeface="Microsoft YaHei"/>
              </a:rPr>
              <a:t>BCC</a:t>
            </a:r>
            <a:r>
              <a:rPr lang="zh-CN" sz="1200">
                <a:solidFill>
                  <a:srgbClr val="FF0000"/>
                </a:solidFill>
                <a:latin typeface="Microsoft YaHei"/>
                <a:ea typeface="Microsoft YaHei"/>
              </a:rPr>
              <a:t> 工具 </a:t>
            </a:r>
            <a:r>
              <a:rPr lang="en" sz="1200">
                <a:solidFill>
                  <a:srgbClr val="FF0000"/>
                </a:solidFill>
                <a:latin typeface="Microsoft YaHei"/>
                <a:ea typeface="Microsoft YaHei"/>
              </a:rPr>
              <a:t>memleak</a:t>
            </a:r>
            <a:r>
              <a:rPr lang="zh-CN" sz="1200">
                <a:solidFill>
                  <a:srgbClr val="FF0000"/>
                </a:solidFill>
                <a:latin typeface="Microsoft YaHei"/>
                <a:ea typeface="Microsoft YaHei"/>
              </a:rPr>
              <a:t>、</a:t>
            </a:r>
            <a:r>
              <a:rPr lang="en-US" sz="1200">
                <a:solidFill>
                  <a:srgbClr val="FF0000"/>
                </a:solidFill>
                <a:latin typeface="Microsoft YaHei"/>
                <a:ea typeface="Microsoft YaHei"/>
              </a:rPr>
              <a:t>mallocstacks</a:t>
            </a:r>
            <a:r>
              <a:rPr lang="zh-CN" sz="1200">
                <a:solidFill>
                  <a:srgbClr val="FF0000"/>
                </a:solidFill>
                <a:latin typeface="Microsoft YaHei"/>
                <a:ea typeface="Microsoft YaHei"/>
              </a:rPr>
              <a:t>，支持生成折叠栈，可生成全量内存分配火焰图、未释放内存分配火焰图</a:t>
            </a:r>
          </a:p>
          <a:p>
            <a:pPr marL="1200150" lvl="2" indent="-285750">
              <a:lnSpc>
                <a:spcPct val="200000"/>
              </a:lnSpc>
              <a:buFont typeface="Wingdings" charset="2"/>
              <a:buChar char="Ø"/>
            </a:pPr>
            <a:r>
              <a:rPr lang="zh-CN" sz="1200">
                <a:solidFill>
                  <a:srgbClr val="FF0000"/>
                </a:solidFill>
                <a:latin typeface="Microsoft YaHei"/>
                <a:ea typeface="Microsoft YaHei"/>
              </a:rPr>
              <a:t>借助 </a:t>
            </a:r>
            <a:r>
              <a:rPr lang="en" sz="1200">
                <a:solidFill>
                  <a:srgbClr val="FF0000"/>
                </a:solidFill>
                <a:latin typeface="Microsoft YaHei"/>
                <a:ea typeface="Microsoft YaHei"/>
              </a:rPr>
              <a:t>uprobes </a:t>
            </a:r>
            <a:r>
              <a:rPr lang="zh-CN" sz="1200">
                <a:solidFill>
                  <a:srgbClr val="FF0000"/>
                </a:solidFill>
                <a:latin typeface="Microsoft YaHei"/>
                <a:ea typeface="Microsoft YaHei"/>
              </a:rPr>
              <a:t>动态追踪 </a:t>
            </a:r>
            <a:r>
              <a:rPr lang="en" sz="1200">
                <a:solidFill>
                  <a:srgbClr val="FF0000"/>
                </a:solidFill>
                <a:latin typeface="Microsoft YaHei"/>
                <a:ea typeface="Microsoft YaHei"/>
              </a:rPr>
              <a:t>malloc</a:t>
            </a:r>
            <a:r>
              <a:rPr lang="zh-CN" sz="1200">
                <a:solidFill>
                  <a:srgbClr val="FF0000"/>
                </a:solidFill>
                <a:latin typeface="Microsoft YaHei"/>
                <a:ea typeface="Microsoft YaHei"/>
              </a:rPr>
              <a:t>（以及变体 </a:t>
            </a:r>
            <a:r>
              <a:rPr lang="en" sz="1200">
                <a:solidFill>
                  <a:srgbClr val="FF0000"/>
                </a:solidFill>
                <a:latin typeface="Microsoft YaHei"/>
                <a:ea typeface="Microsoft YaHei"/>
              </a:rPr>
              <a:t>cmalloc</a:t>
            </a:r>
            <a:r>
              <a:rPr lang="zh-CN" sz="1200">
                <a:solidFill>
                  <a:srgbClr val="FF0000"/>
                </a:solidFill>
                <a:latin typeface="Microsoft YaHei"/>
                <a:ea typeface="Microsoft YaHei"/>
              </a:rPr>
              <a:t>、</a:t>
            </a:r>
            <a:r>
              <a:rPr lang="en" sz="1200">
                <a:solidFill>
                  <a:srgbClr val="FF0000"/>
                </a:solidFill>
                <a:latin typeface="Microsoft YaHei"/>
                <a:ea typeface="Microsoft YaHei"/>
              </a:rPr>
              <a:t>realloc</a:t>
            </a:r>
            <a:r>
              <a:rPr lang="zh-CN" sz="1200">
                <a:solidFill>
                  <a:srgbClr val="FF0000"/>
                </a:solidFill>
                <a:latin typeface="Microsoft YaHei"/>
                <a:ea typeface="Microsoft YaHei"/>
              </a:rPr>
              <a:t>）、</a:t>
            </a:r>
            <a:r>
              <a:rPr lang="en" sz="1200">
                <a:solidFill>
                  <a:srgbClr val="FF0000"/>
                </a:solidFill>
                <a:latin typeface="Microsoft YaHei"/>
                <a:ea typeface="Microsoft YaHei"/>
              </a:rPr>
              <a:t>free</a:t>
            </a:r>
            <a:endParaRPr lang="en-US" sz="1200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0BDA87-1EA8-AFCC-8B82-3F0341EB5370}"/>
              </a:ext>
            </a:extLst>
          </p:cNvPr>
          <p:cNvSpPr txBox="1"/>
          <p:nvPr/>
        </p:nvSpPr>
        <p:spPr>
          <a:xfrm>
            <a:off x="838200" y="3429000"/>
            <a:ext cx="10837627" cy="5705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altLang="zh-CN" sz="1100">
                <a:latin typeface="Monaco" pitchFamily="2" charset="0"/>
              </a:rPr>
              <a:t>./</a:t>
            </a:r>
            <a:r>
              <a:rPr lang="en" altLang="zh-CN" sz="1100" b="0" i="0" spc="0">
                <a:effectLst/>
                <a:latin typeface="Monaco" pitchFamily="2" charset="0"/>
              </a:rPr>
              <a:t>mallocstacks.py -O /lib</a:t>
            </a:r>
            <a:r>
              <a:rPr lang="en-US" altLang="zh-CN" sz="1100" b="0" i="0" spc="0">
                <a:effectLst/>
                <a:latin typeface="Monaco" pitchFamily="2" charset="0"/>
              </a:rPr>
              <a:t>64</a:t>
            </a:r>
            <a:r>
              <a:rPr lang="en" altLang="zh-CN" sz="1100" b="0" i="0" spc="0">
                <a:effectLst/>
                <a:latin typeface="Monaco" pitchFamily="2" charset="0"/>
              </a:rPr>
              <a:t>/libjemalloc.so.4.5.0 -p $(pgrep -nx mysql-proxy) -f 60 &gt; unfreed_malloc.stacks</a:t>
            </a:r>
          </a:p>
          <a:p>
            <a:pPr>
              <a:lnSpc>
                <a:spcPct val="150000"/>
              </a:lnSpc>
            </a:pPr>
            <a:r>
              <a:rPr lang="en" altLang="zh-CN" sz="1100">
                <a:latin typeface="Monaco" pitchFamily="2" charset="0"/>
                <a:ea typeface="Microsoft YaHei" panose="020B0503020204020204" pitchFamily="34" charset="-122"/>
              </a:rPr>
              <a:t>./flamegraph.pl --color=mem --title="Malloc Flame Graph" --countname="bytes" &lt; unfreed_malloc.stacks &gt; unfreed_malloc.svg</a:t>
            </a:r>
            <a:endParaRPr lang="en" altLang="zh-CN" sz="1100">
              <a:effectLst/>
              <a:latin typeface="Monaco" pitchFamily="2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1142</Words>
  <Application>Microsoft Macintosh PowerPoint</Application>
  <PresentationFormat>宽屏</PresentationFormat>
  <Paragraphs>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思源宋体 CN Heavy</vt:lpstr>
      <vt:lpstr>OPPOSans H</vt:lpstr>
      <vt:lpstr>OPPOSans R</vt:lpstr>
      <vt:lpstr>Source Han Sans CN Bold</vt:lpstr>
      <vt:lpstr>Source Han Sans CN Heavy</vt:lpstr>
      <vt:lpstr>Source Han Sans CN Regular</vt:lpstr>
      <vt:lpstr>YouSheBiaoTiYuan</vt:lpstr>
      <vt:lpstr>等线</vt:lpstr>
      <vt:lpstr>微软雅黑</vt:lpstr>
      <vt:lpstr>Arial</vt:lpstr>
      <vt:lpstr>Monaco</vt:lpstr>
      <vt:lpstr>Wingdings</vt:lpstr>
      <vt:lpstr>Office 主题​​</vt:lpstr>
      <vt:lpstr>Office 主题​​</vt:lpstr>
      <vt:lpstr>基于 eBPF 的内存泄露（增长）通用分析方法</vt:lpstr>
      <vt:lpstr>目录</vt:lpstr>
      <vt:lpstr>背景</vt:lpstr>
      <vt:lpstr>内存泄露的分类</vt:lpstr>
      <vt:lpstr>内存泄露的误区</vt:lpstr>
      <vt:lpstr>传统分析工具 gdb &amp; Valgrind</vt:lpstr>
      <vt:lpstr>基于 eBPF 的通用分析方法</vt:lpstr>
      <vt:lpstr>内存分配器行为分析</vt:lpstr>
      <vt:lpstr>内存分配器行为分析</vt:lpstr>
      <vt:lpstr>全量内存分配火焰图</vt:lpstr>
      <vt:lpstr>未释放内存分配火焰图</vt:lpstr>
      <vt:lpstr>缺页异常事件分析</vt:lpstr>
      <vt:lpstr>定制工具 pgfaultstacks</vt:lpstr>
      <vt:lpstr>缺页异常火焰图（现有版）</vt:lpstr>
      <vt:lpstr>缺页异常火焰图（改进版）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 eBPF 的内存泄露（增长）通用分析方法</dc:title>
  <cp:lastModifiedBy>T158592</cp:lastModifiedBy>
  <cp:revision>30</cp:revision>
  <dcterms:modified xsi:type="dcterms:W3CDTF">2022-11-12T05:21:13Z</dcterms:modified>
</cp:coreProperties>
</file>