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68" r:id="rId3"/>
    <p:sldId id="372" r:id="rId4"/>
    <p:sldId id="369" r:id="rId5"/>
    <p:sldId id="370" r:id="rId6"/>
    <p:sldId id="376" r:id="rId7"/>
    <p:sldId id="373" r:id="rId8"/>
    <p:sldId id="377" r:id="rId9"/>
    <p:sldId id="378" r:id="rId10"/>
    <p:sldId id="379" r:id="rId11"/>
    <p:sldId id="3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D3633"/>
    <a:srgbClr val="F8B200"/>
    <a:srgbClr val="E09E28"/>
    <a:srgbClr val="EBC175"/>
    <a:srgbClr val="A6A6A6"/>
    <a:srgbClr val="F3F4F2"/>
    <a:srgbClr val="E2E4E0"/>
    <a:srgbClr val="D1D4C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3673" autoAdjust="0"/>
  </p:normalViewPr>
  <p:slideViewPr>
    <p:cSldViewPr snapToGrid="0">
      <p:cViewPr varScale="1">
        <p:scale>
          <a:sx n="120" d="100"/>
          <a:sy n="120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7E4F4-1ECD-4F6B-A5EB-CAF43362435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6634A-69F7-4AF8-9BFF-2BB6A2FA0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9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634A-69F7-4AF8-9BFF-2BB6A2FA0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8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634A-69F7-4AF8-9BFF-2BB6A2FA0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9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634A-69F7-4AF8-9BFF-2BB6A2FA0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95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634A-69F7-4AF8-9BFF-2BB6A2FA01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8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619" y="304800"/>
            <a:ext cx="10727308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399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标题</a:t>
            </a:r>
            <a:r>
              <a:rPr lang="en-US" altLang="zh-CN" dirty="0"/>
              <a:t>+</a:t>
            </a:r>
            <a:r>
              <a:rPr lang="zh-CN" altLang="en-US" dirty="0"/>
              <a:t>正文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23618" y="1435100"/>
            <a:ext cx="10727308" cy="4699000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3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96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619" y="2747557"/>
            <a:ext cx="10727308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399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15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619" y="304800"/>
            <a:ext cx="10727308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399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仅标题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85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1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619" y="304800"/>
            <a:ext cx="10727308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399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标题</a:t>
            </a:r>
            <a:r>
              <a:rPr lang="en-US" altLang="zh-CN" dirty="0"/>
              <a:t>+</a:t>
            </a:r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左侧</a:t>
            </a:r>
            <a:r>
              <a:rPr lang="en-US" altLang="zh-CN" dirty="0"/>
              <a:t>1</a:t>
            </a:r>
            <a:r>
              <a:rPr lang="zh-CN" altLang="en-US" dirty="0"/>
              <a:t>栏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23618" y="1435100"/>
            <a:ext cx="5373175" cy="4699000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3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15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1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619" y="304800"/>
            <a:ext cx="10727308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marR="0" indent="0" algn="l" defTabSz="1187323" rtl="0" eaLnBrk="1" fontAlgn="auto" latinLnBrk="0" hangingPunct="1">
              <a:lnSpc>
                <a:spcPts val="342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99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标题</a:t>
            </a:r>
            <a:r>
              <a:rPr lang="en-US" altLang="zh-CN" dirty="0"/>
              <a:t>+</a:t>
            </a:r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右侧</a:t>
            </a:r>
            <a:r>
              <a:rPr lang="en-US" altLang="zh-CN" dirty="0"/>
              <a:t>1</a:t>
            </a:r>
            <a:r>
              <a:rPr lang="zh-CN" altLang="en-US" dirty="0"/>
              <a:t>栏</a:t>
            </a:r>
            <a:r>
              <a:rPr lang="en-US" altLang="zh-CN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793" y="1435100"/>
            <a:ext cx="5354133" cy="4699000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3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89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619" y="304800"/>
            <a:ext cx="10727308" cy="10287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399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标题</a:t>
            </a:r>
            <a:r>
              <a:rPr lang="en-US" altLang="zh-CN" dirty="0"/>
              <a:t>+</a:t>
            </a:r>
            <a:r>
              <a:rPr lang="zh-CN" altLang="en-US" dirty="0"/>
              <a:t>正文</a:t>
            </a:r>
            <a:r>
              <a:rPr lang="en-US" altLang="zh-CN" dirty="0"/>
              <a:t>(2</a:t>
            </a:r>
            <a:r>
              <a:rPr lang="zh-CN" altLang="en-US" dirty="0"/>
              <a:t>栏</a:t>
            </a:r>
            <a:r>
              <a:rPr lang="en-US" altLang="zh-CN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6782" y="1435100"/>
            <a:ext cx="5354133" cy="4699000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3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03CEAF7-2921-BE49-AF4D-C4BC008B2C7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087272" y="1435100"/>
            <a:ext cx="5363655" cy="4699000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3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3923" y="1349255"/>
            <a:ext cx="880533" cy="0"/>
          </a:xfrm>
          <a:prstGeom prst="line">
            <a:avLst/>
          </a:prstGeom>
          <a:ln w="28575">
            <a:solidFill>
              <a:srgbClr val="EB00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557" y="630372"/>
            <a:ext cx="114281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12"/>
            <a:r>
              <a:rPr kumimoji="1" lang="zh-CN" altLang="en-US" sz="3732" dirty="0">
                <a:solidFill>
                  <a:srgbClr val="000000"/>
                </a:solidFill>
                <a:latin typeface="Microsoft YaHei" charset="-122"/>
                <a:cs typeface="Microsoft YaHei" charset="-122"/>
              </a:rPr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918804" y="1733550"/>
            <a:ext cx="6507795" cy="2971800"/>
          </a:xfrm>
          <a:prstGeom prst="rect">
            <a:avLst/>
          </a:prstGeom>
        </p:spPr>
        <p:txBody>
          <a:bodyPr/>
          <a:lstStyle>
            <a:lvl1pPr>
              <a:defRPr sz="1599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1574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3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/>
          <p:cNvPicPr>
            <a:picLocks noChangeAspect="1"/>
          </p:cNvPicPr>
          <p:nvPr userDrawn="1"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017" y="6321130"/>
            <a:ext cx="1268579" cy="277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5" y="6402806"/>
            <a:ext cx="49953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493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cs typeface="Arial" panose="020B0604020202020204" pitchFamily="34" charset="0"/>
              </a:rPr>
              <a:pPr defTabSz="890493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1507" y="2931937"/>
            <a:ext cx="1982142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>
                    <a:solidFill>
                      <a:srgbClr val="FFFFFF"/>
                    </a:solidFill>
                    <a:cs typeface="Arial" charset="0"/>
                  </a:rPr>
                  <a:t>ANTONE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186C</a:t>
                </a:r>
              </a:p>
              <a:p>
                <a:pPr algn="ctr" defTabSz="914112"/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>
                    <a:solidFill>
                      <a:srgbClr val="FFFFFF"/>
                    </a:solidFill>
                    <a:cs typeface="Arial" charset="0"/>
                  </a:rPr>
                  <a:t>ANTONE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185C</a:t>
                </a:r>
              </a:p>
              <a:p>
                <a:pPr algn="ctr" defTabSz="914112"/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112"/>
                <a:r>
                  <a:rPr kumimoji="1" lang="zh-CN" altLang="en-US" sz="100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>
                  <a:solidFill>
                    <a:srgbClr val="FFFFFF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>
                  <a:solidFill>
                    <a:srgbClr val="FFFFFF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112"/>
                <a:r>
                  <a:rPr kumimoji="1" lang="zh-CN" altLang="en-US" sz="100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>
                  <a:solidFill>
                    <a:srgbClr val="FFFFFF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>
                  <a:solidFill>
                    <a:srgbClr val="FFFFFF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>
                  <a:solidFill>
                    <a:srgbClr val="FFFFFF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>
                  <a:solidFill>
                    <a:srgbClr val="FFFFFF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>
                  <a:solidFill>
                    <a:srgbClr val="666666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>
                  <a:solidFill>
                    <a:srgbClr val="FFFFFF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>
                  <a:solidFill>
                    <a:srgbClr val="FFFFFF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>
                  <a:solidFill>
                    <a:srgbClr val="666666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>
                  <a:solidFill>
                    <a:srgbClr val="FFFFFF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>
                  <a:solidFill>
                    <a:srgbClr val="FFFFFF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>
                  <a:solidFill>
                    <a:srgbClr val="FFFFFF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666666"/>
                    </a:solidFill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>
                  <a:solidFill>
                    <a:srgbClr val="666666"/>
                  </a:solidFill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11" y="6438901"/>
            <a:ext cx="4114779" cy="200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defTabSz="914112"/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41" name="Rectangle 5"/>
          <p:cNvSpPr>
            <a:spLocks noChangeArrowheads="1"/>
          </p:cNvSpPr>
          <p:nvPr userDrawn="1"/>
        </p:nvSpPr>
        <p:spPr bwMode="auto">
          <a:xfrm>
            <a:off x="2308632" y="-386218"/>
            <a:ext cx="321738" cy="325660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3" tIns="45691" rIns="91383" bIns="45691" numCol="1" anchor="t" anchorCtr="0" compatLnSpc="1">
            <a:prstTxWarp prst="textNoShape">
              <a:avLst/>
            </a:prstTxWarp>
          </a:bodyPr>
          <a:lstStyle/>
          <a:p>
            <a:pPr defTabSz="914112"/>
            <a:endParaRPr lang="zh-CN" altLang="en-US" sz="1799">
              <a:solidFill>
                <a:srgbClr val="1D1D1A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auto">
          <a:xfrm>
            <a:off x="2685977" y="-386218"/>
            <a:ext cx="323695" cy="325660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383" tIns="45691" rIns="91383" bIns="45691" numCol="1" anchor="t" anchorCtr="0" compatLnSpc="1">
            <a:prstTxWarp prst="textNoShape">
              <a:avLst/>
            </a:prstTxWarp>
          </a:bodyPr>
          <a:lstStyle/>
          <a:p>
            <a:pPr defTabSz="914112"/>
            <a:endParaRPr lang="zh-CN" altLang="en-US" sz="1799">
              <a:solidFill>
                <a:srgbClr val="1D1D1A"/>
              </a:solidFill>
            </a:endParaRPr>
          </a:p>
        </p:txBody>
      </p:sp>
      <p:sp>
        <p:nvSpPr>
          <p:cNvPr id="48" name="Rectangle 7"/>
          <p:cNvSpPr>
            <a:spLocks noChangeArrowheads="1"/>
          </p:cNvSpPr>
          <p:nvPr userDrawn="1"/>
        </p:nvSpPr>
        <p:spPr bwMode="auto">
          <a:xfrm>
            <a:off x="3412902" y="-386218"/>
            <a:ext cx="321738" cy="325660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3" tIns="45691" rIns="91383" bIns="45691" numCol="1" anchor="t" anchorCtr="0" compatLnSpc="1">
            <a:prstTxWarp prst="textNoShape">
              <a:avLst/>
            </a:prstTxWarp>
          </a:bodyPr>
          <a:lstStyle/>
          <a:p>
            <a:pPr defTabSz="914112"/>
            <a:endParaRPr lang="zh-CN" altLang="en-US" sz="1799">
              <a:solidFill>
                <a:srgbClr val="1D1D1A"/>
              </a:solidFill>
            </a:endParaRPr>
          </a:p>
        </p:txBody>
      </p:sp>
      <p:sp>
        <p:nvSpPr>
          <p:cNvPr id="49" name="Rectangle 8"/>
          <p:cNvSpPr>
            <a:spLocks noChangeArrowheads="1"/>
          </p:cNvSpPr>
          <p:nvPr userDrawn="1"/>
        </p:nvSpPr>
        <p:spPr bwMode="auto">
          <a:xfrm>
            <a:off x="3790249" y="-386218"/>
            <a:ext cx="323695" cy="325660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3" tIns="45691" rIns="91383" bIns="45691" numCol="1" anchor="t" anchorCtr="0" compatLnSpc="1">
            <a:prstTxWarp prst="textNoShape">
              <a:avLst/>
            </a:prstTxWarp>
          </a:bodyPr>
          <a:lstStyle/>
          <a:p>
            <a:pPr defTabSz="914112"/>
            <a:endParaRPr lang="zh-CN" altLang="en-US" sz="1799">
              <a:solidFill>
                <a:srgbClr val="1D1D1A"/>
              </a:solidFill>
            </a:endParaRPr>
          </a:p>
        </p:txBody>
      </p:sp>
      <p:sp>
        <p:nvSpPr>
          <p:cNvPr id="50" name="Rectangle 9"/>
          <p:cNvSpPr>
            <a:spLocks noChangeArrowheads="1"/>
          </p:cNvSpPr>
          <p:nvPr userDrawn="1"/>
        </p:nvSpPr>
        <p:spPr bwMode="auto">
          <a:xfrm>
            <a:off x="4169549" y="-386218"/>
            <a:ext cx="322716" cy="325660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3" tIns="45691" rIns="91383" bIns="45691" numCol="1" anchor="t" anchorCtr="0" compatLnSpc="1">
            <a:prstTxWarp prst="textNoShape">
              <a:avLst/>
            </a:prstTxWarp>
          </a:bodyPr>
          <a:lstStyle/>
          <a:p>
            <a:pPr defTabSz="914112"/>
            <a:endParaRPr lang="zh-CN" altLang="en-US" sz="1799">
              <a:solidFill>
                <a:srgbClr val="1D1D1A"/>
              </a:solidFill>
            </a:endParaRPr>
          </a:p>
        </p:txBody>
      </p:sp>
      <p:sp>
        <p:nvSpPr>
          <p:cNvPr id="51" name="Rectangle 10"/>
          <p:cNvSpPr>
            <a:spLocks noChangeArrowheads="1"/>
          </p:cNvSpPr>
          <p:nvPr userDrawn="1"/>
        </p:nvSpPr>
        <p:spPr bwMode="auto">
          <a:xfrm>
            <a:off x="4547873" y="-386218"/>
            <a:ext cx="323695" cy="325660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3" tIns="45691" rIns="91383" bIns="45691" numCol="1" anchor="t" anchorCtr="0" compatLnSpc="1">
            <a:prstTxWarp prst="textNoShape">
              <a:avLst/>
            </a:prstTxWarp>
          </a:bodyPr>
          <a:lstStyle/>
          <a:p>
            <a:pPr defTabSz="914112"/>
            <a:endParaRPr lang="zh-CN" altLang="en-US" sz="1799">
              <a:solidFill>
                <a:srgbClr val="1D1D1A"/>
              </a:solidFill>
            </a:endParaRPr>
          </a:p>
        </p:txBody>
      </p:sp>
      <p:sp>
        <p:nvSpPr>
          <p:cNvPr id="52" name="Rectangle 5"/>
          <p:cNvSpPr>
            <a:spLocks noChangeArrowheads="1"/>
          </p:cNvSpPr>
          <p:nvPr userDrawn="1"/>
        </p:nvSpPr>
        <p:spPr bwMode="auto">
          <a:xfrm>
            <a:off x="7697" y="-386218"/>
            <a:ext cx="321738" cy="325660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799">
              <a:solidFill>
                <a:srgbClr val="666666"/>
              </a:solidFill>
            </a:endParaRPr>
          </a:p>
        </p:txBody>
      </p:sp>
      <p:sp>
        <p:nvSpPr>
          <p:cNvPr id="53" name="Rectangle 5"/>
          <p:cNvSpPr>
            <a:spLocks noChangeArrowheads="1"/>
          </p:cNvSpPr>
          <p:nvPr userDrawn="1"/>
        </p:nvSpPr>
        <p:spPr bwMode="auto">
          <a:xfrm>
            <a:off x="385043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799">
              <a:solidFill>
                <a:srgbClr val="666666"/>
              </a:solidFill>
            </a:endParaRPr>
          </a:p>
        </p:txBody>
      </p:sp>
      <p:sp>
        <p:nvSpPr>
          <p:cNvPr id="54" name="Rectangle 5"/>
          <p:cNvSpPr>
            <a:spLocks noChangeArrowheads="1"/>
          </p:cNvSpPr>
          <p:nvPr userDrawn="1"/>
        </p:nvSpPr>
        <p:spPr bwMode="auto">
          <a:xfrm>
            <a:off x="762387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799">
              <a:solidFill>
                <a:srgbClr val="666666"/>
              </a:solidFill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92957" y="-696455"/>
            <a:ext cx="800010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102"/>
            <a:r>
              <a:rPr lang="zh-CN" altLang="en-US" sz="1200" b="1" dirty="0">
                <a:solidFill>
                  <a:srgbClr val="1D1D1A">
                    <a:lumMod val="75000"/>
                    <a:lumOff val="25000"/>
                  </a:srgbClr>
                </a:solidFill>
                <a:latin typeface="微软雅黑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rgbClr val="1D1D1A">
                  <a:lumMod val="75000"/>
                  <a:lumOff val="25000"/>
                </a:srgbClr>
              </a:solidFill>
              <a:latin typeface="微软雅黑"/>
              <a:cs typeface="Open Sans" pitchFamily="34" charset="0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2207966" y="-696455"/>
            <a:ext cx="800010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102"/>
            <a:r>
              <a:rPr lang="zh-CN" altLang="en-US" sz="1200" b="1" dirty="0">
                <a:solidFill>
                  <a:srgbClr val="1D1D1A">
                    <a:lumMod val="75000"/>
                    <a:lumOff val="25000"/>
                  </a:srgbClr>
                </a:solidFill>
                <a:latin typeface="微软雅黑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rgbClr val="1D1D1A">
                  <a:lumMod val="75000"/>
                  <a:lumOff val="25000"/>
                </a:srgbClr>
              </a:solidFill>
              <a:latin typeface="微软雅黑"/>
              <a:cs typeface="Open Sans" pitchFamily="34" charset="0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3339468" y="-696455"/>
            <a:ext cx="800010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102"/>
            <a:r>
              <a:rPr lang="zh-CN" altLang="en-US" sz="1200" b="1" dirty="0">
                <a:solidFill>
                  <a:srgbClr val="1D1D1A">
                    <a:lumMod val="75000"/>
                    <a:lumOff val="25000"/>
                  </a:srgbClr>
                </a:solidFill>
                <a:latin typeface="微软雅黑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rgbClr val="1D1D1A">
                  <a:lumMod val="75000"/>
                  <a:lumOff val="25000"/>
                </a:srgbClr>
              </a:solidFill>
              <a:latin typeface="微软雅黑"/>
              <a:cs typeface="Open Sans" pitchFamily="34" charset="0"/>
            </a:endParaRPr>
          </a:p>
        </p:txBody>
      </p:sp>
      <p:sp>
        <p:nvSpPr>
          <p:cNvPr id="58" name="Rectangle 5"/>
          <p:cNvSpPr>
            <a:spLocks noChangeArrowheads="1"/>
          </p:cNvSpPr>
          <p:nvPr userDrawn="1"/>
        </p:nvSpPr>
        <p:spPr bwMode="auto">
          <a:xfrm>
            <a:off x="1149551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799">
              <a:solidFill>
                <a:srgbClr val="666666"/>
              </a:solidFill>
              <a:latin typeface="微软雅黑"/>
            </a:endParaRPr>
          </a:p>
        </p:txBody>
      </p:sp>
      <p:sp>
        <p:nvSpPr>
          <p:cNvPr id="59" name="Rectangle 5"/>
          <p:cNvSpPr>
            <a:spLocks noChangeArrowheads="1"/>
          </p:cNvSpPr>
          <p:nvPr userDrawn="1"/>
        </p:nvSpPr>
        <p:spPr bwMode="auto">
          <a:xfrm>
            <a:off x="1526896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799">
              <a:solidFill>
                <a:srgbClr val="666666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9901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>
          <p15:clr>
            <a:srgbClr val="F26B43"/>
          </p15:clr>
        </p15:guide>
        <p15:guide id="2" pos="456">
          <p15:clr>
            <a:srgbClr val="F26B43"/>
          </p15:clr>
        </p15:guide>
        <p15:guide id="3" pos="7216">
          <p15:clr>
            <a:srgbClr val="F26B43"/>
          </p15:clr>
        </p15:guide>
        <p15:guide id="4" orient="horz" pos="840">
          <p15:clr>
            <a:srgbClr val="F26B43"/>
          </p15:clr>
        </p15:guide>
        <p15:guide id="5" orient="horz" pos="904">
          <p15:clr>
            <a:srgbClr val="F26B43"/>
          </p15:clr>
        </p15:guide>
        <p15:guide id="6" orient="horz" pos="3928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ebpftravel.com/" TargetMode="External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34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183D814-AC0F-9FC4-C112-06A4B6A8F1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F89193A-1188-0611-32F0-17AA22F5B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7DAF4F-8C30-39AC-A032-7635A1476C53}"/>
              </a:ext>
            </a:extLst>
          </p:cNvPr>
          <p:cNvSpPr txBox="1"/>
          <p:nvPr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0040F9-6358-32B5-DC54-71109DDB185A}"/>
              </a:ext>
            </a:extLst>
          </p:cNvPr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AEFB42-9156-6C1D-121F-350A827AB0A6}"/>
              </a:ext>
            </a:extLst>
          </p:cNvPr>
          <p:cNvSpPr txBox="1"/>
          <p:nvPr/>
        </p:nvSpPr>
        <p:spPr>
          <a:xfrm>
            <a:off x="1156597" y="2420471"/>
            <a:ext cx="961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dirty="0" err="1"/>
              <a:t>eBPF</a:t>
            </a:r>
            <a:r>
              <a:rPr lang="zh-CN" altLang="en-US" dirty="0"/>
              <a:t>技术在服务网格场景应用经验总结与展望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CD59848-875A-8C4A-82D6-36F2C8CFF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207EEFF-52D3-B5D3-2D5C-AC6D0ACFF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17C3F69-1D18-C68D-1B36-CF36ED6C01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BF245E31-E587-8107-AE1C-FF2A4DE99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AC3CCD8F-1B73-7EDF-C53D-8B49FE695A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187040" y="238438"/>
            <a:ext cx="4673600" cy="1447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ACABC4-720E-FEE6-3CCF-0881334F1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E8A24135-AAA2-A5CD-B3B8-7FADFABF3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906DAC97-B058-5FEC-6D19-5FDC59492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50EDEECD-89F3-B958-98FA-4370A6011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7DC81-8325-2907-F283-9DFA6831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3321"/>
            <a:ext cx="10515600" cy="3263642"/>
          </a:xfrm>
        </p:spPr>
        <p:txBody>
          <a:bodyPr/>
          <a:lstStyle/>
          <a:p>
            <a:pPr algn="ctr"/>
            <a:r>
              <a:rPr lang="zh-CN" altLang="en-US" dirty="0"/>
              <a:t>联系我们：</a:t>
            </a:r>
            <a:r>
              <a:rPr lang="en-US" dirty="0" err="1"/>
              <a:t>wuchangye@huawei.com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3325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AC3CCD8F-1B73-7EDF-C53D-8B49FE695A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E8A24135-AAA2-A5CD-B3B8-7FADFABF3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906DAC97-B058-5FEC-6D19-5FDC59492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50EDEECD-89F3-B958-98FA-4370A6011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5EAABFFA-DD12-47BF-8B9D-C754777C9699}"/>
              </a:ext>
            </a:extLst>
          </p:cNvPr>
          <p:cNvSpPr txBox="1"/>
          <p:nvPr/>
        </p:nvSpPr>
        <p:spPr>
          <a:xfrm>
            <a:off x="1610703" y="480507"/>
            <a:ext cx="4775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服务治理发展历程</a:t>
            </a: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73102839-0348-43DB-86EE-585EDEC003B4}"/>
              </a:ext>
            </a:extLst>
          </p:cNvPr>
          <p:cNvSpPr txBox="1">
            <a:spLocks/>
          </p:cNvSpPr>
          <p:nvPr/>
        </p:nvSpPr>
        <p:spPr>
          <a:xfrm>
            <a:off x="378775" y="1202750"/>
            <a:ext cx="3570741" cy="433064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85000" lnSpcReduction="20000"/>
          </a:bodyPr>
          <a:lstStyle>
            <a:lvl1pPr algn="l" defTabSz="685709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defTabSz="685846">
              <a:defRPr/>
            </a:pPr>
            <a:r>
              <a:rPr lang="zh-CN" altLang="en-US" sz="1599" b="1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第一代：</a:t>
            </a:r>
            <a:r>
              <a:rPr lang="zh-CN" altLang="en-US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服务治理能力内嵌在业务代码中</a:t>
            </a:r>
            <a:endParaRPr lang="en-US" altLang="zh-CN" sz="1599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  <a:p>
            <a:pPr defTabSz="685846">
              <a:defRPr/>
            </a:pPr>
            <a:r>
              <a:rPr lang="zh-CN" altLang="en-US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典型技术：</a:t>
            </a:r>
            <a:r>
              <a:rPr lang="en-US" altLang="zh-CN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SOA</a:t>
            </a:r>
            <a:r>
              <a:rPr lang="zh-CN" altLang="en-US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、</a:t>
            </a:r>
            <a:r>
              <a:rPr lang="en-US" altLang="zh-CN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ESB</a:t>
            </a:r>
            <a:endParaRPr lang="zh-CN" altLang="en-US" sz="1200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</p:txBody>
      </p:sp>
      <p:sp>
        <p:nvSpPr>
          <p:cNvPr id="93" name="标题 1">
            <a:extLst>
              <a:ext uri="{FF2B5EF4-FFF2-40B4-BE49-F238E27FC236}">
                <a16:creationId xmlns:a16="http://schemas.microsoft.com/office/drawing/2014/main" id="{F798A21A-036D-4535-A77C-36471464CA10}"/>
              </a:ext>
            </a:extLst>
          </p:cNvPr>
          <p:cNvSpPr txBox="1">
            <a:spLocks/>
          </p:cNvSpPr>
          <p:nvPr/>
        </p:nvSpPr>
        <p:spPr>
          <a:xfrm>
            <a:off x="4187956" y="1213386"/>
            <a:ext cx="3570741" cy="433064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85000" lnSpcReduction="20000"/>
          </a:bodyPr>
          <a:lstStyle>
            <a:lvl1pPr algn="l" defTabSz="685709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defTabSz="685846">
              <a:defRPr/>
            </a:pPr>
            <a:r>
              <a:rPr lang="zh-CN" altLang="en-US" sz="1599" b="1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第二代：</a:t>
            </a:r>
            <a:r>
              <a:rPr lang="zh-CN" altLang="en-US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服务治理能力抽象到统一</a:t>
            </a:r>
            <a:r>
              <a:rPr lang="en-US" altLang="zh-CN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SDK</a:t>
            </a:r>
            <a:r>
              <a:rPr lang="zh-CN" altLang="en-US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实现</a:t>
            </a:r>
            <a:endParaRPr lang="en-US" altLang="zh-CN" sz="1599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  <a:p>
            <a:pPr defTabSz="685846">
              <a:defRPr/>
            </a:pPr>
            <a:r>
              <a:rPr lang="zh-CN" altLang="en-US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典型技术：</a:t>
            </a:r>
            <a:r>
              <a:rPr lang="en-US" altLang="zh-CN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Spring Cloud</a:t>
            </a:r>
            <a:r>
              <a:rPr lang="zh-CN" altLang="en-US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、</a:t>
            </a:r>
            <a:r>
              <a:rPr lang="en-US" altLang="zh-CN" sz="1599" dirty="0" err="1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Dubbo</a:t>
            </a:r>
            <a:endParaRPr lang="zh-CN" altLang="en-US" sz="1200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</p:txBody>
      </p:sp>
      <p:sp>
        <p:nvSpPr>
          <p:cNvPr id="94" name="标题 1">
            <a:extLst>
              <a:ext uri="{FF2B5EF4-FFF2-40B4-BE49-F238E27FC236}">
                <a16:creationId xmlns:a16="http://schemas.microsoft.com/office/drawing/2014/main" id="{1C932895-D49E-4F55-B5EB-63B8CD5ECF08}"/>
              </a:ext>
            </a:extLst>
          </p:cNvPr>
          <p:cNvSpPr txBox="1">
            <a:spLocks/>
          </p:cNvSpPr>
          <p:nvPr/>
        </p:nvSpPr>
        <p:spPr>
          <a:xfrm>
            <a:off x="8250110" y="1110452"/>
            <a:ext cx="3570741" cy="433064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2500"/>
          </a:bodyPr>
          <a:lstStyle>
            <a:lvl1pPr algn="l" defTabSz="685709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 defTabSz="685846">
              <a:defRPr/>
            </a:pPr>
            <a:r>
              <a:rPr lang="zh-CN" altLang="en-US" sz="1599" b="1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第三代：</a:t>
            </a:r>
            <a:r>
              <a:rPr lang="zh-CN" altLang="en-US" sz="1599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服务治理能力归一到服务网格</a:t>
            </a:r>
            <a:endParaRPr lang="en-US" altLang="zh-CN" sz="1599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7D43AB30-74C4-41FC-9757-D37846D3C2BF}"/>
              </a:ext>
            </a:extLst>
          </p:cNvPr>
          <p:cNvGrpSpPr/>
          <p:nvPr/>
        </p:nvGrpSpPr>
        <p:grpSpPr>
          <a:xfrm>
            <a:off x="438924" y="1832958"/>
            <a:ext cx="3251857" cy="2444439"/>
            <a:chOff x="1129035" y="2205658"/>
            <a:chExt cx="6696744" cy="3676006"/>
          </a:xfrm>
        </p:grpSpPr>
        <p:sp>
          <p:nvSpPr>
            <p:cNvPr id="96" name="圆角矩形 13">
              <a:extLst>
                <a:ext uri="{FF2B5EF4-FFF2-40B4-BE49-F238E27FC236}">
                  <a16:creationId xmlns:a16="http://schemas.microsoft.com/office/drawing/2014/main" id="{9044B416-32AB-4F71-80D6-41AB132B430E}"/>
                </a:ext>
              </a:extLst>
            </p:cNvPr>
            <p:cNvSpPr/>
            <p:nvPr/>
          </p:nvSpPr>
          <p:spPr bwMode="auto">
            <a:xfrm>
              <a:off x="5233741" y="2212704"/>
              <a:ext cx="2592038" cy="3668960"/>
            </a:xfrm>
            <a:prstGeom prst="roundRect">
              <a:avLst>
                <a:gd name="adj" fmla="val 265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/>
            <a:p>
              <a:pPr indent="-134716" algn="ctr" defTabSz="914027">
                <a:spcBef>
                  <a:spcPct val="20000"/>
                </a:spcBef>
                <a:buClr>
                  <a:srgbClr val="CC9900"/>
                </a:buClr>
                <a:buSzPct val="100000"/>
                <a:defRPr/>
              </a:pPr>
              <a:endParaRPr lang="en-US" altLang="zh-CN" sz="400" kern="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97" name="圆角矩形 14">
              <a:extLst>
                <a:ext uri="{FF2B5EF4-FFF2-40B4-BE49-F238E27FC236}">
                  <a16:creationId xmlns:a16="http://schemas.microsoft.com/office/drawing/2014/main" id="{9C72C774-E835-49CC-9BDE-ADB11863EAB1}"/>
                </a:ext>
              </a:extLst>
            </p:cNvPr>
            <p:cNvSpPr/>
            <p:nvPr/>
          </p:nvSpPr>
          <p:spPr bwMode="auto">
            <a:xfrm>
              <a:off x="1129035" y="2205658"/>
              <a:ext cx="2592038" cy="3668960"/>
            </a:xfrm>
            <a:prstGeom prst="roundRect">
              <a:avLst>
                <a:gd name="adj" fmla="val 265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/>
            <a:p>
              <a:pPr indent="-134716" algn="ctr" defTabSz="914027">
                <a:spcBef>
                  <a:spcPct val="20000"/>
                </a:spcBef>
                <a:buClr>
                  <a:srgbClr val="CC9900"/>
                </a:buClr>
                <a:buSzPct val="100000"/>
                <a:defRPr/>
              </a:pPr>
              <a:endParaRPr lang="en-US" altLang="zh-CN" sz="400" kern="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FE6D83AB-ECFB-468B-B101-FECC59C16ED8}"/>
                </a:ext>
              </a:extLst>
            </p:cNvPr>
            <p:cNvSpPr/>
            <p:nvPr/>
          </p:nvSpPr>
          <p:spPr bwMode="auto">
            <a:xfrm>
              <a:off x="1488437" y="2849756"/>
              <a:ext cx="1944554" cy="1944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64760" tIns="32379" rIns="64760" bIns="32379" numCol="1" rtlCol="0" anchor="ctr" anchorCtr="1" compatLnSpc="1"/>
            <a:lstStyle/>
            <a:p>
              <a:pPr algn="ctr" defTabSz="64757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9EA8CF9-0FB3-4A75-B2DE-92B9649F2B07}"/>
                </a:ext>
              </a:extLst>
            </p:cNvPr>
            <p:cNvSpPr txBox="1"/>
            <p:nvPr/>
          </p:nvSpPr>
          <p:spPr>
            <a:xfrm>
              <a:off x="1488439" y="2345613"/>
              <a:ext cx="1588082" cy="37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pPr defTabSz="1219028">
                <a:defRPr/>
              </a:pP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Node 1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0CED7AE-8320-4ABB-B382-FB92A363C805}"/>
                </a:ext>
              </a:extLst>
            </p:cNvPr>
            <p:cNvSpPr txBox="1"/>
            <p:nvPr/>
          </p:nvSpPr>
          <p:spPr>
            <a:xfrm>
              <a:off x="1560459" y="2948173"/>
              <a:ext cx="1138731" cy="37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028"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</a:t>
              </a: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1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A31C36A-5F95-4551-8760-F4FDB5214CCF}"/>
                </a:ext>
              </a:extLst>
            </p:cNvPr>
            <p:cNvSpPr/>
            <p:nvPr/>
          </p:nvSpPr>
          <p:spPr bwMode="auto">
            <a:xfrm>
              <a:off x="1596514" y="3298964"/>
              <a:ext cx="1623750" cy="315952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1" tIns="45721" rIns="91441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02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业务逻辑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02F2D24-8116-4B43-8C88-AD3502A378BF}"/>
                </a:ext>
              </a:extLst>
            </p:cNvPr>
            <p:cNvSpPr/>
            <p:nvPr/>
          </p:nvSpPr>
          <p:spPr bwMode="auto">
            <a:xfrm>
              <a:off x="1704500" y="4146125"/>
              <a:ext cx="1368390" cy="3601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51" tIns="34276" rIns="68551" bIns="34276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68548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服务治理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B09A7A12-952A-4F7E-ACC9-2507254D8F6A}"/>
                </a:ext>
              </a:extLst>
            </p:cNvPr>
            <p:cNvSpPr/>
            <p:nvPr/>
          </p:nvSpPr>
          <p:spPr bwMode="auto">
            <a:xfrm>
              <a:off x="5629504" y="2849756"/>
              <a:ext cx="1944554" cy="1944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64760" tIns="32379" rIns="64760" bIns="32379" numCol="1" rtlCol="0" anchor="ctr" anchorCtr="1" compatLnSpc="1"/>
            <a:lstStyle/>
            <a:p>
              <a:pPr algn="ctr" defTabSz="64757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B3C6E14-2645-48DA-8BCD-C49AA984475D}"/>
                </a:ext>
              </a:extLst>
            </p:cNvPr>
            <p:cNvSpPr txBox="1"/>
            <p:nvPr/>
          </p:nvSpPr>
          <p:spPr>
            <a:xfrm>
              <a:off x="5629503" y="2345613"/>
              <a:ext cx="1588082" cy="37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pPr defTabSz="1219028">
                <a:defRPr/>
              </a:pP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Node 2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1390E57-9F81-4C01-8552-5435A4F68E30}"/>
                </a:ext>
              </a:extLst>
            </p:cNvPr>
            <p:cNvSpPr txBox="1"/>
            <p:nvPr/>
          </p:nvSpPr>
          <p:spPr>
            <a:xfrm>
              <a:off x="5701525" y="2948173"/>
              <a:ext cx="1250406" cy="37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028"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</a:t>
              </a: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2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E6A5FF4E-C3C3-4C0E-B078-C21EDFD0F964}"/>
                </a:ext>
              </a:extLst>
            </p:cNvPr>
            <p:cNvSpPr/>
            <p:nvPr/>
          </p:nvSpPr>
          <p:spPr bwMode="auto">
            <a:xfrm>
              <a:off x="5845566" y="3298964"/>
              <a:ext cx="1491228" cy="375069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1" tIns="45721" rIns="91441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02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业务逻辑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F70F8CE-1F69-4E2B-8678-8CC7B01FB3AA}"/>
                </a:ext>
              </a:extLst>
            </p:cNvPr>
            <p:cNvSpPr/>
            <p:nvPr/>
          </p:nvSpPr>
          <p:spPr bwMode="auto">
            <a:xfrm>
              <a:off x="5845566" y="4146125"/>
              <a:ext cx="1368390" cy="3601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51" tIns="34276" rIns="68551" bIns="34276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68548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服务治理</a:t>
              </a: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BD651915-3B8D-4E0D-A3A4-80F8EA50AC27}"/>
                </a:ext>
              </a:extLst>
            </p:cNvPr>
            <p:cNvCxnSpPr/>
            <p:nvPr/>
          </p:nvCxnSpPr>
          <p:spPr bwMode="auto">
            <a:xfrm>
              <a:off x="3432993" y="3733679"/>
              <a:ext cx="219651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arrow" w="lg" len="sm"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B690FE9-F795-4927-83A7-86E8B7FE3799}"/>
                </a:ext>
              </a:extLst>
            </p:cNvPr>
            <p:cNvSpPr/>
            <p:nvPr/>
          </p:nvSpPr>
          <p:spPr bwMode="auto">
            <a:xfrm>
              <a:off x="1488438" y="5154413"/>
              <a:ext cx="6085619" cy="4321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68546" tIns="34274" rIns="68546" bIns="34274" rtlCol="0" anchor="ctr"/>
            <a:lstStyle/>
            <a:p>
              <a:pPr algn="ctr" defTabSz="121902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服务总线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697472A-43EC-4A01-8D0F-2C91EA37E344}"/>
                </a:ext>
              </a:extLst>
            </p:cNvPr>
            <p:cNvSpPr txBox="1"/>
            <p:nvPr/>
          </p:nvSpPr>
          <p:spPr>
            <a:xfrm>
              <a:off x="3911315" y="3876470"/>
              <a:ext cx="1548142" cy="118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服务发现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负载均衡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熔断容错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动态路由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en-US" altLang="zh-CN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…</a:t>
              </a:r>
              <a:endParaRPr lang="zh-CN" altLang="en-US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11" name="双大括号 110">
              <a:extLst>
                <a:ext uri="{FF2B5EF4-FFF2-40B4-BE49-F238E27FC236}">
                  <a16:creationId xmlns:a16="http://schemas.microsoft.com/office/drawing/2014/main" id="{57A0A210-E7E2-405E-8734-7115E0CBD1D2}"/>
                </a:ext>
              </a:extLst>
            </p:cNvPr>
            <p:cNvSpPr/>
            <p:nvPr/>
          </p:nvSpPr>
          <p:spPr bwMode="auto">
            <a:xfrm>
              <a:off x="3937347" y="4018993"/>
              <a:ext cx="1080308" cy="792226"/>
            </a:xfrm>
            <a:prstGeom prst="bracePair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028">
                <a:defRPr/>
              </a:pPr>
              <a:endParaRPr lang="zh-CN" altLang="en-US" sz="1400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36BD7B6B-3F81-47BF-A794-A373DDF33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81554"/>
              </p:ext>
            </p:extLst>
          </p:nvPr>
        </p:nvGraphicFramePr>
        <p:xfrm>
          <a:off x="330761" y="4474541"/>
          <a:ext cx="11517702" cy="1463012"/>
        </p:xfrm>
        <a:graphic>
          <a:graphicData uri="http://schemas.openxmlformats.org/drawingml/2006/table">
            <a:tbl>
              <a:tblPr firstRow="1" bandRow="1"/>
              <a:tblGrid>
                <a:gridCol w="967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462">
                <a:tc>
                  <a:txBody>
                    <a:bodyPr/>
                    <a:lstStyle>
                      <a:lvl1pPr marL="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06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126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189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251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5314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2377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19944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650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zh-CN" altLang="en-US" sz="1600" b="1" i="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优势</a:t>
                      </a:r>
                      <a:endParaRPr lang="zh-CN" altLang="en-US" sz="1600" b="1" i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思源黑体 CN Bold" panose="020B0800000000000000"/>
                        <a:sym typeface="微软雅黑" panose="020B0503020204020204" pitchFamily="34" charset="-122"/>
                      </a:endParaRPr>
                    </a:p>
                  </a:txBody>
                  <a:tcPr marL="91425" marR="91425" marT="45713" marB="457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1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06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126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189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251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5314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2377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19944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650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171450" indent="-171450" algn="l" defTabSz="91412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简单使用依赖少</a:t>
                      </a:r>
                      <a:endParaRPr lang="zh-CN" altLang="en-US" sz="12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思源黑体 CN Bold" panose="020B0800000000000000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marL="91425" marR="91425" marT="45713" marB="457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1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06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126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189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251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5314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2377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19944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650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171450" indent="-171450" algn="l" defTabSz="91412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代码重复少</a:t>
                      </a:r>
                    </a:p>
                    <a:p>
                      <a:pPr marL="171450" indent="-171450" algn="l" defTabSz="91412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治理逻辑代码和业务代码分开</a:t>
                      </a:r>
                      <a:endParaRPr lang="zh-CN" altLang="en-US" sz="12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思源黑体 CN Bold" panose="020B0800000000000000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marL="91425" marR="91425" marT="45713" marB="457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1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06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126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189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251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5314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2377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19944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650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171450" indent="-171450" algn="l" defTabSz="91412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独立进程，用户业务非侵入、语言无关</a:t>
                      </a:r>
                    </a:p>
                    <a:p>
                      <a:pPr marL="171450" indent="-171450" algn="l" defTabSz="91412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治理逻辑升级业务无感知</a:t>
                      </a:r>
                    </a:p>
                    <a:p>
                      <a:pPr marL="171450" indent="-171450" algn="l" defTabSz="91412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可以渐进的微服务化</a:t>
                      </a:r>
                      <a:endParaRPr lang="zh-CN" altLang="en-US" sz="12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思源黑体 CN Bold" panose="020B0800000000000000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marL="91425" marR="91425" marT="45713" marB="457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1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799">
                <a:tc>
                  <a:txBody>
                    <a:bodyPr/>
                    <a:lstStyle>
                      <a:lvl1pPr marL="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06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126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189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251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5314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2377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19944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650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劣势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思源黑体 CN Bold" panose="020B0800000000000000"/>
                        <a:sym typeface="微软雅黑" panose="020B0503020204020204" pitchFamily="34" charset="-122"/>
                      </a:endParaRPr>
                    </a:p>
                  </a:txBody>
                  <a:tcPr marL="91425" marR="91425" marT="45713" marB="457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1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06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126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189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251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5314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2377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19944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650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代码耦合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代码重复高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运维复杂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解耦差，开发要求高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思源黑体 CN Bold" panose="020B0800000000000000"/>
                        <a:sym typeface="微软雅黑" panose="020B0503020204020204" pitchFamily="34" charset="-122"/>
                      </a:endParaRPr>
                    </a:p>
                  </a:txBody>
                  <a:tcPr marL="91425" marR="91425" marT="45713" marB="457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1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06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126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189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251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5314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2377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19944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650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171450" indent="-171450" algn="l" defTabSz="91412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SDK</a:t>
                      </a: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语言绑定、代码侵入</a:t>
                      </a:r>
                    </a:p>
                    <a:p>
                      <a:pPr marL="171450" indent="-171450" algn="l" defTabSz="91412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基于</a:t>
                      </a:r>
                      <a:r>
                        <a:rPr lang="en-US" altLang="zh-CN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SDK</a:t>
                      </a: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开发学习门槛高</a:t>
                      </a:r>
                    </a:p>
                    <a:p>
                      <a:pPr marL="171450" indent="-171450" algn="l" defTabSz="91412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在用系统改造代价大</a:t>
                      </a:r>
                    </a:p>
                    <a:p>
                      <a:pPr marL="171450" indent="-171450" algn="l" defTabSz="91412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治理能力升级影响用户业务</a:t>
                      </a:r>
                      <a:endParaRPr lang="zh-CN" altLang="en-US" sz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思源黑体 CN Bold" panose="020B0800000000000000"/>
                        <a:sym typeface="微软雅黑" panose="020B0503020204020204" pitchFamily="34" charset="-122"/>
                      </a:endParaRPr>
                    </a:p>
                  </a:txBody>
                  <a:tcPr marL="91425" marR="91425" marT="45713" marB="457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1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06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126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189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251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5314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2377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199440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6503" algn="l" defTabSz="914126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171450" indent="-171450" algn="l" defTabSz="91412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思源黑体 CN Bold" panose="020B0800000000000000"/>
                          <a:sym typeface="微软雅黑" panose="020B0503020204020204" pitchFamily="34" charset="-122"/>
                        </a:rPr>
                        <a:t>代理的性能和资源开销</a:t>
                      </a:r>
                      <a:endParaRPr lang="zh-CN" altLang="en-US" sz="12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思源黑体 CN Bold" panose="020B0800000000000000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marL="91425" marR="91425" marT="45713" marB="457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1D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3F61A12-34A4-4D29-81ED-49BC3BD91781}"/>
              </a:ext>
            </a:extLst>
          </p:cNvPr>
          <p:cNvGrpSpPr/>
          <p:nvPr/>
        </p:nvGrpSpPr>
        <p:grpSpPr>
          <a:xfrm>
            <a:off x="4425313" y="1837643"/>
            <a:ext cx="3162289" cy="2465987"/>
            <a:chOff x="841003" y="2220382"/>
            <a:chExt cx="6696744" cy="3676006"/>
          </a:xfrm>
        </p:grpSpPr>
        <p:sp>
          <p:nvSpPr>
            <p:cNvPr id="114" name="圆角矩形 36">
              <a:extLst>
                <a:ext uri="{FF2B5EF4-FFF2-40B4-BE49-F238E27FC236}">
                  <a16:creationId xmlns:a16="http://schemas.microsoft.com/office/drawing/2014/main" id="{ACE52820-B807-4E2B-8309-EA2DCF9C6E14}"/>
                </a:ext>
              </a:extLst>
            </p:cNvPr>
            <p:cNvSpPr/>
            <p:nvPr/>
          </p:nvSpPr>
          <p:spPr bwMode="auto">
            <a:xfrm>
              <a:off x="4945709" y="2227428"/>
              <a:ext cx="2592038" cy="3668960"/>
            </a:xfrm>
            <a:prstGeom prst="roundRect">
              <a:avLst>
                <a:gd name="adj" fmla="val 265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/>
            <a:p>
              <a:pPr indent="-134716" algn="ctr" defTabSz="914027">
                <a:spcBef>
                  <a:spcPct val="20000"/>
                </a:spcBef>
                <a:buClr>
                  <a:srgbClr val="CC9900"/>
                </a:buClr>
                <a:buSzPct val="100000"/>
                <a:defRPr/>
              </a:pPr>
              <a:endParaRPr lang="en-US" altLang="zh-CN" sz="400" kern="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15" name="圆角矩形 37">
              <a:extLst>
                <a:ext uri="{FF2B5EF4-FFF2-40B4-BE49-F238E27FC236}">
                  <a16:creationId xmlns:a16="http://schemas.microsoft.com/office/drawing/2014/main" id="{8A4E347C-9131-4C99-B78F-A46825E07FA3}"/>
                </a:ext>
              </a:extLst>
            </p:cNvPr>
            <p:cNvSpPr/>
            <p:nvPr/>
          </p:nvSpPr>
          <p:spPr bwMode="auto">
            <a:xfrm>
              <a:off x="841003" y="2220382"/>
              <a:ext cx="2592038" cy="3668960"/>
            </a:xfrm>
            <a:prstGeom prst="roundRect">
              <a:avLst>
                <a:gd name="adj" fmla="val 265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/>
            <a:p>
              <a:pPr indent="-134716" algn="ctr" defTabSz="914027">
                <a:spcBef>
                  <a:spcPct val="20000"/>
                </a:spcBef>
                <a:buClr>
                  <a:srgbClr val="CC9900"/>
                </a:buClr>
                <a:buSzPct val="100000"/>
                <a:defRPr/>
              </a:pPr>
              <a:endParaRPr lang="en-US" altLang="zh-CN" sz="400" kern="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E077495-F91C-4250-A830-3297A474192F}"/>
                </a:ext>
              </a:extLst>
            </p:cNvPr>
            <p:cNvSpPr/>
            <p:nvPr/>
          </p:nvSpPr>
          <p:spPr bwMode="auto">
            <a:xfrm>
              <a:off x="1200405" y="2864480"/>
              <a:ext cx="1944554" cy="1944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64760" tIns="32379" rIns="64760" bIns="32379" numCol="1" rtlCol="0" anchor="ctr" anchorCtr="1" compatLnSpc="1"/>
            <a:lstStyle/>
            <a:p>
              <a:pPr algn="ctr" defTabSz="64757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B0E8C1B-A681-4C79-B36A-4C330239EAD2}"/>
                </a:ext>
              </a:extLst>
            </p:cNvPr>
            <p:cNvSpPr/>
            <p:nvPr/>
          </p:nvSpPr>
          <p:spPr bwMode="auto">
            <a:xfrm>
              <a:off x="1272427" y="3872767"/>
              <a:ext cx="1656472" cy="792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91441" tIns="45721" rIns="91441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902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400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D5BBBAAE-E211-4BDC-B785-E5BFDF2F8B85}"/>
                </a:ext>
              </a:extLst>
            </p:cNvPr>
            <p:cNvSpPr txBox="1"/>
            <p:nvPr/>
          </p:nvSpPr>
          <p:spPr>
            <a:xfrm>
              <a:off x="993981" y="2360338"/>
              <a:ext cx="1543876" cy="36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pPr defTabSz="1219028">
                <a:defRPr/>
              </a:pP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Node 1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0017C3F-D465-42A6-BDAA-8B72DD8AEDF2}"/>
                </a:ext>
              </a:extLst>
            </p:cNvPr>
            <p:cNvSpPr txBox="1"/>
            <p:nvPr/>
          </p:nvSpPr>
          <p:spPr>
            <a:xfrm>
              <a:off x="1272427" y="2962894"/>
              <a:ext cx="1286782" cy="36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028"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</a:t>
              </a: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1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A5F2574-B3F7-4B35-A3E4-107E3AFDA87C}"/>
                </a:ext>
              </a:extLst>
            </p:cNvPr>
            <p:cNvSpPr/>
            <p:nvPr/>
          </p:nvSpPr>
          <p:spPr bwMode="auto">
            <a:xfrm>
              <a:off x="1416468" y="3313687"/>
              <a:ext cx="1512430" cy="376350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1" tIns="45721" rIns="91441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02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自身业务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EC3C13C9-EF33-4FE9-86BB-49EC1FB36220}"/>
                </a:ext>
              </a:extLst>
            </p:cNvPr>
            <p:cNvSpPr txBox="1"/>
            <p:nvPr/>
          </p:nvSpPr>
          <p:spPr>
            <a:xfrm>
              <a:off x="1406415" y="3894259"/>
              <a:ext cx="936266" cy="321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pPr defTabSz="1219028">
                <a:defRPr/>
              </a:pPr>
              <a:r>
                <a:rPr lang="en-US" altLang="zh-CN" sz="8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SDK</a:t>
              </a:r>
              <a:endParaRPr lang="zh-CN" altLang="en-US" sz="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2540A5AB-B80C-4E82-8124-B37BC300A099}"/>
                </a:ext>
              </a:extLst>
            </p:cNvPr>
            <p:cNvSpPr/>
            <p:nvPr/>
          </p:nvSpPr>
          <p:spPr bwMode="auto">
            <a:xfrm>
              <a:off x="1416468" y="4160849"/>
              <a:ext cx="1368390" cy="3601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51" tIns="34276" rIns="68551" bIns="34276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68548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服务治理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9232AA8-2842-430B-B313-F201353D2942}"/>
                </a:ext>
              </a:extLst>
            </p:cNvPr>
            <p:cNvSpPr/>
            <p:nvPr/>
          </p:nvSpPr>
          <p:spPr bwMode="auto">
            <a:xfrm>
              <a:off x="5341472" y="2864480"/>
              <a:ext cx="1944554" cy="1944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64760" tIns="32379" rIns="64760" bIns="32379" numCol="1" rtlCol="0" anchor="ctr" anchorCtr="1" compatLnSpc="1"/>
            <a:lstStyle/>
            <a:p>
              <a:pPr algn="ctr" defTabSz="64757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B60D67C-CEF1-4BEA-86FD-E4EB9F0DDA4F}"/>
                </a:ext>
              </a:extLst>
            </p:cNvPr>
            <p:cNvSpPr/>
            <p:nvPr/>
          </p:nvSpPr>
          <p:spPr bwMode="auto">
            <a:xfrm>
              <a:off x="5413493" y="3872767"/>
              <a:ext cx="1656472" cy="792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91441" tIns="45721" rIns="91441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902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400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72173EF6-5CB6-416A-91B3-CF38D2534628}"/>
                </a:ext>
              </a:extLst>
            </p:cNvPr>
            <p:cNvSpPr txBox="1"/>
            <p:nvPr/>
          </p:nvSpPr>
          <p:spPr>
            <a:xfrm>
              <a:off x="5135049" y="2360338"/>
              <a:ext cx="1543876" cy="36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pPr defTabSz="1219028">
                <a:defRPr/>
              </a:pP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Node 2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815602A2-2E34-4802-B9B4-FDCF5102BB1B}"/>
                </a:ext>
              </a:extLst>
            </p:cNvPr>
            <p:cNvSpPr txBox="1"/>
            <p:nvPr/>
          </p:nvSpPr>
          <p:spPr>
            <a:xfrm>
              <a:off x="5413493" y="2962894"/>
              <a:ext cx="1286782" cy="36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028"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</a:t>
              </a: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2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6B936501-875C-4C84-8E47-F01FF71B6A10}"/>
                </a:ext>
              </a:extLst>
            </p:cNvPr>
            <p:cNvSpPr/>
            <p:nvPr/>
          </p:nvSpPr>
          <p:spPr bwMode="auto">
            <a:xfrm>
              <a:off x="5557534" y="3313687"/>
              <a:ext cx="1512430" cy="355255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1" tIns="45721" rIns="91441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02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自身业务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9B3AAC90-9374-4300-8543-58C61BB4034F}"/>
                </a:ext>
              </a:extLst>
            </p:cNvPr>
            <p:cNvSpPr txBox="1"/>
            <p:nvPr/>
          </p:nvSpPr>
          <p:spPr>
            <a:xfrm>
              <a:off x="5547482" y="3894259"/>
              <a:ext cx="936266" cy="321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pPr defTabSz="1219028">
                <a:defRPr/>
              </a:pPr>
              <a:r>
                <a:rPr lang="en-US" altLang="zh-CN" sz="8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SDK</a:t>
              </a:r>
              <a:endParaRPr lang="zh-CN" altLang="en-US" sz="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C7C749A-41B5-4D08-BBC6-219E1EF0D2A3}"/>
                </a:ext>
              </a:extLst>
            </p:cNvPr>
            <p:cNvSpPr/>
            <p:nvPr/>
          </p:nvSpPr>
          <p:spPr bwMode="auto">
            <a:xfrm>
              <a:off x="5557534" y="4160849"/>
              <a:ext cx="1368390" cy="3601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51" tIns="34276" rIns="68551" bIns="34276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68548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服务治理</a:t>
              </a:r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1B053C5E-BA34-470A-AD50-EF5A4F8F98F4}"/>
                </a:ext>
              </a:extLst>
            </p:cNvPr>
            <p:cNvCxnSpPr/>
            <p:nvPr/>
          </p:nvCxnSpPr>
          <p:spPr bwMode="auto">
            <a:xfrm>
              <a:off x="3091123" y="4275387"/>
              <a:ext cx="219651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arrow" w="lg" len="sm"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F4E801C-F84A-473A-8458-759613A648BE}"/>
                </a:ext>
              </a:extLst>
            </p:cNvPr>
            <p:cNvSpPr/>
            <p:nvPr/>
          </p:nvSpPr>
          <p:spPr bwMode="auto">
            <a:xfrm>
              <a:off x="1200406" y="5169137"/>
              <a:ext cx="6085619" cy="4321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68546" tIns="34274" rIns="68546" bIns="34274" rtlCol="0" anchor="ctr"/>
            <a:lstStyle/>
            <a:p>
              <a:pPr algn="ctr" defTabSz="121902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服务总线</a:t>
              </a: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04D6ABB8-46FC-4476-A642-EFB92F78DA01}"/>
                </a:ext>
              </a:extLst>
            </p:cNvPr>
            <p:cNvSpPr txBox="1"/>
            <p:nvPr/>
          </p:nvSpPr>
          <p:spPr>
            <a:xfrm>
              <a:off x="3569164" y="3168226"/>
              <a:ext cx="1764202" cy="1169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服务发现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负载均衡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熔断容错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动态路由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en-US" altLang="zh-CN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…</a:t>
              </a:r>
              <a:endParaRPr lang="zh-CN" altLang="en-US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33" name="双大括号 132">
              <a:extLst>
                <a:ext uri="{FF2B5EF4-FFF2-40B4-BE49-F238E27FC236}">
                  <a16:creationId xmlns:a16="http://schemas.microsoft.com/office/drawing/2014/main" id="{5F18DE82-C75B-4F68-8976-9D1A1D4562CD}"/>
                </a:ext>
              </a:extLst>
            </p:cNvPr>
            <p:cNvSpPr/>
            <p:nvPr/>
          </p:nvSpPr>
          <p:spPr bwMode="auto">
            <a:xfrm>
              <a:off x="3649316" y="4033717"/>
              <a:ext cx="1080308" cy="792226"/>
            </a:xfrm>
            <a:prstGeom prst="bracePair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028">
                <a:defRPr/>
              </a:pPr>
              <a:endParaRPr lang="zh-CN" altLang="en-US" sz="1400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C589BF62-71C5-4A04-AADA-95CE5CAF9035}"/>
              </a:ext>
            </a:extLst>
          </p:cNvPr>
          <p:cNvGrpSpPr/>
          <p:nvPr/>
        </p:nvGrpSpPr>
        <p:grpSpPr>
          <a:xfrm>
            <a:off x="8377034" y="1837643"/>
            <a:ext cx="3347794" cy="2457763"/>
            <a:chOff x="913011" y="2061642"/>
            <a:chExt cx="6696744" cy="3676006"/>
          </a:xfrm>
        </p:grpSpPr>
        <p:sp>
          <p:nvSpPr>
            <p:cNvPr id="135" name="圆角矩形 57">
              <a:extLst>
                <a:ext uri="{FF2B5EF4-FFF2-40B4-BE49-F238E27FC236}">
                  <a16:creationId xmlns:a16="http://schemas.microsoft.com/office/drawing/2014/main" id="{EF5FE113-4964-4FB5-A6E6-43B3C33E8E90}"/>
                </a:ext>
              </a:extLst>
            </p:cNvPr>
            <p:cNvSpPr/>
            <p:nvPr/>
          </p:nvSpPr>
          <p:spPr bwMode="auto">
            <a:xfrm>
              <a:off x="5017717" y="2068688"/>
              <a:ext cx="2592038" cy="3668960"/>
            </a:xfrm>
            <a:prstGeom prst="roundRect">
              <a:avLst>
                <a:gd name="adj" fmla="val 265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/>
            <a:p>
              <a:pPr indent="-134716" algn="ctr" defTabSz="914027">
                <a:spcBef>
                  <a:spcPct val="20000"/>
                </a:spcBef>
                <a:buClr>
                  <a:srgbClr val="CC9900"/>
                </a:buClr>
                <a:buSzPct val="100000"/>
                <a:defRPr/>
              </a:pPr>
              <a:endParaRPr lang="en-US" altLang="zh-CN" sz="400" kern="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36" name="圆角矩形 58">
              <a:extLst>
                <a:ext uri="{FF2B5EF4-FFF2-40B4-BE49-F238E27FC236}">
                  <a16:creationId xmlns:a16="http://schemas.microsoft.com/office/drawing/2014/main" id="{21BB9987-CB8D-44C4-B136-77F5FE34DA24}"/>
                </a:ext>
              </a:extLst>
            </p:cNvPr>
            <p:cNvSpPr/>
            <p:nvPr/>
          </p:nvSpPr>
          <p:spPr bwMode="auto">
            <a:xfrm>
              <a:off x="913011" y="2061642"/>
              <a:ext cx="2592038" cy="3668960"/>
            </a:xfrm>
            <a:prstGeom prst="roundRect">
              <a:avLst>
                <a:gd name="adj" fmla="val 265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/>
            <a:p>
              <a:pPr indent="-134716" algn="ctr" defTabSz="914027">
                <a:spcBef>
                  <a:spcPct val="20000"/>
                </a:spcBef>
                <a:buClr>
                  <a:srgbClr val="CC9900"/>
                </a:buClr>
                <a:buSzPct val="100000"/>
                <a:defRPr/>
              </a:pPr>
              <a:endParaRPr lang="en-US" altLang="zh-CN" sz="400" kern="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24BD778-8D17-4672-AFCB-2CCFAA1D3EB5}"/>
                </a:ext>
              </a:extLst>
            </p:cNvPr>
            <p:cNvSpPr/>
            <p:nvPr/>
          </p:nvSpPr>
          <p:spPr bwMode="auto">
            <a:xfrm>
              <a:off x="1272413" y="3926876"/>
              <a:ext cx="1944555" cy="792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2" tIns="45696" rIns="91392" bIns="4569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26" eaLnBrk="0" hangingPunct="0">
                <a:buClr>
                  <a:srgbClr val="CC9900"/>
                </a:buClr>
                <a:defRPr/>
              </a:pPr>
              <a:endParaRPr lang="zh-CN" altLang="en-US" sz="1000" b="1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C0B5008E-3BDB-41FF-B09C-6599568BB3C1}"/>
                </a:ext>
              </a:extLst>
            </p:cNvPr>
            <p:cNvSpPr/>
            <p:nvPr/>
          </p:nvSpPr>
          <p:spPr bwMode="auto">
            <a:xfrm>
              <a:off x="1272413" y="2705741"/>
              <a:ext cx="1944554" cy="90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64760" tIns="32379" rIns="64760" bIns="32379" numCol="1" rtlCol="0" anchor="ctr" anchorCtr="1" compatLnSpc="1"/>
            <a:lstStyle/>
            <a:p>
              <a:pPr algn="ctr" defTabSz="64757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4C7DF9C1-8B46-4348-85E9-F773147362E8}"/>
                </a:ext>
              </a:extLst>
            </p:cNvPr>
            <p:cNvSpPr txBox="1"/>
            <p:nvPr/>
          </p:nvSpPr>
          <p:spPr>
            <a:xfrm>
              <a:off x="1272413" y="2201598"/>
              <a:ext cx="1315165" cy="368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pPr defTabSz="1219028">
                <a:defRPr/>
              </a:pP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Node 1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F2431F7-DA02-45B1-93C7-82A3107BEC59}"/>
                </a:ext>
              </a:extLst>
            </p:cNvPr>
            <p:cNvSpPr txBox="1"/>
            <p:nvPr/>
          </p:nvSpPr>
          <p:spPr>
            <a:xfrm>
              <a:off x="1344431" y="2804155"/>
              <a:ext cx="1162781" cy="368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028"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</a:t>
              </a: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1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3B566C3-9B8C-431F-A421-25AF23552FEF}"/>
                </a:ext>
              </a:extLst>
            </p:cNvPr>
            <p:cNvSpPr/>
            <p:nvPr/>
          </p:nvSpPr>
          <p:spPr bwMode="auto">
            <a:xfrm>
              <a:off x="1278198" y="3154948"/>
              <a:ext cx="1641907" cy="28265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1" tIns="45721" rIns="91441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02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自身业务</a:t>
              </a: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E51D7A1D-807E-4D3C-A319-0590428DCC61}"/>
                </a:ext>
              </a:extLst>
            </p:cNvPr>
            <p:cNvSpPr txBox="1"/>
            <p:nvPr/>
          </p:nvSpPr>
          <p:spPr>
            <a:xfrm>
              <a:off x="1278196" y="3917236"/>
              <a:ext cx="1229018" cy="32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pPr defTabSz="1219028">
                <a:defRPr/>
              </a:pPr>
              <a:r>
                <a:rPr lang="zh-CN" altLang="en-US" sz="8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服务网格</a:t>
              </a:r>
              <a:endParaRPr lang="zh-CN" altLang="en-US" sz="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7761774-BAF5-4645-A3F8-B45A15A71429}"/>
                </a:ext>
              </a:extLst>
            </p:cNvPr>
            <p:cNvSpPr/>
            <p:nvPr/>
          </p:nvSpPr>
          <p:spPr bwMode="auto">
            <a:xfrm>
              <a:off x="1488476" y="4214959"/>
              <a:ext cx="1368389" cy="3601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51" tIns="34276" rIns="68551" bIns="34276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68548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服务治理</a:t>
              </a: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8F0F9EB-3308-4BCB-AAB0-509442584C4E}"/>
                </a:ext>
              </a:extLst>
            </p:cNvPr>
            <p:cNvSpPr/>
            <p:nvPr/>
          </p:nvSpPr>
          <p:spPr bwMode="auto">
            <a:xfrm>
              <a:off x="5413480" y="3926879"/>
              <a:ext cx="1944555" cy="792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2" tIns="45696" rIns="91392" bIns="4569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26" eaLnBrk="0" hangingPunct="0">
                <a:buClr>
                  <a:srgbClr val="CC9900"/>
                </a:buClr>
                <a:defRPr/>
              </a:pPr>
              <a:endParaRPr lang="zh-CN" altLang="en-US" sz="1000" b="1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0B2E911C-9EE7-4107-8C57-3BC307220A3B}"/>
                </a:ext>
              </a:extLst>
            </p:cNvPr>
            <p:cNvSpPr/>
            <p:nvPr/>
          </p:nvSpPr>
          <p:spPr bwMode="auto">
            <a:xfrm>
              <a:off x="5413480" y="2705741"/>
              <a:ext cx="1944554" cy="90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64760" tIns="32379" rIns="64760" bIns="32379" numCol="1" rtlCol="0" anchor="ctr" anchorCtr="1" compatLnSpc="1"/>
            <a:lstStyle/>
            <a:p>
              <a:pPr algn="ctr" defTabSz="64757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984D4656-66D5-47A0-904A-6453F9367447}"/>
                </a:ext>
              </a:extLst>
            </p:cNvPr>
            <p:cNvSpPr txBox="1"/>
            <p:nvPr/>
          </p:nvSpPr>
          <p:spPr>
            <a:xfrm>
              <a:off x="5413480" y="2201598"/>
              <a:ext cx="1422446" cy="368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pPr defTabSz="1219028">
                <a:defRPr/>
              </a:pP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Node 2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1D1A5AC7-E98F-4A25-B287-935F850E48B9}"/>
                </a:ext>
              </a:extLst>
            </p:cNvPr>
            <p:cNvSpPr txBox="1"/>
            <p:nvPr/>
          </p:nvSpPr>
          <p:spPr>
            <a:xfrm>
              <a:off x="5485498" y="2804155"/>
              <a:ext cx="1440649" cy="368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028"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</a:t>
              </a: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2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6D99C146-AE76-4A11-BB7D-5C596B5BF1F1}"/>
                </a:ext>
              </a:extLst>
            </p:cNvPr>
            <p:cNvSpPr/>
            <p:nvPr/>
          </p:nvSpPr>
          <p:spPr bwMode="auto">
            <a:xfrm>
              <a:off x="5448786" y="3169309"/>
              <a:ext cx="1692368" cy="277202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1" tIns="45721" rIns="91441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02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自身业务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3935C37C-E457-450F-A242-992696C74BDA}"/>
                </a:ext>
              </a:extLst>
            </p:cNvPr>
            <p:cNvSpPr txBox="1"/>
            <p:nvPr/>
          </p:nvSpPr>
          <p:spPr>
            <a:xfrm>
              <a:off x="5521541" y="3936545"/>
              <a:ext cx="1476389" cy="32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pPr defTabSz="1219028">
                <a:defRPr/>
              </a:pPr>
              <a:r>
                <a:rPr lang="zh-CN" altLang="en-US" sz="8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服务网格</a:t>
              </a:r>
              <a:endParaRPr lang="zh-CN" altLang="en-US" sz="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6AE5F25-A58E-4929-87A2-F771D78D113A}"/>
                </a:ext>
              </a:extLst>
            </p:cNvPr>
            <p:cNvSpPr/>
            <p:nvPr/>
          </p:nvSpPr>
          <p:spPr bwMode="auto">
            <a:xfrm>
              <a:off x="5629542" y="4214962"/>
              <a:ext cx="1368389" cy="3601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51" tIns="34276" rIns="68551" bIns="34276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68548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服务治理</a:t>
              </a: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FB91340C-2912-41D1-9B81-D8920DDB09CE}"/>
                </a:ext>
              </a:extLst>
            </p:cNvPr>
            <p:cNvCxnSpPr/>
            <p:nvPr/>
          </p:nvCxnSpPr>
          <p:spPr bwMode="auto">
            <a:xfrm>
              <a:off x="3216968" y="4322989"/>
              <a:ext cx="219651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arrow" w="lg" len="sm"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6B6510DC-8620-4C62-8F49-75101270E524}"/>
                </a:ext>
              </a:extLst>
            </p:cNvPr>
            <p:cNvSpPr/>
            <p:nvPr/>
          </p:nvSpPr>
          <p:spPr bwMode="auto">
            <a:xfrm>
              <a:off x="1272414" y="5010397"/>
              <a:ext cx="6085619" cy="4321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68546" tIns="34274" rIns="68546" bIns="34274" rtlCol="0" anchor="ctr"/>
            <a:lstStyle/>
            <a:p>
              <a:pPr algn="ctr" defTabSz="121902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通信基础</a:t>
              </a: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2D635237-07C3-4F32-99C8-4DF800290B0C}"/>
                </a:ext>
              </a:extLst>
            </p:cNvPr>
            <p:cNvSpPr txBox="1"/>
            <p:nvPr/>
          </p:nvSpPr>
          <p:spPr>
            <a:xfrm>
              <a:off x="3657789" y="3073859"/>
              <a:ext cx="1574912" cy="117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服务发现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负载均衡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熔断容错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zh-CN" altLang="en-US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动态路由</a:t>
              </a:r>
              <a:endParaRPr lang="en-US" altLang="zh-CN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  <a:p>
              <a:pPr defTabSz="1219028">
                <a:defRPr/>
              </a:pPr>
              <a:r>
                <a:rPr lang="en-US" altLang="zh-CN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思源黑体 CN Bold" panose="020B0800000000000000"/>
                  <a:sym typeface="微软雅黑" panose="020B0503020204020204" pitchFamily="34" charset="-122"/>
                </a:rPr>
                <a:t>…</a:t>
              </a:r>
              <a:endParaRPr lang="zh-CN" altLang="en-US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sp>
          <p:nvSpPr>
            <p:cNvPr id="154" name="双大括号 153">
              <a:extLst>
                <a:ext uri="{FF2B5EF4-FFF2-40B4-BE49-F238E27FC236}">
                  <a16:creationId xmlns:a16="http://schemas.microsoft.com/office/drawing/2014/main" id="{78056677-89A2-43E5-9A1C-7B3BC915B0CB}"/>
                </a:ext>
              </a:extLst>
            </p:cNvPr>
            <p:cNvSpPr/>
            <p:nvPr/>
          </p:nvSpPr>
          <p:spPr bwMode="auto">
            <a:xfrm>
              <a:off x="3721323" y="3874977"/>
              <a:ext cx="1080308" cy="792226"/>
            </a:xfrm>
            <a:prstGeom prst="bracePair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028">
                <a:defRPr/>
              </a:pPr>
              <a:endParaRPr lang="zh-CN" altLang="en-US" sz="1400" kern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8A700B0E-9CC4-45CE-BAF3-B36A56F987B9}"/>
                </a:ext>
              </a:extLst>
            </p:cNvPr>
            <p:cNvCxnSpPr>
              <a:stCxn id="141" idx="2"/>
            </p:cNvCxnSpPr>
            <p:nvPr/>
          </p:nvCxnSpPr>
          <p:spPr bwMode="auto">
            <a:xfrm flipH="1">
              <a:off x="2094363" y="3437604"/>
              <a:ext cx="4789" cy="53711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arrow" w="lg" len="sm"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3E2BB436-4366-420A-BE0F-962390240F28}"/>
                </a:ext>
              </a:extLst>
            </p:cNvPr>
            <p:cNvCxnSpPr/>
            <p:nvPr/>
          </p:nvCxnSpPr>
          <p:spPr bwMode="auto">
            <a:xfrm flipH="1">
              <a:off x="6333530" y="3492484"/>
              <a:ext cx="2" cy="459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arrow" w="lg" len="sm"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E9077A52-CE3B-4D74-B4A6-2BA36796B685}"/>
              </a:ext>
            </a:extLst>
          </p:cNvPr>
          <p:cNvSpPr/>
          <p:nvPr/>
        </p:nvSpPr>
        <p:spPr>
          <a:xfrm>
            <a:off x="8114862" y="5104306"/>
            <a:ext cx="3056760" cy="479927"/>
          </a:xfrm>
          <a:prstGeom prst="rect">
            <a:avLst/>
          </a:prstGeom>
        </p:spPr>
        <p:txBody>
          <a:bodyPr lIns="121876" tIns="60938" rIns="121876" bIns="60938"/>
          <a:lstStyle/>
          <a:p>
            <a:pPr defTabSz="1218956">
              <a:lnSpc>
                <a:spcPct val="90000"/>
              </a:lnSpc>
              <a:spcBef>
                <a:spcPct val="0"/>
              </a:spcBef>
            </a:pPr>
            <a:endParaRPr lang="en-US" altLang="zh-CN" sz="1599" b="1" dirty="0">
              <a:solidFill>
                <a:srgbClr val="C00000"/>
              </a:solidFill>
              <a:latin typeface="微软雅黑" panose="020B0503020204020204" pitchFamily="34" charset="-122"/>
              <a:ea typeface="思源黑体 CN Bold" panose="020B0800000000000000"/>
              <a:sym typeface="微软雅黑" panose="020B0503020204020204" pitchFamily="34" charset="-122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B8B3D120-B415-4A9E-B08E-532C51CF9A1B}"/>
              </a:ext>
            </a:extLst>
          </p:cNvPr>
          <p:cNvSpPr/>
          <p:nvPr/>
        </p:nvSpPr>
        <p:spPr>
          <a:xfrm>
            <a:off x="8114861" y="5750422"/>
            <a:ext cx="3056760" cy="479927"/>
          </a:xfrm>
          <a:prstGeom prst="rect">
            <a:avLst/>
          </a:prstGeom>
        </p:spPr>
        <p:txBody>
          <a:bodyPr lIns="121876" tIns="60938" rIns="121876" bIns="60938"/>
          <a:lstStyle/>
          <a:p>
            <a:pPr defTabSz="1218956">
              <a:lnSpc>
                <a:spcPct val="90000"/>
              </a:lnSpc>
              <a:spcBef>
                <a:spcPct val="0"/>
              </a:spcBef>
            </a:pPr>
            <a:endParaRPr lang="en-US" altLang="zh-CN" sz="1599" b="1" dirty="0">
              <a:solidFill>
                <a:srgbClr val="C00000"/>
              </a:solidFill>
              <a:latin typeface="微软雅黑" panose="020B0503020204020204" pitchFamily="34" charset="-122"/>
              <a:ea typeface="思源黑体 CN Bold" panose="020B0800000000000000"/>
              <a:sym typeface="微软雅黑" panose="020B0503020204020204" pitchFamily="34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52CC08C-40DE-413B-985F-8E7CF5E8CA06}"/>
              </a:ext>
            </a:extLst>
          </p:cNvPr>
          <p:cNvSpPr/>
          <p:nvPr/>
        </p:nvSpPr>
        <p:spPr>
          <a:xfrm>
            <a:off x="7462580" y="6019859"/>
            <a:ext cx="4473958" cy="560734"/>
          </a:xfrm>
          <a:prstGeom prst="rect">
            <a:avLst/>
          </a:prstGeom>
        </p:spPr>
        <p:txBody>
          <a:bodyPr lIns="121876" tIns="60938" rIns="121876" bIns="60938"/>
          <a:lstStyle/>
          <a:p>
            <a:pPr defTabSz="1218956">
              <a:lnSpc>
                <a:spcPct val="90000"/>
              </a:lnSpc>
              <a:spcBef>
                <a:spcPct val="0"/>
              </a:spcBef>
            </a:pPr>
            <a:endParaRPr lang="en-US" altLang="zh-CN" sz="1599" b="1" dirty="0">
              <a:solidFill>
                <a:srgbClr val="C00000"/>
              </a:solidFill>
              <a:latin typeface="微软雅黑" panose="020B0503020204020204" pitchFamily="34" charset="-122"/>
              <a:ea typeface="思源黑体 CN Bold" panose="020B0800000000000000"/>
              <a:sym typeface="微软雅黑" panose="020B0503020204020204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7EECCA8-EF68-48AE-A025-294B2F821F2E}"/>
              </a:ext>
            </a:extLst>
          </p:cNvPr>
          <p:cNvSpPr/>
          <p:nvPr/>
        </p:nvSpPr>
        <p:spPr>
          <a:xfrm>
            <a:off x="10050025" y="6047796"/>
            <a:ext cx="1338828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56">
              <a:lnSpc>
                <a:spcPct val="90000"/>
              </a:lnSpc>
              <a:spcBef>
                <a:spcPct val="0"/>
              </a:spcBef>
            </a:pPr>
            <a:r>
              <a:rPr lang="zh-CN" altLang="en-US" sz="1799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rPr>
              <a:t>基础设施层</a:t>
            </a:r>
            <a:endParaRPr lang="en-US" altLang="zh-CN" sz="1799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思源黑体 CN Bold" panose="020B0800000000000000"/>
              <a:sym typeface="微软雅黑" panose="020B0503020204020204" pitchFamily="34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E39B0E6-2FE3-4580-A5F5-CFCF1F1A6030}"/>
              </a:ext>
            </a:extLst>
          </p:cNvPr>
          <p:cNvSpPr/>
          <p:nvPr/>
        </p:nvSpPr>
        <p:spPr>
          <a:xfrm>
            <a:off x="629673" y="6126713"/>
            <a:ext cx="877163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56">
              <a:lnSpc>
                <a:spcPct val="90000"/>
              </a:lnSpc>
              <a:spcBef>
                <a:spcPct val="0"/>
              </a:spcBef>
            </a:pPr>
            <a:r>
              <a:rPr lang="zh-CN" altLang="en-US" sz="1799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思源黑体 CN Bold" panose="020B0800000000000000"/>
                <a:sym typeface="微软雅黑" panose="020B0503020204020204" pitchFamily="34" charset="-122"/>
              </a:rPr>
              <a:t>业务层</a:t>
            </a:r>
            <a:endParaRPr lang="en-US" altLang="zh-CN" sz="1799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思源黑体 CN Bold" panose="020B0800000000000000"/>
              <a:sym typeface="微软雅黑" panose="020B0503020204020204" pitchFamily="34" charset="-122"/>
            </a:endParaRPr>
          </a:p>
        </p:txBody>
      </p:sp>
      <p:sp>
        <p:nvSpPr>
          <p:cNvPr id="162" name="右箭头 84">
            <a:extLst>
              <a:ext uri="{FF2B5EF4-FFF2-40B4-BE49-F238E27FC236}">
                <a16:creationId xmlns:a16="http://schemas.microsoft.com/office/drawing/2014/main" id="{FFE19D8F-0C40-4776-9F27-ACD67D6339B2}"/>
              </a:ext>
            </a:extLst>
          </p:cNvPr>
          <p:cNvSpPr/>
          <p:nvPr/>
        </p:nvSpPr>
        <p:spPr>
          <a:xfrm>
            <a:off x="2782245" y="5912448"/>
            <a:ext cx="6192688" cy="687809"/>
          </a:xfrm>
          <a:prstGeom prst="rightArrow">
            <a:avLst/>
          </a:prstGeom>
          <a:gradFill flip="none" rotWithShape="1">
            <a:gsLst>
              <a:gs pos="87000">
                <a:srgbClr val="707C8D"/>
              </a:gs>
              <a:gs pos="16000">
                <a:schemeClr val="bg1"/>
              </a:gs>
            </a:gsLst>
            <a:lin ang="2400000" scaled="0"/>
            <a:tileRect/>
          </a:gra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b="1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69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AC3CCD8F-1B73-7EDF-C53D-8B49FE695A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ACABC4-720E-FEE6-3CCF-0881334F1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E8A24135-AAA2-A5CD-B3B8-7FADFABF3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906DAC97-B058-5FEC-6D19-5FDC59492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50EDEECD-89F3-B958-98FA-4370A6011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96" name="副标题 4">
            <a:extLst>
              <a:ext uri="{FF2B5EF4-FFF2-40B4-BE49-F238E27FC236}">
                <a16:creationId xmlns:a16="http://schemas.microsoft.com/office/drawing/2014/main" id="{5E6F571F-55AF-4D87-9B63-35DFB5665F20}"/>
              </a:ext>
            </a:extLst>
          </p:cNvPr>
          <p:cNvSpPr txBox="1">
            <a:spLocks/>
          </p:cNvSpPr>
          <p:nvPr/>
        </p:nvSpPr>
        <p:spPr>
          <a:xfrm>
            <a:off x="1611086" y="401795"/>
            <a:ext cx="10727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服务网格架构及问题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5CFAD33-BA75-4F3C-B806-CBE829325AE0}"/>
              </a:ext>
            </a:extLst>
          </p:cNvPr>
          <p:cNvSpPr txBox="1"/>
          <p:nvPr/>
        </p:nvSpPr>
        <p:spPr>
          <a:xfrm>
            <a:off x="6493418" y="1092616"/>
            <a:ext cx="5114928" cy="645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112">
              <a:lnSpc>
                <a:spcPct val="150000"/>
              </a:lnSpc>
            </a:pPr>
            <a:r>
              <a:rPr lang="en-US" altLang="zh-CN" sz="1200" b="1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sidecar</a:t>
            </a: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架构存在明显的时延底噪开销，已成为业界共识的痛点问题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ABEAE8A3-BA49-44C5-98E4-6E7BFCA94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3574" y="1536022"/>
            <a:ext cx="4372249" cy="1199712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53AF57C8-ECB3-4ED6-A6F2-13C935F891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031" y="1245669"/>
            <a:ext cx="4352493" cy="3219653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5A1541C3-91DD-4EE9-B6F3-5522DA42A09E}"/>
              </a:ext>
            </a:extLst>
          </p:cNvPr>
          <p:cNvSpPr txBox="1"/>
          <p:nvPr/>
        </p:nvSpPr>
        <p:spPr>
          <a:xfrm>
            <a:off x="606031" y="4465322"/>
            <a:ext cx="5117116" cy="16600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112">
              <a:lnSpc>
                <a:spcPct val="150000"/>
              </a:lnSpc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网格数据面存在的挑战：</a:t>
            </a:r>
            <a:endParaRPr lang="en-US" altLang="zh-CN" sz="1200" b="1" dirty="0">
              <a:solidFill>
                <a:srgbClr val="1D1D1A"/>
              </a:solidFill>
              <a:latin typeface="微软雅黑" panose="020B0503020204020204" pitchFamily="34" charset="-122"/>
              <a:ea typeface="思源黑体 CN Bold" panose="020B0800000000000000"/>
            </a:endParaRPr>
          </a:p>
          <a:p>
            <a:pPr marL="171381" indent="-171381" defTabSz="91411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时延性能差：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服务访问单跳增加</a:t>
            </a:r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2~3ms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，无法满足时延敏感应用诉求</a:t>
            </a:r>
            <a:endParaRPr lang="en-US" altLang="zh-CN" sz="1200" dirty="0">
              <a:solidFill>
                <a:srgbClr val="1D1D1A"/>
              </a:solidFill>
              <a:latin typeface="微软雅黑" panose="020B0503020204020204" pitchFamily="34" charset="-122"/>
              <a:ea typeface="思源黑体 CN Bold" panose="020B0800000000000000"/>
            </a:endParaRPr>
          </a:p>
          <a:p>
            <a:pPr marL="171381" indent="-171381" defTabSz="91411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资源占用大：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代理节点占用大量</a:t>
            </a:r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CPU/MEM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开销，业务容器部署密度低</a:t>
            </a:r>
            <a:endParaRPr lang="en-US" altLang="zh-CN" sz="1200" dirty="0">
              <a:solidFill>
                <a:srgbClr val="1D1D1A"/>
              </a:solidFill>
              <a:latin typeface="微软雅黑" panose="020B0503020204020204" pitchFamily="34" charset="-122"/>
              <a:ea typeface="思源黑体 CN Bold" panose="020B0800000000000000"/>
            </a:endParaRPr>
          </a:p>
          <a:p>
            <a:pPr marL="171381" indent="-171381" defTabSz="91411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观测运维能力不足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：观测运维信息只能体现</a:t>
            </a:r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sidecar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之间的部分，无法实现</a:t>
            </a:r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E2E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观测运维；</a:t>
            </a:r>
            <a:endParaRPr lang="en-US" altLang="zh-CN" sz="1200" dirty="0">
              <a:solidFill>
                <a:srgbClr val="1D1D1A"/>
              </a:solidFill>
              <a:latin typeface="微软雅黑" panose="020B0503020204020204" pitchFamily="34" charset="-122"/>
              <a:ea typeface="思源黑体 CN Bold" panose="020B0800000000000000"/>
            </a:endParaRPr>
          </a:p>
          <a:p>
            <a:pPr marL="171381" indent="-171381" defTabSz="91411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三方协议治理支持不足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思源黑体 CN Bold" panose="020B0800000000000000"/>
              </a:rPr>
              <a:t>：只支持主流协议，协议扩展性不足</a:t>
            </a:r>
            <a:endParaRPr lang="en-US" altLang="zh-CN" sz="1200" dirty="0">
              <a:solidFill>
                <a:srgbClr val="1D1D1A"/>
              </a:solidFill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F242633F-E383-419A-83E8-829A3DEE8F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1516" y="2962472"/>
            <a:ext cx="4090919" cy="3091864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42022964-2B00-4CC0-A795-BD034934AA9A}"/>
              </a:ext>
            </a:extLst>
          </p:cNvPr>
          <p:cNvSpPr txBox="1"/>
          <p:nvPr/>
        </p:nvSpPr>
        <p:spPr>
          <a:xfrm>
            <a:off x="6712791" y="6033923"/>
            <a:ext cx="4676181" cy="1828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4112"/>
            <a:r>
              <a:rPr lang="en-US" altLang="zh-CN" sz="1000" b="0" dirty="0">
                <a:solidFill>
                  <a:srgbClr val="1D1D1A"/>
                </a:solidFill>
                <a:ea typeface="思源黑体 CN Bold" panose="020B0800000000000000"/>
              </a:rPr>
              <a:t>https://istio.io/latest/docs/ops/deployment/performance-and-scalability/</a:t>
            </a:r>
            <a:endParaRPr lang="zh-CN" altLang="en-US" sz="1000" b="0" dirty="0">
              <a:solidFill>
                <a:srgbClr val="1D1D1A"/>
              </a:solidFill>
              <a:ea typeface="思源黑体 CN Bold" panose="020B080000000000000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F97492B-3727-499E-BDA0-E4FF210820D5}"/>
              </a:ext>
            </a:extLst>
          </p:cNvPr>
          <p:cNvCxnSpPr/>
          <p:nvPr/>
        </p:nvCxnSpPr>
        <p:spPr>
          <a:xfrm>
            <a:off x="10575477" y="4726941"/>
            <a:ext cx="0" cy="106029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53EC0C8-5BCF-482C-A6B3-4071301D25D6}"/>
              </a:ext>
            </a:extLst>
          </p:cNvPr>
          <p:cNvSpPr txBox="1"/>
          <p:nvPr/>
        </p:nvSpPr>
        <p:spPr>
          <a:xfrm>
            <a:off x="10575477" y="5110839"/>
            <a:ext cx="914043" cy="29249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914112">
              <a:lnSpc>
                <a:spcPct val="150000"/>
              </a:lnSpc>
            </a:pPr>
            <a:r>
              <a:rPr lang="zh-CN" altLang="en-US" sz="1000" dirty="0">
                <a:solidFill>
                  <a:srgbClr val="707C8D"/>
                </a:solidFill>
                <a:latin typeface="Microsoft YaHei" panose="020B0503020204020204" pitchFamily="34" charset="-122"/>
                <a:ea typeface="思源黑体 CN Bold" panose="020B0800000000000000"/>
              </a:rPr>
              <a:t>时延开销大</a:t>
            </a:r>
          </a:p>
        </p:txBody>
      </p:sp>
    </p:spTree>
    <p:extLst>
      <p:ext uri="{BB962C8B-B14F-4D97-AF65-F5344CB8AC3E}">
        <p14:creationId xmlns:p14="http://schemas.microsoft.com/office/powerpoint/2010/main" val="196640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E8A24135-AAA2-A5CD-B3B8-7FADFABF3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906DAC97-B058-5FEC-6D19-5FDC59492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50EDEECD-89F3-B958-98FA-4370A6011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11" name="副标题 4">
            <a:extLst>
              <a:ext uri="{FF2B5EF4-FFF2-40B4-BE49-F238E27FC236}">
                <a16:creationId xmlns:a16="http://schemas.microsoft.com/office/drawing/2014/main" id="{5E6F571F-55AF-4D87-9B63-35DFB5665F20}"/>
              </a:ext>
            </a:extLst>
          </p:cNvPr>
          <p:cNvSpPr txBox="1">
            <a:spLocks/>
          </p:cNvSpPr>
          <p:nvPr/>
        </p:nvSpPr>
        <p:spPr>
          <a:xfrm>
            <a:off x="1325819" y="455773"/>
            <a:ext cx="570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 err="1"/>
              <a:t>sockmap</a:t>
            </a:r>
            <a:r>
              <a:rPr lang="zh-CN" altLang="en-US" dirty="0"/>
              <a:t>加速网格数据面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3102839-0348-43DB-86EE-585EDEC003B4}"/>
              </a:ext>
            </a:extLst>
          </p:cNvPr>
          <p:cNvSpPr txBox="1">
            <a:spLocks/>
          </p:cNvSpPr>
          <p:nvPr/>
        </p:nvSpPr>
        <p:spPr>
          <a:xfrm>
            <a:off x="787336" y="3705369"/>
            <a:ext cx="9472232" cy="2314925"/>
          </a:xfrm>
          <a:prstGeom prst="rect">
            <a:avLst/>
          </a:prstGeom>
        </p:spPr>
        <p:txBody>
          <a:bodyPr vert="horz" lIns="91425" tIns="45713" rIns="91425" bIns="45713" rtlCol="0" anchor="t">
            <a:noAutofit/>
          </a:bodyPr>
          <a:lstStyle>
            <a:lvl1pPr algn="l" defTabSz="685709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defTabSz="685846">
              <a:defRPr/>
            </a:pPr>
            <a:r>
              <a:rPr lang="en-US" altLang="zh-CN" sz="1600" dirty="0" err="1">
                <a:ea typeface="思源黑体 CN Bold" panose="020B0800000000000000"/>
                <a:sym typeface="微软雅黑" panose="020B0503020204020204" pitchFamily="34" charset="-122"/>
              </a:rPr>
              <a:t>sockmap</a:t>
            </a:r>
            <a:r>
              <a:rPr lang="zh-CN" altLang="en-US" sz="1600" dirty="0">
                <a:ea typeface="思源黑体 CN Bold" panose="020B0800000000000000"/>
                <a:sym typeface="微软雅黑" panose="020B0503020204020204" pitchFamily="34" charset="-122"/>
              </a:rPr>
              <a:t>是</a:t>
            </a:r>
            <a:r>
              <a:rPr lang="en-US" altLang="zh-CN" sz="1600" dirty="0" err="1">
                <a:ea typeface="思源黑体 CN Bold" panose="020B0800000000000000"/>
                <a:sym typeface="微软雅黑" panose="020B0503020204020204" pitchFamily="34" charset="-122"/>
              </a:rPr>
              <a:t>linux</a:t>
            </a:r>
            <a:r>
              <a:rPr lang="zh-CN" altLang="en-US" sz="1600" dirty="0">
                <a:ea typeface="思源黑体 CN Bold" panose="020B0800000000000000"/>
                <a:sym typeface="微软雅黑" panose="020B0503020204020204" pitchFamily="34" charset="-122"/>
              </a:rPr>
              <a:t>在</a:t>
            </a:r>
            <a:r>
              <a:rPr lang="en-US" altLang="zh-CN" sz="1600" dirty="0">
                <a:ea typeface="思源黑体 CN Bold" panose="020B0800000000000000"/>
                <a:sym typeface="微软雅黑" panose="020B0503020204020204" pitchFamily="34" charset="-122"/>
              </a:rPr>
              <a:t>4.14</a:t>
            </a:r>
            <a:r>
              <a:rPr lang="zh-CN" altLang="en-US" sz="1600" dirty="0">
                <a:ea typeface="思源黑体 CN Bold" panose="020B0800000000000000"/>
                <a:sym typeface="微软雅黑" panose="020B0503020204020204" pitchFamily="34" charset="-122"/>
              </a:rPr>
              <a:t>引入的一个</a:t>
            </a:r>
            <a:r>
              <a:rPr lang="en-US" altLang="zh-CN" sz="1600" dirty="0" err="1">
                <a:ea typeface="思源黑体 CN Bold" panose="020B0800000000000000"/>
                <a:sym typeface="微软雅黑" panose="020B0503020204020204" pitchFamily="34" charset="-122"/>
              </a:rPr>
              <a:t>bpf</a:t>
            </a:r>
            <a:r>
              <a:rPr lang="zh-CN" altLang="en-US" sz="1600" dirty="0">
                <a:ea typeface="思源黑体 CN Bold" panose="020B0800000000000000"/>
                <a:sym typeface="微软雅黑" panose="020B0503020204020204" pitchFamily="34" charset="-122"/>
              </a:rPr>
              <a:t>特性，</a:t>
            </a:r>
            <a:r>
              <a:rPr lang="zh-CN" altLang="en-US" sz="1600" dirty="0">
                <a:ea typeface="思源黑体 CN Bold" panose="020B0800000000000000"/>
              </a:rPr>
              <a:t>可实现</a:t>
            </a:r>
            <a:r>
              <a:rPr lang="en-US" altLang="zh-CN" sz="1600" dirty="0">
                <a:ea typeface="思源黑体 CN Bold" panose="020B0800000000000000"/>
              </a:rPr>
              <a:t>socket</a:t>
            </a:r>
            <a:r>
              <a:rPr lang="zh-CN" altLang="en-US" sz="1600" dirty="0">
                <a:ea typeface="思源黑体 CN Bold" panose="020B0800000000000000"/>
              </a:rPr>
              <a:t>间数据流的重定向，而无需经过复杂的内核协议栈，优化链路上</a:t>
            </a:r>
            <a:r>
              <a:rPr lang="en-US" altLang="zh-CN" sz="1600" dirty="0">
                <a:ea typeface="思源黑体 CN Bold" panose="020B0800000000000000"/>
              </a:rPr>
              <a:t>socket</a:t>
            </a:r>
            <a:r>
              <a:rPr lang="zh-CN" altLang="en-US" sz="1600" dirty="0">
                <a:ea typeface="思源黑体 CN Bold" panose="020B0800000000000000"/>
              </a:rPr>
              <a:t>间的数据转发性能；</a:t>
            </a:r>
            <a:endParaRPr lang="zh-CN" altLang="en-US" sz="1600" dirty="0">
              <a:ea typeface="思源黑体 CN Bold" panose="020B0800000000000000"/>
              <a:sym typeface="微软雅黑" panose="020B0503020204020204" pitchFamily="34" charset="-122"/>
            </a:endParaRPr>
          </a:p>
          <a:p>
            <a:pPr defTabSz="685846">
              <a:defRPr/>
            </a:pPr>
            <a:endParaRPr lang="en-US" altLang="zh-CN" sz="1600" b="1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  <a:p>
            <a:pPr defTabSz="685846">
              <a:defRPr/>
            </a:pPr>
            <a:r>
              <a:rPr lang="en-US" altLang="zh-CN" sz="1600" b="1" dirty="0" err="1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sockmap</a:t>
            </a:r>
            <a:r>
              <a:rPr lang="zh-CN" altLang="en-US" sz="1600" b="1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加速服务网格需要注意的问题：</a:t>
            </a:r>
            <a:endParaRPr lang="en-US" altLang="zh-CN" sz="1600" b="1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  <a:p>
            <a:pPr marL="285750" indent="-285750" defTabSz="685846"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NAT</a:t>
            </a:r>
            <a:r>
              <a:rPr lang="zh-CN" altLang="en-US" sz="1600" b="1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场景</a:t>
            </a:r>
            <a:r>
              <a:rPr lang="en-US" altLang="zh-CN" sz="1600" b="1" dirty="0" err="1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sockmap</a:t>
            </a:r>
            <a:r>
              <a:rPr lang="zh-CN" altLang="en-US" sz="1600" b="1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无法配对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envoy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通过</a:t>
            </a:r>
            <a:r>
              <a:rPr lang="en-US" altLang="zh-CN" sz="1600" dirty="0" err="1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iptables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实现流量透明劫持</a:t>
            </a:r>
            <a:r>
              <a:rPr lang="en-US" altLang="zh-CN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(inbound:15006/outbound:15001)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NAT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后</a:t>
            </a:r>
            <a:r>
              <a:rPr lang="en-US" altLang="zh-CN" sz="1600" dirty="0" err="1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tcp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链路两端的</a:t>
            </a:r>
            <a:r>
              <a:rPr lang="en-US" altLang="zh-CN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socket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信息无法通过</a:t>
            </a:r>
            <a:r>
              <a:rPr lang="en-US" altLang="zh-CN" sz="1600" dirty="0" err="1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sockmap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直接配对；</a:t>
            </a:r>
            <a:endParaRPr lang="en-US" altLang="zh-CN" sz="1600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  <a:p>
            <a:pPr defTabSz="685846">
              <a:defRPr/>
            </a:pP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社区解法：</a:t>
            </a:r>
            <a:r>
              <a:rPr lang="en-US" altLang="zh-CN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envoy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inbound/outbound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端口可以事先获得，因此可以在</a:t>
            </a:r>
            <a:r>
              <a:rPr lang="en-US" altLang="zh-CN" sz="1600" dirty="0" err="1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sockmap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程序中“写死”，但这并不优雅，且无法推广到其他</a:t>
            </a:r>
            <a:r>
              <a:rPr lang="en-US" altLang="zh-CN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NAT</a:t>
            </a:r>
            <a:r>
              <a:rPr lang="zh-CN" altLang="en-US" sz="16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场景；</a:t>
            </a:r>
            <a:endParaRPr lang="en-US" altLang="zh-CN" sz="1600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625" y="1548610"/>
            <a:ext cx="5664419" cy="17144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863" y="1273460"/>
            <a:ext cx="4713203" cy="22647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3CCD8F-1B73-7EDF-C53D-8B49FE695A3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68588" y="2281947"/>
            <a:ext cx="456727" cy="24781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4201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E8A24135-AAA2-A5CD-B3B8-7FADFABF3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906DAC97-B058-5FEC-6D19-5FDC59492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50EDEECD-89F3-B958-98FA-4370A6011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11" name="副标题 4">
            <a:extLst>
              <a:ext uri="{FF2B5EF4-FFF2-40B4-BE49-F238E27FC236}">
                <a16:creationId xmlns:a16="http://schemas.microsoft.com/office/drawing/2014/main" id="{5E6F571F-55AF-4D87-9B63-35DFB5665F20}"/>
              </a:ext>
            </a:extLst>
          </p:cNvPr>
          <p:cNvSpPr txBox="1">
            <a:spLocks/>
          </p:cNvSpPr>
          <p:nvPr/>
        </p:nvSpPr>
        <p:spPr>
          <a:xfrm>
            <a:off x="1325819" y="455773"/>
            <a:ext cx="5376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 err="1"/>
              <a:t>sockmap</a:t>
            </a:r>
            <a:r>
              <a:rPr lang="zh-CN" altLang="en-US" dirty="0"/>
              <a:t>加速网格数据面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3102839-0348-43DB-86EE-585EDEC003B4}"/>
              </a:ext>
            </a:extLst>
          </p:cNvPr>
          <p:cNvSpPr txBox="1">
            <a:spLocks/>
          </p:cNvSpPr>
          <p:nvPr/>
        </p:nvSpPr>
        <p:spPr>
          <a:xfrm>
            <a:off x="536129" y="1246781"/>
            <a:ext cx="4915437" cy="3969653"/>
          </a:xfrm>
          <a:prstGeom prst="rect">
            <a:avLst/>
          </a:prstGeom>
        </p:spPr>
        <p:txBody>
          <a:bodyPr vert="horz" lIns="91425" tIns="45713" rIns="91425" bIns="45713" rtlCol="0" anchor="t">
            <a:noAutofit/>
          </a:bodyPr>
          <a:lstStyle>
            <a:lvl1pPr algn="l" defTabSz="685709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defTabSz="685846">
              <a:defRPr/>
            </a:pPr>
            <a:r>
              <a:rPr lang="en-US" altLang="zh-CN" sz="1400" b="1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NAT</a:t>
            </a:r>
            <a:r>
              <a:rPr lang="zh-CN" altLang="en-US" sz="1400" b="1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场景的基本思路：</a:t>
            </a:r>
            <a:endParaRPr lang="en-US" altLang="zh-CN" sz="1400" b="1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  <a:p>
            <a:pPr marL="285750" indent="-285750" defTabSz="685846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新增</a:t>
            </a:r>
            <a:r>
              <a:rPr lang="en-US" altLang="zh-CN" sz="1400" dirty="0" err="1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bpf</a:t>
            </a:r>
            <a:r>
              <a:rPr lang="en-US" altLang="zh-CN" sz="14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 helper </a:t>
            </a:r>
            <a:r>
              <a:rPr lang="en-US" altLang="zh-CN" sz="1400" dirty="0" err="1">
                <a:ea typeface="思源黑体 CN Bold" panose="020B0800000000000000"/>
              </a:rPr>
              <a:t>bpf_sk_original_addr</a:t>
            </a:r>
            <a:r>
              <a:rPr lang="en-US" altLang="zh-CN" sz="1400" baseline="300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[1]</a:t>
            </a:r>
            <a:r>
              <a:rPr lang="zh-CN" altLang="en-US" sz="14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，支持获取</a:t>
            </a:r>
            <a:r>
              <a:rPr lang="en-US" altLang="zh-CN" sz="14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NAT</a:t>
            </a:r>
            <a:r>
              <a:rPr lang="zh-CN" altLang="en-US" sz="14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前的目的地址信息；</a:t>
            </a:r>
            <a:endParaRPr lang="en-US" altLang="zh-CN" sz="1400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  <a:p>
            <a:pPr marL="285750" indent="-285750" defTabSz="685846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增加</a:t>
            </a:r>
            <a:r>
              <a:rPr lang="en-US" altLang="zh-CN" sz="1400" dirty="0" err="1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nat_map</a:t>
            </a:r>
            <a:r>
              <a:rPr lang="zh-CN" altLang="en-US" sz="14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表，记录</a:t>
            </a:r>
            <a:r>
              <a:rPr lang="en-US" altLang="zh-CN" sz="14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NAT</a:t>
            </a:r>
            <a:r>
              <a:rPr lang="zh-CN" altLang="en-US" sz="1400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信息；</a:t>
            </a:r>
            <a:endParaRPr lang="en-US" altLang="zh-CN" sz="1400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  <a:p>
            <a:pPr defTabSz="685846">
              <a:defRPr/>
            </a:pPr>
            <a:endParaRPr lang="en-US" altLang="zh-CN" sz="1400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  <a:p>
            <a:pPr defTabSz="685846">
              <a:defRPr/>
            </a:pPr>
            <a:r>
              <a:rPr lang="en-US" altLang="zh-CN" sz="1400" b="1" dirty="0" err="1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sockmap</a:t>
            </a:r>
            <a:r>
              <a:rPr lang="zh-CN" altLang="en-US" sz="1400" b="1" dirty="0">
                <a:solidFill>
                  <a:srgbClr val="1D1D1A"/>
                </a:solidFill>
                <a:ea typeface="思源黑体 CN Bold" panose="020B0800000000000000"/>
                <a:sym typeface="微软雅黑" panose="020B0503020204020204" pitchFamily="34" charset="-122"/>
              </a:rPr>
              <a:t>实施具体步骤：</a:t>
            </a:r>
            <a:endParaRPr lang="en-US" altLang="zh-CN" sz="1400" b="1" dirty="0">
              <a:solidFill>
                <a:srgbClr val="1D1D1A"/>
              </a:solidFill>
              <a:ea typeface="思源黑体 CN Bold" panose="020B0800000000000000"/>
              <a:sym typeface="微软雅黑" panose="020B0503020204020204" pitchFamily="34" charset="-122"/>
            </a:endParaRPr>
          </a:p>
          <a:p>
            <a:pPr marL="285750" indent="-285750" defTabSz="685846"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ea typeface="思源黑体 CN Bold" panose="020B0800000000000000"/>
              </a:rPr>
              <a:t>BPF_SOCK_OPS_ACTIVE_ESTABLISHED_CB</a:t>
            </a:r>
            <a:r>
              <a:rPr lang="zh-CN" altLang="en-US" sz="1400" dirty="0">
                <a:ea typeface="思源黑体 CN Bold" panose="020B0800000000000000"/>
              </a:rPr>
              <a:t>状态添加</a:t>
            </a:r>
            <a:r>
              <a:rPr lang="en-US" altLang="zh-CN" sz="1400" dirty="0">
                <a:ea typeface="思源黑体 CN Bold" panose="020B0800000000000000"/>
              </a:rPr>
              <a:t>client</a:t>
            </a:r>
            <a:r>
              <a:rPr lang="zh-CN" altLang="en-US" sz="1400" dirty="0">
                <a:ea typeface="思源黑体 CN Bold" panose="020B0800000000000000"/>
              </a:rPr>
              <a:t>侧</a:t>
            </a:r>
            <a:r>
              <a:rPr lang="en-US" altLang="zh-CN" sz="1400" dirty="0" err="1">
                <a:ea typeface="思源黑体 CN Bold" panose="020B0800000000000000"/>
              </a:rPr>
              <a:t>sockmap</a:t>
            </a:r>
            <a:r>
              <a:rPr lang="zh-CN" altLang="en-US" sz="1400" dirty="0">
                <a:ea typeface="思源黑体 CN Bold" panose="020B0800000000000000"/>
              </a:rPr>
              <a:t>记录；</a:t>
            </a:r>
            <a:endParaRPr lang="en-US" altLang="zh-CN" sz="1400" dirty="0">
              <a:ea typeface="思源黑体 CN Bold" panose="020B0800000000000000"/>
            </a:endParaRPr>
          </a:p>
          <a:p>
            <a:pPr marL="285750" indent="-285750" defTabSz="685846">
              <a:buFont typeface="Arial" panose="020B0604020202020204" pitchFamily="34" charset="0"/>
              <a:buChar char="•"/>
              <a:defRPr/>
            </a:pPr>
            <a:endParaRPr lang="en-US" altLang="zh-CN" sz="1400" dirty="0">
              <a:ea typeface="思源黑体 CN Bold" panose="020B0800000000000000"/>
            </a:endParaRPr>
          </a:p>
          <a:p>
            <a:pPr marL="285750" indent="-285750" defTabSz="685846"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ea typeface="思源黑体 CN Bold" panose="020B0800000000000000"/>
              </a:rPr>
              <a:t>BPF_SOCK_OPS_PASSIVE_ESTABLISHED_CB</a:t>
            </a:r>
            <a:r>
              <a:rPr lang="zh-CN" altLang="en-US" sz="1400" dirty="0">
                <a:ea typeface="思源黑体 CN Bold" panose="020B0800000000000000"/>
              </a:rPr>
              <a:t>状态添加</a:t>
            </a:r>
            <a:r>
              <a:rPr lang="en-US" altLang="zh-CN" sz="1400" dirty="0">
                <a:ea typeface="思源黑体 CN Bold" panose="020B0800000000000000"/>
              </a:rPr>
              <a:t>server</a:t>
            </a:r>
            <a:r>
              <a:rPr lang="zh-CN" altLang="en-US" sz="1400" dirty="0">
                <a:ea typeface="思源黑体 CN Bold" panose="020B0800000000000000"/>
              </a:rPr>
              <a:t>侧</a:t>
            </a:r>
            <a:r>
              <a:rPr lang="en-US" altLang="zh-CN" sz="1400" dirty="0" err="1">
                <a:ea typeface="思源黑体 CN Bold" panose="020B0800000000000000"/>
              </a:rPr>
              <a:t>sockmap</a:t>
            </a:r>
            <a:r>
              <a:rPr lang="zh-CN" altLang="en-US" sz="1400" dirty="0">
                <a:ea typeface="思源黑体 CN Bold" panose="020B0800000000000000"/>
              </a:rPr>
              <a:t>记录，并调用</a:t>
            </a:r>
            <a:r>
              <a:rPr lang="en-US" altLang="zh-CN" sz="1400" dirty="0" err="1">
                <a:ea typeface="思源黑体 CN Bold" panose="020B0800000000000000"/>
              </a:rPr>
              <a:t>bpf_sk_original_addr</a:t>
            </a:r>
            <a:r>
              <a:rPr lang="zh-CN" altLang="en-US" sz="1400" dirty="0">
                <a:ea typeface="思源黑体 CN Bold" panose="020B0800000000000000"/>
              </a:rPr>
              <a:t>获取</a:t>
            </a:r>
            <a:r>
              <a:rPr lang="en-US" altLang="zh-CN" sz="1400" dirty="0">
                <a:ea typeface="思源黑体 CN Bold" panose="020B0800000000000000"/>
              </a:rPr>
              <a:t>NAT</a:t>
            </a:r>
            <a:r>
              <a:rPr lang="zh-CN" altLang="en-US" sz="1400" dirty="0">
                <a:ea typeface="思源黑体 CN Bold" panose="020B0800000000000000"/>
              </a:rPr>
              <a:t>前目的地址信息，并构造正反两条</a:t>
            </a:r>
            <a:r>
              <a:rPr lang="en-US" altLang="zh-CN" sz="1400" dirty="0" err="1">
                <a:ea typeface="思源黑体 CN Bold" panose="020B0800000000000000"/>
              </a:rPr>
              <a:t>nat_map</a:t>
            </a:r>
            <a:r>
              <a:rPr lang="zh-CN" altLang="en-US" sz="1400" dirty="0">
                <a:ea typeface="思源黑体 CN Bold" panose="020B0800000000000000"/>
              </a:rPr>
              <a:t>记录；</a:t>
            </a:r>
            <a:endParaRPr lang="en-US" altLang="zh-CN" sz="1400" dirty="0">
              <a:ea typeface="思源黑体 CN Bold" panose="020B0800000000000000"/>
            </a:endParaRPr>
          </a:p>
          <a:p>
            <a:pPr marL="285750" indent="-285750" defTabSz="685846">
              <a:buFont typeface="Arial" panose="020B0604020202020204" pitchFamily="34" charset="0"/>
              <a:buChar char="•"/>
              <a:defRPr/>
            </a:pPr>
            <a:endParaRPr lang="en-US" altLang="zh-CN" sz="1400" dirty="0">
              <a:ea typeface="思源黑体 CN Bold" panose="020B0800000000000000"/>
            </a:endParaRPr>
          </a:p>
          <a:p>
            <a:pPr marL="285750" indent="-285750" defTabSz="685846"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ea typeface="思源黑体 CN Bold" panose="020B0800000000000000"/>
              </a:rPr>
              <a:t>send</a:t>
            </a:r>
            <a:r>
              <a:rPr lang="zh-CN" altLang="en-US" sz="1400" dirty="0">
                <a:ea typeface="思源黑体 CN Bold" panose="020B0800000000000000"/>
              </a:rPr>
              <a:t>流程，结合</a:t>
            </a:r>
            <a:r>
              <a:rPr lang="en-US" altLang="zh-CN" sz="1400" dirty="0" err="1">
                <a:ea typeface="思源黑体 CN Bold" panose="020B0800000000000000"/>
              </a:rPr>
              <a:t>nat_map</a:t>
            </a:r>
            <a:r>
              <a:rPr lang="zh-CN" altLang="en-US" sz="1400" dirty="0">
                <a:ea typeface="思源黑体 CN Bold" panose="020B0800000000000000"/>
              </a:rPr>
              <a:t>查找要</a:t>
            </a:r>
            <a:r>
              <a:rPr lang="en-US" altLang="zh-CN" sz="1400" dirty="0">
                <a:ea typeface="思源黑体 CN Bold" panose="020B0800000000000000"/>
              </a:rPr>
              <a:t>redirect</a:t>
            </a:r>
            <a:r>
              <a:rPr lang="zh-CN" altLang="en-US" sz="1400" dirty="0">
                <a:ea typeface="思源黑体 CN Bold" panose="020B0800000000000000"/>
              </a:rPr>
              <a:t>的目的地址信息，调用</a:t>
            </a:r>
            <a:r>
              <a:rPr lang="en-US" altLang="zh-CN" sz="1400" dirty="0" err="1">
                <a:ea typeface="思源黑体 CN Bold" panose="020B0800000000000000"/>
              </a:rPr>
              <a:t>bpf_msg_redirect_hash</a:t>
            </a:r>
            <a:r>
              <a:rPr lang="zh-CN" altLang="en-US" sz="1400" dirty="0">
                <a:ea typeface="思源黑体 CN Bold" panose="020B0800000000000000"/>
              </a:rPr>
              <a:t>进行</a:t>
            </a:r>
            <a:r>
              <a:rPr lang="en-US" altLang="zh-CN" sz="1400" dirty="0">
                <a:ea typeface="思源黑体 CN Bold" panose="020B0800000000000000"/>
              </a:rPr>
              <a:t>redirect</a:t>
            </a:r>
            <a:r>
              <a:rPr lang="zh-CN" altLang="en-US" sz="1400" dirty="0">
                <a:ea typeface="思源黑体 CN Bold" panose="020B0800000000000000"/>
              </a:rPr>
              <a:t>；</a:t>
            </a:r>
            <a:endParaRPr lang="en-US" altLang="zh-CN" sz="1400" dirty="0">
              <a:ea typeface="思源黑体 CN Bold" panose="020B0800000000000000"/>
            </a:endParaRPr>
          </a:p>
          <a:p>
            <a:pPr marL="285750" indent="-285750" defTabSz="685846">
              <a:buFont typeface="Arial" panose="020B0604020202020204" pitchFamily="34" charset="0"/>
              <a:buChar char="•"/>
              <a:defRPr/>
            </a:pPr>
            <a:endParaRPr lang="en-US" altLang="zh-CN" sz="1400" dirty="0">
              <a:ea typeface="思源黑体 CN Bold" panose="020B0800000000000000"/>
            </a:endParaRPr>
          </a:p>
          <a:p>
            <a:pPr marL="285750" indent="-285750" defTabSz="685846"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ea typeface="思源黑体 CN Bold" panose="020B0800000000000000"/>
              </a:rPr>
              <a:t>close</a:t>
            </a:r>
            <a:r>
              <a:rPr lang="zh-CN" altLang="en-US" sz="1400" dirty="0">
                <a:ea typeface="思源黑体 CN Bold" panose="020B0800000000000000"/>
              </a:rPr>
              <a:t>阶段在</a:t>
            </a:r>
            <a:r>
              <a:rPr lang="en-US" altLang="zh-CN" sz="1400" dirty="0" err="1">
                <a:ea typeface="思源黑体 CN Bold" panose="020B0800000000000000"/>
              </a:rPr>
              <a:t>sockops</a:t>
            </a:r>
            <a:r>
              <a:rPr lang="en-US" altLang="zh-CN" sz="1400" dirty="0">
                <a:ea typeface="思源黑体 CN Bold" panose="020B0800000000000000"/>
              </a:rPr>
              <a:t> hook</a:t>
            </a:r>
            <a:r>
              <a:rPr lang="zh-CN" altLang="en-US" sz="1400" dirty="0">
                <a:ea typeface="思源黑体 CN Bold" panose="020B0800000000000000"/>
              </a:rPr>
              <a:t>中，清理两个</a:t>
            </a:r>
            <a:r>
              <a:rPr lang="en-US" altLang="zh-CN" sz="1400" dirty="0">
                <a:ea typeface="思源黑体 CN Bold" panose="020B0800000000000000"/>
              </a:rPr>
              <a:t>map</a:t>
            </a:r>
            <a:r>
              <a:rPr lang="zh-CN" altLang="en-US" sz="1400" dirty="0">
                <a:ea typeface="思源黑体 CN Bold" panose="020B0800000000000000"/>
              </a:rPr>
              <a:t>信息；</a:t>
            </a:r>
            <a:endParaRPr lang="en-US" altLang="zh-CN" sz="1400" dirty="0">
              <a:ea typeface="思源黑体 CN Bold" panose="020B080000000000000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129" y="5724996"/>
            <a:ext cx="4155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思源黑体 CN Bold" panose="020B0800000000000000"/>
              </a:rPr>
              <a:t>[1]</a:t>
            </a:r>
            <a:r>
              <a:rPr lang="en-US" altLang="zh-CN" sz="800" dirty="0" err="1">
                <a:latin typeface="微软雅黑" panose="020B0503020204020204" pitchFamily="34" charset="-122"/>
                <a:ea typeface="思源黑体 CN Bold" panose="020B0800000000000000"/>
              </a:rPr>
              <a:t>bpf</a:t>
            </a:r>
            <a:r>
              <a:rPr lang="en-US" altLang="zh-CN" sz="800" dirty="0">
                <a:latin typeface="微软雅黑" panose="020B0503020204020204" pitchFamily="34" charset="-122"/>
                <a:ea typeface="思源黑体 CN Bold" panose="020B0800000000000000"/>
              </a:rPr>
              <a:t> helper</a:t>
            </a:r>
            <a:r>
              <a:rPr lang="zh-CN" altLang="en-US" sz="800" dirty="0">
                <a:latin typeface="微软雅黑" panose="020B0503020204020204" pitchFamily="34" charset="-122"/>
                <a:ea typeface="思源黑体 CN Bold" panose="020B0800000000000000"/>
              </a:rPr>
              <a:t>：</a:t>
            </a:r>
            <a:r>
              <a:rPr lang="en-US" altLang="zh-CN" sz="800" dirty="0" err="1">
                <a:latin typeface="微软雅黑" panose="020B0503020204020204" pitchFamily="34" charset="-122"/>
                <a:ea typeface="思源黑体 CN Bold" panose="020B0800000000000000"/>
              </a:rPr>
              <a:t>bpf_sk_original_addr</a:t>
            </a:r>
            <a:r>
              <a:rPr lang="en-US" altLang="zh-CN" sz="800" dirty="0">
                <a:latin typeface="微软雅黑" panose="020B0503020204020204" pitchFamily="34" charset="-122"/>
                <a:ea typeface="思源黑体 CN Bold" panose="020B0800000000000000"/>
              </a:rPr>
              <a:t> openEuler 2209</a:t>
            </a:r>
            <a:r>
              <a:rPr lang="zh-CN" altLang="en-US" sz="800" dirty="0">
                <a:latin typeface="微软雅黑" panose="020B0503020204020204" pitchFamily="34" charset="-122"/>
                <a:ea typeface="思源黑体 CN Bold" panose="020B0800000000000000"/>
              </a:rPr>
              <a:t>已原生支持，正在推</a:t>
            </a:r>
            <a:r>
              <a:rPr lang="en-US" altLang="zh-CN" sz="800" dirty="0">
                <a:latin typeface="微软雅黑" panose="020B0503020204020204" pitchFamily="34" charset="-122"/>
                <a:ea typeface="思源黑体 CN Bold" panose="020B0800000000000000"/>
              </a:rPr>
              <a:t>kernel</a:t>
            </a:r>
            <a:r>
              <a:rPr lang="zh-CN" altLang="en-US" sz="800" dirty="0">
                <a:latin typeface="微软雅黑" panose="020B0503020204020204" pitchFamily="34" charset="-122"/>
                <a:ea typeface="思源黑体 CN Bold" panose="020B0800000000000000"/>
              </a:rPr>
              <a:t>社区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C3CCD8F-1B73-7EDF-C53D-8B49FE695A3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77802"/>
            <a:ext cx="4673600" cy="1447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7940" y="3512995"/>
            <a:ext cx="5711938" cy="27848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874" y="1069417"/>
            <a:ext cx="5720071" cy="23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AC3CCD8F-1B73-7EDF-C53D-8B49FE695A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ACABC4-720E-FEE6-3CCF-0881334F1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E8A24135-AAA2-A5CD-B3B8-7FADFABF3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906DAC97-B058-5FEC-6D19-5FDC59492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50EDEECD-89F3-B958-98FA-4370A6011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11" name="副标题 4">
            <a:extLst>
              <a:ext uri="{FF2B5EF4-FFF2-40B4-BE49-F238E27FC236}">
                <a16:creationId xmlns:a16="http://schemas.microsoft.com/office/drawing/2014/main" id="{5E6F571F-55AF-4D87-9B63-35DFB5665F20}"/>
              </a:ext>
            </a:extLst>
          </p:cNvPr>
          <p:cNvSpPr txBox="1">
            <a:spLocks/>
          </p:cNvSpPr>
          <p:nvPr/>
        </p:nvSpPr>
        <p:spPr>
          <a:xfrm>
            <a:off x="1388687" y="401582"/>
            <a:ext cx="10727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 err="1"/>
              <a:t>sockmap</a:t>
            </a:r>
            <a:r>
              <a:rPr lang="zh-CN" altLang="en-US" dirty="0"/>
              <a:t>加速网格数据面效果</a:t>
            </a:r>
          </a:p>
        </p:txBody>
      </p:sp>
      <p:pic>
        <p:nvPicPr>
          <p:cNvPr id="15" name="图片 14"/>
          <p:cNvPicPr/>
          <p:nvPr/>
        </p:nvPicPr>
        <p:blipFill>
          <a:blip r:embed="rId7"/>
          <a:stretch>
            <a:fillRect/>
          </a:stretch>
        </p:blipFill>
        <p:spPr>
          <a:xfrm>
            <a:off x="651005" y="1632404"/>
            <a:ext cx="5274310" cy="22548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1005" y="3994349"/>
            <a:ext cx="51750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2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在同一个节点上部署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fortio</a:t>
            </a:r>
            <a:r>
              <a:rPr lang="zh-CN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的客户端以及服务端，启用或禁用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sockmap</a:t>
            </a:r>
            <a:r>
              <a:rPr lang="zh-CN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进行加速。</a:t>
            </a:r>
          </a:p>
          <a:p>
            <a:pPr latinLnBrk="1">
              <a:lnSpc>
                <a:spcPts val="12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服务端运行：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kubectl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exec -it `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kubectl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get pod | grep 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fortio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|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awk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'{print $1}'` -c 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fortio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-- /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usr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/bin/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fortio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server -http-port $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ip:port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/</a:t>
            </a:r>
            <a:endParaRPr lang="zh-CN" altLang="zh-CN" sz="1050" kern="100" dirty="0">
              <a:latin typeface="微软雅黑" panose="020B0503020204020204" pitchFamily="34" charset="-122"/>
              <a:ea typeface="思源黑体 CN Bold" panose="020B0800000000000000"/>
              <a:cs typeface="Arial" panose="020B0604020202020204" pitchFamily="34" charset="0"/>
            </a:endParaRPr>
          </a:p>
          <a:p>
            <a:pPr latinLnBrk="1">
              <a:lnSpc>
                <a:spcPts val="12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客户端运行：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kubectl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exec -it `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kubectl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get pod | grep 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fortio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|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awk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'{print $1}'` -c 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fortio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-- /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usr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/bin/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fortio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load -c $</a:t>
            </a:r>
            <a:r>
              <a:rPr lang="zh-CN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线程数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-t 30s -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qps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 0 -jitter=true http:$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ip:port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/</a:t>
            </a:r>
            <a:endParaRPr lang="zh-CN" altLang="zh-CN" sz="1050" kern="100" dirty="0">
              <a:latin typeface="微软雅黑" panose="020B0503020204020204" pitchFamily="34" charset="-122"/>
              <a:ea typeface="思源黑体 CN Bold" panose="020B0800000000000000"/>
              <a:cs typeface="Arial" panose="020B0604020202020204" pitchFamily="34" charset="0"/>
            </a:endParaRPr>
          </a:p>
          <a:p>
            <a:pPr latinLnBrk="1">
              <a:lnSpc>
                <a:spcPts val="12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注：</a:t>
            </a:r>
            <a:r>
              <a:rPr lang="en-US" altLang="zh-CN" sz="1050" kern="100" dirty="0" err="1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fortio</a:t>
            </a:r>
            <a:r>
              <a:rPr lang="zh-CN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命令均是在</a:t>
            </a:r>
            <a:r>
              <a:rPr lang="en-US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pod</a:t>
            </a:r>
            <a:r>
              <a:rPr lang="zh-CN" altLang="zh-CN" sz="1050" kern="100" dirty="0">
                <a:latin typeface="微软雅黑" panose="020B0503020204020204" pitchFamily="34" charset="-122"/>
                <a:ea typeface="思源黑体 CN Bold" panose="020B0800000000000000"/>
                <a:cs typeface="Arial" panose="020B0604020202020204" pitchFamily="34" charset="0"/>
              </a:rPr>
              <a:t>内执行；</a:t>
            </a:r>
            <a:endParaRPr lang="zh-CN" altLang="zh-CN" sz="1050" kern="100" dirty="0">
              <a:effectLst/>
              <a:latin typeface="微软雅黑" panose="020B0503020204020204" pitchFamily="34" charset="-122"/>
              <a:ea typeface="思源黑体 CN Bold" panose="020B0800000000000000"/>
              <a:cs typeface="Arial" panose="020B0604020202020204" pitchFamily="34" charset="0"/>
            </a:endParaRPr>
          </a:p>
        </p:txBody>
      </p:sp>
      <p:pic>
        <p:nvPicPr>
          <p:cNvPr id="17" name="图片 16"/>
          <p:cNvPicPr/>
          <p:nvPr/>
        </p:nvPicPr>
        <p:blipFill>
          <a:blip r:embed="rId8"/>
          <a:stretch>
            <a:fillRect/>
          </a:stretch>
        </p:blipFill>
        <p:spPr>
          <a:xfrm>
            <a:off x="6493418" y="1632404"/>
            <a:ext cx="4572000" cy="25050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758673" y="4489307"/>
            <a:ext cx="4453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思源黑体 CN Bold" panose="020B0800000000000000"/>
              </a:rPr>
              <a:t>测试结果：</a:t>
            </a:r>
            <a:r>
              <a:rPr lang="en-US" altLang="zh-CN" sz="1100" dirty="0">
                <a:latin typeface="微软雅黑" panose="020B0503020204020204" pitchFamily="34" charset="-122"/>
                <a:ea typeface="思源黑体 CN Bold" panose="020B0800000000000000"/>
              </a:rPr>
              <a:t>60</a:t>
            </a:r>
            <a:r>
              <a:rPr lang="zh-CN" altLang="en-US" sz="1100" dirty="0">
                <a:latin typeface="微软雅黑" panose="020B0503020204020204" pitchFamily="34" charset="-122"/>
                <a:ea typeface="思源黑体 CN Bold" panose="020B0800000000000000"/>
              </a:rPr>
              <a:t>长链接场景，平均</a:t>
            </a:r>
            <a:r>
              <a:rPr lang="zh-CN" altLang="en-US" sz="1100" b="1" dirty="0">
                <a:latin typeface="微软雅黑" panose="020B0503020204020204" pitchFamily="34" charset="-122"/>
                <a:ea typeface="思源黑体 CN Bold" panose="020B0800000000000000"/>
              </a:rPr>
              <a:t>时延相比原生网格降低</a:t>
            </a:r>
            <a:r>
              <a:rPr lang="en-US" altLang="zh-CN" sz="1100" b="1" dirty="0">
                <a:latin typeface="微软雅黑" panose="020B0503020204020204" pitchFamily="34" charset="-122"/>
                <a:ea typeface="思源黑体 CN Bold" panose="020B0800000000000000"/>
              </a:rPr>
              <a:t>10%~15%</a:t>
            </a:r>
            <a:r>
              <a:rPr lang="zh-CN" altLang="en-US" sz="1100" dirty="0">
                <a:latin typeface="微软雅黑" panose="020B0503020204020204" pitchFamily="34" charset="-122"/>
                <a:ea typeface="思源黑体 CN Bold" panose="020B080000000000000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8420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AC3CCD8F-1B73-7EDF-C53D-8B49FE695A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77802"/>
            <a:ext cx="4673600" cy="1447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ACABC4-720E-FEE6-3CCF-0881334F1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E8A24135-AAA2-A5CD-B3B8-7FADFABF3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906DAC97-B058-5FEC-6D19-5FDC59492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50EDEECD-89F3-B958-98FA-4370A6011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11" name="副标题 4">
            <a:extLst>
              <a:ext uri="{FF2B5EF4-FFF2-40B4-BE49-F238E27FC236}">
                <a16:creationId xmlns:a16="http://schemas.microsoft.com/office/drawing/2014/main" id="{5E6F571F-55AF-4D87-9B63-35DFB5665F20}"/>
              </a:ext>
            </a:extLst>
          </p:cNvPr>
          <p:cNvSpPr txBox="1">
            <a:spLocks/>
          </p:cNvSpPr>
          <p:nvPr/>
        </p:nvSpPr>
        <p:spPr>
          <a:xfrm>
            <a:off x="1464692" y="364234"/>
            <a:ext cx="10727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 err="1"/>
              <a:t>sockmap</a:t>
            </a:r>
            <a:r>
              <a:rPr lang="zh-CN" altLang="en-US" dirty="0"/>
              <a:t>方案实施总结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73102839-0348-43DB-86EE-585EDEC003B4}"/>
              </a:ext>
            </a:extLst>
          </p:cNvPr>
          <p:cNvSpPr txBox="1">
            <a:spLocks/>
          </p:cNvSpPr>
          <p:nvPr/>
        </p:nvSpPr>
        <p:spPr>
          <a:xfrm>
            <a:off x="606299" y="1217913"/>
            <a:ext cx="4827850" cy="2839795"/>
          </a:xfrm>
          <a:prstGeom prst="rect">
            <a:avLst/>
          </a:prstGeom>
        </p:spPr>
        <p:txBody>
          <a:bodyPr vert="horz" lIns="91425" tIns="45713" rIns="91425" bIns="45713" rtlCol="0" anchor="t">
            <a:noAutofit/>
          </a:bodyPr>
          <a:lstStyle>
            <a:defPPr>
              <a:defRPr lang="zh-CN"/>
            </a:defPPr>
            <a:lvl1pPr defTabSz="685846">
              <a:spcBef>
                <a:spcPct val="0"/>
              </a:spcBef>
              <a:buNone/>
              <a:defRPr sz="1400" b="1" baseline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1600" dirty="0" err="1">
                <a:ea typeface="思源黑体 CN Bold" panose="020B0800000000000000"/>
                <a:sym typeface="微软雅黑" panose="020B0503020204020204" pitchFamily="34" charset="-122"/>
              </a:rPr>
              <a:t>sockmap</a:t>
            </a:r>
            <a:r>
              <a:rPr lang="zh-CN" altLang="en-US" sz="1600" dirty="0">
                <a:ea typeface="思源黑体 CN Bold" panose="020B0800000000000000"/>
                <a:sym typeface="微软雅黑" panose="020B0503020204020204" pitchFamily="34" charset="-122"/>
              </a:rPr>
              <a:t>方案实施总结：</a:t>
            </a:r>
            <a:endParaRPr lang="en-US" altLang="zh-CN" sz="1600" dirty="0">
              <a:ea typeface="思源黑体 CN Bold" panose="020B0800000000000000"/>
              <a:sym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特性还不够成熟：异常场景下存在</a:t>
            </a:r>
            <a:r>
              <a:rPr lang="en-US" altLang="zh-CN" sz="1600" b="0" dirty="0">
                <a:ea typeface="思源黑体 CN Bold" panose="020B0800000000000000"/>
                <a:sym typeface="微软雅黑" panose="020B0503020204020204" pitchFamily="34" charset="-122"/>
              </a:rPr>
              <a:t>panic</a:t>
            </a: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、内存泄漏、软狗等</a:t>
            </a:r>
            <a:r>
              <a:rPr lang="en-US" altLang="zh-CN" sz="1600" b="0" dirty="0">
                <a:ea typeface="思源黑体 CN Bold" panose="020B0800000000000000"/>
                <a:sym typeface="微软雅黑" panose="020B0503020204020204" pitchFamily="34" charset="-122"/>
              </a:rPr>
              <a:t>bug</a:t>
            </a: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 </a:t>
            </a:r>
            <a:r>
              <a:rPr lang="en-US" altLang="zh-CN" sz="1600" b="0" baseline="30000" dirty="0">
                <a:ea typeface="思源黑体 CN Bold" panose="020B0800000000000000"/>
                <a:sym typeface="微软雅黑" panose="020B0503020204020204" pitchFamily="34" charset="-122"/>
              </a:rPr>
              <a:t>[1]</a:t>
            </a: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；</a:t>
            </a:r>
            <a:endParaRPr lang="en-US" altLang="zh-CN" sz="1600" b="0" dirty="0">
              <a:ea typeface="思源黑体 CN Bold" panose="020B0800000000000000"/>
              <a:sym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dirty="0">
              <a:ea typeface="思源黑体 CN Bold" panose="020B0800000000000000"/>
              <a:sym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机制缺陷：控制流</a:t>
            </a:r>
            <a:r>
              <a:rPr lang="en-US" altLang="zh-CN" sz="1600" b="0" dirty="0">
                <a:ea typeface="思源黑体 CN Bold" panose="020B0800000000000000"/>
                <a:sym typeface="微软雅黑" panose="020B0503020204020204" pitchFamily="34" charset="-122"/>
              </a:rPr>
              <a:t>/</a:t>
            </a: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数据流存在时序问题，且与</a:t>
            </a:r>
            <a:r>
              <a:rPr lang="en-US" altLang="zh-CN" sz="1600" b="0" dirty="0">
                <a:ea typeface="思源黑体 CN Bold" panose="020B0800000000000000"/>
                <a:sym typeface="微软雅黑" panose="020B0503020204020204" pitchFamily="34" charset="-122"/>
              </a:rPr>
              <a:t>TFO</a:t>
            </a: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等内核机制无法兼容</a:t>
            </a:r>
            <a:r>
              <a:rPr lang="en-US" altLang="zh-CN" sz="1600" b="0" baseline="30000" dirty="0">
                <a:ea typeface="思源黑体 CN Bold" panose="020B0800000000000000"/>
                <a:sym typeface="微软雅黑" panose="020B0503020204020204" pitchFamily="34" charset="-122"/>
              </a:rPr>
              <a:t>[2]</a:t>
            </a: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；</a:t>
            </a:r>
            <a:endParaRPr lang="en-US" altLang="zh-CN" sz="1600" b="0" dirty="0">
              <a:ea typeface="思源黑体 CN Bold" panose="020B0800000000000000"/>
              <a:sym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dirty="0">
              <a:ea typeface="思源黑体 CN Bold" panose="020B0800000000000000"/>
              <a:sym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加速效果有限：同</a:t>
            </a:r>
            <a:r>
              <a:rPr lang="en-US" altLang="zh-CN" sz="1600" b="0" dirty="0">
                <a:ea typeface="思源黑体 CN Bold" panose="020B0800000000000000"/>
                <a:sym typeface="微软雅黑" panose="020B0503020204020204" pitchFamily="34" charset="-122"/>
              </a:rPr>
              <a:t>host</a:t>
            </a: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 </a:t>
            </a:r>
            <a:r>
              <a:rPr lang="en-US" altLang="zh-CN" sz="1600" b="0" dirty="0">
                <a:ea typeface="思源黑体 CN Bold" panose="020B0800000000000000"/>
                <a:sym typeface="微软雅黑" panose="020B0503020204020204" pitchFamily="34" charset="-122"/>
              </a:rPr>
              <a:t>15% | </a:t>
            </a: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跨</a:t>
            </a:r>
            <a:r>
              <a:rPr lang="en-US" altLang="zh-CN" sz="1600" b="0" dirty="0">
                <a:ea typeface="思源黑体 CN Bold" panose="020B0800000000000000"/>
                <a:sym typeface="微软雅黑" panose="020B0503020204020204" pitchFamily="34" charset="-122"/>
              </a:rPr>
              <a:t>host</a:t>
            </a: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 </a:t>
            </a:r>
            <a:r>
              <a:rPr lang="en-US" altLang="zh-CN" sz="1600" b="0" dirty="0">
                <a:ea typeface="思源黑体 CN Bold" panose="020B0800000000000000"/>
                <a:sym typeface="微软雅黑" panose="020B0503020204020204" pitchFamily="34" charset="-122"/>
              </a:rPr>
              <a:t>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dirty="0">
              <a:ea typeface="思源黑体 CN Bold" panose="020B0800000000000000"/>
              <a:sym typeface="微软雅黑" panose="020B0503020204020204" pitchFamily="34" charset="-122"/>
            </a:endParaRPr>
          </a:p>
          <a:p>
            <a:r>
              <a:rPr lang="en-US" altLang="zh-CN" sz="1600" b="0" dirty="0" err="1">
                <a:ea typeface="思源黑体 CN Bold" panose="020B0800000000000000"/>
                <a:sym typeface="微软雅黑" panose="020B0503020204020204" pitchFamily="34" charset="-122"/>
              </a:rPr>
              <a:t>sockmap</a:t>
            </a: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对解决网格数据面的时延底噪问题收效甚微，</a:t>
            </a:r>
            <a:r>
              <a:rPr lang="en-US" altLang="zh-CN" sz="1600" b="0" dirty="0">
                <a:ea typeface="思源黑体 CN Bold" panose="020B0800000000000000"/>
                <a:sym typeface="微软雅黑" panose="020B0503020204020204" pitchFamily="34" charset="-122"/>
              </a:rPr>
              <a:t>sidecar</a:t>
            </a:r>
            <a:r>
              <a:rPr lang="zh-CN" altLang="en-US" sz="1600" b="0" dirty="0">
                <a:ea typeface="思源黑体 CN Bold" panose="020B0800000000000000"/>
                <a:sym typeface="微软雅黑" panose="020B0503020204020204" pitchFamily="34" charset="-122"/>
              </a:rPr>
              <a:t>架构才是问题的根本所在；</a:t>
            </a:r>
            <a:endParaRPr lang="en-US" altLang="zh-CN" sz="1600" b="0" dirty="0">
              <a:ea typeface="思源黑体 CN Bold" panose="020B0800000000000000"/>
              <a:sym typeface="微软雅黑" panose="020B0503020204020204" pitchFamily="34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3102839-0348-43DB-86EE-585EDEC003B4}"/>
              </a:ext>
            </a:extLst>
          </p:cNvPr>
          <p:cNvSpPr txBox="1">
            <a:spLocks/>
          </p:cNvSpPr>
          <p:nvPr/>
        </p:nvSpPr>
        <p:spPr>
          <a:xfrm>
            <a:off x="606299" y="4838026"/>
            <a:ext cx="4827850" cy="1132706"/>
          </a:xfrm>
          <a:prstGeom prst="rect">
            <a:avLst/>
          </a:prstGeom>
        </p:spPr>
        <p:txBody>
          <a:bodyPr vert="horz" lIns="91425" tIns="45713" rIns="91425" bIns="45713" rtlCol="0" anchor="t">
            <a:noAutofit/>
          </a:bodyPr>
          <a:lstStyle>
            <a:defPPr>
              <a:defRPr lang="zh-CN"/>
            </a:defPPr>
            <a:lvl1pPr defTabSz="685846">
              <a:spcBef>
                <a:spcPct val="0"/>
              </a:spcBef>
              <a:buNone/>
              <a:defRPr sz="1400" b="1" baseline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[1] </a:t>
            </a:r>
            <a:r>
              <a:rPr lang="zh-CN" altLang="en-US" sz="800" b="0" dirty="0">
                <a:ea typeface="思源黑体 CN Bold" panose="020B0800000000000000"/>
                <a:sym typeface="微软雅黑" panose="020B0503020204020204" pitchFamily="34" charset="-122"/>
              </a:rPr>
              <a:t>修复</a:t>
            </a:r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PR</a:t>
            </a:r>
            <a:r>
              <a:rPr lang="zh-CN" altLang="en-US" sz="800" b="0" dirty="0">
                <a:ea typeface="思源黑体 CN Bold" panose="020B0800000000000000"/>
                <a:sym typeface="微软雅黑" panose="020B0503020204020204" pitchFamily="34" charset="-122"/>
              </a:rPr>
              <a:t>已提交</a:t>
            </a:r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kernel</a:t>
            </a:r>
            <a:r>
              <a:rPr lang="zh-CN" altLang="en-US" sz="800" b="0" dirty="0">
                <a:ea typeface="思源黑体 CN Bold" panose="020B0800000000000000"/>
                <a:sym typeface="微软雅黑" panose="020B0503020204020204" pitchFamily="34" charset="-122"/>
              </a:rPr>
              <a:t>社区：</a:t>
            </a:r>
            <a:endParaRPr lang="en-US" altLang="zh-CN" sz="800" b="0" dirty="0">
              <a:ea typeface="思源黑体 CN Bold" panose="020B0800000000000000"/>
              <a:sym typeface="微软雅黑" panose="020B0503020204020204" pitchFamily="34" charset="-122"/>
            </a:endParaRPr>
          </a:p>
          <a:p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https://github.com/torvalds/linux/commit/938d3480b92fa5e454b7734294f12a7b75126f09</a:t>
            </a:r>
          </a:p>
          <a:p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https://github.com/torvalds/linux/commit/9c34e38c4a870eb30b13f42f5b44f42e9d19ccb8</a:t>
            </a:r>
          </a:p>
          <a:p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https://github.com/torvalds/linux/commit/2486ab434b2c2a14e9237296db00b1e1b7ae3273</a:t>
            </a:r>
          </a:p>
          <a:p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https://github.com/torvalds/linux/commit/84472b436e760ba439e1969a9e3c5ae7c86de39d</a:t>
            </a:r>
          </a:p>
          <a:p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https://github.com/torvalds/linux/commit/d8616ee2affcff37c5d315310da557a694a3303d</a:t>
            </a:r>
          </a:p>
          <a:p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https://github.com/torvalds/linux/commit/7303524e04af49a47991e19f895c3b8cdc3796c7</a:t>
            </a:r>
          </a:p>
          <a:p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https://github.com/torvalds/linux/commit/cd9733f5d75c94a32544d6ce5be47e14194cf137</a:t>
            </a:r>
          </a:p>
          <a:p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[2] </a:t>
            </a:r>
            <a:r>
              <a:rPr lang="zh-CN" altLang="en-US" sz="800" b="0" dirty="0">
                <a:ea typeface="思源黑体 CN Bold" panose="020B0800000000000000"/>
                <a:sym typeface="微软雅黑" panose="020B0503020204020204" pitchFamily="34" charset="-122"/>
              </a:rPr>
              <a:t>已提交社区讨论：</a:t>
            </a:r>
            <a:r>
              <a:rPr lang="en-US" altLang="zh-CN" sz="800" b="0" dirty="0">
                <a:ea typeface="思源黑体 CN Bold" panose="020B0800000000000000"/>
                <a:sym typeface="微软雅黑" panose="020B0503020204020204" pitchFamily="34" charset="-122"/>
              </a:rPr>
              <a:t>https://lore.kernel.org/bpf/633492fb8ddc2_2944220881@john.notmuch/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11032" y="4970751"/>
            <a:ext cx="3547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思源黑体 CN Bold" panose="020B0800000000000000"/>
              </a:rPr>
              <a:t>问题案例：</a:t>
            </a:r>
            <a:r>
              <a:rPr lang="en-US" altLang="zh-CN" sz="1000" dirty="0" err="1">
                <a:latin typeface="微软雅黑" panose="020B0503020204020204" pitchFamily="34" charset="-122"/>
                <a:ea typeface="思源黑体 CN Bold" panose="020B0800000000000000"/>
              </a:rPr>
              <a:t>sockmap</a:t>
            </a:r>
            <a:r>
              <a:rPr lang="zh-CN" altLang="en-US" sz="1000" dirty="0">
                <a:latin typeface="微软雅黑" panose="020B0503020204020204" pitchFamily="34" charset="-122"/>
                <a:ea typeface="思源黑体 CN Bold" panose="020B0800000000000000"/>
              </a:rPr>
              <a:t>加速</a:t>
            </a:r>
            <a:r>
              <a:rPr lang="en-US" altLang="zh-CN" sz="1000" dirty="0" err="1">
                <a:latin typeface="微软雅黑" panose="020B0503020204020204" pitchFamily="34" charset="-122"/>
                <a:ea typeface="思源黑体 CN Bold" panose="020B0800000000000000"/>
              </a:rPr>
              <a:t>scp</a:t>
            </a:r>
            <a:r>
              <a:rPr lang="zh-CN" altLang="en-US" sz="1000" dirty="0">
                <a:latin typeface="微软雅黑" panose="020B0503020204020204" pitchFamily="34" charset="-122"/>
                <a:ea typeface="思源黑体 CN Bold" panose="020B0800000000000000"/>
              </a:rPr>
              <a:t>，时序错乱导致密钥认证失败</a:t>
            </a:r>
            <a:endParaRPr lang="en-US" altLang="zh-CN" sz="1000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11032" y="1309444"/>
            <a:ext cx="724199" cy="28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client</a:t>
            </a:r>
            <a:endParaRPr lang="zh-CN" altLang="en-US" sz="105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41" name="直接连接符 40"/>
          <p:cNvCxnSpPr>
            <a:stCxn id="40" idx="2"/>
          </p:cNvCxnSpPr>
          <p:nvPr/>
        </p:nvCxnSpPr>
        <p:spPr>
          <a:xfrm flipH="1">
            <a:off x="7558932" y="1594756"/>
            <a:ext cx="14200" cy="3006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521977" y="1735842"/>
            <a:ext cx="98936" cy="3021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681829" y="1309444"/>
            <a:ext cx="724199" cy="28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server</a:t>
            </a:r>
            <a:endParaRPr lang="zh-CN" altLang="en-US" sz="105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44" name="直接连接符 43"/>
          <p:cNvCxnSpPr>
            <a:stCxn id="43" idx="2"/>
          </p:cNvCxnSpPr>
          <p:nvPr/>
        </p:nvCxnSpPr>
        <p:spPr>
          <a:xfrm flipH="1">
            <a:off x="10029729" y="1594756"/>
            <a:ext cx="14200" cy="3006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992774" y="1735842"/>
            <a:ext cx="98936" cy="3021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7620913" y="1855058"/>
            <a:ext cx="2375234" cy="42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655136" y="1892581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ea typeface="思源黑体 CN Bold" panose="020B0800000000000000"/>
              </a:rPr>
              <a:t>SYN</a:t>
            </a:r>
            <a:endParaRPr lang="zh-CN" altLang="en-US" sz="900" dirty="0">
              <a:ea typeface="思源黑体 CN Bold" panose="020B080000000000000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7628013" y="2282602"/>
            <a:ext cx="2353934" cy="132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479861" y="230506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ea typeface="思源黑体 CN Bold" panose="020B0800000000000000"/>
              </a:rPr>
              <a:t>SYN ACK</a:t>
            </a:r>
            <a:endParaRPr lang="zh-CN" altLang="en-US" sz="900" dirty="0">
              <a:ea typeface="思源黑体 CN Bold" panose="020B080000000000000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635113" y="2594950"/>
            <a:ext cx="2361034" cy="756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847065" y="1872293"/>
            <a:ext cx="1399514" cy="577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T1</a:t>
            </a:r>
            <a:r>
              <a:rPr lang="zh-CN" altLang="en-US" sz="1050" dirty="0"/>
              <a:t>：</a:t>
            </a:r>
            <a:r>
              <a:rPr lang="en-US" altLang="zh-CN" sz="1050" dirty="0" err="1"/>
              <a:t>bpf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prog</a:t>
            </a:r>
            <a:r>
              <a:rPr lang="zh-CN" altLang="en-US" sz="1050" dirty="0"/>
              <a:t>添加</a:t>
            </a:r>
            <a:r>
              <a:rPr lang="en-US" altLang="zh-CN" sz="1050" dirty="0" err="1"/>
              <a:t>sockmap</a:t>
            </a:r>
            <a:r>
              <a:rPr lang="zh-CN" altLang="en-US" sz="1050" dirty="0"/>
              <a:t>记录，唤醒用户进程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847065" y="2512846"/>
            <a:ext cx="1399515" cy="577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T2</a:t>
            </a:r>
            <a:r>
              <a:rPr lang="zh-CN" altLang="en-US" sz="1050" dirty="0"/>
              <a:t>：发送数据，此时</a:t>
            </a:r>
            <a:r>
              <a:rPr lang="en-US" altLang="zh-CN" sz="1050" dirty="0" err="1"/>
              <a:t>sockmap</a:t>
            </a:r>
            <a:r>
              <a:rPr lang="zh-CN" altLang="en-US" sz="1050" dirty="0"/>
              <a:t>无法找到对端，走</a:t>
            </a:r>
            <a:r>
              <a:rPr lang="en-US" altLang="zh-CN" sz="1050" dirty="0" err="1"/>
              <a:t>tcp</a:t>
            </a:r>
            <a:r>
              <a:rPr lang="en-US" altLang="zh-CN" sz="1050" dirty="0"/>
              <a:t> stack</a:t>
            </a:r>
            <a:r>
              <a:rPr lang="zh-CN" altLang="en-US" sz="1050" dirty="0"/>
              <a:t>发送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7643465" y="2776269"/>
            <a:ext cx="2338483" cy="754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2" idx="3"/>
          </p:cNvCxnSpPr>
          <p:nvPr/>
        </p:nvCxnSpPr>
        <p:spPr>
          <a:xfrm>
            <a:off x="7246580" y="2801387"/>
            <a:ext cx="278770" cy="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1" idx="3"/>
          </p:cNvCxnSpPr>
          <p:nvPr/>
        </p:nvCxnSpPr>
        <p:spPr>
          <a:xfrm>
            <a:off x="7246579" y="2160834"/>
            <a:ext cx="275397" cy="3767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372340" y="2976454"/>
            <a:ext cx="1656651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T3</a:t>
            </a:r>
            <a:r>
              <a:rPr lang="zh-CN" altLang="en-US" sz="1050" dirty="0"/>
              <a:t>：触发</a:t>
            </a:r>
            <a:r>
              <a:rPr lang="en-US" altLang="zh-CN" sz="1050" dirty="0" err="1"/>
              <a:t>bpf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prog</a:t>
            </a:r>
            <a:r>
              <a:rPr lang="zh-CN" altLang="en-US" sz="1050" dirty="0"/>
              <a:t>，添加</a:t>
            </a:r>
            <a:r>
              <a:rPr lang="en-US" altLang="zh-CN" sz="1050" dirty="0" err="1"/>
              <a:t>sockmap</a:t>
            </a:r>
            <a:r>
              <a:rPr lang="zh-CN" altLang="en-US" sz="1050" dirty="0"/>
              <a:t>记录（此时</a:t>
            </a:r>
            <a:r>
              <a:rPr lang="en-US" altLang="zh-CN" sz="1050" dirty="0" err="1"/>
              <a:t>sockmap</a:t>
            </a:r>
            <a:r>
              <a:rPr lang="zh-CN" altLang="en-US" sz="1050" dirty="0"/>
              <a:t>中记录完整），建链完成，唤醒用户进程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684800" y="2742922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ea typeface="思源黑体 CN Bold" panose="020B0800000000000000"/>
              </a:rPr>
              <a:t>ACK</a:t>
            </a:r>
            <a:endParaRPr lang="zh-CN" altLang="en-US" sz="900" dirty="0">
              <a:ea typeface="思源黑体 CN Bold" panose="020B080000000000000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53759" y="2983257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ea typeface="思源黑体 CN Bold" panose="020B0800000000000000"/>
              </a:rPr>
              <a:t>data1</a:t>
            </a:r>
            <a:endParaRPr lang="zh-CN" altLang="en-US" sz="900" dirty="0">
              <a:ea typeface="思源黑体 CN Bold" panose="020B080000000000000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72340" y="4172068"/>
            <a:ext cx="1656651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T5</a:t>
            </a:r>
            <a:r>
              <a:rPr lang="zh-CN" altLang="en-US" sz="1050" dirty="0"/>
              <a:t>：接收数据流程中，</a:t>
            </a:r>
            <a:r>
              <a:rPr lang="en-US" altLang="zh-CN" sz="1050" dirty="0" err="1"/>
              <a:t>sockmap</a:t>
            </a:r>
            <a:r>
              <a:rPr lang="zh-CN" altLang="en-US" sz="1050" dirty="0"/>
              <a:t>场景优先从</a:t>
            </a:r>
            <a:r>
              <a:rPr lang="en-US" altLang="zh-CN" sz="1050" dirty="0" err="1"/>
              <a:t>ingress_msg</a:t>
            </a:r>
            <a:r>
              <a:rPr lang="zh-CN" altLang="en-US" sz="1050" dirty="0"/>
              <a:t>获取数据</a:t>
            </a:r>
            <a:r>
              <a:rPr lang="en-US" altLang="zh-CN" sz="1050" dirty="0"/>
              <a:t>data2</a:t>
            </a:r>
            <a:r>
              <a:rPr lang="zh-CN" altLang="en-US" sz="1050" dirty="0"/>
              <a:t>，导致数据混乱</a:t>
            </a: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7635113" y="3519286"/>
            <a:ext cx="2338483" cy="754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095874" y="3344404"/>
            <a:ext cx="1279342" cy="2308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进</a:t>
            </a:r>
            <a:r>
              <a:rPr lang="en-US" altLang="zh-CN" sz="900" dirty="0" err="1">
                <a:latin typeface="微软雅黑" panose="020B0503020204020204" pitchFamily="34" charset="-122"/>
                <a:ea typeface="思源黑体 CN Bold" panose="020B0800000000000000"/>
              </a:rPr>
              <a:t>sk_receive_queue</a:t>
            </a:r>
            <a:endParaRPr lang="zh-CN" altLang="en-US" sz="900" dirty="0"/>
          </a:p>
        </p:txBody>
      </p:sp>
      <p:cxnSp>
        <p:nvCxnSpPr>
          <p:cNvPr id="62" name="直接箭头连接符 61"/>
          <p:cNvCxnSpPr>
            <a:stCxn id="61" idx="0"/>
            <a:endCxn id="58" idx="2"/>
          </p:cNvCxnSpPr>
          <p:nvPr/>
        </p:nvCxnSpPr>
        <p:spPr>
          <a:xfrm flipV="1">
            <a:off x="8735545" y="3214089"/>
            <a:ext cx="150008" cy="1303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103281" y="4105220"/>
            <a:ext cx="976100" cy="2308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进</a:t>
            </a:r>
            <a:r>
              <a:rPr lang="en-US" altLang="zh-CN" sz="900" dirty="0" err="1">
                <a:latin typeface="微软雅黑" panose="020B0503020204020204" pitchFamily="34" charset="-122"/>
                <a:ea typeface="思源黑体 CN Bold" panose="020B0800000000000000"/>
              </a:rPr>
              <a:t>ingress_msg</a:t>
            </a:r>
            <a:endParaRPr lang="zh-CN" altLang="en-US" sz="900" dirty="0"/>
          </a:p>
        </p:txBody>
      </p:sp>
      <p:cxnSp>
        <p:nvCxnSpPr>
          <p:cNvPr id="64" name="直接箭头连接符 63"/>
          <p:cNvCxnSpPr>
            <a:stCxn id="63" idx="0"/>
          </p:cNvCxnSpPr>
          <p:nvPr/>
        </p:nvCxnSpPr>
        <p:spPr>
          <a:xfrm flipV="1">
            <a:off x="8591331" y="3878604"/>
            <a:ext cx="186163" cy="2266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598871" y="3704591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ea typeface="思源黑体 CN Bold" panose="020B0800000000000000"/>
              </a:rPr>
              <a:t>data2</a:t>
            </a:r>
            <a:endParaRPr lang="zh-CN" altLang="en-US" sz="900" dirty="0">
              <a:ea typeface="思源黑体 CN Bold" panose="020B080000000000000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847065" y="3231603"/>
            <a:ext cx="1399515" cy="577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T4</a:t>
            </a:r>
            <a:r>
              <a:rPr lang="zh-CN" altLang="en-US" sz="1050" dirty="0"/>
              <a:t>：发送数据，此时在</a:t>
            </a:r>
            <a:r>
              <a:rPr lang="en-US" altLang="zh-CN" sz="1050" dirty="0" err="1"/>
              <a:t>sockmap</a:t>
            </a:r>
            <a:r>
              <a:rPr lang="zh-CN" altLang="en-US" sz="1050" dirty="0"/>
              <a:t>中找到对端</a:t>
            </a:r>
            <a:r>
              <a:rPr lang="en-US" altLang="zh-CN" sz="1050" dirty="0"/>
              <a:t>socket</a:t>
            </a:r>
            <a:r>
              <a:rPr lang="zh-CN" altLang="en-US" sz="1050" dirty="0"/>
              <a:t>，</a:t>
            </a:r>
            <a:r>
              <a:rPr lang="en-US" altLang="zh-CN" sz="1050" dirty="0"/>
              <a:t>redirect</a:t>
            </a:r>
            <a:endParaRPr lang="zh-CN" altLang="en-US" sz="1050" dirty="0"/>
          </a:p>
        </p:txBody>
      </p:sp>
      <p:cxnSp>
        <p:nvCxnSpPr>
          <p:cNvPr id="67" name="直接箭头连接符 66"/>
          <p:cNvCxnSpPr>
            <a:stCxn id="66" idx="3"/>
          </p:cNvCxnSpPr>
          <p:nvPr/>
        </p:nvCxnSpPr>
        <p:spPr>
          <a:xfrm flipV="1">
            <a:off x="7246580" y="3518260"/>
            <a:ext cx="287327" cy="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1"/>
          </p:cNvCxnSpPr>
          <p:nvPr/>
        </p:nvCxnSpPr>
        <p:spPr>
          <a:xfrm flipH="1" flipV="1">
            <a:off x="10097124" y="4539852"/>
            <a:ext cx="275216" cy="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10090790" y="3349028"/>
            <a:ext cx="281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6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AC3CCD8F-1B73-7EDF-C53D-8B49FE695A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ACABC4-720E-FEE6-3CCF-0881334F1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E8A24135-AAA2-A5CD-B3B8-7FADFABF3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906DAC97-B058-5FEC-6D19-5FDC59492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50EDEECD-89F3-B958-98FA-4370A6011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11" name="副标题 4">
            <a:extLst>
              <a:ext uri="{FF2B5EF4-FFF2-40B4-BE49-F238E27FC236}">
                <a16:creationId xmlns:a16="http://schemas.microsoft.com/office/drawing/2014/main" id="{5E6F571F-55AF-4D87-9B63-35DFB5665F20}"/>
              </a:ext>
            </a:extLst>
          </p:cNvPr>
          <p:cNvSpPr txBox="1">
            <a:spLocks/>
          </p:cNvSpPr>
          <p:nvPr/>
        </p:nvSpPr>
        <p:spPr>
          <a:xfrm>
            <a:off x="1207886" y="400933"/>
            <a:ext cx="1043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业界探索：数据面软件百花齐放，多种技术路线并存</a:t>
            </a:r>
          </a:p>
        </p:txBody>
      </p:sp>
      <p:sp>
        <p:nvSpPr>
          <p:cNvPr id="85" name="矩形 84"/>
          <p:cNvSpPr/>
          <p:nvPr/>
        </p:nvSpPr>
        <p:spPr>
          <a:xfrm>
            <a:off x="893243" y="5986503"/>
            <a:ext cx="3021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思源黑体 CN Bold" panose="020B0800000000000000"/>
              </a:rPr>
              <a:t>[1] https://twitter.com/wm/status/1453492551579836417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737276" y="1142341"/>
            <a:ext cx="452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思源黑体 CN Bold" panose="020B0800000000000000"/>
              </a:rPr>
              <a:t>路线</a:t>
            </a:r>
            <a:r>
              <a:rPr lang="en-US" altLang="zh-CN" sz="1200" b="1" dirty="0">
                <a:latin typeface="微软雅黑" panose="020B0503020204020204" pitchFamily="34" charset="-122"/>
                <a:ea typeface="思源黑体 CN Bold" panose="020B0800000000000000"/>
              </a:rPr>
              <a:t>2</a:t>
            </a:r>
            <a:r>
              <a:rPr lang="zh-CN" altLang="en-US" sz="1200" b="1" dirty="0">
                <a:latin typeface="微软雅黑" panose="020B0503020204020204" pitchFamily="34" charset="-122"/>
                <a:ea typeface="思源黑体 CN Bold" panose="020B0800000000000000"/>
              </a:rPr>
              <a:t>：</a:t>
            </a:r>
            <a:r>
              <a:rPr lang="en-US" altLang="zh-CN" sz="1200" b="1" dirty="0">
                <a:latin typeface="微软雅黑" panose="020B0503020204020204" pitchFamily="34" charset="-122"/>
                <a:ea typeface="思源黑体 CN Bold" panose="020B0800000000000000"/>
              </a:rPr>
              <a:t>linker2-proxy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基于</a:t>
            </a:r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/>
              </a:rPr>
              <a:t>rust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实现超轻量级微代理，主打低时延底噪、安全</a:t>
            </a:r>
            <a:endParaRPr lang="en-US" altLang="zh-CN" sz="1200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FD9E76-8E0B-4217-8F43-538429E59EA3}"/>
              </a:ext>
            </a:extLst>
          </p:cNvPr>
          <p:cNvSpPr txBox="1"/>
          <p:nvPr/>
        </p:nvSpPr>
        <p:spPr>
          <a:xfrm>
            <a:off x="995086" y="2434594"/>
            <a:ext cx="4256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3925">
              <a:defRPr/>
            </a:pPr>
            <a:r>
              <a:rPr lang="en-US" altLang="zh-CN" sz="700" kern="0" dirty="0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思源黑体 CN Bold" panose="020B0800000000000000"/>
                <a:cs typeface="Arial" pitchFamily="34" charset="0"/>
                <a:sym typeface="+mn-lt"/>
              </a:rPr>
              <a:t>E</a:t>
            </a:r>
            <a:r>
              <a:rPr lang="en-US" altLang="zh-CN" sz="700" kern="0" dirty="0" err="1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思源黑体 CN Bold" panose="020B0800000000000000"/>
                <a:cs typeface="Arial" pitchFamily="34" charset="0"/>
                <a:sym typeface="+mn-lt"/>
              </a:rPr>
              <a:t>nvoy</a:t>
            </a:r>
            <a:endParaRPr lang="zh-CN" altLang="en-US" sz="700" kern="0" dirty="0">
              <a:solidFill>
                <a:srgbClr val="666666">
                  <a:lumMod val="50000"/>
                </a:srgbClr>
              </a:solidFill>
              <a:latin typeface="微软雅黑" panose="020B0503020204020204" pitchFamily="34" charset="-122"/>
              <a:ea typeface="思源黑体 CN Bold" panose="020B0800000000000000"/>
              <a:cs typeface="Arial" pitchFamily="34" charset="0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1406" y="1831587"/>
            <a:ext cx="632962" cy="549043"/>
            <a:chOff x="4903357" y="4618075"/>
            <a:chExt cx="679693" cy="679694"/>
          </a:xfrm>
          <a:solidFill>
            <a:srgbClr val="FFFFFF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903357" y="4618075"/>
              <a:ext cx="679693" cy="679694"/>
              <a:chOff x="2789847" y="2543803"/>
              <a:chExt cx="679693" cy="679694"/>
            </a:xfrm>
            <a:grpFill/>
          </p:grpSpPr>
          <p:pic>
            <p:nvPicPr>
              <p:cNvPr id="19" name="Picture 8" descr="I:\2019\55 巴展\蔡光泽——黄理强、何旭峰展岛\云边\0219\2\2c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FFFF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789847" y="2543803"/>
                <a:ext cx="679693" cy="679694"/>
              </a:xfrm>
              <a:prstGeom prst="rect">
                <a:avLst/>
              </a:prstGeom>
              <a:grpFill/>
            </p:spPr>
          </p:pic>
          <p:sp>
            <p:nvSpPr>
              <p:cNvPr id="20" name="椭圆 19"/>
              <p:cNvSpPr/>
              <p:nvPr/>
            </p:nvSpPr>
            <p:spPr>
              <a:xfrm>
                <a:off x="2828465" y="2582422"/>
                <a:ext cx="602456" cy="60245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rgbClr val="666666"/>
                  </a:solidFill>
                  <a:latin typeface="微软雅黑" panose="020B0503020204020204" pitchFamily="34" charset="-122"/>
                  <a:ea typeface="思源黑体 CN Bold" panose="020B0800000000000000"/>
                </a:endParaRPr>
              </a:p>
            </p:txBody>
          </p:sp>
        </p:grp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E180E9E-0A37-4550-A090-E370EEA08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41841" y="4788635"/>
              <a:ext cx="407555" cy="32084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2" name="文本框 14">
            <a:extLst>
              <a:ext uri="{FF2B5EF4-FFF2-40B4-BE49-F238E27FC236}">
                <a16:creationId xmlns:a16="http://schemas.microsoft.com/office/drawing/2014/main" id="{BCFD9E76-8E0B-4217-8F43-538429E59EA3}"/>
              </a:ext>
            </a:extLst>
          </p:cNvPr>
          <p:cNvSpPr txBox="1"/>
          <p:nvPr/>
        </p:nvSpPr>
        <p:spPr>
          <a:xfrm>
            <a:off x="1724670" y="2434594"/>
            <a:ext cx="4256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3925">
              <a:defRPr/>
            </a:pPr>
            <a:r>
              <a:rPr lang="en-US" altLang="zh-CN" sz="700" kern="0" dirty="0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思源黑体 CN Bold" panose="020B0800000000000000"/>
                <a:cs typeface="Arial" pitchFamily="34" charset="0"/>
                <a:sym typeface="+mn-lt"/>
              </a:rPr>
              <a:t>Cilium</a:t>
            </a:r>
            <a:endParaRPr lang="zh-CN" altLang="en-US" sz="700" kern="0" dirty="0">
              <a:solidFill>
                <a:srgbClr val="666666">
                  <a:lumMod val="50000"/>
                </a:srgbClr>
              </a:solidFill>
              <a:latin typeface="微软雅黑" panose="020B0503020204020204" pitchFamily="34" charset="-122"/>
              <a:ea typeface="思源黑体 CN Bold" panose="020B0800000000000000"/>
              <a:cs typeface="Arial" pitchFamily="34" charset="0"/>
              <a:sym typeface="+mn-lt"/>
            </a:endParaRPr>
          </a:p>
        </p:txBody>
      </p:sp>
      <p:sp>
        <p:nvSpPr>
          <p:cNvPr id="23" name="文本框 14">
            <a:extLst>
              <a:ext uri="{FF2B5EF4-FFF2-40B4-BE49-F238E27FC236}">
                <a16:creationId xmlns:a16="http://schemas.microsoft.com/office/drawing/2014/main" id="{BCFD9E76-8E0B-4217-8F43-538429E59EA3}"/>
              </a:ext>
            </a:extLst>
          </p:cNvPr>
          <p:cNvSpPr txBox="1"/>
          <p:nvPr/>
        </p:nvSpPr>
        <p:spPr>
          <a:xfrm>
            <a:off x="2476462" y="2434594"/>
            <a:ext cx="4256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3925">
              <a:defRPr/>
            </a:pPr>
            <a:r>
              <a:rPr lang="en-US" altLang="zh-CN" sz="700" kern="0" dirty="0" err="1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思源黑体 CN Bold" panose="020B0800000000000000"/>
                <a:cs typeface="Arial" pitchFamily="34" charset="0"/>
                <a:sym typeface="+mn-lt"/>
              </a:rPr>
              <a:t>Mosn</a:t>
            </a:r>
            <a:endParaRPr lang="zh-CN" altLang="en-US" sz="700" kern="0" dirty="0">
              <a:solidFill>
                <a:srgbClr val="666666">
                  <a:lumMod val="50000"/>
                </a:srgbClr>
              </a:solidFill>
              <a:latin typeface="微软雅黑" panose="020B0503020204020204" pitchFamily="34" charset="-122"/>
              <a:ea typeface="思源黑体 CN Bold" panose="020B0800000000000000"/>
              <a:cs typeface="Arial" pitchFamily="34" charset="0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17368" y="1831587"/>
            <a:ext cx="632962" cy="549043"/>
            <a:chOff x="4797311" y="3897204"/>
            <a:chExt cx="622047" cy="640306"/>
          </a:xfrm>
          <a:solidFill>
            <a:srgbClr val="FFFFFF"/>
          </a:solidFill>
        </p:grpSpPr>
        <p:grpSp>
          <p:nvGrpSpPr>
            <p:cNvPr id="25" name="组合 24"/>
            <p:cNvGrpSpPr/>
            <p:nvPr/>
          </p:nvGrpSpPr>
          <p:grpSpPr>
            <a:xfrm>
              <a:off x="4797311" y="3897204"/>
              <a:ext cx="622047" cy="640306"/>
              <a:chOff x="2789847" y="2543803"/>
              <a:chExt cx="679693" cy="679694"/>
            </a:xfrm>
            <a:grpFill/>
          </p:grpSpPr>
          <p:pic>
            <p:nvPicPr>
              <p:cNvPr id="27" name="Picture 8" descr="I:\2019\55 巴展\蔡光泽——黄理强、何旭峰展岛\云边\0219\2\2c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FFFF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789847" y="2543803"/>
                <a:ext cx="679693" cy="679694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28" name="椭圆 27"/>
              <p:cNvSpPr/>
              <p:nvPr/>
            </p:nvSpPr>
            <p:spPr>
              <a:xfrm>
                <a:off x="2828465" y="2582422"/>
                <a:ext cx="602456" cy="60245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rgbClr val="666666"/>
                  </a:solidFill>
                  <a:latin typeface="微软雅黑" panose="020B0503020204020204" pitchFamily="34" charset="-122"/>
                  <a:ea typeface="思源黑体 CN Bold" panose="020B0800000000000000"/>
                </a:endParaRPr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09795" y="4012645"/>
              <a:ext cx="382047" cy="408791"/>
            </a:xfrm>
            <a:prstGeom prst="rect">
              <a:avLst/>
            </a:prstGeom>
            <a:grpFill/>
          </p:spPr>
        </p:pic>
      </p:grpSp>
      <p:grpSp>
        <p:nvGrpSpPr>
          <p:cNvPr id="32" name="组合 31"/>
          <p:cNvGrpSpPr/>
          <p:nvPr/>
        </p:nvGrpSpPr>
        <p:grpSpPr>
          <a:xfrm>
            <a:off x="2365539" y="1831587"/>
            <a:ext cx="632962" cy="549043"/>
            <a:chOff x="5515803" y="3933134"/>
            <a:chExt cx="622047" cy="640306"/>
          </a:xfrm>
          <a:solidFill>
            <a:srgbClr val="FFFFFF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5515803" y="3933134"/>
              <a:ext cx="622047" cy="640306"/>
              <a:chOff x="2789847" y="2543803"/>
              <a:chExt cx="679693" cy="679694"/>
            </a:xfrm>
            <a:grpFill/>
          </p:grpSpPr>
          <p:pic>
            <p:nvPicPr>
              <p:cNvPr id="36" name="Picture 8" descr="I:\2019\55 巴展\蔡光泽——黄理强、何旭峰展岛\云边\0219\2\2c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FFFF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789847" y="2543803"/>
                <a:ext cx="679693" cy="679694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37" name="椭圆 36"/>
              <p:cNvSpPr/>
              <p:nvPr/>
            </p:nvSpPr>
            <p:spPr>
              <a:xfrm>
                <a:off x="2828465" y="2582422"/>
                <a:ext cx="602456" cy="60245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rgbClr val="666666"/>
                  </a:solidFill>
                  <a:latin typeface="微软雅黑" panose="020B0503020204020204" pitchFamily="34" charset="-122"/>
                  <a:ea typeface="思源黑体 CN Bold" panose="020B0800000000000000"/>
                </a:endParaRPr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19042" y="4031781"/>
              <a:ext cx="415568" cy="443011"/>
            </a:xfrm>
            <a:prstGeom prst="rect">
              <a:avLst/>
            </a:prstGeom>
            <a:grpFill/>
          </p:spPr>
        </p:pic>
      </p:grpSp>
      <p:cxnSp>
        <p:nvCxnSpPr>
          <p:cNvPr id="38" name="直接连接符 37"/>
          <p:cNvCxnSpPr/>
          <p:nvPr/>
        </p:nvCxnSpPr>
        <p:spPr>
          <a:xfrm>
            <a:off x="891406" y="1703218"/>
            <a:ext cx="3845628" cy="0"/>
          </a:xfrm>
          <a:prstGeom prst="line">
            <a:avLst/>
          </a:prstGeom>
          <a:gradFill>
            <a:gsLst>
              <a:gs pos="0">
                <a:srgbClr val="EBEBEB">
                  <a:lumMod val="50000"/>
                  <a:alpha val="0"/>
                </a:srgbClr>
              </a:gs>
              <a:gs pos="100000">
                <a:srgbClr val="666666">
                  <a:alpha val="19000"/>
                </a:srgbClr>
              </a:gs>
            </a:gsLst>
            <a:lin ang="5400000" scaled="0"/>
          </a:gradFill>
          <a:ln w="9525" cap="flat" cmpd="sng" algn="ctr">
            <a:gradFill>
              <a:gsLst>
                <a:gs pos="50000">
                  <a:srgbClr val="666666">
                    <a:lumMod val="50000"/>
                  </a:srgbClr>
                </a:gs>
                <a:gs pos="100000">
                  <a:srgbClr val="666666">
                    <a:lumMod val="50000"/>
                    <a:alpha val="0"/>
                  </a:srgbClr>
                </a:gs>
                <a:gs pos="0">
                  <a:srgbClr val="666666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grpSp>
        <p:nvGrpSpPr>
          <p:cNvPr id="39" name="组合 38"/>
          <p:cNvGrpSpPr/>
          <p:nvPr/>
        </p:nvGrpSpPr>
        <p:grpSpPr>
          <a:xfrm>
            <a:off x="3123153" y="1831587"/>
            <a:ext cx="632962" cy="549043"/>
            <a:chOff x="2789847" y="2543803"/>
            <a:chExt cx="679693" cy="679694"/>
          </a:xfrm>
          <a:solidFill>
            <a:srgbClr val="FFFFFF"/>
          </a:solidFill>
        </p:grpSpPr>
        <p:pic>
          <p:nvPicPr>
            <p:cNvPr id="40" name="Picture 8" descr="I:\2019\55 巴展\蔡光泽——黄理强、何旭峰展岛\云边\0219\2\2c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FFFFFF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789847" y="2543803"/>
              <a:ext cx="679693" cy="67969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41" name="椭圆 40"/>
            <p:cNvSpPr/>
            <p:nvPr/>
          </p:nvSpPr>
          <p:spPr>
            <a:xfrm>
              <a:off x="2828465" y="2582422"/>
              <a:ext cx="602456" cy="60245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kern="0">
                <a:solidFill>
                  <a:srgbClr val="666666"/>
                </a:solidFill>
                <a:latin typeface="微软雅黑" panose="020B0503020204020204" pitchFamily="34" charset="-122"/>
                <a:ea typeface="思源黑体 CN Bold" panose="020B0800000000000000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4933" y="1937167"/>
            <a:ext cx="439512" cy="337879"/>
          </a:xfrm>
          <a:prstGeom prst="rect">
            <a:avLst/>
          </a:prstGeom>
        </p:spPr>
      </p:pic>
      <p:sp>
        <p:nvSpPr>
          <p:cNvPr id="43" name="文本框 14">
            <a:extLst>
              <a:ext uri="{FF2B5EF4-FFF2-40B4-BE49-F238E27FC236}">
                <a16:creationId xmlns:a16="http://schemas.microsoft.com/office/drawing/2014/main" id="{BCFD9E76-8E0B-4217-8F43-538429E59EA3}"/>
              </a:ext>
            </a:extLst>
          </p:cNvPr>
          <p:cNvSpPr txBox="1"/>
          <p:nvPr/>
        </p:nvSpPr>
        <p:spPr>
          <a:xfrm>
            <a:off x="3123153" y="2434594"/>
            <a:ext cx="73220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3925">
              <a:defRPr/>
            </a:pPr>
            <a:r>
              <a:rPr lang="en-US" altLang="zh-CN" sz="700" kern="0" dirty="0" err="1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思源黑体 CN Bold" panose="020B0800000000000000"/>
                <a:cs typeface="Arial" pitchFamily="34" charset="0"/>
                <a:sym typeface="+mn-lt"/>
              </a:rPr>
              <a:t>Linkerd</a:t>
            </a:r>
            <a:r>
              <a:rPr lang="en-US" altLang="zh-CN" sz="700" kern="0" dirty="0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思源黑体 CN Bold" panose="020B0800000000000000"/>
                <a:cs typeface="Arial" pitchFamily="34" charset="0"/>
                <a:sym typeface="+mn-lt"/>
              </a:rPr>
              <a:t>-proxy</a:t>
            </a:r>
            <a:endParaRPr lang="zh-CN" altLang="en-US" sz="700" kern="0" dirty="0">
              <a:solidFill>
                <a:srgbClr val="666666">
                  <a:lumMod val="50000"/>
                </a:srgbClr>
              </a:solidFill>
              <a:latin typeface="微软雅黑" panose="020B0503020204020204" pitchFamily="34" charset="-122"/>
              <a:ea typeface="思源黑体 CN Bold" panose="020B0800000000000000"/>
              <a:cs typeface="Arial" pitchFamily="34" charset="0"/>
              <a:sym typeface="+mn-lt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BEBCF2A3-E5D0-43C2-B872-7671671F0B0C}"/>
              </a:ext>
            </a:extLst>
          </p:cNvPr>
          <p:cNvSpPr txBox="1"/>
          <p:nvPr/>
        </p:nvSpPr>
        <p:spPr>
          <a:xfrm>
            <a:off x="4311434" y="1554585"/>
            <a:ext cx="4256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3925">
              <a:defRPr/>
            </a:pPr>
            <a:r>
              <a:rPr lang="zh-CN" altLang="en-US" sz="700" b="1" kern="0" dirty="0">
                <a:solidFill>
                  <a:srgbClr val="666666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思源黑体 CN Bold" panose="020B0800000000000000"/>
                <a:cs typeface="Arial" pitchFamily="34" charset="0"/>
                <a:sym typeface="+mn-lt"/>
              </a:rPr>
              <a:t>控制面</a:t>
            </a: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EBCF2A3-E5D0-43C2-B872-7671671F0B0C}"/>
              </a:ext>
            </a:extLst>
          </p:cNvPr>
          <p:cNvSpPr txBox="1"/>
          <p:nvPr/>
        </p:nvSpPr>
        <p:spPr>
          <a:xfrm>
            <a:off x="4312034" y="1751839"/>
            <a:ext cx="4256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3925">
              <a:defRPr/>
            </a:pPr>
            <a:r>
              <a:rPr lang="zh-CN" altLang="en-US" sz="700" b="1" kern="0" dirty="0">
                <a:solidFill>
                  <a:srgbClr val="666666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思源黑体 CN Bold" panose="020B0800000000000000"/>
                <a:cs typeface="Arial" pitchFamily="34" charset="0"/>
                <a:sym typeface="+mn-lt"/>
              </a:rPr>
              <a:t>数据面</a:t>
            </a:r>
          </a:p>
        </p:txBody>
      </p:sp>
      <p:sp>
        <p:nvSpPr>
          <p:cNvPr id="46" name="文本框 14">
            <a:extLst>
              <a:ext uri="{FF2B5EF4-FFF2-40B4-BE49-F238E27FC236}">
                <a16:creationId xmlns:a16="http://schemas.microsoft.com/office/drawing/2014/main" id="{BEBCF2A3-E5D0-43C2-B872-7671671F0B0C}"/>
              </a:ext>
            </a:extLst>
          </p:cNvPr>
          <p:cNvSpPr txBox="1"/>
          <p:nvPr/>
        </p:nvSpPr>
        <p:spPr>
          <a:xfrm>
            <a:off x="2372166" y="1354644"/>
            <a:ext cx="41774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3925">
              <a:defRPr/>
            </a:pPr>
            <a:r>
              <a:rPr lang="en-US" altLang="zh-CN" sz="700" kern="0" dirty="0" err="1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思源黑体 CN Bold" panose="020B0800000000000000"/>
                <a:cs typeface="Arial" pitchFamily="34" charset="0"/>
                <a:sym typeface="+mn-lt"/>
              </a:rPr>
              <a:t>Istio</a:t>
            </a:r>
            <a:endParaRPr lang="zh-CN" altLang="en-US" sz="700" kern="0" dirty="0">
              <a:solidFill>
                <a:srgbClr val="666666">
                  <a:lumMod val="50000"/>
                </a:srgbClr>
              </a:solidFill>
              <a:latin typeface="微软雅黑" panose="020B0503020204020204" pitchFamily="34" charset="-122"/>
              <a:ea typeface="思源黑体 CN Bold" panose="020B0800000000000000"/>
              <a:cs typeface="Arial" pitchFamily="34" charset="0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18489" y="1138721"/>
            <a:ext cx="621274" cy="552626"/>
            <a:chOff x="4829602" y="3282334"/>
            <a:chExt cx="679693" cy="679694"/>
          </a:xfrm>
          <a:solidFill>
            <a:srgbClr val="FFFFFF"/>
          </a:solidFill>
        </p:grpSpPr>
        <p:grpSp>
          <p:nvGrpSpPr>
            <p:cNvPr id="48" name="组合 47"/>
            <p:cNvGrpSpPr/>
            <p:nvPr/>
          </p:nvGrpSpPr>
          <p:grpSpPr>
            <a:xfrm>
              <a:off x="4829602" y="3282334"/>
              <a:ext cx="679693" cy="679694"/>
              <a:chOff x="2789847" y="2543803"/>
              <a:chExt cx="679693" cy="679694"/>
            </a:xfrm>
            <a:grpFill/>
          </p:grpSpPr>
          <p:pic>
            <p:nvPicPr>
              <p:cNvPr id="50" name="Picture 8" descr="I:\2019\55 巴展\蔡光泽——黄理强、何旭峰展岛\云边\0219\2\2c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FFFF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789847" y="2543803"/>
                <a:ext cx="679693" cy="679694"/>
              </a:xfrm>
              <a:prstGeom prst="rect">
                <a:avLst/>
              </a:prstGeom>
              <a:grpFill/>
            </p:spPr>
          </p:pic>
          <p:sp>
            <p:nvSpPr>
              <p:cNvPr id="51" name="椭圆 50"/>
              <p:cNvSpPr/>
              <p:nvPr/>
            </p:nvSpPr>
            <p:spPr>
              <a:xfrm>
                <a:off x="2828465" y="2582422"/>
                <a:ext cx="602456" cy="60245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rgbClr val="666666"/>
                  </a:solidFill>
                  <a:latin typeface="微软雅黑" panose="020B0503020204020204" pitchFamily="34" charset="-122"/>
                  <a:ea typeface="思源黑体 CN Bold" panose="020B0800000000000000"/>
                </a:endParaRPr>
              </a:p>
            </p:txBody>
          </p:sp>
        </p:grpSp>
        <p:pic>
          <p:nvPicPr>
            <p:cNvPr id="49" name="Picture 2" descr="C:\Users\Administrator\Desktop\未标题-1.png">
              <a:extLst>
                <a:ext uri="{FF2B5EF4-FFF2-40B4-BE49-F238E27FC236}">
                  <a16:creationId xmlns:a16="http://schemas.microsoft.com/office/drawing/2014/main" id="{98CEFBED-4CBD-4AAA-A785-C22C86ED7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692" y="3431809"/>
              <a:ext cx="392110" cy="3333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52" name="组合 51"/>
          <p:cNvGrpSpPr/>
          <p:nvPr/>
        </p:nvGrpSpPr>
        <p:grpSpPr>
          <a:xfrm>
            <a:off x="2913575" y="1138721"/>
            <a:ext cx="621274" cy="552626"/>
            <a:chOff x="2789847" y="2543803"/>
            <a:chExt cx="679693" cy="679694"/>
          </a:xfrm>
          <a:solidFill>
            <a:srgbClr val="FFFFFF"/>
          </a:solidFill>
        </p:grpSpPr>
        <p:pic>
          <p:nvPicPr>
            <p:cNvPr id="53" name="Picture 8" descr="I:\2019\55 巴展\蔡光泽——黄理强、何旭峰展岛\云边\0219\2\2c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FFFFFF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789847" y="2543803"/>
              <a:ext cx="679693" cy="67969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4" name="椭圆 53"/>
            <p:cNvSpPr/>
            <p:nvPr/>
          </p:nvSpPr>
          <p:spPr>
            <a:xfrm>
              <a:off x="2828465" y="2582422"/>
              <a:ext cx="602456" cy="60245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kern="0">
                <a:solidFill>
                  <a:srgbClr val="666666"/>
                </a:solidFill>
                <a:latin typeface="微软雅黑" panose="020B0503020204020204" pitchFamily="34" charset="-122"/>
                <a:ea typeface="思源黑体 CN Bold" panose="020B0800000000000000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3178" y="1244990"/>
            <a:ext cx="431395" cy="340085"/>
          </a:xfrm>
          <a:prstGeom prst="rect">
            <a:avLst/>
          </a:prstGeom>
        </p:spPr>
      </p:pic>
      <p:sp>
        <p:nvSpPr>
          <p:cNvPr id="56" name="文本框 14">
            <a:extLst>
              <a:ext uri="{FF2B5EF4-FFF2-40B4-BE49-F238E27FC236}">
                <a16:creationId xmlns:a16="http://schemas.microsoft.com/office/drawing/2014/main" id="{BEBCF2A3-E5D0-43C2-B872-7671671F0B0C}"/>
              </a:ext>
            </a:extLst>
          </p:cNvPr>
          <p:cNvSpPr txBox="1"/>
          <p:nvPr/>
        </p:nvSpPr>
        <p:spPr>
          <a:xfrm>
            <a:off x="3630543" y="1360256"/>
            <a:ext cx="41774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3925">
              <a:defRPr/>
            </a:pPr>
            <a:r>
              <a:rPr lang="en-US" altLang="zh-CN" sz="700" kern="0" dirty="0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思源黑体 CN Bold" panose="020B0800000000000000"/>
                <a:cs typeface="Arial" pitchFamily="34" charset="0"/>
                <a:sym typeface="+mn-lt"/>
              </a:rPr>
              <a:t>linkerd2</a:t>
            </a:r>
            <a:endParaRPr lang="zh-CN" altLang="en-US" sz="700" kern="0" dirty="0">
              <a:solidFill>
                <a:srgbClr val="666666">
                  <a:lumMod val="50000"/>
                </a:srgbClr>
              </a:solidFill>
              <a:latin typeface="微软雅黑" panose="020B0503020204020204" pitchFamily="34" charset="-122"/>
              <a:ea typeface="思源黑体 CN Bold" panose="020B0800000000000000"/>
              <a:cs typeface="Arial" pitchFamily="34" charset="0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936884" y="1849537"/>
            <a:ext cx="632962" cy="549043"/>
            <a:chOff x="2789847" y="2543803"/>
            <a:chExt cx="679693" cy="679694"/>
          </a:xfrm>
          <a:solidFill>
            <a:srgbClr val="FFFFFF"/>
          </a:solidFill>
        </p:grpSpPr>
        <p:pic>
          <p:nvPicPr>
            <p:cNvPr id="58" name="Picture 8" descr="I:\2019\55 巴展\蔡光泽——黄理强、何旭峰展岛\云边\0219\2\2c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FFFFFF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789847" y="2543803"/>
              <a:ext cx="679693" cy="67969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9" name="椭圆 58"/>
            <p:cNvSpPr/>
            <p:nvPr/>
          </p:nvSpPr>
          <p:spPr>
            <a:xfrm>
              <a:off x="2828465" y="2582422"/>
              <a:ext cx="602456" cy="60245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kern="0">
                <a:solidFill>
                  <a:srgbClr val="666666"/>
                </a:solidFill>
                <a:latin typeface="微软雅黑" panose="020B0503020204020204" pitchFamily="34" charset="-122"/>
                <a:ea typeface="思源黑体 CN Bold" panose="020B0800000000000000"/>
              </a:endParaRPr>
            </a:p>
          </p:txBody>
        </p:sp>
      </p:grpSp>
      <p:sp>
        <p:nvSpPr>
          <p:cNvPr id="60" name="文本框 14">
            <a:extLst>
              <a:ext uri="{FF2B5EF4-FFF2-40B4-BE49-F238E27FC236}">
                <a16:creationId xmlns:a16="http://schemas.microsoft.com/office/drawing/2014/main" id="{BCFD9E76-8E0B-4217-8F43-538429E59EA3}"/>
              </a:ext>
            </a:extLst>
          </p:cNvPr>
          <p:cNvSpPr txBox="1"/>
          <p:nvPr/>
        </p:nvSpPr>
        <p:spPr>
          <a:xfrm>
            <a:off x="3872320" y="2434594"/>
            <a:ext cx="73220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3925">
              <a:defRPr/>
            </a:pPr>
            <a:r>
              <a:rPr lang="en-US" altLang="zh-CN" sz="700" kern="0" dirty="0" err="1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思源黑体 CN Bold" panose="020B0800000000000000"/>
                <a:cs typeface="Arial" pitchFamily="34" charset="0"/>
                <a:sym typeface="+mn-lt"/>
              </a:rPr>
              <a:t>grpc</a:t>
            </a:r>
            <a:endParaRPr lang="zh-CN" altLang="en-US" sz="700" kern="0" dirty="0">
              <a:solidFill>
                <a:srgbClr val="666666">
                  <a:lumMod val="50000"/>
                </a:srgbClr>
              </a:solidFill>
              <a:latin typeface="微软雅黑" panose="020B0503020204020204" pitchFamily="34" charset="-122"/>
              <a:ea typeface="思源黑体 CN Bold" panose="020B0800000000000000"/>
              <a:cs typeface="Arial" pitchFamily="34" charset="0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64426" y="2054235"/>
            <a:ext cx="392313" cy="156703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891407" y="2877227"/>
            <a:ext cx="408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业界对现有网格数据面时延底噪的问题已有共识，为解决该问题，发展出了多种技术路线；</a:t>
            </a:r>
            <a:endParaRPr lang="en-US" altLang="zh-CN" sz="1200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37276" y="3329796"/>
            <a:ext cx="2918481" cy="1152013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1095104" y="4117918"/>
            <a:ext cx="3389605" cy="933078"/>
            <a:chOff x="6942340" y="3066233"/>
            <a:chExt cx="3857346" cy="1179304"/>
          </a:xfrm>
        </p:grpSpPr>
        <p:sp>
          <p:nvSpPr>
            <p:cNvPr id="65" name="圆角矩形 64"/>
            <p:cNvSpPr/>
            <p:nvPr/>
          </p:nvSpPr>
          <p:spPr>
            <a:xfrm>
              <a:off x="6942340" y="3066233"/>
              <a:ext cx="648070" cy="344745"/>
            </a:xfrm>
            <a:prstGeom prst="roundRect">
              <a:avLst/>
            </a:prstGeom>
            <a:solidFill>
              <a:srgbClr val="CEE2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思源黑体 CN Bold" panose="020B0800000000000000"/>
                </a:rPr>
                <a:t>app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思源黑体 CN Bold" panose="020B0800000000000000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0151616" y="3075110"/>
              <a:ext cx="648070" cy="344745"/>
            </a:xfrm>
            <a:prstGeom prst="roundRect">
              <a:avLst/>
            </a:prstGeom>
            <a:solidFill>
              <a:srgbClr val="CEE2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思源黑体 CN Bold" panose="020B0800000000000000"/>
                </a:rPr>
                <a:t>app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思源黑体 CN Bold" panose="020B0800000000000000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8034291" y="3478299"/>
              <a:ext cx="1509204" cy="722789"/>
            </a:xfrm>
            <a:prstGeom prst="roundRect">
              <a:avLst/>
            </a:prstGeom>
            <a:solidFill>
              <a:srgbClr val="FFD966"/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思源黑体 CN Bold" panose="020B0800000000000000"/>
                </a:rPr>
                <a:t>cilium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思源黑体 CN Bold" panose="020B080000000000000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52722" y="3708099"/>
              <a:ext cx="295969" cy="270233"/>
            </a:xfrm>
            <a:prstGeom prst="rect">
              <a:avLst/>
            </a:prstGeom>
          </p:spPr>
        </p:pic>
        <p:grpSp>
          <p:nvGrpSpPr>
            <p:cNvPr id="69" name="组合 68"/>
            <p:cNvGrpSpPr/>
            <p:nvPr/>
          </p:nvGrpSpPr>
          <p:grpSpPr>
            <a:xfrm>
              <a:off x="9006396" y="3608546"/>
              <a:ext cx="479394" cy="344745"/>
              <a:chOff x="3089429" y="2522742"/>
              <a:chExt cx="479394" cy="344745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3089429" y="2522742"/>
                <a:ext cx="479394" cy="344745"/>
              </a:xfrm>
              <a:prstGeom prst="roundRect">
                <a:avLst/>
              </a:prstGeom>
              <a:solidFill>
                <a:srgbClr val="EAD1D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思源黑体 CN Bold" panose="020B0800000000000000"/>
                  </a:rPr>
                  <a:t>envoy</a:t>
                </a: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思源黑体 CN Bold" panose="020B0800000000000000"/>
                </a:endParaRPr>
              </a:p>
            </p:txBody>
          </p:sp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0450" y="2549650"/>
                <a:ext cx="323850" cy="180975"/>
              </a:xfrm>
              <a:prstGeom prst="rect">
                <a:avLst/>
              </a:prstGeom>
            </p:spPr>
          </p:pic>
        </p:grpSp>
        <p:cxnSp>
          <p:nvCxnSpPr>
            <p:cNvPr id="70" name="肘形连接符 69"/>
            <p:cNvCxnSpPr>
              <a:stCxn id="65" idx="2"/>
              <a:endCxn id="67" idx="1"/>
            </p:cNvCxnSpPr>
            <p:nvPr/>
          </p:nvCxnSpPr>
          <p:spPr>
            <a:xfrm rot="16200000" flipH="1">
              <a:off x="7435975" y="3241378"/>
              <a:ext cx="428716" cy="767916"/>
            </a:xfrm>
            <a:prstGeom prst="bentConnector2">
              <a:avLst/>
            </a:prstGeom>
            <a:noFill/>
            <a:ln w="19050" cap="rnd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1" name="肘形连接符 70"/>
            <p:cNvCxnSpPr>
              <a:stCxn id="67" idx="3"/>
              <a:endCxn id="66" idx="2"/>
            </p:cNvCxnSpPr>
            <p:nvPr/>
          </p:nvCxnSpPr>
          <p:spPr>
            <a:xfrm flipV="1">
              <a:off x="9543495" y="3419855"/>
              <a:ext cx="932156" cy="419839"/>
            </a:xfrm>
            <a:prstGeom prst="bentConnector2">
              <a:avLst/>
            </a:prstGeom>
            <a:noFill/>
            <a:ln w="19050" cap="rnd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tailEnd type="triangle"/>
            </a:ln>
            <a:effectLst/>
          </p:spPr>
        </p:cxnSp>
        <p:grpSp>
          <p:nvGrpSpPr>
            <p:cNvPr id="72" name="组合 71"/>
            <p:cNvGrpSpPr/>
            <p:nvPr/>
          </p:nvGrpSpPr>
          <p:grpSpPr>
            <a:xfrm>
              <a:off x="9037282" y="4011232"/>
              <a:ext cx="727969" cy="234305"/>
              <a:chOff x="3373513" y="3263558"/>
              <a:chExt cx="727969" cy="234305"/>
            </a:xfrm>
          </p:grpSpPr>
          <p:sp>
            <p:nvSpPr>
              <p:cNvPr id="73" name="圆角矩形 72"/>
              <p:cNvSpPr/>
              <p:nvPr/>
            </p:nvSpPr>
            <p:spPr>
              <a:xfrm>
                <a:off x="3373513" y="3263558"/>
                <a:ext cx="727969" cy="234305"/>
              </a:xfrm>
              <a:prstGeom prst="roundRect">
                <a:avLst/>
              </a:prstGeom>
              <a:solidFill>
                <a:srgbClr val="FFE59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思源黑体 CN Bold" panose="020B0800000000000000"/>
                </a:endParaRP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思源黑体 CN Bold" panose="020B0800000000000000"/>
                  </a:rPr>
                  <a:t>ebpf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思源黑体 CN Bold" panose="020B0800000000000000"/>
                </a:endParaRPr>
              </a:p>
            </p:txBody>
          </p:sp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45183" y="3272436"/>
                <a:ext cx="167843" cy="192526"/>
              </a:xfrm>
              <a:prstGeom prst="rect">
                <a:avLst/>
              </a:prstGeom>
            </p:spPr>
          </p:pic>
        </p:grpSp>
      </p:grpSp>
      <p:sp>
        <p:nvSpPr>
          <p:cNvPr id="77" name="文本框 76"/>
          <p:cNvSpPr txBox="1"/>
          <p:nvPr/>
        </p:nvSpPr>
        <p:spPr>
          <a:xfrm>
            <a:off x="883327" y="3510660"/>
            <a:ext cx="41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思源黑体 CN Bold" panose="020B0800000000000000"/>
              </a:rPr>
              <a:t>路线</a:t>
            </a:r>
            <a:r>
              <a:rPr lang="en-US" altLang="zh-CN" sz="1200" b="1" dirty="0">
                <a:latin typeface="微软雅黑" panose="020B0503020204020204" pitchFamily="34" charset="-122"/>
                <a:ea typeface="思源黑体 CN Bold" panose="020B0800000000000000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思源黑体 CN Bold" panose="020B0800000000000000"/>
              </a:rPr>
              <a:t>：</a:t>
            </a:r>
            <a:r>
              <a:rPr lang="en-US" altLang="zh-CN" sz="1200" b="1" dirty="0">
                <a:latin typeface="微软雅黑" panose="020B0503020204020204" pitchFamily="34" charset="-122"/>
                <a:ea typeface="思源黑体 CN Bold" panose="020B0800000000000000"/>
              </a:rPr>
              <a:t>cilium 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pitchFamily="34" charset="-122"/>
                <a:ea typeface="思源黑体 CN Bold" panose="020B0800000000000000"/>
              </a:rPr>
              <a:t>ebpf</a:t>
            </a:r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/>
              </a:rPr>
              <a:t> + envoy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实现高性能</a:t>
            </a:r>
            <a:r>
              <a:rPr lang="en-US" altLang="zh-CN" sz="1200" dirty="0" err="1">
                <a:latin typeface="微软雅黑" panose="020B0503020204020204" pitchFamily="34" charset="-122"/>
                <a:ea typeface="思源黑体 CN Bold" panose="020B0800000000000000"/>
              </a:rPr>
              <a:t>sidecarless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网格数据面</a:t>
            </a:r>
            <a:endParaRPr lang="en-US" altLang="zh-CN" sz="1200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83327" y="5072364"/>
            <a:ext cx="452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思源黑体 CN Bold" panose="020B0800000000000000"/>
              </a:rPr>
              <a:t>观点：</a:t>
            </a:r>
            <a:endParaRPr lang="en-US" altLang="zh-CN" sz="1200" b="1" dirty="0">
              <a:latin typeface="微软雅黑" panose="020B0503020204020204" pitchFamily="34" charset="-122"/>
              <a:ea typeface="思源黑体 CN Bold" panose="020B08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pitchFamily="34" charset="-122"/>
                <a:ea typeface="思源黑体 CN Bold" panose="020B0800000000000000"/>
              </a:rPr>
              <a:t>ebpf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目前存在诸多限制，能否满足网格诉求社区存在争议</a:t>
            </a:r>
            <a:r>
              <a:rPr lang="en-US" altLang="zh-CN" sz="1200" baseline="30000" dirty="0">
                <a:latin typeface="微软雅黑" panose="020B0503020204020204" pitchFamily="34" charset="-122"/>
                <a:ea typeface="思源黑体 CN Bold" panose="020B0800000000000000"/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本质上是</a:t>
            </a:r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/>
              </a:rPr>
              <a:t>per-node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模式，需要解决治理的故障隔离问题</a:t>
            </a:r>
            <a:endParaRPr lang="en-US" altLang="zh-CN" sz="1200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37276" y="1568227"/>
            <a:ext cx="1892923" cy="1258663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5737276" y="2887910"/>
            <a:ext cx="452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思源黑体 CN Bold" panose="020B0800000000000000"/>
              </a:rPr>
              <a:t>路线</a:t>
            </a:r>
            <a:r>
              <a:rPr lang="en-US" altLang="zh-CN" sz="1200" b="1" dirty="0">
                <a:latin typeface="微软雅黑" panose="020B0503020204020204" pitchFamily="34" charset="-122"/>
                <a:ea typeface="思源黑体 CN Bold" panose="020B0800000000000000"/>
              </a:rPr>
              <a:t>3</a:t>
            </a:r>
            <a:r>
              <a:rPr lang="zh-CN" altLang="en-US" sz="1200" b="1" dirty="0">
                <a:latin typeface="微软雅黑" panose="020B0503020204020204" pitchFamily="34" charset="-122"/>
                <a:ea typeface="思源黑体 CN Bold" panose="020B0800000000000000"/>
              </a:rPr>
              <a:t>：</a:t>
            </a:r>
            <a:r>
              <a:rPr lang="en-US" altLang="zh-CN" sz="1200" b="1" dirty="0" err="1">
                <a:latin typeface="微软雅黑" panose="020B0503020204020204" pitchFamily="34" charset="-122"/>
                <a:ea typeface="思源黑体 CN Bold" panose="020B0800000000000000"/>
              </a:rPr>
              <a:t>gRPC</a:t>
            </a:r>
            <a:r>
              <a:rPr lang="en-US" altLang="zh-CN" sz="1200" b="1" dirty="0">
                <a:latin typeface="微软雅黑" panose="020B0503020204020204" pitchFamily="34" charset="-122"/>
                <a:ea typeface="思源黑体 CN Bold" panose="020B0800000000000000"/>
              </a:rPr>
              <a:t> </a:t>
            </a:r>
            <a:r>
              <a:rPr lang="en-US" altLang="zh-CN" sz="1200" b="1" dirty="0" err="1">
                <a:latin typeface="微软雅黑" panose="020B0503020204020204" pitchFamily="34" charset="-122"/>
                <a:ea typeface="思源黑体 CN Bold" panose="020B0800000000000000"/>
              </a:rPr>
              <a:t>Proxyless</a:t>
            </a:r>
            <a:r>
              <a:rPr lang="en-US" altLang="zh-CN" sz="1200" b="1" dirty="0">
                <a:latin typeface="微软雅黑" panose="020B0503020204020204" pitchFamily="34" charset="-122"/>
                <a:ea typeface="思源黑体 CN Bold" panose="020B0800000000000000"/>
              </a:rPr>
              <a:t> service 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pitchFamily="34" charset="-122"/>
                <a:ea typeface="思源黑体 CN Bold" panose="020B0800000000000000"/>
              </a:rPr>
              <a:t>gRPC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原生支持</a:t>
            </a:r>
            <a:r>
              <a:rPr lang="en-US" altLang="zh-CN" sz="1200" dirty="0" err="1">
                <a:latin typeface="微软雅黑" panose="020B0503020204020204" pitchFamily="34" charset="-122"/>
                <a:ea typeface="思源黑体 CN Bold" panose="020B0800000000000000"/>
              </a:rPr>
              <a:t>xds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协议，实现网格能力</a:t>
            </a:r>
            <a:endParaRPr lang="en-US" altLang="zh-CN" sz="1200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737276" y="4526176"/>
            <a:ext cx="452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微软雅黑" panose="020B0503020204020204" pitchFamily="34" charset="-122"/>
                <a:ea typeface="思源黑体 CN Bold" panose="020B0800000000000000"/>
              </a:rPr>
              <a:t>istio</a:t>
            </a:r>
            <a:r>
              <a:rPr lang="zh-CN" altLang="en-US" sz="1200" b="1" dirty="0">
                <a:latin typeface="微软雅黑" panose="020B0503020204020204" pitchFamily="34" charset="-122"/>
                <a:ea typeface="思源黑体 CN Bold" panose="020B0800000000000000"/>
              </a:rPr>
              <a:t>新模式：</a:t>
            </a:r>
            <a:r>
              <a:rPr lang="en-US" altLang="zh-CN" sz="1200" b="1" dirty="0">
                <a:latin typeface="微软雅黑" panose="020B0503020204020204" pitchFamily="34" charset="-122"/>
                <a:ea typeface="思源黑体 CN Bold" panose="020B0800000000000000"/>
              </a:rPr>
              <a:t>ambient 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pitchFamily="34" charset="-122"/>
                <a:ea typeface="思源黑体 CN Bold" panose="020B0800000000000000"/>
              </a:rPr>
              <a:t>ztunnel</a:t>
            </a:r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/>
              </a:rPr>
              <a:t> + waypoint proxy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，按需部署网格</a:t>
            </a:r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/>
              </a:rPr>
              <a:t>L7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治理能力</a:t>
            </a:r>
            <a:endParaRPr lang="en-US" altLang="zh-CN" sz="1200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797629" y="1799140"/>
            <a:ext cx="234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思源黑体 CN Bold" panose="020B0800000000000000"/>
              </a:rPr>
              <a:t>观点：</a:t>
            </a:r>
            <a:endParaRPr lang="en-US" altLang="zh-CN" sz="1200" b="1" dirty="0">
              <a:latin typeface="微软雅黑" panose="020B0503020204020204" pitchFamily="34" charset="-122"/>
              <a:ea typeface="思源黑体 CN Bold" panose="020B08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缺乏断路器</a:t>
            </a:r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故障注入等高级治理能力</a:t>
            </a:r>
            <a:endParaRPr lang="en-US" altLang="zh-CN" sz="1200" dirty="0">
              <a:latin typeface="微软雅黑" panose="020B0503020204020204" pitchFamily="34" charset="-122"/>
              <a:ea typeface="思源黑体 CN Bold" panose="020B08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时延底噪问题仍然存在</a:t>
            </a:r>
            <a:endParaRPr lang="en-US" altLang="zh-CN" sz="1200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797629" y="3327451"/>
            <a:ext cx="234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思源黑体 CN Bold" panose="020B0800000000000000"/>
              </a:rPr>
              <a:t>观点：</a:t>
            </a:r>
            <a:endParaRPr lang="en-US" altLang="zh-CN" sz="1200" b="1" dirty="0">
              <a:latin typeface="微软雅黑" panose="020B0503020204020204" pitchFamily="34" charset="-122"/>
              <a:ea typeface="思源黑体 CN Bold" panose="020B08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架构上退回到耦合模式，选择该网格方案就需要面对业务耦合、接口绑定、升级耦合、故障半径扩大等问题</a:t>
            </a:r>
            <a:endParaRPr lang="en-US" altLang="zh-CN" sz="1200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797629" y="4985236"/>
            <a:ext cx="234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思源黑体 CN Bold" panose="020B0800000000000000"/>
              </a:rPr>
              <a:t>观点：</a:t>
            </a:r>
            <a:endParaRPr lang="en-US" altLang="zh-CN" sz="1200" b="1" dirty="0">
              <a:latin typeface="微软雅黑" panose="020B0503020204020204" pitchFamily="34" charset="-122"/>
              <a:ea typeface="思源黑体 CN Bold" panose="020B08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/>
              </a:rPr>
              <a:t>L7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治理场景下时延底噪反而增加，且同时支持</a:t>
            </a:r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/>
              </a:rPr>
              <a:t>sidecar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模式，使得控制面</a:t>
            </a:r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/>
              </a:rPr>
              <a:t>运维变得更复杂</a:t>
            </a: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37276" y="5038104"/>
            <a:ext cx="2954236" cy="8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AC3CCD8F-1B73-7EDF-C53D-8B49FE695A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ACABC4-720E-FEE6-3CCF-0881334F1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E8A24135-AAA2-A5CD-B3B8-7FADFABF3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906DAC97-B058-5FEC-6D19-5FDC59492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50EDEECD-89F3-B958-98FA-4370A6011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11" name="副标题 4">
            <a:extLst>
              <a:ext uri="{FF2B5EF4-FFF2-40B4-BE49-F238E27FC236}">
                <a16:creationId xmlns:a16="http://schemas.microsoft.com/office/drawing/2014/main" id="{5E6F571F-55AF-4D87-9B63-35DFB5665F20}"/>
              </a:ext>
            </a:extLst>
          </p:cNvPr>
          <p:cNvSpPr txBox="1">
            <a:spLocks/>
          </p:cNvSpPr>
          <p:nvPr/>
        </p:nvSpPr>
        <p:spPr>
          <a:xfrm>
            <a:off x="1382478" y="444247"/>
            <a:ext cx="1072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sz="2800" dirty="0"/>
              <a:t>X</a:t>
            </a:r>
            <a:r>
              <a:rPr lang="zh-CN" altLang="en-US" sz="2800" dirty="0"/>
              <a:t>网格：</a:t>
            </a:r>
            <a:r>
              <a:rPr lang="en-US" altLang="zh-CN" sz="2800" dirty="0" err="1">
                <a:latin typeface="微软雅黑" panose="020B0503020204020204" pitchFamily="34" charset="-122"/>
                <a:ea typeface="思源黑体 CN Bold" panose="020B0800000000000000"/>
              </a:rPr>
              <a:t>ebpf</a:t>
            </a:r>
            <a:r>
              <a:rPr lang="en-US" altLang="zh-CN" sz="2800" dirty="0">
                <a:latin typeface="微软雅黑" panose="020B0503020204020204" pitchFamily="34" charset="-122"/>
                <a:ea typeface="思源黑体 CN Bold" panose="020B0800000000000000"/>
              </a:rPr>
              <a:t>+</a:t>
            </a:r>
            <a:r>
              <a:rPr lang="zh-CN" altLang="en-US" sz="2800" dirty="0">
                <a:latin typeface="微软雅黑" panose="020B0503020204020204" pitchFamily="34" charset="-122"/>
                <a:ea typeface="思源黑体 CN Bold" panose="020B0800000000000000"/>
              </a:rPr>
              <a:t>可编程内核实现下一代网格数据面</a:t>
            </a:r>
            <a:endParaRPr lang="en-US" altLang="zh-CN" sz="2800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14382" y="1194163"/>
            <a:ext cx="47368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34">
              <a:lnSpc>
                <a:spcPts val="2000"/>
              </a:lnSpc>
              <a:defRPr/>
            </a:pPr>
            <a:r>
              <a:rPr lang="zh-CN" altLang="en-US" sz="1399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业务痛点：</a:t>
            </a:r>
            <a:r>
              <a:rPr lang="zh-CN" altLang="en-US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推动下，服务网格已经成为云原生基础设施之一，但是当前</a:t>
            </a:r>
            <a:r>
              <a:rPr lang="en-US" altLang="zh-CN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sidecar</a:t>
            </a:r>
            <a:r>
              <a:rPr lang="zh-CN" altLang="en-US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架构存在</a:t>
            </a:r>
            <a:r>
              <a:rPr lang="zh-CN" altLang="en-US" sz="1399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高时延，高底噪等问题</a:t>
            </a:r>
            <a:r>
              <a:rPr lang="zh-CN" altLang="en-US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99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78313" y="4374245"/>
            <a:ext cx="5227913" cy="1746051"/>
            <a:chOff x="751382" y="3313773"/>
            <a:chExt cx="5227913" cy="1746051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CFD9E76-8E0B-4217-8F43-538429E59EA3}"/>
                </a:ext>
              </a:extLst>
            </p:cNvPr>
            <p:cNvSpPr txBox="1"/>
            <p:nvPr/>
          </p:nvSpPr>
          <p:spPr>
            <a:xfrm>
              <a:off x="865432" y="4865407"/>
              <a:ext cx="468167" cy="126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3925">
                <a:defRPr/>
              </a:pPr>
              <a:r>
                <a:rPr lang="en-US" altLang="zh-CN" sz="800" kern="0" dirty="0">
                  <a:solidFill>
                    <a:srgbClr val="66666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E</a:t>
              </a:r>
              <a:r>
                <a:rPr lang="en-US" altLang="zh-CN" sz="800" kern="0" dirty="0" err="1">
                  <a:solidFill>
                    <a:srgbClr val="66666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nvoy</a:t>
              </a:r>
              <a:endParaRPr lang="zh-CN" altLang="en-US" sz="800" kern="0" dirty="0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+mn-lt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751382" y="4143387"/>
              <a:ext cx="696268" cy="657405"/>
              <a:chOff x="4903357" y="4618075"/>
              <a:chExt cx="679693" cy="679694"/>
            </a:xfrm>
            <a:solidFill>
              <a:srgbClr val="FFFFFF"/>
            </a:solidFill>
          </p:grpSpPr>
          <p:grpSp>
            <p:nvGrpSpPr>
              <p:cNvPr id="117" name="组合 116"/>
              <p:cNvGrpSpPr/>
              <p:nvPr/>
            </p:nvGrpSpPr>
            <p:grpSpPr>
              <a:xfrm>
                <a:off x="4903357" y="4618075"/>
                <a:ext cx="679693" cy="679694"/>
                <a:chOff x="2789847" y="2543803"/>
                <a:chExt cx="679693" cy="679694"/>
              </a:xfrm>
              <a:grpFill/>
            </p:grpSpPr>
            <p:pic>
              <p:nvPicPr>
                <p:cNvPr id="119" name="Picture 8" descr="I:\2019\55 巴展\蔡光泽——黄理强、何旭峰展岛\云边\0219\2\2c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prstClr val="black"/>
                    <a:srgbClr val="FFFFFF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789847" y="2543803"/>
                  <a:ext cx="679693" cy="679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20" name="椭圆 119"/>
                <p:cNvSpPr/>
                <p:nvPr/>
              </p:nvSpPr>
              <p:spPr>
                <a:xfrm>
                  <a:off x="2828465" y="2582422"/>
                  <a:ext cx="602456" cy="60245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 ker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18" name="图片 117">
                <a:extLst>
                  <a:ext uri="{FF2B5EF4-FFF2-40B4-BE49-F238E27FC236}">
                    <a16:creationId xmlns:a16="http://schemas.microsoft.com/office/drawing/2014/main" id="{AE180E9E-0A37-4550-A090-E370EEA08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41841" y="4788635"/>
                <a:ext cx="407555" cy="320841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sp>
          <p:nvSpPr>
            <p:cNvPr id="76" name="文本框 14">
              <a:extLst>
                <a:ext uri="{FF2B5EF4-FFF2-40B4-BE49-F238E27FC236}">
                  <a16:creationId xmlns:a16="http://schemas.microsoft.com/office/drawing/2014/main" id="{BCFD9E76-8E0B-4217-8F43-538429E59EA3}"/>
                </a:ext>
              </a:extLst>
            </p:cNvPr>
            <p:cNvSpPr txBox="1"/>
            <p:nvPr/>
          </p:nvSpPr>
          <p:spPr>
            <a:xfrm>
              <a:off x="1667985" y="4865407"/>
              <a:ext cx="468167" cy="126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3925">
                <a:defRPr/>
              </a:pPr>
              <a:r>
                <a:rPr lang="en-US" altLang="zh-CN" sz="800" kern="0" dirty="0">
                  <a:solidFill>
                    <a:srgbClr val="66666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Cilium</a:t>
              </a:r>
              <a:endParaRPr lang="zh-CN" altLang="en-US" sz="800" kern="0" dirty="0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77" name="文本框 14">
              <a:extLst>
                <a:ext uri="{FF2B5EF4-FFF2-40B4-BE49-F238E27FC236}">
                  <a16:creationId xmlns:a16="http://schemas.microsoft.com/office/drawing/2014/main" id="{BCFD9E76-8E0B-4217-8F43-538429E59EA3}"/>
                </a:ext>
              </a:extLst>
            </p:cNvPr>
            <p:cNvSpPr txBox="1"/>
            <p:nvPr/>
          </p:nvSpPr>
          <p:spPr>
            <a:xfrm>
              <a:off x="2494969" y="4865407"/>
              <a:ext cx="468167" cy="126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3925">
                <a:defRPr/>
              </a:pPr>
              <a:r>
                <a:rPr lang="en-US" altLang="zh-CN" sz="800" kern="0" dirty="0" err="1">
                  <a:solidFill>
                    <a:srgbClr val="66666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Mosn</a:t>
              </a:r>
              <a:endParaRPr lang="zh-CN" altLang="en-US" sz="800" kern="0" dirty="0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+mn-lt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1549952" y="4143387"/>
              <a:ext cx="696268" cy="657405"/>
              <a:chOff x="4797311" y="3897204"/>
              <a:chExt cx="622047" cy="640306"/>
            </a:xfrm>
            <a:solidFill>
              <a:srgbClr val="FFFFFF"/>
            </a:solidFill>
          </p:grpSpPr>
          <p:grpSp>
            <p:nvGrpSpPr>
              <p:cNvPr id="113" name="组合 112"/>
              <p:cNvGrpSpPr/>
              <p:nvPr/>
            </p:nvGrpSpPr>
            <p:grpSpPr>
              <a:xfrm>
                <a:off x="4797311" y="3897204"/>
                <a:ext cx="622047" cy="640306"/>
                <a:chOff x="2789847" y="2543803"/>
                <a:chExt cx="679693" cy="679694"/>
              </a:xfrm>
              <a:grpFill/>
            </p:grpSpPr>
            <p:pic>
              <p:nvPicPr>
                <p:cNvPr id="115" name="Picture 8" descr="I:\2019\55 巴展\蔡光泽——黄理强、何旭峰展岛\云边\0219\2\2c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prstClr val="black"/>
                    <a:srgbClr val="FFFFFF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789847" y="2543803"/>
                  <a:ext cx="679693" cy="67969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116" name="椭圆 115"/>
                <p:cNvSpPr/>
                <p:nvPr/>
              </p:nvSpPr>
              <p:spPr>
                <a:xfrm>
                  <a:off x="2828465" y="2582422"/>
                  <a:ext cx="602456" cy="60245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 ker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14" name="图片 1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09795" y="4012645"/>
                <a:ext cx="382047" cy="408791"/>
              </a:xfrm>
              <a:prstGeom prst="rect">
                <a:avLst/>
              </a:prstGeom>
              <a:grpFill/>
            </p:spPr>
          </p:pic>
        </p:grpSp>
        <p:grpSp>
          <p:nvGrpSpPr>
            <p:cNvPr id="79" name="组合 78"/>
            <p:cNvGrpSpPr/>
            <p:nvPr/>
          </p:nvGrpSpPr>
          <p:grpSpPr>
            <a:xfrm>
              <a:off x="2372951" y="4143387"/>
              <a:ext cx="696268" cy="657405"/>
              <a:chOff x="5515803" y="3933134"/>
              <a:chExt cx="622047" cy="640306"/>
            </a:xfrm>
            <a:solidFill>
              <a:srgbClr val="FFFFFF"/>
            </a:solidFill>
          </p:grpSpPr>
          <p:grpSp>
            <p:nvGrpSpPr>
              <p:cNvPr id="109" name="组合 108"/>
              <p:cNvGrpSpPr/>
              <p:nvPr/>
            </p:nvGrpSpPr>
            <p:grpSpPr>
              <a:xfrm>
                <a:off x="5515803" y="3933134"/>
                <a:ext cx="622047" cy="640306"/>
                <a:chOff x="2789847" y="2543803"/>
                <a:chExt cx="679693" cy="679694"/>
              </a:xfrm>
              <a:grpFill/>
            </p:grpSpPr>
            <p:pic>
              <p:nvPicPr>
                <p:cNvPr id="111" name="Picture 8" descr="I:\2019\55 巴展\蔡光泽——黄理强、何旭峰展岛\云边\0219\2\2c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prstClr val="black"/>
                    <a:srgbClr val="FFFFFF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789847" y="2543803"/>
                  <a:ext cx="679693" cy="67969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112" name="椭圆 111"/>
                <p:cNvSpPr/>
                <p:nvPr/>
              </p:nvSpPr>
              <p:spPr>
                <a:xfrm>
                  <a:off x="2828465" y="2582422"/>
                  <a:ext cx="602456" cy="60245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 ker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10" name="图片 10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19042" y="4031781"/>
                <a:ext cx="415568" cy="443011"/>
              </a:xfrm>
              <a:prstGeom prst="rect">
                <a:avLst/>
              </a:prstGeom>
              <a:grpFill/>
            </p:spPr>
          </p:pic>
        </p:grpSp>
        <p:cxnSp>
          <p:nvCxnSpPr>
            <p:cNvPr id="80" name="直接连接符 79"/>
            <p:cNvCxnSpPr/>
            <p:nvPr/>
          </p:nvCxnSpPr>
          <p:spPr>
            <a:xfrm>
              <a:off x="751382" y="3989682"/>
              <a:ext cx="5227913" cy="0"/>
            </a:xfrm>
            <a:prstGeom prst="line">
              <a:avLst/>
            </a:prstGeom>
            <a:gradFill>
              <a:gsLst>
                <a:gs pos="0">
                  <a:srgbClr val="EBEBEB">
                    <a:lumMod val="50000"/>
                    <a:alpha val="0"/>
                  </a:srgbClr>
                </a:gs>
                <a:gs pos="100000">
                  <a:srgbClr val="666666">
                    <a:alpha val="19000"/>
                  </a:srgbClr>
                </a:gs>
              </a:gsLst>
              <a:lin ang="5400000" scaled="0"/>
            </a:gradFill>
            <a:ln w="9525" cap="flat" cmpd="sng" algn="ctr">
              <a:gradFill>
                <a:gsLst>
                  <a:gs pos="50000">
                    <a:srgbClr val="666666">
                      <a:lumMod val="50000"/>
                    </a:srgbClr>
                  </a:gs>
                  <a:gs pos="100000">
                    <a:srgbClr val="666666">
                      <a:lumMod val="50000"/>
                      <a:alpha val="0"/>
                    </a:srgbClr>
                  </a:gs>
                  <a:gs pos="0">
                    <a:srgbClr val="666666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grpSp>
          <p:nvGrpSpPr>
            <p:cNvPr id="81" name="组合 80"/>
            <p:cNvGrpSpPr/>
            <p:nvPr/>
          </p:nvGrpSpPr>
          <p:grpSpPr>
            <a:xfrm>
              <a:off x="3206339" y="4143387"/>
              <a:ext cx="696268" cy="657405"/>
              <a:chOff x="2789847" y="2543803"/>
              <a:chExt cx="679693" cy="679694"/>
            </a:xfrm>
            <a:solidFill>
              <a:srgbClr val="FFFFFF"/>
            </a:solidFill>
          </p:grpSpPr>
          <p:pic>
            <p:nvPicPr>
              <p:cNvPr id="107" name="Picture 8" descr="I:\2019\55 巴展\蔡光泽——黄理强、何旭峰展岛\云边\0219\2\2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rgbClr val="FFFFFF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789847" y="2543803"/>
                <a:ext cx="679693" cy="679694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108" name="椭圆 107"/>
              <p:cNvSpPr/>
              <p:nvPr/>
            </p:nvSpPr>
            <p:spPr>
              <a:xfrm>
                <a:off x="2828465" y="2582422"/>
                <a:ext cx="602456" cy="60245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18298" y="4269805"/>
              <a:ext cx="483470" cy="404565"/>
            </a:xfrm>
            <a:prstGeom prst="rect">
              <a:avLst/>
            </a:prstGeom>
          </p:spPr>
        </p:pic>
        <p:sp>
          <p:nvSpPr>
            <p:cNvPr id="83" name="文本框 14">
              <a:extLst>
                <a:ext uri="{FF2B5EF4-FFF2-40B4-BE49-F238E27FC236}">
                  <a16:creationId xmlns:a16="http://schemas.microsoft.com/office/drawing/2014/main" id="{BCFD9E76-8E0B-4217-8F43-538429E59EA3}"/>
                </a:ext>
              </a:extLst>
            </p:cNvPr>
            <p:cNvSpPr txBox="1"/>
            <p:nvPr/>
          </p:nvSpPr>
          <p:spPr>
            <a:xfrm>
              <a:off x="3206339" y="4865407"/>
              <a:ext cx="805438" cy="126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3925">
                <a:defRPr/>
              </a:pPr>
              <a:r>
                <a:rPr lang="en-US" altLang="zh-CN" sz="800" kern="0" dirty="0" err="1">
                  <a:solidFill>
                    <a:srgbClr val="66666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Linkerd</a:t>
              </a:r>
              <a:r>
                <a:rPr lang="en-US" altLang="zh-CN" sz="800" kern="0" dirty="0">
                  <a:solidFill>
                    <a:srgbClr val="66666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-proxy</a:t>
              </a:r>
              <a:endParaRPr lang="zh-CN" altLang="en-US" sz="800" kern="0" dirty="0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84" name="文本框 14">
              <a:extLst>
                <a:ext uri="{FF2B5EF4-FFF2-40B4-BE49-F238E27FC236}">
                  <a16:creationId xmlns:a16="http://schemas.microsoft.com/office/drawing/2014/main" id="{BEBCF2A3-E5D0-43C2-B872-7671671F0B0C}"/>
                </a:ext>
              </a:extLst>
            </p:cNvPr>
            <p:cNvSpPr txBox="1"/>
            <p:nvPr/>
          </p:nvSpPr>
          <p:spPr>
            <a:xfrm>
              <a:off x="5396695" y="3811714"/>
              <a:ext cx="468167" cy="126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3925">
                <a:defRPr/>
              </a:pPr>
              <a:r>
                <a:rPr lang="zh-CN" altLang="en-US" sz="800" b="1" kern="0" dirty="0">
                  <a:solidFill>
                    <a:srgbClr val="666666">
                      <a:lumMod val="60000"/>
                      <a:lumOff val="4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控制面</a:t>
              </a:r>
            </a:p>
          </p:txBody>
        </p:sp>
        <p:sp>
          <p:nvSpPr>
            <p:cNvPr id="85" name="文本框 14">
              <a:extLst>
                <a:ext uri="{FF2B5EF4-FFF2-40B4-BE49-F238E27FC236}">
                  <a16:creationId xmlns:a16="http://schemas.microsoft.com/office/drawing/2014/main" id="{BEBCF2A3-E5D0-43C2-B872-7671671F0B0C}"/>
                </a:ext>
              </a:extLst>
            </p:cNvPr>
            <p:cNvSpPr txBox="1"/>
            <p:nvPr/>
          </p:nvSpPr>
          <p:spPr>
            <a:xfrm>
              <a:off x="5397356" y="4047899"/>
              <a:ext cx="468167" cy="126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3925">
                <a:defRPr/>
              </a:pPr>
              <a:r>
                <a:rPr lang="zh-CN" altLang="en-US" sz="800" b="1" kern="0" dirty="0">
                  <a:solidFill>
                    <a:srgbClr val="666666">
                      <a:lumMod val="60000"/>
                      <a:lumOff val="4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数据面</a:t>
              </a:r>
            </a:p>
          </p:txBody>
        </p:sp>
        <p:sp>
          <p:nvSpPr>
            <p:cNvPr id="86" name="文本框 14">
              <a:extLst>
                <a:ext uri="{FF2B5EF4-FFF2-40B4-BE49-F238E27FC236}">
                  <a16:creationId xmlns:a16="http://schemas.microsoft.com/office/drawing/2014/main" id="{BEBCF2A3-E5D0-43C2-B872-7671671F0B0C}"/>
                </a:ext>
              </a:extLst>
            </p:cNvPr>
            <p:cNvSpPr txBox="1"/>
            <p:nvPr/>
          </p:nvSpPr>
          <p:spPr>
            <a:xfrm>
              <a:off x="3055652" y="3572312"/>
              <a:ext cx="459522" cy="1272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3925">
                <a:defRPr/>
              </a:pPr>
              <a:r>
                <a:rPr lang="en-US" altLang="zh-CN" sz="800" kern="0" dirty="0" err="1">
                  <a:solidFill>
                    <a:srgbClr val="66666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Istio</a:t>
              </a:r>
              <a:endParaRPr lang="zh-CN" altLang="en-US" sz="800" kern="0" dirty="0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+mn-lt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336597" y="3313773"/>
              <a:ext cx="683411" cy="661695"/>
              <a:chOff x="4829602" y="3282334"/>
              <a:chExt cx="679693" cy="679694"/>
            </a:xfrm>
            <a:solidFill>
              <a:srgbClr val="FFFFFF"/>
            </a:solidFill>
          </p:grpSpPr>
          <p:grpSp>
            <p:nvGrpSpPr>
              <p:cNvPr id="103" name="组合 102"/>
              <p:cNvGrpSpPr/>
              <p:nvPr/>
            </p:nvGrpSpPr>
            <p:grpSpPr>
              <a:xfrm>
                <a:off x="4829602" y="3282334"/>
                <a:ext cx="679693" cy="679694"/>
                <a:chOff x="2789847" y="2543803"/>
                <a:chExt cx="679693" cy="679694"/>
              </a:xfrm>
              <a:grpFill/>
            </p:grpSpPr>
            <p:pic>
              <p:nvPicPr>
                <p:cNvPr id="105" name="Picture 8" descr="I:\2019\55 巴展\蔡光泽——黄理强、何旭峰展岛\云边\0219\2\2c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prstClr val="black"/>
                    <a:srgbClr val="FFFFFF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789847" y="2543803"/>
                  <a:ext cx="679693" cy="679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06" name="椭圆 105"/>
                <p:cNvSpPr/>
                <p:nvPr/>
              </p:nvSpPr>
              <p:spPr>
                <a:xfrm>
                  <a:off x="2828465" y="2582422"/>
                  <a:ext cx="602456" cy="60245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 ker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04" name="Picture 2" descr="C:\Users\Administrator\Desktop\未标题-1.png">
                <a:extLst>
                  <a:ext uri="{FF2B5EF4-FFF2-40B4-BE49-F238E27FC236}">
                    <a16:creationId xmlns:a16="http://schemas.microsoft.com/office/drawing/2014/main" id="{98CEFBED-4CBD-4AAA-A785-C22C86ED72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5692" y="3431809"/>
                <a:ext cx="392110" cy="333321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88" name="组合 87"/>
            <p:cNvGrpSpPr/>
            <p:nvPr/>
          </p:nvGrpSpPr>
          <p:grpSpPr>
            <a:xfrm>
              <a:off x="3651211" y="3313773"/>
              <a:ext cx="683411" cy="661695"/>
              <a:chOff x="2789847" y="2543803"/>
              <a:chExt cx="679693" cy="679694"/>
            </a:xfrm>
            <a:solidFill>
              <a:srgbClr val="FFFFFF"/>
            </a:solidFill>
          </p:grpSpPr>
          <p:pic>
            <p:nvPicPr>
              <p:cNvPr id="101" name="Picture 8" descr="I:\2019\55 巴展\蔡光泽——黄理强、何旭峰展岛\云边\0219\2\2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rgbClr val="FFFFFF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789847" y="2543803"/>
                <a:ext cx="679693" cy="679694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102" name="椭圆 101"/>
              <p:cNvSpPr/>
              <p:nvPr/>
            </p:nvSpPr>
            <p:spPr>
              <a:xfrm>
                <a:off x="2828465" y="2582422"/>
                <a:ext cx="602456" cy="60245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60775" y="3441016"/>
              <a:ext cx="474541" cy="407206"/>
            </a:xfrm>
            <a:prstGeom prst="rect">
              <a:avLst/>
            </a:prstGeom>
          </p:spPr>
        </p:pic>
        <p:sp>
          <p:nvSpPr>
            <p:cNvPr id="90" name="文本框 14">
              <a:extLst>
                <a:ext uri="{FF2B5EF4-FFF2-40B4-BE49-F238E27FC236}">
                  <a16:creationId xmlns:a16="http://schemas.microsoft.com/office/drawing/2014/main" id="{BEBCF2A3-E5D0-43C2-B872-7671671F0B0C}"/>
                </a:ext>
              </a:extLst>
            </p:cNvPr>
            <p:cNvSpPr txBox="1"/>
            <p:nvPr/>
          </p:nvSpPr>
          <p:spPr>
            <a:xfrm>
              <a:off x="4439887" y="3579031"/>
              <a:ext cx="459522" cy="1272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3925">
                <a:defRPr/>
              </a:pPr>
              <a:r>
                <a:rPr lang="en-US" altLang="zh-CN" sz="800" kern="0" dirty="0">
                  <a:solidFill>
                    <a:srgbClr val="66666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linkerd2</a:t>
              </a:r>
              <a:endParaRPr lang="zh-CN" altLang="en-US" sz="800" kern="0" dirty="0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+mn-lt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4101456" y="4164880"/>
              <a:ext cx="696268" cy="657405"/>
              <a:chOff x="2789847" y="2543803"/>
              <a:chExt cx="679693" cy="679694"/>
            </a:xfrm>
            <a:solidFill>
              <a:srgbClr val="FFFFFF"/>
            </a:solidFill>
          </p:grpSpPr>
          <p:pic>
            <p:nvPicPr>
              <p:cNvPr id="99" name="Picture 8" descr="I:\2019\55 巴展\蔡光泽——黄理强、何旭峰展岛\云边\0219\2\2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rgbClr val="FFFFFF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789847" y="2543803"/>
                <a:ext cx="679693" cy="679694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100" name="椭圆 99"/>
              <p:cNvSpPr/>
              <p:nvPr/>
            </p:nvSpPr>
            <p:spPr>
              <a:xfrm>
                <a:off x="2828465" y="2582422"/>
                <a:ext cx="602456" cy="60245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" name="文本框 14">
              <a:extLst>
                <a:ext uri="{FF2B5EF4-FFF2-40B4-BE49-F238E27FC236}">
                  <a16:creationId xmlns:a16="http://schemas.microsoft.com/office/drawing/2014/main" id="{BCFD9E76-8E0B-4217-8F43-538429E59EA3}"/>
                </a:ext>
              </a:extLst>
            </p:cNvPr>
            <p:cNvSpPr txBox="1"/>
            <p:nvPr/>
          </p:nvSpPr>
          <p:spPr>
            <a:xfrm>
              <a:off x="4030434" y="4865407"/>
              <a:ext cx="805438" cy="126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3925">
                <a:defRPr/>
              </a:pPr>
              <a:r>
                <a:rPr lang="en-US" altLang="zh-CN" sz="800" kern="0" dirty="0" err="1">
                  <a:solidFill>
                    <a:srgbClr val="666666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grpc</a:t>
              </a:r>
              <a:endParaRPr lang="zh-CN" altLang="en-US" sz="800" kern="0" dirty="0">
                <a:solidFill>
                  <a:srgbClr val="66666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+mn-lt"/>
              </a:endParaRPr>
            </a:p>
          </p:txBody>
        </p:sp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41754" y="4409978"/>
              <a:ext cx="431551" cy="187631"/>
            </a:xfrm>
            <a:prstGeom prst="rect">
              <a:avLst/>
            </a:prstGeom>
          </p:spPr>
        </p:pic>
        <p:grpSp>
          <p:nvGrpSpPr>
            <p:cNvPr id="94" name="组合 93"/>
            <p:cNvGrpSpPr/>
            <p:nvPr/>
          </p:nvGrpSpPr>
          <p:grpSpPr>
            <a:xfrm>
              <a:off x="4975454" y="4167386"/>
              <a:ext cx="683411" cy="661695"/>
              <a:chOff x="2789847" y="2543803"/>
              <a:chExt cx="679693" cy="679694"/>
            </a:xfrm>
            <a:solidFill>
              <a:srgbClr val="FFFFFF"/>
            </a:solidFill>
          </p:grpSpPr>
          <p:pic>
            <p:nvPicPr>
              <p:cNvPr id="97" name="Picture 8" descr="I:\2019\55 巴展\蔡光泽——黄理强、何旭峰展岛\云边\0219\2\2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rgbClr val="FFFFFF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789847" y="2543803"/>
                <a:ext cx="679693" cy="679694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98" name="椭圆 97"/>
              <p:cNvSpPr/>
              <p:nvPr/>
            </p:nvSpPr>
            <p:spPr>
              <a:xfrm>
                <a:off x="2828465" y="2582422"/>
                <a:ext cx="602456" cy="60245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95" name="文本框 14">
              <a:extLst>
                <a:ext uri="{FF2B5EF4-FFF2-40B4-BE49-F238E27FC236}">
                  <a16:creationId xmlns:a16="http://schemas.microsoft.com/office/drawing/2014/main" id="{BCFD9E76-8E0B-4217-8F43-538429E59EA3}"/>
                </a:ext>
              </a:extLst>
            </p:cNvPr>
            <p:cNvSpPr txBox="1"/>
            <p:nvPr/>
          </p:nvSpPr>
          <p:spPr>
            <a:xfrm>
              <a:off x="4959785" y="4844380"/>
              <a:ext cx="7905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6839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X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+mn-lt"/>
                </a:rPr>
                <a:t>网格</a:t>
              </a:r>
            </a:p>
          </p:txBody>
        </p: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08689" y="4271221"/>
              <a:ext cx="461590" cy="475166"/>
            </a:xfrm>
            <a:prstGeom prst="rect">
              <a:avLst/>
            </a:prstGeom>
          </p:spPr>
        </p:pic>
      </p:grpSp>
      <p:grpSp>
        <p:nvGrpSpPr>
          <p:cNvPr id="133" name="组合 132"/>
          <p:cNvGrpSpPr/>
          <p:nvPr/>
        </p:nvGrpSpPr>
        <p:grpSpPr>
          <a:xfrm>
            <a:off x="619172" y="2140725"/>
            <a:ext cx="4669825" cy="1310011"/>
            <a:chOff x="727797" y="2019462"/>
            <a:chExt cx="4669825" cy="1337530"/>
          </a:xfrm>
        </p:grpSpPr>
        <p:sp>
          <p:nvSpPr>
            <p:cNvPr id="134" name="圆角矩形 133"/>
            <p:cNvSpPr/>
            <p:nvPr/>
          </p:nvSpPr>
          <p:spPr>
            <a:xfrm>
              <a:off x="734061" y="2083584"/>
              <a:ext cx="504000" cy="216000"/>
            </a:xfrm>
            <a:prstGeom prst="roundRect">
              <a:avLst/>
            </a:prstGeom>
            <a:solidFill>
              <a:srgbClr val="FAFAFA"/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服务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734061" y="2298833"/>
              <a:ext cx="504000" cy="21600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流量治理</a:t>
              </a:r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1944931" y="2083584"/>
              <a:ext cx="504000" cy="216000"/>
            </a:xfrm>
            <a:prstGeom prst="roundRect">
              <a:avLst/>
            </a:prstGeom>
            <a:solidFill>
              <a:srgbClr val="FAFAFA"/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服务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圆角矩形 136"/>
            <p:cNvSpPr/>
            <p:nvPr/>
          </p:nvSpPr>
          <p:spPr>
            <a:xfrm>
              <a:off x="1944931" y="2291709"/>
              <a:ext cx="504000" cy="21600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流量管理</a:t>
              </a:r>
            </a:p>
          </p:txBody>
        </p:sp>
        <p:sp>
          <p:nvSpPr>
            <p:cNvPr id="138" name="圆角矩形 137"/>
            <p:cNvSpPr/>
            <p:nvPr/>
          </p:nvSpPr>
          <p:spPr>
            <a:xfrm>
              <a:off x="727797" y="2852909"/>
              <a:ext cx="1742687" cy="249833"/>
            </a:xfrm>
            <a:prstGeom prst="roundRect">
              <a:avLst/>
            </a:prstGeom>
            <a:solidFill>
              <a:srgbClr val="FAFAFA"/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OS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ipstack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iptables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）</a:t>
              </a:r>
            </a:p>
          </p:txBody>
        </p:sp>
        <p:cxnSp>
          <p:nvCxnSpPr>
            <p:cNvPr id="139" name="直接箭头连接符 138"/>
            <p:cNvCxnSpPr>
              <a:stCxn id="135" idx="2"/>
            </p:cNvCxnSpPr>
            <p:nvPr/>
          </p:nvCxnSpPr>
          <p:spPr>
            <a:xfrm flipH="1">
              <a:off x="985425" y="2514833"/>
              <a:ext cx="636" cy="353442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0" name="圆角矩形 139"/>
            <p:cNvSpPr/>
            <p:nvPr/>
          </p:nvSpPr>
          <p:spPr>
            <a:xfrm>
              <a:off x="1395447" y="2350642"/>
              <a:ext cx="399473" cy="368406"/>
            </a:xfrm>
            <a:prstGeom prst="roundRect">
              <a:avLst/>
            </a:prstGeom>
            <a:solidFill>
              <a:srgbClr val="FAFAFA"/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服务</a:t>
              </a:r>
              <a:endPara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治理</a:t>
              </a:r>
            </a:p>
          </p:txBody>
        </p:sp>
        <p:cxnSp>
          <p:nvCxnSpPr>
            <p:cNvPr id="141" name="直接连接符 140"/>
            <p:cNvCxnSpPr>
              <a:stCxn id="135" idx="3"/>
              <a:endCxn id="140" idx="1"/>
            </p:cNvCxnSpPr>
            <p:nvPr/>
          </p:nvCxnSpPr>
          <p:spPr>
            <a:xfrm>
              <a:off x="1238061" y="2406833"/>
              <a:ext cx="157386" cy="128012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42" name="直接连接符 141"/>
            <p:cNvCxnSpPr>
              <a:stCxn id="140" idx="2"/>
              <a:endCxn id="138" idx="0"/>
            </p:cNvCxnSpPr>
            <p:nvPr/>
          </p:nvCxnSpPr>
          <p:spPr>
            <a:xfrm>
              <a:off x="1595184" y="2719048"/>
              <a:ext cx="3957" cy="133861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43" name="文本框 142"/>
            <p:cNvSpPr txBox="1"/>
            <p:nvPr/>
          </p:nvSpPr>
          <p:spPr>
            <a:xfrm>
              <a:off x="837405" y="3108090"/>
              <a:ext cx="1467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传统服务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：耦合，单跳</a:t>
              </a: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2926554" y="2180702"/>
              <a:ext cx="370118" cy="224663"/>
            </a:xfrm>
            <a:prstGeom prst="roundRect">
              <a:avLst/>
            </a:prstGeom>
            <a:solidFill>
              <a:srgbClr val="FAFAFA"/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服务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3409024" y="2362246"/>
              <a:ext cx="497150" cy="239699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流量治理</a:t>
              </a:r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2908141" y="2849889"/>
              <a:ext cx="2460950" cy="239620"/>
            </a:xfrm>
            <a:prstGeom prst="roundRect">
              <a:avLst/>
            </a:prstGeom>
            <a:solidFill>
              <a:srgbClr val="FAFAFA"/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OS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ipstack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iptables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）</a:t>
              </a:r>
            </a:p>
          </p:txBody>
        </p:sp>
        <p:cxnSp>
          <p:nvCxnSpPr>
            <p:cNvPr id="147" name="直接箭头连接符 146"/>
            <p:cNvCxnSpPr>
              <a:stCxn id="145" idx="2"/>
            </p:cNvCxnSpPr>
            <p:nvPr/>
          </p:nvCxnSpPr>
          <p:spPr>
            <a:xfrm>
              <a:off x="3657599" y="2601945"/>
              <a:ext cx="6" cy="248574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8" name="圆角矩形 147"/>
            <p:cNvSpPr/>
            <p:nvPr/>
          </p:nvSpPr>
          <p:spPr>
            <a:xfrm>
              <a:off x="3977070" y="2019462"/>
              <a:ext cx="399473" cy="368406"/>
            </a:xfrm>
            <a:prstGeom prst="roundRect">
              <a:avLst/>
            </a:prstGeom>
            <a:solidFill>
              <a:srgbClr val="FAFAFA"/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服务</a:t>
              </a:r>
              <a:endPara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治理</a:t>
              </a:r>
            </a:p>
          </p:txBody>
        </p:sp>
        <p:cxnSp>
          <p:nvCxnSpPr>
            <p:cNvPr id="149" name="直接连接符 148"/>
            <p:cNvCxnSpPr>
              <a:stCxn id="145" idx="0"/>
            </p:cNvCxnSpPr>
            <p:nvPr/>
          </p:nvCxnSpPr>
          <p:spPr>
            <a:xfrm flipV="1">
              <a:off x="3657599" y="2212543"/>
              <a:ext cx="319471" cy="149703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50" name="圆角矩形 149"/>
            <p:cNvSpPr/>
            <p:nvPr/>
          </p:nvSpPr>
          <p:spPr>
            <a:xfrm>
              <a:off x="5027504" y="2180093"/>
              <a:ext cx="370118" cy="224663"/>
            </a:xfrm>
            <a:prstGeom prst="roundRect">
              <a:avLst/>
            </a:prstGeom>
            <a:solidFill>
              <a:srgbClr val="FAFAFA"/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服务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1" name="圆角矩形 150"/>
            <p:cNvSpPr/>
            <p:nvPr/>
          </p:nvSpPr>
          <p:spPr>
            <a:xfrm>
              <a:off x="4461717" y="2347264"/>
              <a:ext cx="483144" cy="228047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流量治理</a:t>
              </a:r>
            </a:p>
          </p:txBody>
        </p:sp>
        <p:cxnSp>
          <p:nvCxnSpPr>
            <p:cNvPr id="152" name="直接连接符 151"/>
            <p:cNvCxnSpPr>
              <a:stCxn id="140" idx="3"/>
              <a:endCxn id="137" idx="1"/>
            </p:cNvCxnSpPr>
            <p:nvPr/>
          </p:nvCxnSpPr>
          <p:spPr>
            <a:xfrm flipV="1">
              <a:off x="1794920" y="2399709"/>
              <a:ext cx="150011" cy="135136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53" name="直接连接符 152"/>
            <p:cNvCxnSpPr>
              <a:endCxn id="151" idx="0"/>
            </p:cNvCxnSpPr>
            <p:nvPr/>
          </p:nvCxnSpPr>
          <p:spPr>
            <a:xfrm>
              <a:off x="4376543" y="2212543"/>
              <a:ext cx="326746" cy="134721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54" name="文本框 153"/>
            <p:cNvSpPr txBox="1"/>
            <p:nvPr/>
          </p:nvSpPr>
          <p:spPr>
            <a:xfrm>
              <a:off x="3400533" y="3110771"/>
              <a:ext cx="1467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网格服务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：解耦，多跳</a:t>
              </a:r>
            </a:p>
          </p:txBody>
        </p:sp>
        <p:sp>
          <p:nvSpPr>
            <p:cNvPr id="155" name="右箭头 154"/>
            <p:cNvSpPr/>
            <p:nvPr/>
          </p:nvSpPr>
          <p:spPr>
            <a:xfrm>
              <a:off x="2581927" y="2439033"/>
              <a:ext cx="223422" cy="340466"/>
            </a:xfrm>
            <a:prstGeom prst="rightArrow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2192788" y="2514833"/>
              <a:ext cx="636" cy="353442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>
            <a:xfrm>
              <a:off x="4176807" y="2396746"/>
              <a:ext cx="0" cy="457218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>
            <a:xfrm flipH="1">
              <a:off x="4714047" y="2593067"/>
              <a:ext cx="1121" cy="248574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9" name="任意多边形 158"/>
            <p:cNvSpPr/>
            <p:nvPr/>
          </p:nvSpPr>
          <p:spPr>
            <a:xfrm>
              <a:off x="993447" y="2264594"/>
              <a:ext cx="1208219" cy="648079"/>
            </a:xfrm>
            <a:custGeom>
              <a:avLst/>
              <a:gdLst>
                <a:gd name="connsiteX0" fmla="*/ 9734 w 1208219"/>
                <a:gd name="connsiteY0" fmla="*/ 0 h 778854"/>
                <a:gd name="connsiteX1" fmla="*/ 142899 w 1208219"/>
                <a:gd name="connsiteY1" fmla="*/ 683581 h 778854"/>
                <a:gd name="connsiteX2" fmla="*/ 1004033 w 1208219"/>
                <a:gd name="connsiteY2" fmla="*/ 701336 h 778854"/>
                <a:gd name="connsiteX3" fmla="*/ 1208219 w 1208219"/>
                <a:gd name="connsiteY3" fmla="*/ 8878 h 77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219" h="778854">
                  <a:moveTo>
                    <a:pt x="9734" y="0"/>
                  </a:moveTo>
                  <a:cubicBezTo>
                    <a:pt x="-6542" y="283346"/>
                    <a:pt x="-22818" y="566692"/>
                    <a:pt x="142899" y="683581"/>
                  </a:cubicBezTo>
                  <a:cubicBezTo>
                    <a:pt x="308616" y="800470"/>
                    <a:pt x="826480" y="813787"/>
                    <a:pt x="1004033" y="701336"/>
                  </a:cubicBezTo>
                  <a:cubicBezTo>
                    <a:pt x="1181586" y="588885"/>
                    <a:pt x="1194902" y="298881"/>
                    <a:pt x="1208219" y="8878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dash"/>
              <a:miter lim="800000"/>
              <a:tailEnd type="stealth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0" name="任意多边形 159"/>
            <p:cNvSpPr/>
            <p:nvPr/>
          </p:nvSpPr>
          <p:spPr>
            <a:xfrm>
              <a:off x="3107189" y="2371126"/>
              <a:ext cx="2104008" cy="622639"/>
            </a:xfrm>
            <a:custGeom>
              <a:avLst/>
              <a:gdLst>
                <a:gd name="connsiteX0" fmla="*/ 0 w 2104008"/>
                <a:gd name="connsiteY0" fmla="*/ 0 h 622639"/>
                <a:gd name="connsiteX1" fmla="*/ 124287 w 2104008"/>
                <a:gd name="connsiteY1" fmla="*/ 621436 h 622639"/>
                <a:gd name="connsiteX2" fmla="*/ 532660 w 2104008"/>
                <a:gd name="connsiteY2" fmla="*/ 168675 h 622639"/>
                <a:gd name="connsiteX3" fmla="*/ 1029809 w 2104008"/>
                <a:gd name="connsiteY3" fmla="*/ 577048 h 622639"/>
                <a:gd name="connsiteX4" fmla="*/ 1580225 w 2104008"/>
                <a:gd name="connsiteY4" fmla="*/ 142042 h 622639"/>
                <a:gd name="connsiteX5" fmla="*/ 1890943 w 2104008"/>
                <a:gd name="connsiteY5" fmla="*/ 577048 h 622639"/>
                <a:gd name="connsiteX6" fmla="*/ 2104008 w 2104008"/>
                <a:gd name="connsiteY6" fmla="*/ 79899 h 62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4008" h="622639">
                  <a:moveTo>
                    <a:pt x="0" y="0"/>
                  </a:moveTo>
                  <a:cubicBezTo>
                    <a:pt x="17755" y="296662"/>
                    <a:pt x="35510" y="593324"/>
                    <a:pt x="124287" y="621436"/>
                  </a:cubicBezTo>
                  <a:cubicBezTo>
                    <a:pt x="213064" y="649548"/>
                    <a:pt x="381740" y="176073"/>
                    <a:pt x="532660" y="168675"/>
                  </a:cubicBezTo>
                  <a:cubicBezTo>
                    <a:pt x="683580" y="161277"/>
                    <a:pt x="855215" y="581487"/>
                    <a:pt x="1029809" y="577048"/>
                  </a:cubicBezTo>
                  <a:cubicBezTo>
                    <a:pt x="1204403" y="572609"/>
                    <a:pt x="1436703" y="142042"/>
                    <a:pt x="1580225" y="142042"/>
                  </a:cubicBezTo>
                  <a:cubicBezTo>
                    <a:pt x="1723747" y="142042"/>
                    <a:pt x="1803646" y="587405"/>
                    <a:pt x="1890943" y="577048"/>
                  </a:cubicBezTo>
                  <a:cubicBezTo>
                    <a:pt x="1978240" y="566691"/>
                    <a:pt x="2041124" y="323295"/>
                    <a:pt x="2104008" y="79899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dash"/>
              <a:miter lim="800000"/>
              <a:tailEnd type="stealth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1" name="矩形 160"/>
          <p:cNvSpPr/>
          <p:nvPr/>
        </p:nvSpPr>
        <p:spPr>
          <a:xfrm>
            <a:off x="658066" y="3682465"/>
            <a:ext cx="4736835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34">
              <a:lnSpc>
                <a:spcPts val="2000"/>
              </a:lnSpc>
              <a:defRPr/>
            </a:pPr>
            <a:r>
              <a:rPr lang="zh-CN" altLang="en-US" sz="1399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回归云原生需求本源，实现应用透明、高效、低底噪的服务网格基础设施，提供业界性能最优网格数据面。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6272787" y="4108934"/>
            <a:ext cx="5200749" cy="21441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914034">
              <a:lnSpc>
                <a:spcPts val="2000"/>
              </a:lnSpc>
              <a:defRPr sz="1399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面临的挑战：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dirty="0" err="1"/>
              <a:t>ebpf</a:t>
            </a:r>
            <a:r>
              <a:rPr lang="zh-CN" altLang="en-US" b="0" dirty="0"/>
              <a:t>编程限制：循环、</a:t>
            </a:r>
            <a:r>
              <a:rPr lang="en-US" altLang="zh-CN" b="0" dirty="0"/>
              <a:t>verify</a:t>
            </a:r>
            <a:r>
              <a:rPr lang="zh-CN" altLang="en-US" b="0" dirty="0"/>
              <a:t>、指令数等，对于安全加密、认证等实现难度较大；</a:t>
            </a:r>
            <a:endParaRPr lang="en-US" altLang="zh-C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/>
              <a:t>能否实现零开销的网格数据面：时延性能能否达到直通访问效果；</a:t>
            </a:r>
            <a:endParaRPr lang="en-US" altLang="zh-C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/>
              <a:t>能否实现</a:t>
            </a:r>
            <a:r>
              <a:rPr lang="en-US" altLang="zh-CN" b="0" dirty="0"/>
              <a:t>E2E</a:t>
            </a:r>
            <a:r>
              <a:rPr lang="zh-CN" altLang="en-US" b="0" dirty="0"/>
              <a:t>的观测运维能力：网格运维能否将业务容器纳管进来；</a:t>
            </a:r>
            <a:endParaRPr lang="en-US" altLang="zh-CN" b="0" dirty="0"/>
          </a:p>
          <a:p>
            <a:r>
              <a:rPr lang="en-US" altLang="zh-CN" b="0" dirty="0"/>
              <a:t>X</a:t>
            </a:r>
            <a:r>
              <a:rPr lang="zh-CN" altLang="en-US" b="0" dirty="0"/>
              <a:t>网格 相关特性 逐步开源，敬请期待。。。</a:t>
            </a:r>
          </a:p>
        </p:txBody>
      </p:sp>
      <p:sp>
        <p:nvSpPr>
          <p:cNvPr id="5" name="矩形 4"/>
          <p:cNvSpPr/>
          <p:nvPr/>
        </p:nvSpPr>
        <p:spPr>
          <a:xfrm>
            <a:off x="6272787" y="1194163"/>
            <a:ext cx="4956045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34">
              <a:lnSpc>
                <a:spcPts val="2000"/>
              </a:lnSpc>
            </a:pPr>
            <a:r>
              <a:rPr lang="zh-CN" altLang="en-US" sz="1399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技术效果：</a:t>
            </a:r>
            <a:r>
              <a:rPr lang="en-US" altLang="zh-CN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1/5</a:t>
            </a:r>
            <a:r>
              <a:rPr lang="zh-CN" altLang="en-US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算力资源下，</a:t>
            </a:r>
            <a:r>
              <a:rPr lang="en-US" altLang="zh-CN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转发性能</a:t>
            </a:r>
            <a:r>
              <a:rPr lang="en-US" altLang="zh-CN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3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倍优于业界方案</a:t>
            </a:r>
            <a:endParaRPr lang="zh-CN" altLang="en-US" sz="1399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6630711" y="1646226"/>
            <a:ext cx="4515825" cy="2349702"/>
            <a:chOff x="6119507" y="1614437"/>
            <a:chExt cx="4628622" cy="3484521"/>
          </a:xfrm>
        </p:grpSpPr>
        <p:pic>
          <p:nvPicPr>
            <p:cNvPr id="163" name="图片 16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19507" y="1614437"/>
              <a:ext cx="4628622" cy="322981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429120" y="4477200"/>
              <a:ext cx="1226922" cy="621758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rgbClr val="C0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istio</a:t>
              </a:r>
              <a:r>
                <a:rPr lang="zh-CN" altLang="en-US" sz="1000" dirty="0">
                  <a:solidFill>
                    <a:srgbClr val="C0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网格</a:t>
              </a:r>
            </a:p>
          </p:txBody>
        </p:sp>
        <p:sp>
          <p:nvSpPr>
            <p:cNvPr id="164" name="矩形 163"/>
            <p:cNvSpPr/>
            <p:nvPr/>
          </p:nvSpPr>
          <p:spPr>
            <a:xfrm>
              <a:off x="7722772" y="4477200"/>
              <a:ext cx="1226922" cy="621758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>
                  <a:solidFill>
                    <a:srgbClr val="C0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X</a:t>
              </a:r>
              <a:r>
                <a:rPr lang="zh-CN" altLang="en-US" sz="1000" dirty="0">
                  <a:solidFill>
                    <a:srgbClr val="C0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网格</a:t>
              </a:r>
            </a:p>
          </p:txBody>
        </p:sp>
        <p:sp>
          <p:nvSpPr>
            <p:cNvPr id="165" name="矩形 164"/>
            <p:cNvSpPr/>
            <p:nvPr/>
          </p:nvSpPr>
          <p:spPr>
            <a:xfrm>
              <a:off x="9016424" y="4477200"/>
              <a:ext cx="1371160" cy="621758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000" dirty="0">
                  <a:solidFill>
                    <a:srgbClr val="C0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非网格场景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827902" y="3747425"/>
              <a:ext cx="76335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16.9</a:t>
              </a:r>
              <a:r>
                <a:rPr lang="zh-CN" altLang="en-US" sz="1000" b="1" dirty="0"/>
                <a:t>倍</a:t>
              </a:r>
              <a:r>
                <a:rPr lang="en-US" altLang="zh-CN" sz="1000" b="1" dirty="0" err="1"/>
                <a:t>qps</a:t>
              </a:r>
              <a:endParaRPr lang="zh-CN" altLang="en-US" sz="1000" b="1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9712658" y="2023648"/>
              <a:ext cx="99738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/>
                <a:t>时延降低</a:t>
              </a:r>
              <a:r>
                <a:rPr lang="en-US" altLang="zh-CN" sz="1000" b="1" dirty="0"/>
                <a:t>7.7</a:t>
              </a:r>
              <a:r>
                <a:rPr lang="zh-CN" altLang="en-US" sz="1000" b="1" dirty="0"/>
                <a:t>倍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9674352" y="1965960"/>
              <a:ext cx="228600" cy="1716505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756648" y="2298051"/>
              <a:ext cx="82296" cy="166521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56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hart page">
  <a:themeElements>
    <a:clrScheme name="自定义 6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0070C0"/>
      </a:hlink>
      <a:folHlink>
        <a:srgbClr val="C4C4C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45D0"/>
        </a:solidFill>
        <a:ln>
          <a:noFill/>
        </a:ln>
      </a:spPr>
      <a:bodyPr rtlCol="0" anchor="ctr"/>
      <a:lstStyle>
        <a:defPPr>
          <a:lnSpc>
            <a:spcPct val="150000"/>
          </a:lnSpc>
          <a:defRPr sz="16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lnSpc>
            <a:spcPct val="150000"/>
          </a:lnSpc>
          <a:defRPr sz="1200" b="1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华为PPT模板.potx" id="{6D5C513C-D11F-4AB6-A5A5-F22D08422744}" vid="{EACE1860-E6FD-4B1A-A36E-6CC0ECF0E5CB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4098</TotalTime>
  <Words>1697</Words>
  <Application>Microsoft Macintosh PowerPoint</Application>
  <PresentationFormat>Widescreen</PresentationFormat>
  <Paragraphs>232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Microsoft YaHei</vt:lpstr>
      <vt:lpstr>Microsoft YaHei</vt:lpstr>
      <vt:lpstr>思源宋体 CN Heavy</vt:lpstr>
      <vt:lpstr>思源黑体 CN Bold</vt:lpstr>
      <vt:lpstr>思源黑体 CN Heavy</vt:lpstr>
      <vt:lpstr>Arial</vt:lpstr>
      <vt:lpstr>Wingdings</vt:lpstr>
      <vt:lpstr>Office 主题​​</vt:lpstr>
      <vt:lpstr>4_Chart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1011</dc:creator>
  <cp:lastModifiedBy>T157573</cp:lastModifiedBy>
  <cp:revision>116</cp:revision>
  <dcterms:created xsi:type="dcterms:W3CDTF">2022-09-01T00:51:00Z</dcterms:created>
  <dcterms:modified xsi:type="dcterms:W3CDTF">2022-11-12T12:44:16Z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  <property fmtid="{D5CDD505-2E9C-101B-9397-08002B2CF9AE}" pid="3" name="_2015_ms_pID_725343">
    <vt:lpwstr>(3)5FF0lic3PzJbY7PBR2LsNTdcezs/BqrJgtUulz6wBo7aFcrP3k8/arifOTQDQXhZnq3yCrRB
lg/goqaL2SNMCz9rJ8lHa3Lbcn/qZcSyt/lUSorudxeI0oLjbrcWXqOYmJhSfg/i0OrxSahw
MIB0fLti5NMvx9UfYX8E7c/6691h7AAzGIg0rdHQQaFBG2UbTs84IHorSrNnWGj6awToGbWG
JNHYhlHk5wGTENaDqW</vt:lpwstr>
  </property>
  <property fmtid="{D5CDD505-2E9C-101B-9397-08002B2CF9AE}" pid="4" name="_2015_ms_pID_7253431">
    <vt:lpwstr>ssEqQe6+1KwcErv9TO3zhiIPWWCf0hSK17IDfbQFTp87xyYA3V09pH
ne5epX2Zx+b5X5OCNFLg6G2goUQiAi2Ev++EQZloFwUrdmdBelkkMyBX48hrWb81nA7VQS7h
wORVFacXhjJUVWcD8FAi7ywcX8q5LulBhLpQHJAbU9oD+CGJZ1QORRFwQTc4d+TpvdXM+urY
TB7gBO/0zTokr8M1kmtU3FDkmWXZ1VsxLKFy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1665416244</vt:lpwstr>
  </property>
  <property fmtid="{D5CDD505-2E9C-101B-9397-08002B2CF9AE}" pid="9" name="_2015_ms_pID_7253432">
    <vt:lpwstr>GKNx4f7BrFlhsY1MO1MTi8c=</vt:lpwstr>
  </property>
</Properties>
</file>