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notesMasterIdLst>
    <p:notesMasterId r:id="rId11"/>
  </p:notesMasterIdLst>
  <p:sldIdLst>
    <p:sldId id="268" r:id="rId10"/>
    <p:sldId id="272" r:id="rId12"/>
    <p:sldId id="273" r:id="rId13"/>
    <p:sldId id="361" r:id="rId14"/>
    <p:sldId id="314" r:id="rId15"/>
    <p:sldId id="341" r:id="rId16"/>
    <p:sldId id="340" r:id="rId17"/>
    <p:sldId id="382" r:id="rId18"/>
    <p:sldId id="383" r:id="rId19"/>
    <p:sldId id="345" r:id="rId20"/>
    <p:sldId id="288" r:id="rId21"/>
    <p:sldId id="289" r:id="rId22"/>
    <p:sldId id="290" r:id="rId23"/>
    <p:sldId id="300" r:id="rId24"/>
    <p:sldId id="301" r:id="rId25"/>
    <p:sldId id="302" r:id="rId26"/>
    <p:sldId id="298" r:id="rId27"/>
    <p:sldId id="299" r:id="rId28"/>
    <p:sldId id="304" r:id="rId29"/>
    <p:sldId id="305" r:id="rId30"/>
    <p:sldId id="306" r:id="rId31"/>
    <p:sldId id="307" r:id="rId32"/>
    <p:sldId id="308" r:id="rId33"/>
    <p:sldId id="309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C000"/>
    <a:srgbClr val="3D3633"/>
    <a:srgbClr val="F8B200"/>
    <a:srgbClr val="E09E28"/>
    <a:srgbClr val="EBC175"/>
    <a:srgbClr val="A6A6A6"/>
    <a:srgbClr val="F3F4F2"/>
    <a:srgbClr val="E2E4E0"/>
    <a:srgbClr val="D1D4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12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C63D9-DC97-4C3A-B06E-CD20E68CE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C63D9-DC97-4C3A-B06E-CD20E68CE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C63D9-DC97-4C3A-B06E-CD20E68CE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C63D9-DC97-4C3A-B06E-CD20E68CE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5" Type="http://schemas.openxmlformats.org/officeDocument/2006/relationships/image" Target="../media/image14.svg"/><Relationship Id="rId14" Type="http://schemas.openxmlformats.org/officeDocument/2006/relationships/image" Target="../media/image13.png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5" Type="http://schemas.openxmlformats.org/officeDocument/2006/relationships/image" Target="../media/image14.svg"/><Relationship Id="rId14" Type="http://schemas.openxmlformats.org/officeDocument/2006/relationships/image" Target="../media/image13.png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5" Type="http://schemas.openxmlformats.org/officeDocument/2006/relationships/image" Target="../media/image14.svg"/><Relationship Id="rId14" Type="http://schemas.openxmlformats.org/officeDocument/2006/relationships/image" Target="../media/image13.png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5" Type="http://schemas.openxmlformats.org/officeDocument/2006/relationships/image" Target="../media/image14.svg"/><Relationship Id="rId14" Type="http://schemas.openxmlformats.org/officeDocument/2006/relationships/image" Target="../media/image13.png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5" Type="http://schemas.openxmlformats.org/officeDocument/2006/relationships/image" Target="../media/image14.svg"/><Relationship Id="rId14" Type="http://schemas.openxmlformats.org/officeDocument/2006/relationships/image" Target="../media/image13.png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5" Type="http://schemas.openxmlformats.org/officeDocument/2006/relationships/image" Target="../media/image14.svg"/><Relationship Id="rId14" Type="http://schemas.openxmlformats.org/officeDocument/2006/relationships/image" Target="../media/image13.png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5" Type="http://schemas.openxmlformats.org/officeDocument/2006/relationships/image" Target="../media/image14.svg"/><Relationship Id="rId14" Type="http://schemas.openxmlformats.org/officeDocument/2006/relationships/image" Target="../media/image13.png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5" Type="http://schemas.openxmlformats.org/officeDocument/2006/relationships/image" Target="../media/image14.svg"/><Relationship Id="rId14" Type="http://schemas.openxmlformats.org/officeDocument/2006/relationships/image" Target="../media/image13.png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7.jpeg"/><Relationship Id="rId7" Type="http://schemas.openxmlformats.org/officeDocument/2006/relationships/image" Target="../media/image16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15.png"/><Relationship Id="rId2" Type="http://schemas.openxmlformats.org/officeDocument/2006/relationships/hyperlink" Target="https://www.ebpftravel.com/" TargetMode="Externa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2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4250570" y="3241684"/>
            <a:ext cx="5770033" cy="1075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90C226"/>
                </a:solidFill>
                <a:latin typeface="Trebuchet MS" panose="020B0603020202020204" charset="0"/>
                <a:ea typeface="+mn-ea"/>
                <a:cs typeface="+mn-ea"/>
              </a:defRPr>
            </a:lvl1pPr>
            <a:lvl2pPr eaLnBrk="1" hangingPunct="1">
              <a:defRPr>
                <a:solidFill>
                  <a:srgbClr val="2C3C43"/>
                </a:solidFill>
              </a:defRPr>
            </a:lvl2pPr>
            <a:lvl3pPr eaLnBrk="1" hangingPunct="1">
              <a:defRPr>
                <a:solidFill>
                  <a:srgbClr val="2C3C43"/>
                </a:solidFill>
              </a:defRPr>
            </a:lvl3pPr>
            <a:lvl4pPr eaLnBrk="1" hangingPunct="1">
              <a:defRPr>
                <a:solidFill>
                  <a:srgbClr val="2C3C43"/>
                </a:solidFill>
              </a:defRPr>
            </a:lvl4pPr>
            <a:lvl5pPr eaLnBrk="1" hangingPunct="1">
              <a:defRPr>
                <a:solidFill>
                  <a:srgbClr val="2C3C43"/>
                </a:solidFill>
              </a:defRPr>
            </a:lvl5pPr>
            <a:lvl6pPr eaLnBrk="1" hangingPunct="1">
              <a:defRPr>
                <a:solidFill>
                  <a:srgbClr val="2C3C43"/>
                </a:solidFill>
              </a:defRPr>
            </a:lvl6pPr>
            <a:lvl7pPr eaLnBrk="1" hangingPunct="1">
              <a:defRPr>
                <a:solidFill>
                  <a:srgbClr val="2C3C43"/>
                </a:solidFill>
              </a:defRPr>
            </a:lvl7pPr>
            <a:lvl8pPr eaLnBrk="1" hangingPunct="1">
              <a:defRPr>
                <a:solidFill>
                  <a:srgbClr val="2C3C43"/>
                </a:solidFill>
              </a:defRPr>
            </a:lvl8pPr>
            <a:lvl9pPr eaLnBrk="1" hangingPunct="1">
              <a:defRPr>
                <a:solidFill>
                  <a:srgbClr val="2C3C43"/>
                </a:solidFill>
              </a:defRPr>
            </a:lvl9pPr>
          </a:lstStyle>
          <a:p>
            <a:r>
              <a:rPr lang="zh-CN" altLang="en-US" sz="48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框架开发经验分享</a:t>
            </a:r>
            <a:endParaRPr lang="zh-CN" altLang="en-US" sz="48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2453640" y="5123815"/>
            <a:ext cx="7910195" cy="1096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Trebuchet MS" panose="020B0603020202020204" charset="0"/>
                <a:ea typeface="+mn-ea"/>
                <a:cs typeface="+mn-ea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ysClr val="windowText" lastClr="000000">
                    <a:tint val="75000"/>
                  </a:sysClr>
                </a:solidFill>
                <a:latin typeface="Trebuchet MS" panose="020B0603020202020204" charset="0"/>
                <a:ea typeface="+mn-ea"/>
                <a:cs typeface="+mn-ea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ysClr val="windowText" lastClr="000000">
                    <a:tint val="75000"/>
                  </a:sysClr>
                </a:solidFill>
                <a:latin typeface="Trebuchet MS" panose="020B0603020202020204" charset="0"/>
                <a:ea typeface="+mn-ea"/>
                <a:cs typeface="+mn-ea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Trebuchet MS" panose="020B0603020202020204" charset="0"/>
                <a:ea typeface="+mn-ea"/>
                <a:cs typeface="+mn-ea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Trebuchet MS" panose="020B0603020202020204" charset="0"/>
                <a:ea typeface="+mn-ea"/>
                <a:cs typeface="+mn-ea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Trebuchet MS" panose="020B0603020202020204" charset="0"/>
                <a:ea typeface="+mn-ea"/>
                <a:cs typeface="+mn-ea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Trebuchet MS" panose="020B0603020202020204" charset="0"/>
                <a:ea typeface="+mn-ea"/>
                <a:cs typeface="+mn-ea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Trebuchet MS" panose="020B0603020202020204" charset="0"/>
                <a:ea typeface="+mn-ea"/>
                <a:cs typeface="+mn-ea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Trebuchet MS" panose="020B0603020202020204" charset="0"/>
                <a:ea typeface="+mn-ea"/>
                <a:cs typeface="+mn-ea"/>
              </a:defRPr>
            </a:lvl9pPr>
          </a:lstStyle>
          <a:p>
            <a:r>
              <a:rPr lang="zh-CN" altLang="en-US" sz="24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杨润青@华为</a:t>
            </a:r>
            <a:endParaRPr lang="zh-CN" altLang="en-US" sz="24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endParaRPr lang="zh-CN" altLang="en-US" sz="24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12" name="Picture 2" descr="https://ebpf.io/static/logo-big-9cf8920e80cdc57e6ea60825ebe287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03" y="3264140"/>
            <a:ext cx="3089447" cy="107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标题 1"/>
          <p:cNvSpPr txBox="1"/>
          <p:nvPr/>
        </p:nvSpPr>
        <p:spPr>
          <a:xfrm>
            <a:off x="152401" y="1260953"/>
            <a:ext cx="8915400" cy="1075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90C226"/>
                </a:solidFill>
                <a:latin typeface="Trebuchet MS" panose="020B0603020202020204" charset="0"/>
                <a:ea typeface="+mn-ea"/>
                <a:cs typeface="+mn-ea"/>
              </a:defRPr>
            </a:lvl1pPr>
            <a:lvl2pPr eaLnBrk="1" hangingPunct="1">
              <a:defRPr>
                <a:solidFill>
                  <a:srgbClr val="2C3C43"/>
                </a:solidFill>
              </a:defRPr>
            </a:lvl2pPr>
            <a:lvl3pPr eaLnBrk="1" hangingPunct="1">
              <a:defRPr>
                <a:solidFill>
                  <a:srgbClr val="2C3C43"/>
                </a:solidFill>
              </a:defRPr>
            </a:lvl3pPr>
            <a:lvl4pPr eaLnBrk="1" hangingPunct="1">
              <a:defRPr>
                <a:solidFill>
                  <a:srgbClr val="2C3C43"/>
                </a:solidFill>
              </a:defRPr>
            </a:lvl4pPr>
            <a:lvl5pPr eaLnBrk="1" hangingPunct="1">
              <a:defRPr>
                <a:solidFill>
                  <a:srgbClr val="2C3C43"/>
                </a:solidFill>
              </a:defRPr>
            </a:lvl5pPr>
            <a:lvl6pPr eaLnBrk="1" hangingPunct="1">
              <a:defRPr>
                <a:solidFill>
                  <a:srgbClr val="2C3C43"/>
                </a:solidFill>
              </a:defRPr>
            </a:lvl6pPr>
            <a:lvl7pPr eaLnBrk="1" hangingPunct="1">
              <a:defRPr>
                <a:solidFill>
                  <a:srgbClr val="2C3C43"/>
                </a:solidFill>
              </a:defRPr>
            </a:lvl7pPr>
            <a:lvl8pPr eaLnBrk="1" hangingPunct="1">
              <a:defRPr>
                <a:solidFill>
                  <a:srgbClr val="2C3C43"/>
                </a:solidFill>
              </a:defRPr>
            </a:lvl8pPr>
            <a:lvl9pPr eaLnBrk="1" hangingPunct="1">
              <a:defRPr>
                <a:solidFill>
                  <a:srgbClr val="2C3C43"/>
                </a:solidFill>
              </a:defRPr>
            </a:lvl9pPr>
          </a:lstStyle>
          <a:p>
            <a:r>
              <a:rPr lang="en-US" altLang="zh-CN" sz="4800" b="1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Linux Tracing</a:t>
            </a:r>
            <a:r>
              <a:rPr lang="zh-CN" altLang="en-US" sz="4800" b="1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800" b="1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System</a:t>
            </a:r>
            <a:r>
              <a:rPr lang="zh-CN" altLang="en-US" sz="48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浅析</a:t>
            </a:r>
            <a:endParaRPr lang="zh-CN" altLang="en-US" sz="48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07" y="1355732"/>
            <a:ext cx="1021596" cy="1079736"/>
          </a:xfrm>
          <a:prstGeom prst="rect">
            <a:avLst/>
          </a:prstGeom>
        </p:spPr>
      </p:pic>
      <p:sp>
        <p:nvSpPr>
          <p:cNvPr id="15" name="标题 1"/>
          <p:cNvSpPr txBox="1"/>
          <p:nvPr/>
        </p:nvSpPr>
        <p:spPr>
          <a:xfrm>
            <a:off x="4972050" y="2297999"/>
            <a:ext cx="864657" cy="1075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90C226"/>
                </a:solidFill>
                <a:latin typeface="Trebuchet MS" panose="020B0603020202020204" charset="0"/>
                <a:ea typeface="+mn-ea"/>
                <a:cs typeface="+mn-ea"/>
              </a:defRPr>
            </a:lvl1pPr>
            <a:lvl2pPr eaLnBrk="1" hangingPunct="1">
              <a:defRPr>
                <a:solidFill>
                  <a:srgbClr val="2C3C43"/>
                </a:solidFill>
              </a:defRPr>
            </a:lvl2pPr>
            <a:lvl3pPr eaLnBrk="1" hangingPunct="1">
              <a:defRPr>
                <a:solidFill>
                  <a:srgbClr val="2C3C43"/>
                </a:solidFill>
              </a:defRPr>
            </a:lvl3pPr>
            <a:lvl4pPr eaLnBrk="1" hangingPunct="1">
              <a:defRPr>
                <a:solidFill>
                  <a:srgbClr val="2C3C43"/>
                </a:solidFill>
              </a:defRPr>
            </a:lvl4pPr>
            <a:lvl5pPr eaLnBrk="1" hangingPunct="1">
              <a:defRPr>
                <a:solidFill>
                  <a:srgbClr val="2C3C43"/>
                </a:solidFill>
              </a:defRPr>
            </a:lvl5pPr>
            <a:lvl6pPr eaLnBrk="1" hangingPunct="1">
              <a:defRPr>
                <a:solidFill>
                  <a:srgbClr val="2C3C43"/>
                </a:solidFill>
              </a:defRPr>
            </a:lvl6pPr>
            <a:lvl7pPr eaLnBrk="1" hangingPunct="1">
              <a:defRPr>
                <a:solidFill>
                  <a:srgbClr val="2C3C43"/>
                </a:solidFill>
              </a:defRPr>
            </a:lvl7pPr>
            <a:lvl8pPr eaLnBrk="1" hangingPunct="1">
              <a:defRPr>
                <a:solidFill>
                  <a:srgbClr val="2C3C43"/>
                </a:solidFill>
              </a:defRPr>
            </a:lvl8pPr>
            <a:lvl9pPr eaLnBrk="1" hangingPunct="1">
              <a:defRPr>
                <a:solidFill>
                  <a:srgbClr val="2C3C43"/>
                </a:solidFill>
              </a:defRPr>
            </a:lvl9pPr>
          </a:lstStyle>
          <a:p>
            <a:r>
              <a:rPr lang="en-US" altLang="zh-CN" b="1" dirty="0" smtClean="0">
                <a:solidFill>
                  <a:srgbClr val="FFCB00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endParaRPr lang="zh-CN" altLang="en-US" b="1" dirty="0">
              <a:solidFill>
                <a:srgbClr val="FFCB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Linux Tracing System 发展历程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430780" y="1355090"/>
            <a:ext cx="0" cy="518096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440305" y="1658620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11145" y="1872615"/>
            <a:ext cx="8834755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1999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年，</a:t>
            </a:r>
            <a:r>
              <a:rPr 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LTT (Linux Trace Toolkit)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发布（没有被引入内核）</a:t>
            </a:r>
            <a:endParaRPr lang="en-US" altLang="zh-CN" sz="12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 Auditing subsystem(auditd)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2.6.6-rc1</a:t>
            </a:r>
            <a:endParaRPr lang="en-US" altLang="zh-CN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70200" y="1379220"/>
            <a:ext cx="645160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defTabSz="914400"/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通过修改内核代码，添加工具专用的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0200" y="2468880"/>
            <a:ext cx="645160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defTabSz="914400"/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Tracing框架和数据源解耦，数据源由专用演进为通用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0200" y="3004185"/>
            <a:ext cx="6096000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2005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Kprobe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2.6.11.7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2008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 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Kernel Tracepoint 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被引入内核（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v2.6.28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</a:t>
            </a:r>
            <a:endParaRPr lang="zh-CN" altLang="en-US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430780" y="2699385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33700" y="5426710"/>
            <a:ext cx="41706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2009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SystemTap 1.0 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发布（至今没有合入内核）</a:t>
            </a:r>
            <a:endParaRPr lang="zh-CN" altLang="en-US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70200" y="3630930"/>
            <a:ext cx="645160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 defTabSz="914400">
              <a:buClrTx/>
              <a:buSzTx/>
              <a:buFontTx/>
            </a:pP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涌现了一批基于通用数据源的</a:t>
            </a:r>
            <a:r>
              <a:rPr lang="en-US" altLang="zh-CN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Tracing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框架和工具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430780" y="3861435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04490" y="4128135"/>
            <a:ext cx="6096000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2006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LTTng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发布（没有合入内核）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2009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perf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</a:t>
            </a:r>
            <a:endParaRPr lang="zh-CN" altLang="en-US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04490" y="4906010"/>
            <a:ext cx="6416675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 defTabSz="914400">
              <a:buClrTx/>
              <a:buSzTx/>
              <a:buFontTx/>
            </a:pPr>
            <a:r>
              <a:rPr lang="en-US" altLang="zh-CN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Tracing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框架支持内核编程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65070" y="5136515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04490" y="5725160"/>
            <a:ext cx="644398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 defTabSz="914400">
              <a:buClrTx/>
              <a:buSzTx/>
              <a:buFontTx/>
            </a:pPr>
            <a:r>
              <a:rPr lang="en-US" altLang="zh-CN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eBPF: 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支持用户自定义代码在内核中更安全地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33700" y="62083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2014</a:t>
            </a:r>
            <a:r>
              <a:rPr lang="zh-CN" altLang="en-US" sz="12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Alexei Starovoitov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eBPF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引入内核</a:t>
            </a:r>
            <a:endParaRPr lang="zh-CN" altLang="en-US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35465" y="3735070"/>
            <a:ext cx="2333625" cy="932180"/>
            <a:chOff x="16017" y="4252"/>
            <a:chExt cx="3675" cy="1208"/>
          </a:xfrm>
        </p:grpSpPr>
        <p:sp>
          <p:nvSpPr>
            <p:cNvPr id="10" name="爆炸形 1 9"/>
            <p:cNvSpPr/>
            <p:nvPr/>
          </p:nvSpPr>
          <p:spPr>
            <a:xfrm>
              <a:off x="16017" y="4252"/>
              <a:ext cx="3675" cy="1208"/>
            </a:xfrm>
            <a:prstGeom prst="irregularSeal1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08" y="4509"/>
              <a:ext cx="3100" cy="42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不支持内核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编程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642475" y="4958080"/>
            <a:ext cx="1784350" cy="767080"/>
            <a:chOff x="16017" y="4252"/>
            <a:chExt cx="2810" cy="1208"/>
          </a:xfrm>
        </p:grpSpPr>
        <p:sp>
          <p:nvSpPr>
            <p:cNvPr id="21" name="爆炸形 1 20"/>
            <p:cNvSpPr/>
            <p:nvPr/>
          </p:nvSpPr>
          <p:spPr>
            <a:xfrm>
              <a:off x="16017" y="4252"/>
              <a:ext cx="2810" cy="1208"/>
            </a:xfrm>
            <a:prstGeom prst="irregularSeal1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17" y="4466"/>
              <a:ext cx="2095" cy="42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安全性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差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21190" y="1346835"/>
            <a:ext cx="1259840" cy="767080"/>
            <a:chOff x="16017" y="4252"/>
            <a:chExt cx="1984" cy="1208"/>
          </a:xfrm>
        </p:grpSpPr>
        <p:sp>
          <p:nvSpPr>
            <p:cNvPr id="24" name="爆炸形 1 23"/>
            <p:cNvSpPr/>
            <p:nvPr/>
          </p:nvSpPr>
          <p:spPr>
            <a:xfrm>
              <a:off x="16017" y="4252"/>
              <a:ext cx="1985" cy="1208"/>
            </a:xfrm>
            <a:prstGeom prst="irregularSeal1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08" y="4509"/>
              <a:ext cx="1585" cy="42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性能差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848340" y="1361440"/>
            <a:ext cx="1259840" cy="767080"/>
            <a:chOff x="16017" y="4252"/>
            <a:chExt cx="1984" cy="1208"/>
          </a:xfrm>
        </p:grpSpPr>
        <p:sp>
          <p:nvSpPr>
            <p:cNvPr id="27" name="爆炸形 1 26"/>
            <p:cNvSpPr/>
            <p:nvPr/>
          </p:nvSpPr>
          <p:spPr>
            <a:xfrm>
              <a:off x="16017" y="4252"/>
              <a:ext cx="1985" cy="1208"/>
            </a:xfrm>
            <a:prstGeom prst="irregularSeal1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208" y="4509"/>
              <a:ext cx="1585" cy="42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强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耦合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8" grpId="0"/>
      <p:bldP spid="16" grpId="1" animBg="1"/>
      <p:bldP spid="8" grpId="1"/>
      <p:bldP spid="18" grpId="0" bldLvl="0" animBg="1"/>
      <p:bldP spid="19" grpId="0"/>
      <p:bldP spid="18" grpId="1" animBg="1"/>
      <p:bldP spid="19" grpId="1"/>
      <p:bldP spid="12" grpId="1" animBg="1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/>
          <p:nvPr/>
        </p:nvSpPr>
        <p:spPr bwMode="auto">
          <a:xfrm>
            <a:off x="694404" y="3758576"/>
            <a:ext cx="10667230" cy="189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21" tIns="40060" rIns="80121" bIns="40060" numCol="1" anchor="t" anchorCtr="0" compatLnSpc="1"/>
          <a:lstStyle>
            <a:lvl1pPr marL="300355" indent="-300355" algn="l" defTabSz="80200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780" indent="-250825" algn="l" defTabSz="80200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2080" indent="-200025" algn="l" defTabSz="80200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j-lt"/>
                <a:ea typeface="+mn-ea"/>
              </a:defRPr>
            </a:lvl4pPr>
            <a:lvl5pPr marL="1803400" indent="-201930" algn="l" defTabSz="80200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260600" indent="-201930" algn="l" defTabSz="802005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6pPr>
            <a:lvl7pPr marL="2717800" indent="-201930" algn="l" defTabSz="802005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7pPr>
            <a:lvl8pPr marL="3175000" indent="-201930" algn="l" defTabSz="802005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8pPr>
            <a:lvl9pPr marL="3632200" indent="-201930" algn="l" defTabSz="802005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777777"/>
              </a:buClr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的优势：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777777"/>
              </a:buClr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安全性：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zh-CN" altLang="en-US" sz="2000" b="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验证器，</a:t>
            </a:r>
            <a:r>
              <a:rPr lang="zh-CN" altLang="en-US" sz="2000" kern="0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防止用户编写的程序</a:t>
            </a:r>
            <a:r>
              <a:rPr lang="zh-CN" altLang="en-US" sz="2000" kern="0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导致内核</a:t>
            </a:r>
            <a:r>
              <a:rPr lang="zh-CN" altLang="en-US" sz="2000" kern="0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崩溃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Clr>
                <a:srgbClr val="777777"/>
              </a:buClr>
            </a:pPr>
            <a:r>
              <a:rPr lang="zh-CN" altLang="en-US" sz="1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相比内核模块，</a:t>
            </a:r>
            <a:r>
              <a:rPr lang="en-US" altLang="zh-CN" sz="1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1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1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安全性更容易被产品线接受。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777777"/>
              </a:buClr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免安装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b="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kern="0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内置于</a:t>
            </a:r>
            <a:r>
              <a:rPr lang="en-US" altLang="zh-CN" sz="2000" kern="0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kern="0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r>
              <a:rPr lang="zh-CN" altLang="en-US" sz="2000" b="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，无需安装额外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依赖，开箱即用。</a:t>
            </a:r>
            <a:endParaRPr lang="en-US" altLang="zh-CN" sz="2000" b="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777777"/>
              </a:buClr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内核编程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：支持开发者插入</a:t>
            </a:r>
            <a:r>
              <a:rPr lang="zh-CN" altLang="en-US" sz="2000" kern="0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自定义的代码逻辑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（包括数据采集、分析和过滤）到内核中运行</a:t>
            </a:r>
            <a:endParaRPr lang="en-US" altLang="zh-CN" sz="2000" b="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4691" y="1565013"/>
          <a:ext cx="10490525" cy="22241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098105"/>
                <a:gridCol w="2098105"/>
                <a:gridCol w="2098105"/>
                <a:gridCol w="2098105"/>
                <a:gridCol w="2098105"/>
              </a:tblGrid>
              <a:tr h="370695">
                <a:tc>
                  <a:txBody>
                    <a:bodyPr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采集框架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FFCC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安全性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FFCC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内核内置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FFCC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内核编程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FFCC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性能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FFCC66">
                        <a:lumMod val="60000"/>
                        <a:lumOff val="40000"/>
                      </a:srgbClr>
                    </a:solidFill>
                  </a:tcPr>
                </a:tc>
              </a:tr>
              <a:tr h="370695">
                <a:tc>
                  <a:txBody>
                    <a:bodyPr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Linux Auditing Subsystem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695">
                <a:tc>
                  <a:txBody>
                    <a:bodyPr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SystemTap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695">
                <a:tc>
                  <a:txBody>
                    <a:bodyPr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LTTng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695">
                <a:tc>
                  <a:txBody>
                    <a:bodyPr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perf/ftrace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695">
                <a:tc>
                  <a:txBody>
                    <a:bodyPr/>
                    <a:p>
                      <a:pPr algn="ctr"/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eBPF</a:t>
                      </a:r>
                      <a:endParaRPr lang="zh-CN" altLang="en-US" sz="12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04" marR="91404" marT="45702" marB="4570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3806381" y="2056908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946542" y="2053569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8038564" y="2040695"/>
            <a:ext cx="143905" cy="150281"/>
          </a:xfrm>
          <a:prstGeom prst="ellips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806380" y="2426447"/>
            <a:ext cx="143905" cy="150281"/>
          </a:xfrm>
          <a:prstGeom prst="ellips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955420" y="2417409"/>
            <a:ext cx="143905" cy="150281"/>
          </a:xfrm>
          <a:prstGeom prst="ellips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038565" y="2436543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955420" y="3157230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815255" y="3154433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3806380" y="2774956"/>
            <a:ext cx="143905" cy="150281"/>
          </a:xfrm>
          <a:prstGeom prst="ellips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5955420" y="2765918"/>
            <a:ext cx="143905" cy="150281"/>
          </a:xfrm>
          <a:prstGeom prst="ellips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0089868" y="2774955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0089867" y="2436543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089014" y="2057999"/>
            <a:ext cx="143905" cy="150281"/>
          </a:xfrm>
          <a:prstGeom prst="ellips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085249" y="3154679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8038565" y="2787659"/>
            <a:ext cx="143905" cy="150281"/>
          </a:xfrm>
          <a:prstGeom prst="ellips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8038564" y="3138775"/>
            <a:ext cx="143905" cy="150281"/>
          </a:xfrm>
          <a:prstGeom prst="ellipse">
            <a:avLst/>
          </a:prstGeom>
          <a:solidFill>
            <a:srgbClr val="990000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5955420" y="3526769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3815255" y="3523972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10105221" y="3524216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072642" y="3521175"/>
            <a:ext cx="143905" cy="150281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spAutoFit/>
          </a:bodyPr>
          <a:p>
            <a:pPr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Tracing内核框架对比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5126" y="1317601"/>
            <a:ext cx="8116358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目前正在高速发展，很多坑和解决办法缺乏官方文档，在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开发实践中经常遇到的问题，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eBPF开发框架的选择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eBPF如何跨内核版本运行（可移植性）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如何为低版本内核生成BTF文件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验证机制与编译器优化机制的不一致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ARM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架构遇到的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Picture 2" descr="https://ebpf.io/static/logo-big-9cf8920e80cdc57e6ea60825ebe287ca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84" y="2844374"/>
            <a:ext cx="3089447" cy="107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eBPF框架开发经验分享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5" y="1403985"/>
            <a:ext cx="10010775" cy="506857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413127" y="6527860"/>
            <a:ext cx="16668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Photo from ebpf.io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3806825" y="5086350"/>
            <a:ext cx="0" cy="13335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矩形 42"/>
          <p:cNvSpPr/>
          <p:nvPr/>
        </p:nvSpPr>
        <p:spPr bwMode="auto">
          <a:xfrm>
            <a:off x="3937000" y="3388995"/>
            <a:ext cx="3680460" cy="280035"/>
          </a:xfrm>
          <a:prstGeom prst="rect">
            <a:avLst/>
          </a:prstGeom>
          <a:solidFill>
            <a:srgbClr val="FFE5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3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</a:t>
            </a:r>
            <a:r>
              <a:rPr lang="en-US" altLang="zh-CN" sz="1300" b="1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ibraries: </a:t>
            </a:r>
            <a:r>
              <a:rPr lang="en-US" altLang="zh-CN" sz="1300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libbpf / bcc /other third-part ones</a:t>
            </a:r>
            <a:endParaRPr kumimoji="0" lang="zh-CN" altLang="en-US" sz="13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46270" y="3985260"/>
            <a:ext cx="6591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bpf()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993640" y="1459865"/>
            <a:ext cx="2624455" cy="168402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80305" y="1534160"/>
            <a:ext cx="23901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eBPF 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用户态程序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加载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程序到内核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38505" y="1459865"/>
            <a:ext cx="4140835" cy="168402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7961630" y="5592445"/>
            <a:ext cx="2157095" cy="327025"/>
          </a:xfrm>
          <a:prstGeom prst="roundRect">
            <a:avLst/>
          </a:prstGeom>
          <a:solidFill>
            <a:srgbClr val="FFE5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ctr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rgbClr val="49412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Tracepoints / Krpobes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49412A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49935" y="3237865"/>
            <a:ext cx="6868160" cy="313436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769860" y="1476375"/>
            <a:ext cx="2900680" cy="168402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39405" y="1634490"/>
            <a:ext cx="249301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监控主机上运行的进程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84145" y="2784475"/>
            <a:ext cx="2244725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源代码 ①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97725" y="1627505"/>
            <a:ext cx="319405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342515" y="6010910"/>
            <a:ext cx="5499100" cy="368300"/>
          </a:xfrm>
          <a:prstGeom prst="rect">
            <a:avLst/>
          </a:prstGeom>
          <a:noFill/>
          <a:ln w="57150"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内核验证并运行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程序③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315575" y="1631315"/>
            <a:ext cx="319405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④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39405" y="6003290"/>
            <a:ext cx="2493010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eBPF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程序执行⑤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769860" y="3274695"/>
            <a:ext cx="2900680" cy="3098165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no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892" y="951085"/>
            <a:ext cx="5330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分为两部分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用户态和内核态代码。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eBPF背景介绍—工作流程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7" grpId="0" bldLvl="0" animBg="1"/>
      <p:bldP spid="35" grpId="1"/>
      <p:bldP spid="47" grpId="1" animBg="1"/>
      <p:bldP spid="45" grpId="0" bldLvl="0" animBg="1"/>
      <p:bldP spid="46" grpId="0"/>
      <p:bldP spid="45" grpId="1" animBg="1"/>
      <p:bldP spid="46" grpId="1"/>
      <p:bldP spid="37" grpId="0" bldLvl="0" animBg="1"/>
      <p:bldP spid="32" grpId="0" bldLvl="0" animBg="1"/>
      <p:bldP spid="37" grpId="1"/>
      <p:bldP spid="32" grpId="1" animBg="1"/>
      <p:bldP spid="38" grpId="0"/>
      <p:bldP spid="34" grpId="0"/>
      <p:bldP spid="33" grpId="0" bldLvl="0" animBg="1"/>
      <p:bldP spid="38" grpId="1"/>
      <p:bldP spid="34" grpId="1"/>
      <p:bldP spid="33" grpId="1" animBg="1"/>
      <p:bldP spid="40" grpId="0" bldLvl="0" animBg="1"/>
      <p:bldP spid="39" grpId="0"/>
      <p:bldP spid="40" grpId="1" animBg="1"/>
      <p:bldP spid="39" grpId="1"/>
      <p:bldP spid="36" grpId="0"/>
      <p:bldP spid="3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35742" y="2525865"/>
            <a:ext cx="6947958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SEC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"kprobe/do_unlinkat"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BPF_KPROBE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(do_unlinkat,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dfd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filename *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获取一个数组指针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（</a:t>
            </a:r>
            <a:r>
              <a:rPr lang="zh-CN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MAX_SIZE</a:t>
            </a:r>
            <a:r>
              <a:rPr lang="zh-CN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个字节）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u32 key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*array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bpf_map_lookup_elem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(&amp;array_map, &amp;key);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(array ==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获取当前运行程序的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编号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当前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机器的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个核）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pos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bpf_get_smp_processor_id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根据下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标修改数组的值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647" y="1085796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会被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LLVM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编译为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字节码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字节码需要通过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eBPF verifier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静态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验证后，才能真正运行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边界检查是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verify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的重点工作，防止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程序内存越界访问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eBPF验证器——边界检查案例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5417" y="1657610"/>
            <a:ext cx="6772883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0000000000000000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&lt;do_unlinkat&gt;: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BPF_KPROBE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(do_unlinkat,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dfd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filename 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r1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u32 key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*(u32 *)(r10 -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= r1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r2 = r10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r2 += -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*array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bpf_map_lookup_elem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array_map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r1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ll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call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r6 = r0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(array ==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r6 ==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goto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&lt;LBB0_2&gt;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pos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bpf_get_smp_processor_id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call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r0 &lt;&lt;=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r0 &gt;&gt;=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r6 += r0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r1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*(u8 *)(r6 +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= r1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4124" y="3702309"/>
            <a:ext cx="1640601" cy="233178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 bwMode="auto">
          <a:xfrm>
            <a:off x="8191500" y="1955800"/>
            <a:ext cx="3378201" cy="1282700"/>
          </a:xfrm>
          <a:prstGeom prst="wedgeRoundRectCallout">
            <a:avLst>
              <a:gd name="adj1" fmla="val 6106"/>
              <a:gd name="adj2" fmla="val 8329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7674" y="2135485"/>
            <a:ext cx="3103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行无法通过验证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因为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R6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寄存器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没有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进行边界检查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64913" y="6184900"/>
            <a:ext cx="3515087" cy="203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eBPF验证器——边界检查案例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41917" y="915988"/>
            <a:ext cx="6772883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0000000000000000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&lt;do_unlinkat&gt;: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BPF_KPROBE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(do_unlinkat,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dfd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filename 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r1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u32 key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*(u32 *)(r10 -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= r1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r2 = r10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r2 += -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*array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bpf_map_lookup_elem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array_map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r1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ll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call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r6 = r0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(array ==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r6 ==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goto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&lt;LBB0_3&gt;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pos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bpf_get_smp_processor_id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call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r0 &lt;&lt;=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r0 &gt;&gt;=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r0 &gt;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goto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&lt;LBB0_3&gt;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r6 += r0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r1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*(u8 *)(r6 +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= r1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628" y="3328446"/>
            <a:ext cx="1748239" cy="2492859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 bwMode="auto">
          <a:xfrm>
            <a:off x="8343900" y="1501964"/>
            <a:ext cx="3378201" cy="1282700"/>
          </a:xfrm>
          <a:prstGeom prst="wedgeRoundRectCallout">
            <a:avLst>
              <a:gd name="adj1" fmla="val 6106"/>
              <a:gd name="adj2" fmla="val 8329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99263" y="19586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通过验证，可以运行</a:t>
            </a:r>
            <a:endParaRPr lang="zh-CN" altLang="en-US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61713" y="4574876"/>
            <a:ext cx="4454887" cy="4699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65041" y="6258933"/>
            <a:ext cx="4303117" cy="461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解决方案：添加边界检查代码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eBPF验证器——边界检查案例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5342" y="1150938"/>
            <a:ext cx="8421158" cy="575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SEC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"kprobe/do_unlinkat"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BPF_KPROBE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(do_unlinkat,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dfd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filename *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获取一个数组指针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（数组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MAX_SIZE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个字节</a:t>
            </a:r>
            <a:r>
              <a:rPr lang="zh-CN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u32 key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*array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bpf_map_lookup_elem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(&amp;array_map, &amp;key);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(array ==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获取当前运行程序的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编号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当前机器的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个核）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pos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bpf_get_smp_processor_id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修改数值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pos +=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debug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代码，输出一些上下文信息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bpf_printk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"debug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6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bpf_get_current_pid_tgid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zh-CN" sz="16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bpf_get_current_pid_tgid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修改数值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-11876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628" y="3328446"/>
            <a:ext cx="1748239" cy="2492859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 bwMode="auto">
          <a:xfrm>
            <a:off x="8343900" y="1501964"/>
            <a:ext cx="3378201" cy="1282700"/>
          </a:xfrm>
          <a:prstGeom prst="wedgeRoundRectCallout">
            <a:avLst>
              <a:gd name="adj1" fmla="val 6106"/>
              <a:gd name="adj2" fmla="val 8329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99263" y="19586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通过验证，可以运行</a:t>
            </a:r>
            <a:endParaRPr lang="zh-CN" altLang="en-US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11449" y="5903893"/>
            <a:ext cx="2580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代码测试环境均为：</a:t>
            </a:r>
            <a:b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 LLVM 11</a:t>
            </a:r>
            <a:endParaRPr lang="en-US" altLang="zh-CN" sz="1400" dirty="0" smtClea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 Ubuntu 5.8.0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内核版本</a:t>
            </a:r>
            <a:endParaRPr lang="en-US" altLang="zh-CN" sz="1400" dirty="0" smtClea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1400" dirty="0" err="1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ibbpf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commit @9c44c8a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一个print引发的惨案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5342" y="1150938"/>
            <a:ext cx="8421158" cy="575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SEC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"kprobe/do_unlinkat"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BPF_KPROBE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(do_unlinkat,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dfd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filename *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获取一个数组指针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（数组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MAX_SIZE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个字节）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u32 key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*array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bpf_map_lookup_elem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(&amp;array_map, &amp;key);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(array ==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获取当前运行程序的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编号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当前机器的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个核）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pos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bpf_get_smp_processor_id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修改数值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pos +=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debug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代码，输出一些上下文信息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bpf_printk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"debug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6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bpf_get_current_pid_tgid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zh-CN" sz="16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bpf_get_current_pid_tgid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修改数值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-11876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0692" y="3527684"/>
            <a:ext cx="1640601" cy="2331780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 bwMode="auto">
          <a:xfrm>
            <a:off x="8188068" y="1781175"/>
            <a:ext cx="3378201" cy="1282700"/>
          </a:xfrm>
          <a:prstGeom prst="wedgeRoundRectCallout">
            <a:avLst>
              <a:gd name="adj1" fmla="val 6106"/>
              <a:gd name="adj2" fmla="val 8329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24242" y="1960860"/>
            <a:ext cx="3103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无法通过验证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因为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R0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寄存器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没有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进行边界检查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193800" y="4876800"/>
            <a:ext cx="7287684" cy="723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27225" y="6269465"/>
            <a:ext cx="6794033" cy="461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仅仅删除源码中的</a:t>
            </a:r>
            <a:r>
              <a:rPr lang="en-US" altLang="zh-CN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print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代码，导致无法通过验证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一个print引发的惨案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de-DE" altLang="zh-CN" dirty="0" smtClean="0">
                <a:solidFill>
                  <a:srgbClr val="000000"/>
                </a:solidFill>
              </a:rPr>
              <a:t>Page </a:t>
            </a:r>
            <a:fld id="{A188AAC8-27A9-46D1-BC00-42A5E5DEC164}" type="slidenum">
              <a:rPr lang="de-DE" altLang="zh-CN" smtClean="0">
                <a:solidFill>
                  <a:srgbClr val="000000"/>
                </a:solidFill>
              </a:rPr>
            </a:fld>
            <a:endParaRPr lang="en-GB" altLang="zh-CN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8131" y="1950106"/>
            <a:ext cx="5039785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pt-BR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MAX_SIZE){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</a:t>
            </a:r>
            <a:r>
              <a:rPr lang="pt-BR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r1 &gt;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goto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&lt;LBB0_4&gt;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pt-BR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r3 = r6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r3 += r1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r2 =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*(u8 *)(r3 +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= r2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116" y="1048690"/>
            <a:ext cx="11808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编译器存在自身的代码优化机制，逻辑相似的代码可能会生成完全不同的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字节码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68131" y="4108579"/>
            <a:ext cx="503978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altLang="zh-CN" sz="1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 {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r1 ==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goto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&lt;LBB0_4&gt;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r0 &lt;&lt;=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r0 &gt;&gt;=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pos +=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r0 += r6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*(u8 *)(r0 +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= r2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3115" y="6350129"/>
            <a:ext cx="11664949" cy="460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根本原因：编译优化导致</a:t>
            </a:r>
            <a:r>
              <a:rPr lang="en-US" altLang="zh-CN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eBPF verifier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无法获得完整的上下文信息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915" y="2341865"/>
            <a:ext cx="2377021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[pos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pos +=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2699807" y="2628418"/>
            <a:ext cx="423331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915" y="4548222"/>
            <a:ext cx="237702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rray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[pos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32335" y="2382700"/>
            <a:ext cx="311572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进行了边界检查，并用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来访问了数组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array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32335" y="4487008"/>
            <a:ext cx="311572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进行了边界检查，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但却用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0+1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来访问了数组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array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699806" y="4670552"/>
            <a:ext cx="423331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8452910" y="4896480"/>
            <a:ext cx="423331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8452909" y="2535412"/>
            <a:ext cx="423331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93241" y="184046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通过验证，可以运行</a:t>
            </a:r>
            <a:endParaRPr lang="zh-CN" altLang="en-US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38895" y="3867073"/>
            <a:ext cx="250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无法通过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验证，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没有边界检查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9882" y="1771565"/>
            <a:ext cx="121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源代码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45614" y="1510222"/>
            <a:ext cx="169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字节码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18665" y="279400"/>
            <a:ext cx="11283949" cy="871538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eBPF验证机制与编译器优化机制的不一致问题 (1) 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23" grpId="0" animBg="1"/>
      <p:bldP spid="24" grpId="0" animBg="1"/>
      <p:bldP spid="8" grpId="0"/>
      <p:bldP spid="17" grpId="1" animBg="1"/>
      <p:bldP spid="20" grpId="1" animBg="1"/>
      <p:bldP spid="22" grpId="1" animBg="1"/>
      <p:bldP spid="23" grpId="1" animBg="1"/>
      <p:bldP spid="24" grpId="1" animBg="1"/>
      <p:bldP spid="8" grpId="1"/>
      <p:bldP spid="4" grpId="0"/>
      <p:bldP spid="18" grpId="0" bldLvl="0" animBg="1"/>
      <p:bldP spid="4" grpId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55" y="1340485"/>
            <a:ext cx="5174615" cy="546989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131696" y="325755"/>
            <a:ext cx="10327216" cy="871538"/>
          </a:xfrm>
        </p:spPr>
        <p:txBody>
          <a:bodyPr/>
          <a:lstStyle/>
          <a:p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Linux Tracing System浅析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6" y="1921515"/>
            <a:ext cx="6931024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1" dirty="0" smtClean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i="1" dirty="0" smtClean="0">
                <a:latin typeface="微软雅黑" panose="020B0503020204020204" charset="-122"/>
                <a:ea typeface="微软雅黑" panose="020B0503020204020204" charset="-122"/>
              </a:rPr>
              <a:t>Kprobe</a:t>
            </a: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i="1" dirty="0">
                <a:latin typeface="微软雅黑" panose="020B0503020204020204" charset="-122"/>
                <a:ea typeface="微软雅黑" panose="020B0503020204020204" charset="-122"/>
              </a:rPr>
              <a:t>Tracepoint</a:t>
            </a: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i="1" dirty="0">
                <a:latin typeface="微软雅黑" panose="020B0503020204020204" charset="-122"/>
                <a:ea typeface="微软雅黑" panose="020B0503020204020204" charset="-122"/>
              </a:rPr>
              <a:t>Linux </a:t>
            </a:r>
            <a:r>
              <a:rPr lang="en-US" altLang="zh-CN" sz="2000" i="1" dirty="0" smtClean="0">
                <a:latin typeface="微软雅黑" panose="020B0503020204020204" charset="-122"/>
                <a:ea typeface="微软雅黑" panose="020B0503020204020204" charset="-122"/>
              </a:rPr>
              <a:t>Auditing subsystem(auditd</a:t>
            </a:r>
            <a:r>
              <a:rPr lang="en-US" altLang="zh-CN" sz="2000" i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i="1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i="1" dirty="0" smtClean="0">
                <a:latin typeface="微软雅黑" panose="020B0503020204020204" charset="-122"/>
                <a:ea typeface="微软雅黑" panose="020B0503020204020204" charset="-122"/>
              </a:rPr>
              <a:t>SystemTap</a:t>
            </a:r>
            <a:r>
              <a:rPr lang="zh-CN" altLang="en-US" sz="2000" i="1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i="1" dirty="0" smtClean="0">
                <a:latin typeface="微软雅黑" panose="020B0503020204020204" charset="-122"/>
                <a:ea typeface="微软雅黑" panose="020B0503020204020204" charset="-122"/>
              </a:rPr>
              <a:t>LTTng</a:t>
            </a: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i="1" dirty="0">
                <a:latin typeface="微软雅黑" panose="020B0503020204020204" charset="-122"/>
                <a:ea typeface="微软雅黑" panose="020B0503020204020204" charset="-122"/>
              </a:rPr>
              <a:t>perf</a:t>
            </a: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i="1" dirty="0">
                <a:latin typeface="微软雅黑" panose="020B0503020204020204" charset="-122"/>
                <a:ea typeface="微软雅黑" panose="020B0503020204020204" charset="-122"/>
              </a:rPr>
              <a:t>trace-cmd</a:t>
            </a: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i="1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i="1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i="1" dirty="0">
                <a:latin typeface="微软雅黑" panose="020B0503020204020204" charset="-122"/>
                <a:ea typeface="微软雅黑" panose="020B0503020204020204" charset="-122"/>
              </a:rPr>
              <a:t>bpftrace</a:t>
            </a: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i="1" dirty="0" smtClean="0">
                <a:latin typeface="微软雅黑" panose="020B0503020204020204" charset="-122"/>
                <a:ea typeface="微软雅黑" panose="020B0503020204020204" charset="-122"/>
              </a:rPr>
              <a:t>BCC …</a:t>
            </a:r>
            <a:r>
              <a:rPr lang="zh-CN" altLang="en-US" sz="2000" i="1" dirty="0" smtClean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endParaRPr lang="en-US" altLang="zh-CN" sz="2000" i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这些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专业词语是什么意思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它们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之间有什么关系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tracing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技术的优缺点是什么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为什么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会从中脱颖而出，近年来得到广泛关注？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8000" y="-11876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8105" y="1296990"/>
            <a:ext cx="8421158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SEC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"kprobe/do_unlinkat"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BPF_KPROBE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(do_unlinkat,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dfd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filename *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获取一个数组指针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（数组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MAX_SIZE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个字节）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u32 key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*array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bpf_map_lookup_elem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(&amp;array_map, &amp;key);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(array ==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获取当前运行程序的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编号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当前机器的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个核）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pos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bpf_get_smp_processor_id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修改数值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628" y="3328446"/>
            <a:ext cx="1748239" cy="2492859"/>
          </a:xfrm>
          <a:prstGeom prst="rect">
            <a:avLst/>
          </a:prstGeom>
        </p:spPr>
      </p:pic>
      <p:sp>
        <p:nvSpPr>
          <p:cNvPr id="16" name="圆角矩形标注 15"/>
          <p:cNvSpPr/>
          <p:nvPr/>
        </p:nvSpPr>
        <p:spPr bwMode="auto">
          <a:xfrm>
            <a:off x="8343900" y="1501964"/>
            <a:ext cx="3378201" cy="1282700"/>
          </a:xfrm>
          <a:prstGeom prst="wedgeRoundRectCallout">
            <a:avLst>
              <a:gd name="adj1" fmla="val 6106"/>
              <a:gd name="adj2" fmla="val 8329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99263" y="19586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通过验证，可以运行</a:t>
            </a:r>
            <a:endParaRPr lang="zh-CN" altLang="en-US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18665" y="279400"/>
            <a:ext cx="11283949" cy="871538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eBPF验证机制与编译器优化机制的不一致问题 (2) 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8000" y="-11876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8105" y="1296990"/>
            <a:ext cx="8421158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SEC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"kprobe/do_unlinkat"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BPF_KPROBE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(do_unlinkat,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dfd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filename *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获取一个数组指针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（数组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MAX_SIZE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个字节）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u32 key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*array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bpf_map_lookup_elem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(&amp;array_map, &amp;key);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(array ==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获取当前运行程序的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编号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当前机器的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个核）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pos =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bpf_get_smp_processor_id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修改数值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 i &lt; MAX_SIZE; i++)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bpf_printk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"debug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6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bpf_get_current_pid_tgid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&gt;&gt;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bpf_get_current_pid_tgid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6701" y="6269465"/>
            <a:ext cx="7644558" cy="461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仅仅在源码中添加了</a:t>
            </a:r>
            <a:r>
              <a:rPr lang="en-US" altLang="zh-CN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print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代码，导致无法通过验证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0692" y="3527684"/>
            <a:ext cx="1640601" cy="2331780"/>
          </a:xfrm>
          <a:prstGeom prst="rect">
            <a:avLst/>
          </a:prstGeom>
        </p:spPr>
      </p:pic>
      <p:sp>
        <p:nvSpPr>
          <p:cNvPr id="13" name="圆角矩形标注 12"/>
          <p:cNvSpPr/>
          <p:nvPr/>
        </p:nvSpPr>
        <p:spPr bwMode="auto">
          <a:xfrm>
            <a:off x="8188068" y="1781175"/>
            <a:ext cx="3378201" cy="1282700"/>
          </a:xfrm>
          <a:prstGeom prst="wedgeRoundRectCallout">
            <a:avLst>
              <a:gd name="adj1" fmla="val 6106"/>
              <a:gd name="adj2" fmla="val 8329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24242" y="1960860"/>
            <a:ext cx="3103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无法通过验证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因为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R1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寄存器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没有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进行边界检查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349013" y="4300210"/>
            <a:ext cx="6975229" cy="7797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18665" y="279400"/>
            <a:ext cx="11283949" cy="871538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eBPF验证机制与编译器优化机制的不一致问题 (2) 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68131" y="1790086"/>
            <a:ext cx="5039785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pt-BR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MAX_SIZE){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</a:t>
            </a:r>
            <a:r>
              <a:rPr lang="pt-BR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r0 &gt;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goto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&lt;LBB0_3&gt;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pt-BR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r6 += r0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r1 =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pt-BR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*(u8 *)(r6 +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pt-BR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r1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68131" y="3948559"/>
            <a:ext cx="503978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r0 &gt;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goto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&lt;LBB0_5&gt;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*(u64 *)(r10 -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r0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pt-BR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33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r1 = *(u64 *)(r10 -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34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r7 += r1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35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r1 =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36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*(u8 *)(r7 + </a:t>
            </a:r>
            <a:r>
              <a:rPr lang="pt-BR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pt-BR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r1</a:t>
            </a:r>
            <a:endParaRPr lang="pt-BR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23137" y="6337041"/>
            <a:ext cx="6309785" cy="461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根本原因：寄存器溢出</a:t>
            </a:r>
            <a:r>
              <a:rPr lang="en-US" altLang="zh-CN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重加载后，状态丢失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915" y="2181845"/>
            <a:ext cx="237702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a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2699807" y="2468398"/>
            <a:ext cx="423331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915" y="4388202"/>
            <a:ext cx="2377021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(pos &lt; MAX_SIZE){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bpf_printk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rray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[pos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699806" y="4510532"/>
            <a:ext cx="423331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8452910" y="4736460"/>
            <a:ext cx="423331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8452909" y="2375392"/>
            <a:ext cx="423331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spAutoFit/>
          </a:bodyPr>
          <a:lstStyle/>
          <a:p>
            <a:pPr marL="0" marR="0" indent="0" algn="l" defTabSz="8020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93241" y="23962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通过验证，可以运行</a:t>
            </a:r>
            <a:endParaRPr lang="zh-CN" altLang="en-US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93241" y="4549237"/>
            <a:ext cx="250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无法通过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验证，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没有边界检查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9882" y="1611545"/>
            <a:ext cx="121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源代码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45614" y="1350202"/>
            <a:ext cx="169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字节码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18665" y="279400"/>
            <a:ext cx="11283949" cy="871538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eBPF验证机制与编译器优化机制的不一致问题 (2) 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7" grpId="0" animBg="1"/>
      <p:bldP spid="25" grpId="0" animBg="1"/>
      <p:bldP spid="26" grpId="0"/>
      <p:bldP spid="28" grpId="0"/>
      <p:bldP spid="30" grpId="0"/>
      <p:bldP spid="9" grpId="1" animBg="1"/>
      <p:bldP spid="19" grpId="1" animBg="1"/>
      <p:bldP spid="7" grpId="1" animBg="1"/>
      <p:bldP spid="25" grpId="1" animBg="1"/>
      <p:bldP spid="26" grpId="1"/>
      <p:bldP spid="28" grpId="1"/>
      <p:bldP spid="30" grpId="1"/>
      <p:bldP spid="17" grpId="0" animBg="1"/>
      <p:bldP spid="20" grpId="0" animBg="1"/>
      <p:bldP spid="23" grpId="0" animBg="1"/>
      <p:bldP spid="24" grpId="0" animBg="1"/>
      <p:bldP spid="8" grpId="0"/>
      <p:bldP spid="17" grpId="1" animBg="1"/>
      <p:bldP spid="20" grpId="1" animBg="1"/>
      <p:bldP spid="23" grpId="1" animBg="1"/>
      <p:bldP spid="24" grpId="1" animBg="1"/>
      <p:bldP spid="8" grpId="1"/>
      <p:bldP spid="18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8465" y="208915"/>
            <a:ext cx="10928349" cy="871538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eBPF验证机制与编译器优化机制的不一致问题 的缓解思路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900" y="1447800"/>
            <a:ext cx="107314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在源码中加入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&amp;=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操作符，引导编译器生成理想的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字节码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array[pos &amp;= MAX_SIZE - 1] = 1;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如果上述方法失效，无法引导编译器，那么针对出错的部分源代码人工编写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字节码，替代编译器生成的字节码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300" y="3543013"/>
            <a:ext cx="97663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STR(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) #s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XSTR(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(s)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asm_variable_bound_check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)            </a:t>
            </a:r>
            <a:r>
              <a:rPr lang="en-US" altLang="zh-CN" sz="14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({                                                    </a:t>
            </a:r>
            <a:r>
              <a:rPr lang="en-US" altLang="zh-CN" sz="14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asm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volatile (                                \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"%[</a:t>
            </a:r>
            <a:r>
              <a:rPr lang="en-US" altLang="zh-C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] &amp;= "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XSTR(MAX_SIZE 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 </a:t>
            </a:r>
            <a:r>
              <a:rPr lang="en-US" altLang="zh-CN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\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         :[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"+&amp;r"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(variable)                 \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         );                                    </a:t>
            </a:r>
            <a:r>
              <a:rPr lang="en-US" altLang="zh-CN" sz="14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})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asm_check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(pos);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[pos] =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00595191\AppData\Roaming\eSpace_Desktop\UserData\y00595191\imagefiles\32D07811-45C3-477A-919C-7D52EFAAEAE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080" y="507596"/>
            <a:ext cx="6000220" cy="57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左弧形箭头 1"/>
          <p:cNvSpPr/>
          <p:nvPr/>
        </p:nvSpPr>
        <p:spPr>
          <a:xfrm rot="10800000">
            <a:off x="8930640" y="2887980"/>
            <a:ext cx="1002030" cy="2704465"/>
          </a:xfrm>
          <a:prstGeom prst="curved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8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67745" y="6591702"/>
            <a:ext cx="830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Figure inspired by https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://static.sched.com/hosted_files/osseu19/5f/unified-tracing-platform-oss-eu-2019.pdf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1085" y="1530668"/>
            <a:ext cx="10912474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数据源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：提供数据的来源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Tracing 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框架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：负责对接数据源，采集解析发送数据，并对用户态提供接口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前端工具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库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对接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Tracing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框架，直接与用户交互，负责采集配置和数据分析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86" y="3436456"/>
            <a:ext cx="10704762" cy="2495238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131696" y="325755"/>
            <a:ext cx="10327216" cy="871538"/>
          </a:xfrm>
        </p:spPr>
        <p:txBody>
          <a:bodyPr/>
          <a:p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Linux Tracing System浅析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675" y="5370195"/>
            <a:ext cx="11130915" cy="67881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1675" y="4599305"/>
            <a:ext cx="11130915" cy="67881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675" y="3347720"/>
            <a:ext cx="11130915" cy="115951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3" grpId="0" bldLvl="0" animBg="1"/>
      <p:bldP spid="3" grpId="1" animBg="1"/>
      <p:bldP spid="3" grpId="2" bldLvl="0" animBg="1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86" y="3436456"/>
            <a:ext cx="10704762" cy="24952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7745" y="6591702"/>
            <a:ext cx="830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Figure inspired by https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://static.sched.com/hosted_files/osseu19/5f/unified-tracing-platform-oss-eu-2019.pdf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131696" y="325755"/>
            <a:ext cx="10327216" cy="871538"/>
          </a:xfrm>
        </p:spPr>
        <p:txBody>
          <a:bodyPr/>
          <a:p>
            <a:r>
              <a:rPr lang="en-US" altLang="zh-CN" sz="3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Linux Tracing System浅析</a:t>
            </a:r>
            <a:endParaRPr lang="en-US" altLang="zh-CN" sz="34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0575" y="1476375"/>
            <a:ext cx="10274935" cy="1753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# trace-cmd record -e sched_process_exec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# trace-cmd report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             ps-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184478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[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000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]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154243.947402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: sched_process_exec:   filename=/usr/bin/ps 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184478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old_pid=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184478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           grep-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184479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[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002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]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154243.947596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: sched_process_exec:   filename=/usr/bin/egrep 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184479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old_pid=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184479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           grep-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184480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[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003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]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154243.947681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: sched_process_exec:   filename=/usr/bin/grep 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184480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old_pid=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184480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            awk-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184481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[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006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]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154243.947783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: sched_process_exec:   filename=/usr/bin/awk 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184481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old_pid=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184481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           grep-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184479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[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005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]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154243.948385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: sched_process_exec:   filename=/usr/bin/grep 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184479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old_pid=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184479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            cat-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184482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[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003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]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154244.970658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: sched_process_exec:   filename=/usr/bin/cat 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184482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 old_pid=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  <a:sym typeface="+mn-ea"/>
              </a:rPr>
              <a:t>184482</a:t>
            </a:r>
            <a:endParaRPr lang="en-US" altLang="zh-CN" sz="120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75885" y="3221355"/>
            <a:ext cx="991235" cy="678815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2425" y="4344670"/>
            <a:ext cx="991235" cy="67881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3825" y="5358765"/>
            <a:ext cx="991235" cy="678815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0575" y="1080135"/>
            <a:ext cx="1025207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前端工具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trace-cmd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，通过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tracefs 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，对接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tracepoint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，实现进程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行为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的数据采集和分析工作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3" name="直接箭头连接符 12"/>
          <p:cNvCxnSpPr>
            <a:stCxn id="3" idx="2"/>
            <a:endCxn id="5" idx="0"/>
          </p:cNvCxnSpPr>
          <p:nvPr/>
        </p:nvCxnSpPr>
        <p:spPr>
          <a:xfrm>
            <a:off x="5671820" y="3900170"/>
            <a:ext cx="25654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flipH="1">
            <a:off x="4429760" y="5012055"/>
            <a:ext cx="1498600" cy="346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bldLvl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67745" y="6591702"/>
            <a:ext cx="830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Figure inspired by https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://static.sched.com/hosted_files/osseu19/5f/unified-tracing-platform-oss-eu-2019.pdf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1085" y="1530668"/>
            <a:ext cx="10912474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数据源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：提供数据的来源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Tracing 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框架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：负责对接数据源，采集解析发送数据，并对用户态提供接口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前端工具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库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对接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Tracing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框架，直接与用户交互，负责采集配置和数据分析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131696" y="325755"/>
            <a:ext cx="10327216" cy="871538"/>
          </a:xfrm>
        </p:spPr>
        <p:txBody>
          <a:bodyPr/>
          <a:p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Linux Tracing System浅析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02" y="3402488"/>
            <a:ext cx="10704762" cy="25047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Linux Tracing System 发展历程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430780" y="1355090"/>
            <a:ext cx="0" cy="518096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440305" y="1658620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11145" y="1872615"/>
            <a:ext cx="8834755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1999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年，</a:t>
            </a:r>
            <a:r>
              <a:rPr 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LTT (Linux Trace Toolkit)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（没有被引入内核）</a:t>
            </a:r>
            <a:endParaRPr lang="en-US" altLang="zh-CN" sz="12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 Auditing subsystem(auditd)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2.6.6-rc1</a:t>
            </a:r>
            <a:endParaRPr lang="en-US" altLang="zh-CN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70200" y="1379220"/>
            <a:ext cx="645160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defTabSz="914400"/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通过修改内核代码，添加工具专用的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870200" y="2687320"/>
            <a:ext cx="6450965" cy="1382395"/>
          </a:xfrm>
          <a:prstGeom prst="rect">
            <a:avLst/>
          </a:prstGeom>
          <a:noFill/>
          <a:ln>
            <a:noFill/>
          </a:ln>
        </p:spPr>
        <p:txBody>
          <a:bodyPr vert="horz" wrap="square" lIns="80152" tIns="40076" rIns="80152" bIns="40076" numCol="1" anchor="t" anchorCtr="0" compatLnSpc="1"/>
          <a:lstStyle>
            <a:lvl1pPr marL="299720" indent="-299720" algn="l" defTabSz="801370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rgbClr val="000000"/>
                </a:solidFill>
                <a:latin typeface="FrutigerNext LT Regular" pitchFamily="34" charset="0"/>
                <a:ea typeface="华文细黑" panose="02010600040101010101" pitchFamily="2" charset="-122"/>
                <a:cs typeface="+mn-ea"/>
              </a:defRPr>
            </a:lvl1pPr>
            <a:lvl2pPr marL="652145" indent="-250825" algn="l" defTabSz="801370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rgbClr val="000000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002665" indent="-201295" algn="l" defTabSz="801370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401445" indent="-200025" algn="l" defTabSz="801370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1802765" indent="-201295" algn="l" defTabSz="801370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rgbClr val="000000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259965" indent="-201295" algn="l" defTabSz="801370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rgbClr val="000000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716530" indent="-201295" algn="l" defTabSz="801370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rgbClr val="000000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173730" indent="-201295" algn="l" defTabSz="801370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rgbClr val="000000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630930" indent="-201295" algn="l" defTabSz="801370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rgbClr val="000000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600" b="0" dirty="0" smtClean="0">
                <a:latin typeface="微软雅黑" panose="020B0503020204020204" charset="-122"/>
                <a:ea typeface="微软雅黑" panose="020B0503020204020204" charset="-122"/>
              </a:rPr>
              <a:t>Linux Auditing Subsystem</a:t>
            </a:r>
            <a:r>
              <a:rPr lang="zh-CN" altLang="en-US" sz="1600" b="0" dirty="0" smtClean="0">
                <a:latin typeface="微软雅黑" panose="020B0503020204020204" charset="-122"/>
                <a:ea typeface="微软雅黑" panose="020B0503020204020204" charset="-122"/>
              </a:rPr>
              <a:t>通过在</a:t>
            </a:r>
            <a:r>
              <a:rPr lang="en-US" altLang="zh-CN" sz="1600" b="0" dirty="0" smtClean="0">
                <a:latin typeface="微软雅黑" panose="020B0503020204020204" charset="-122"/>
                <a:ea typeface="微软雅黑" panose="020B0503020204020204" charset="-122"/>
              </a:rPr>
              <a:t>syscall</a:t>
            </a:r>
            <a:r>
              <a:rPr lang="zh-CN" altLang="en-US" sz="1600" b="0" dirty="0" smtClean="0">
                <a:latin typeface="微软雅黑" panose="020B0503020204020204" charset="-122"/>
                <a:ea typeface="微软雅黑" panose="020B0503020204020204" charset="-122"/>
              </a:rPr>
              <a:t>和文件操作等内核源代码上插入自定义的</a:t>
            </a:r>
            <a:r>
              <a:rPr lang="en-US" altLang="zh-CN" sz="1600" b="0" dirty="0" smtClean="0">
                <a:latin typeface="微软雅黑" panose="020B0503020204020204" charset="-122"/>
                <a:ea typeface="微软雅黑" panose="020B0503020204020204" charset="-122"/>
              </a:rPr>
              <a:t>hook</a:t>
            </a:r>
            <a:r>
              <a:rPr lang="zh-CN" altLang="en-US" sz="1600" b="0" dirty="0" smtClean="0">
                <a:latin typeface="微软雅黑" panose="020B0503020204020204" charset="-122"/>
                <a:ea typeface="微软雅黑" panose="020B0503020204020204" charset="-122"/>
              </a:rPr>
              <a:t>函数（通常以</a:t>
            </a:r>
            <a:r>
              <a:rPr lang="en-US" altLang="zh-CN" sz="1600" b="0" dirty="0" smtClean="0">
                <a:latin typeface="微软雅黑" panose="020B0503020204020204" charset="-122"/>
                <a:ea typeface="微软雅黑" panose="020B0503020204020204" charset="-122"/>
              </a:rPr>
              <a:t>audit_</a:t>
            </a:r>
            <a:r>
              <a:rPr lang="zh-CN" altLang="en-US" sz="1600" b="0" dirty="0" smtClean="0">
                <a:latin typeface="微软雅黑" panose="020B0503020204020204" charset="-122"/>
                <a:ea typeface="微软雅黑" panose="020B0503020204020204" charset="-122"/>
              </a:rPr>
              <a:t>开头</a:t>
            </a:r>
            <a:r>
              <a:rPr lang="en-US" altLang="zh-CN" sz="1600" b="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600" b="0" dirty="0" smtClean="0">
                <a:latin typeface="微软雅黑" panose="020B0503020204020204" charset="-122"/>
                <a:ea typeface="微软雅黑" panose="020B0503020204020204" charset="-122"/>
              </a:rPr>
              <a:t>来实现</a:t>
            </a:r>
            <a:r>
              <a:rPr lang="en-US" altLang="zh-CN" sz="1600" b="0" dirty="0" smtClean="0">
                <a:latin typeface="微软雅黑" panose="020B0503020204020204" charset="-122"/>
                <a:ea typeface="微软雅黑" panose="020B0503020204020204" charset="-122"/>
              </a:rPr>
              <a:t>syscall</a:t>
            </a:r>
            <a:r>
              <a:rPr lang="zh-CN" altLang="en-US" sz="1600" b="0" dirty="0" smtClean="0">
                <a:latin typeface="微软雅黑" panose="020B0503020204020204" charset="-122"/>
                <a:ea typeface="微软雅黑" panose="020B0503020204020204" charset="-122"/>
              </a:rPr>
              <a:t>和文件行为的监控</a:t>
            </a:r>
            <a:endParaRPr lang="zh-CN" altLang="en-US" sz="16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21000" y="3843020"/>
            <a:ext cx="6310630" cy="2828290"/>
            <a:chOff x="4600" y="6052"/>
            <a:chExt cx="9938" cy="445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00" y="6052"/>
              <a:ext cx="9939" cy="44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/>
            <p:cNvSpPr/>
            <p:nvPr/>
          </p:nvSpPr>
          <p:spPr>
            <a:xfrm>
              <a:off x="7169" y="7272"/>
              <a:ext cx="3225" cy="3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5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7125" y="6335395"/>
            <a:ext cx="16008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内核源码：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2.6.6-rc1</a:t>
            </a:r>
            <a:endParaRPr lang="en-US" altLang="zh-CN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8" grpId="0" animBg="1"/>
      <p:bldP spid="28" grpId="1" animBg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Linux Tracing System 发展历程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430780" y="1355090"/>
            <a:ext cx="0" cy="518096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440305" y="1658620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11145" y="1872615"/>
            <a:ext cx="8834755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1999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年，</a:t>
            </a:r>
            <a:r>
              <a:rPr 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LTT (Linux Trace Toolkit)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</a:t>
            </a:r>
            <a:endParaRPr lang="en-US" altLang="zh-CN" sz="12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 Auditing subsystem(auditd)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2.6.6-rc1</a:t>
            </a:r>
            <a:endParaRPr lang="en-US" altLang="zh-CN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70200" y="1379220"/>
            <a:ext cx="645160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defTabSz="914400"/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通过修改内核代码，添加工具专用的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0200" y="2468880"/>
            <a:ext cx="645160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defTabSz="914400"/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Tracing框架和数据源解耦，数据源由专用演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进为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通用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0200" y="3004185"/>
            <a:ext cx="6096000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2005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，动态探针技术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Kprobe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被引入内核（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v2.6.11.7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2008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 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，静态探针技术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Tracepoint 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被引入内核（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v2.6.28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430780" y="2699385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33675" y="5070475"/>
            <a:ext cx="70739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owever, </a:t>
            </a:r>
            <a:r>
              <a:rPr lang="zh-CN" altLang="en-US" sz="16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statically declaring an instrumentation site for dynamic activation typically incurs a non-zero performance overhead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due to the test and branch required to skip the instrumentation call.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809605" y="1361440"/>
            <a:ext cx="1259840" cy="767080"/>
            <a:chOff x="16017" y="4252"/>
            <a:chExt cx="1984" cy="1208"/>
          </a:xfrm>
        </p:grpSpPr>
        <p:sp>
          <p:nvSpPr>
            <p:cNvPr id="8" name="爆炸形 1 7"/>
            <p:cNvSpPr/>
            <p:nvPr/>
          </p:nvSpPr>
          <p:spPr>
            <a:xfrm>
              <a:off x="16017" y="4252"/>
              <a:ext cx="1985" cy="1208"/>
            </a:xfrm>
            <a:prstGeom prst="irregularSeal1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208" y="4509"/>
              <a:ext cx="1585" cy="42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性能差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455150" y="1355090"/>
            <a:ext cx="1259840" cy="767080"/>
            <a:chOff x="16017" y="4252"/>
            <a:chExt cx="1984" cy="1208"/>
          </a:xfrm>
        </p:grpSpPr>
        <p:sp>
          <p:nvSpPr>
            <p:cNvPr id="14" name="爆炸形 1 13"/>
            <p:cNvSpPr/>
            <p:nvPr/>
          </p:nvSpPr>
          <p:spPr>
            <a:xfrm>
              <a:off x="16017" y="4252"/>
              <a:ext cx="1985" cy="1208"/>
            </a:xfrm>
            <a:prstGeom prst="irregularSeal1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08" y="4509"/>
              <a:ext cx="1585" cy="42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强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耦合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33675" y="4131310"/>
            <a:ext cx="69964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I identified the need to decouple instrumentation from the tracer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. The idea is that adding instrumentation to the Linux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kernel is a task better performed by contributors and experts of each individual kernel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subsystem.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37230" y="5986780"/>
            <a:ext cx="6405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 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LTTng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Tracepoint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的作者，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Mathieu Desnoyers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2009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年毕业论文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11" grpId="1" animBg="1"/>
      <p:bldP spid="6" grpId="1"/>
      <p:bldP spid="4" grpId="0"/>
      <p:bldP spid="16" grpId="0"/>
      <p:bldP spid="4" grpId="1"/>
      <p:bldP spid="16" grpId="1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6728868" y="4815040"/>
            <a:ext cx="5176391" cy="1198880"/>
            <a:chOff x="624334" y="4615302"/>
            <a:chExt cx="5176391" cy="1198880"/>
          </a:xfrm>
        </p:grpSpPr>
        <p:sp>
          <p:nvSpPr>
            <p:cNvPr id="69" name="文本框 68"/>
            <p:cNvSpPr txBox="1"/>
            <p:nvPr/>
          </p:nvSpPr>
          <p:spPr>
            <a:xfrm>
              <a:off x="624334" y="4615302"/>
              <a:ext cx="5176391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可以</a:t>
              </a:r>
              <a:r>
                <a:rPr lang="en-US" altLang="zh-CN" dirty="0" smtClean="0">
                  <a:latin typeface="微软雅黑" panose="020B0503020204020204" charset="-122"/>
                  <a:ea typeface="微软雅黑" panose="020B0503020204020204" charset="-122"/>
                </a:rPr>
                <a:t>Hook</a:t>
              </a: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几乎所有的内核函数</a:t>
              </a:r>
              <a:endParaRPr lang="en-US" altLang="zh-CN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不稳定（函数的变更可能导致程序失效）</a:t>
              </a:r>
              <a:endParaRPr lang="en-US" altLang="zh-CN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性能相对</a:t>
              </a:r>
              <a:r>
                <a:rPr lang="en-US" altLang="zh-CN" dirty="0" smtClean="0">
                  <a:latin typeface="微软雅黑" panose="020B0503020204020204" charset="-122"/>
                  <a:ea typeface="微软雅黑" panose="020B0503020204020204" charset="-122"/>
                </a:rPr>
                <a:t>Tracepoint</a:t>
              </a: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更差</a:t>
              </a:r>
              <a:endParaRPr lang="en-US" altLang="zh-CN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721619" y="5003684"/>
              <a:ext cx="143905" cy="150281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t" anchorCtr="0" compatLnSpc="1">
              <a:spAutoFit/>
            </a:bodyPr>
            <a:lstStyle/>
            <a:p>
              <a:pPr defTabSz="8013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rgbClr val="FFFFFF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721618" y="5278825"/>
              <a:ext cx="143905" cy="150281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t" anchorCtr="0" compatLnSpc="1">
              <a:spAutoFit/>
            </a:bodyPr>
            <a:lstStyle/>
            <a:p>
              <a:pPr defTabSz="8013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rgbClr val="FFFFFF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721617" y="5562575"/>
              <a:ext cx="143905" cy="150281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t" anchorCtr="0" compatLnSpc="1">
              <a:spAutoFit/>
            </a:bodyPr>
            <a:lstStyle/>
            <a:p>
              <a:pPr defTabSz="8013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rgbClr val="FFFFFF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115" y="86995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Tracepoint VS K</a:t>
            </a:r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probe</a:t>
            </a:r>
            <a:endParaRPr lang="en-US" altLang="zh-CN" sz="34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788" y="1535633"/>
            <a:ext cx="5324475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TRACE_EVENT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(sched_process_exec,</a:t>
            </a:r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TP_PROTO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task_struct 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pid_t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old_pid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linux_binprm 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bprm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786" y="2776662"/>
            <a:ext cx="532447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exec_binprm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linux_binprm 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bprm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 */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b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trace_sched_process_exec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(current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old_pid, bprm);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997" y="1068699"/>
            <a:ext cx="6297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2012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年新的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racepoint sched_process_exec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被引入内核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7786" y="4861061"/>
            <a:ext cx="5955030" cy="1476375"/>
            <a:chOff x="6267448" y="5157385"/>
            <a:chExt cx="5955030" cy="1476375"/>
          </a:xfrm>
        </p:grpSpPr>
        <p:sp>
          <p:nvSpPr>
            <p:cNvPr id="19" name="文本框 18"/>
            <p:cNvSpPr txBox="1"/>
            <p:nvPr/>
          </p:nvSpPr>
          <p:spPr>
            <a:xfrm>
              <a:off x="6267448" y="5157385"/>
              <a:ext cx="5955030" cy="147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稳定（内核子</a:t>
              </a: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系统开发者会负责维护该函数的稳定性）</a:t>
              </a:r>
              <a:endParaRPr lang="en-US" altLang="zh-CN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性能好 </a:t>
              </a:r>
              <a:endParaRPr lang="en-US" altLang="zh-CN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需要修改内核代码来添加新的</a:t>
              </a:r>
              <a:r>
                <a:rPr lang="en-US" altLang="zh-CN" dirty="0" smtClean="0">
                  <a:latin typeface="微软雅黑" panose="020B0503020204020204" charset="-122"/>
                  <a:ea typeface="微软雅黑" panose="020B0503020204020204" charset="-122"/>
                </a:rPr>
                <a:t>Tracepoint</a:t>
              </a: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点。</a:t>
              </a:r>
              <a:endParaRPr lang="en-US" altLang="zh-CN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内核支持的</a:t>
              </a:r>
              <a:r>
                <a:rPr lang="en-US" altLang="zh-CN" dirty="0" smtClean="0">
                  <a:latin typeface="微软雅黑" panose="020B0503020204020204" charset="-122"/>
                  <a:ea typeface="微软雅黑" panose="020B0503020204020204" charset="-122"/>
                </a:rPr>
                <a:t>Tracepoint</a:t>
              </a: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数量有限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6364733" y="5545767"/>
              <a:ext cx="143905" cy="150281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t" anchorCtr="0" compatLnSpc="1">
              <a:spAutoFit/>
            </a:bodyPr>
            <a:lstStyle/>
            <a:p>
              <a:pPr defTabSz="8013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rgbClr val="FFFFFF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6364731" y="6104658"/>
              <a:ext cx="143905" cy="150281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t" anchorCtr="0" compatLnSpc="1">
              <a:spAutoFit/>
            </a:bodyPr>
            <a:lstStyle/>
            <a:p>
              <a:pPr defTabSz="8013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rgbClr val="FFFFFF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6364731" y="5825212"/>
              <a:ext cx="143905" cy="150281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t" anchorCtr="0" compatLnSpc="1">
              <a:spAutoFit/>
            </a:bodyPr>
            <a:lstStyle/>
            <a:p>
              <a:pPr defTabSz="8013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rgbClr val="FFFFFF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6364730" y="6371241"/>
              <a:ext cx="143905" cy="150281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t" anchorCtr="0" compatLnSpc="1">
              <a:spAutoFit/>
            </a:bodyPr>
            <a:lstStyle/>
            <a:p>
              <a:pPr defTabSz="8013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rgbClr val="FFFFFF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491956" y="4601460"/>
            <a:ext cx="5301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[1] https://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github.com/torvalds/linux/commit/4ff16c25e2cc48cbe6956e356c38a25ac063a64d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79335" y="1462405"/>
            <a:ext cx="1725930" cy="3085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0F4FA"/>
                    </a:gs>
                    <a:gs pos="79000">
                      <a:schemeClr val="accent1">
                        <a:lumMod val="20000"/>
                        <a:lumOff val="80000"/>
                      </a:schemeClr>
                    </a:gs>
                  </a:gsLst>
                  <a:lin ang="1200000" scaled="0"/>
                  <a:tileRect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86320" y="1471295"/>
            <a:ext cx="1711960" cy="1387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92670" y="3435350"/>
            <a:ext cx="1697990" cy="1095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9970" y="3142615"/>
            <a:ext cx="1725930" cy="28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71647" y="1044569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Kprobe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工作原理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示意图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79335" y="2858770"/>
            <a:ext cx="1725930" cy="28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96475" y="2858135"/>
            <a:ext cx="1725930" cy="283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跳转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7165" y="154813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6475" y="2148205"/>
            <a:ext cx="1725930" cy="283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979920" y="1570355"/>
            <a:ext cx="0" cy="289306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8" idx="1"/>
          </p:cNvCxnSpPr>
          <p:nvPr/>
        </p:nvCxnSpPr>
        <p:spPr>
          <a:xfrm flipV="1">
            <a:off x="9105265" y="2290445"/>
            <a:ext cx="791210" cy="710565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2"/>
          </p:cNvCxnSpPr>
          <p:nvPr/>
        </p:nvCxnSpPr>
        <p:spPr>
          <a:xfrm>
            <a:off x="10759440" y="2432050"/>
            <a:ext cx="5715" cy="118872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3" idx="3"/>
          </p:cNvCxnSpPr>
          <p:nvPr/>
        </p:nvCxnSpPr>
        <p:spPr>
          <a:xfrm flipH="1" flipV="1">
            <a:off x="9105900" y="3284855"/>
            <a:ext cx="808990" cy="41656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979920" y="1588135"/>
            <a:ext cx="5715" cy="118872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976745" y="3274695"/>
            <a:ext cx="5715" cy="118872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9375 0.116019 " pathEditMode="relative" rAng="0" ptsTypes="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4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 L -0.20651 0.00148148 " pathEditMode="relative" rAng="0" ptsTypes="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3" grpId="0"/>
      <p:bldP spid="78" grpId="0"/>
      <p:bldP spid="15" grpId="0"/>
      <p:bldP spid="9" grpId="0" animBg="1"/>
      <p:bldP spid="16" grpId="0" bldLvl="0" animBg="1"/>
      <p:bldP spid="16" grpId="1" animBg="1"/>
      <p:bldP spid="4" grpId="0" animBg="1"/>
      <p:bldP spid="6" grpId="0" animBg="1"/>
      <p:bldP spid="8" grpId="0" animBg="1"/>
      <p:bldP spid="13" grpId="0" animBg="1"/>
      <p:bldP spid="9" grpId="1" animBg="1"/>
      <p:bldP spid="17" grpId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131696" y="325755"/>
            <a:ext cx="10327216" cy="87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Linux Tracing System 发展历程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430780" y="1355090"/>
            <a:ext cx="0" cy="518096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440305" y="1658620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11145" y="1872615"/>
            <a:ext cx="8834755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1999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年，</a:t>
            </a:r>
            <a:r>
              <a:rPr 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LTT (Linux Trace Toolkit)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</a:t>
            </a:r>
            <a:endParaRPr lang="en-US" altLang="zh-CN" sz="12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 Auditing subsystem(auditd)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2.6.6-rc1</a:t>
            </a:r>
            <a:endParaRPr lang="en-US" altLang="zh-CN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70200" y="1379220"/>
            <a:ext cx="645160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defTabSz="914400"/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通过修改内核代码，添加工具专用的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0200" y="2468880"/>
            <a:ext cx="645160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defTabSz="914400"/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Tracing框架和数据源解耦，数据源由专用演进为通用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0200" y="3004185"/>
            <a:ext cx="6096000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2005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Kprobe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2.6.11.7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2008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 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Kernel Tracepoint 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被引入内核（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v2.6.28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</a:t>
            </a:r>
            <a:endParaRPr lang="zh-CN" altLang="en-US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430780" y="2699385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0200" y="3630930"/>
            <a:ext cx="645160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 defTabSz="914400">
              <a:buClrTx/>
              <a:buSzTx/>
              <a:buFontTx/>
            </a:pP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涌现了一批基于通用数据源的</a:t>
            </a:r>
            <a:r>
              <a:rPr lang="en-US" altLang="zh-CN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Tracing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框架和工具</a:t>
            </a:r>
            <a:endParaRPr lang="zh-CN" altLang="en-US" sz="2000" b="1" dirty="0" smtClean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430780" y="3861435"/>
            <a:ext cx="236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04490" y="4128135"/>
            <a:ext cx="6096000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2006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LTTng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发布（没有合入内核）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2009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perf</a:t>
            </a:r>
            <a:r>
              <a:rPr lang="zh-CN" altLang="en-US" sz="12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被引入内核</a:t>
            </a:r>
            <a:endParaRPr lang="zh-CN" altLang="en-US" sz="12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521190" y="1346835"/>
            <a:ext cx="1259840" cy="767080"/>
            <a:chOff x="16017" y="4252"/>
            <a:chExt cx="1984" cy="1208"/>
          </a:xfrm>
        </p:grpSpPr>
        <p:sp>
          <p:nvSpPr>
            <p:cNvPr id="24" name="爆炸形 1 23"/>
            <p:cNvSpPr/>
            <p:nvPr/>
          </p:nvSpPr>
          <p:spPr>
            <a:xfrm>
              <a:off x="16017" y="4252"/>
              <a:ext cx="1985" cy="1208"/>
            </a:xfrm>
            <a:prstGeom prst="irregularSeal1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08" y="4509"/>
              <a:ext cx="1585" cy="42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性能差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848340" y="1361440"/>
            <a:ext cx="1259840" cy="767080"/>
            <a:chOff x="16017" y="4252"/>
            <a:chExt cx="1984" cy="1208"/>
          </a:xfrm>
        </p:grpSpPr>
        <p:sp>
          <p:nvSpPr>
            <p:cNvPr id="27" name="爆炸形 1 26"/>
            <p:cNvSpPr/>
            <p:nvPr/>
          </p:nvSpPr>
          <p:spPr>
            <a:xfrm>
              <a:off x="16017" y="4252"/>
              <a:ext cx="1985" cy="1208"/>
            </a:xfrm>
            <a:prstGeom prst="irregularSeal1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208" y="4509"/>
              <a:ext cx="1585" cy="42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强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耦合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145" y="4888230"/>
            <a:ext cx="7489825" cy="1752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/>
      <p:bldP spid="14" grpId="1"/>
    </p:bldLst>
  </p:timing>
</p:sld>
</file>

<file path=ppt/tags/tag1.xml><?xml version="1.0" encoding="utf-8"?>
<p:tagLst xmlns:p="http://schemas.openxmlformats.org/presentationml/2006/main">
  <p:tag name="KSO_WM_UNIT_TABLE_BEAUTIFY" val="smartTable{8ee74828-939c-4095-9f1b-e002cf1e202e}"/>
</p:tagLst>
</file>

<file path=ppt/tags/tag2.xml><?xml version="1.0" encoding="utf-8"?>
<p:tagLst xmlns:p="http://schemas.openxmlformats.org/presentationml/2006/main">
  <p:tag name="KSO_WPP_MARK_KEY" val="5fa751c2-9c87-4042-833d-626dae410b1c"/>
  <p:tag name="COMMONDATA" val="eyJoZGlkIjoiZDc1NWZlMWIxMDRkNTMyYjA4NjZhZTQzYWE5OWIxZ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11144</Words>
  <Application>WPS 演示</Application>
  <PresentationFormat>宽屏</PresentationFormat>
  <Paragraphs>546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24</vt:i4>
      </vt:variant>
    </vt:vector>
  </HeadingPairs>
  <TitlesOfParts>
    <vt:vector size="54" baseType="lpstr">
      <vt:lpstr>Arial</vt:lpstr>
      <vt:lpstr>宋体</vt:lpstr>
      <vt:lpstr>Wingdings</vt:lpstr>
      <vt:lpstr>思源黑体 CN Bold</vt:lpstr>
      <vt:lpstr>黑体</vt:lpstr>
      <vt:lpstr>思源宋体 CN Heavy</vt:lpstr>
      <vt:lpstr>Trebuchet MS</vt:lpstr>
      <vt:lpstr>微软雅黑</vt:lpstr>
      <vt:lpstr>Wingdings 3</vt:lpstr>
      <vt:lpstr>Consolas</vt:lpstr>
      <vt:lpstr>FrutigerNext LT Regular</vt:lpstr>
      <vt:lpstr>Calibri</vt:lpstr>
      <vt:lpstr>华文细黑</vt:lpstr>
      <vt:lpstr>FrutigerNext LT Light</vt:lpstr>
      <vt:lpstr>Segoe Print</vt:lpstr>
      <vt:lpstr>FrutigerNext LT Medium</vt:lpstr>
      <vt:lpstr>MS PGothic</vt:lpstr>
      <vt:lpstr>等线 Light</vt:lpstr>
      <vt:lpstr>等线</vt:lpstr>
      <vt:lpstr>Symbol</vt:lpstr>
      <vt:lpstr>Arial Unicode MS</vt:lpstr>
      <vt:lpstr>Arial Unicode MS</vt:lpstr>
      <vt:lpstr>Office 主题​​</vt:lpstr>
      <vt:lpstr>1_Office 主题​​</vt:lpstr>
      <vt:lpstr>6_Office 主题​​</vt:lpstr>
      <vt:lpstr>3_Office 主题​​</vt:lpstr>
      <vt:lpstr>9_Office 主题​​</vt:lpstr>
      <vt:lpstr>4_Office 主题​​</vt:lpstr>
      <vt:lpstr>2_Office 主题​​</vt:lpstr>
      <vt:lpstr>5_Office 主题​​</vt:lpstr>
      <vt:lpstr>PowerPoint 演示文稿</vt:lpstr>
      <vt:lpstr>Linux Tracing System浅析</vt:lpstr>
      <vt:lpstr>Linux Tracing System浅析</vt:lpstr>
      <vt:lpstr>Linux Tracing System浅析</vt:lpstr>
      <vt:lpstr>Linux Tracing System浅析</vt:lpstr>
      <vt:lpstr>PowerPoint 演示文稿</vt:lpstr>
      <vt:lpstr>PowerPoint 演示文稿</vt:lpstr>
      <vt:lpstr>Tracepoint VS Kprobe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eBPF验证机制与编译器优化机制的不一致问题 (1) </vt:lpstr>
      <vt:lpstr>eBPF验证机制与编译器优化机制的不一致问题 (2) </vt:lpstr>
      <vt:lpstr>eBPF验证机制与编译器优化机制的不一致问题 (2) </vt:lpstr>
      <vt:lpstr>eBPF验证机制与编译器优化机制的不一致问题 (2) </vt:lpstr>
      <vt:lpstr>eBPF验证机制与编译器优化机制的不一致问题 的缓解思路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1011</dc:creator>
  <cp:lastModifiedBy>润青是青不是清</cp:lastModifiedBy>
  <cp:revision>336</cp:revision>
  <dcterms:created xsi:type="dcterms:W3CDTF">2022-09-01T00:51:00Z</dcterms:created>
  <dcterms:modified xsi:type="dcterms:W3CDTF">2022-11-12T03:12:19Z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089EE763626D4202B63511C7A83520A6</vt:lpwstr>
  </property>
</Properties>
</file>