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8" r:id="rId2"/>
    <p:sldId id="271" r:id="rId3"/>
    <p:sldId id="273" r:id="rId4"/>
    <p:sldId id="274" r:id="rId5"/>
    <p:sldId id="275" r:id="rId6"/>
    <p:sldId id="277" r:id="rId7"/>
    <p:sldId id="279" r:id="rId8"/>
    <p:sldId id="278" r:id="rId9"/>
    <p:sldId id="282" r:id="rId10"/>
    <p:sldId id="27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3B1"/>
    <a:srgbClr val="3D3633"/>
    <a:srgbClr val="F8B200"/>
    <a:srgbClr val="E09E28"/>
    <a:srgbClr val="EBC175"/>
    <a:srgbClr val="A6A6A6"/>
    <a:srgbClr val="F3F4F2"/>
    <a:srgbClr val="E2E4E0"/>
    <a:srgbClr val="D1D4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7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3F8B2-DF89-494B-82CF-F9197821FDBC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72838-67B9-46D0-AB3B-7938C1AFC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96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CE24-4B9A-4FC6-8BD2-43C06B17E144}" type="datetimeFigureOut">
              <a:rPr lang="zh-CN" altLang="en-US" smtClean="0"/>
              <a:t>2022/11/5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ebpftravel.com/" TargetMode="External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3" Type="http://schemas.openxmlformats.org/officeDocument/2006/relationships/image" Target="../media/image18.svg"/><Relationship Id="rId12" Type="http://schemas.openxmlformats.org/officeDocument/2006/relationships/image" Target="../media/image8.png"/><Relationship Id="rId17" Type="http://schemas.openxmlformats.org/officeDocument/2006/relationships/image" Target="../media/image26.sv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image" Target="../media/image4.png"/><Relationship Id="rId15" Type="http://schemas.openxmlformats.org/officeDocument/2006/relationships/image" Target="../media/image2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12.png"/><Relationship Id="rId3" Type="http://schemas.openxmlformats.org/officeDocument/2006/relationships/image" Target="../media/image18.sv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image" Target="../media/image4.png"/><Relationship Id="rId15" Type="http://schemas.openxmlformats.org/officeDocument/2006/relationships/image" Target="../media/image2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14.png"/><Relationship Id="rId3" Type="http://schemas.openxmlformats.org/officeDocument/2006/relationships/image" Target="../media/image18.svg"/><Relationship Id="rId12" Type="http://schemas.openxmlformats.org/officeDocument/2006/relationships/image" Target="../media/image8.png"/><Relationship Id="rId17" Type="http://schemas.openxmlformats.org/officeDocument/2006/relationships/image" Target="../media/image26.sv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image" Target="../media/image4.png"/><Relationship Id="rId15" Type="http://schemas.openxmlformats.org/officeDocument/2006/relationships/image" Target="../media/image24.sv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17.png"/><Relationship Id="rId3" Type="http://schemas.openxmlformats.org/officeDocument/2006/relationships/image" Target="../media/image18.svg"/><Relationship Id="rId12" Type="http://schemas.openxmlformats.org/officeDocument/2006/relationships/image" Target="../media/image8.png"/><Relationship Id="rId17" Type="http://schemas.openxmlformats.org/officeDocument/2006/relationships/image" Target="../media/image26.sv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image" Target="../media/image4.png"/><Relationship Id="rId15" Type="http://schemas.openxmlformats.org/officeDocument/2006/relationships/image" Target="../media/image24.svg"/><Relationship Id="rId10" Type="http://schemas.openxmlformats.org/officeDocument/2006/relationships/image" Target="../media/image7.png"/><Relationship Id="rId19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20.png"/><Relationship Id="rId3" Type="http://schemas.openxmlformats.org/officeDocument/2006/relationships/image" Target="../media/image18.svg"/><Relationship Id="rId12" Type="http://schemas.openxmlformats.org/officeDocument/2006/relationships/image" Target="../media/image8.png"/><Relationship Id="rId17" Type="http://schemas.openxmlformats.org/officeDocument/2006/relationships/image" Target="../media/image26.sv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svg"/><Relationship Id="rId5" Type="http://schemas.openxmlformats.org/officeDocument/2006/relationships/image" Target="../media/image4.png"/><Relationship Id="rId15" Type="http://schemas.openxmlformats.org/officeDocument/2006/relationships/image" Target="../media/image24.svg"/><Relationship Id="rId19" Type="http://schemas.openxmlformats.org/officeDocument/2006/relationships/image" Target="../media/image21.png"/><Relationship Id="rId4" Type="http://schemas.openxmlformats.org/officeDocument/2006/relationships/image" Target="../media/image1.png"/><Relationship Id="rId1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23.png"/><Relationship Id="rId3" Type="http://schemas.openxmlformats.org/officeDocument/2006/relationships/image" Target="../media/image18.svg"/><Relationship Id="rId21" Type="http://schemas.openxmlformats.org/officeDocument/2006/relationships/image" Target="../media/image26.png"/><Relationship Id="rId12" Type="http://schemas.openxmlformats.org/officeDocument/2006/relationships/image" Target="../media/image8.png"/><Relationship Id="rId17" Type="http://schemas.openxmlformats.org/officeDocument/2006/relationships/image" Target="../media/image26.sv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24" Type="http://schemas.openxmlformats.org/officeDocument/2006/relationships/image" Target="../media/image29.png"/><Relationship Id="rId5" Type="http://schemas.openxmlformats.org/officeDocument/2006/relationships/image" Target="../media/image4.png"/><Relationship Id="rId15" Type="http://schemas.openxmlformats.org/officeDocument/2006/relationships/image" Target="../media/image24.svg"/><Relationship Id="rId23" Type="http://schemas.openxmlformats.org/officeDocument/2006/relationships/image" Target="../media/image28.png"/><Relationship Id="rId10" Type="http://schemas.openxmlformats.org/officeDocument/2006/relationships/image" Target="../media/image7.png"/><Relationship Id="rId19" Type="http://schemas.openxmlformats.org/officeDocument/2006/relationships/image" Target="../media/image24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9.png"/><Relationship Id="rId22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30.png"/><Relationship Id="rId3" Type="http://schemas.openxmlformats.org/officeDocument/2006/relationships/image" Target="../media/image18.svg"/><Relationship Id="rId21" Type="http://schemas.openxmlformats.org/officeDocument/2006/relationships/image" Target="../media/image33.png"/><Relationship Id="rId12" Type="http://schemas.openxmlformats.org/officeDocument/2006/relationships/image" Target="../media/image8.png"/><Relationship Id="rId17" Type="http://schemas.openxmlformats.org/officeDocument/2006/relationships/image" Target="../media/image26.sv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image" Target="../media/image4.png"/><Relationship Id="rId15" Type="http://schemas.openxmlformats.org/officeDocument/2006/relationships/image" Target="../media/image24.svg"/><Relationship Id="rId10" Type="http://schemas.openxmlformats.org/officeDocument/2006/relationships/image" Target="../media/image7.png"/><Relationship Id="rId19" Type="http://schemas.openxmlformats.org/officeDocument/2006/relationships/image" Target="../media/image31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3" Type="http://schemas.openxmlformats.org/officeDocument/2006/relationships/image" Target="../media/image18.svg"/><Relationship Id="rId12" Type="http://schemas.openxmlformats.org/officeDocument/2006/relationships/image" Target="../media/image8.png"/><Relationship Id="rId17" Type="http://schemas.openxmlformats.org/officeDocument/2006/relationships/image" Target="../media/image26.sv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image" Target="../media/image4.png"/><Relationship Id="rId15" Type="http://schemas.openxmlformats.org/officeDocument/2006/relationships/image" Target="../media/image2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34.png"/><Relationship Id="rId3" Type="http://schemas.openxmlformats.org/officeDocument/2006/relationships/image" Target="../media/image18.svg"/><Relationship Id="rId12" Type="http://schemas.openxmlformats.org/officeDocument/2006/relationships/image" Target="../media/image8.png"/><Relationship Id="rId17" Type="http://schemas.openxmlformats.org/officeDocument/2006/relationships/image" Target="../media/image26.sv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image" Target="../media/image4.png"/><Relationship Id="rId15" Type="http://schemas.openxmlformats.org/officeDocument/2006/relationships/image" Target="../media/image24.svg"/><Relationship Id="rId10" Type="http://schemas.openxmlformats.org/officeDocument/2006/relationships/image" Target="../media/image7.png"/><Relationship Id="rId19" Type="http://schemas.openxmlformats.org/officeDocument/2006/relationships/image" Target="../media/image35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7183D814-AC0F-9FC4-C112-06A4B6A8F1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FF89193A-1188-0611-32F0-17AA22F5B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8" y="1340230"/>
            <a:ext cx="9194053" cy="38073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77DAF4F-8C30-39AC-A032-7635A1476C53}"/>
              </a:ext>
            </a:extLst>
          </p:cNvPr>
          <p:cNvSpPr txBox="1"/>
          <p:nvPr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30040F9-6358-32B5-DC54-71109DDB185A}"/>
              </a:ext>
            </a:extLst>
          </p:cNvPr>
          <p:cNvSpPr txBox="1"/>
          <p:nvPr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4AEFB42-9156-6C1D-121F-350A827AB0A6}"/>
              </a:ext>
            </a:extLst>
          </p:cNvPr>
          <p:cNvSpPr txBox="1"/>
          <p:nvPr/>
        </p:nvSpPr>
        <p:spPr>
          <a:xfrm>
            <a:off x="2453398" y="1449088"/>
            <a:ext cx="66808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eBPF</a:t>
            </a: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技术在分布式性能追踪的探索和实践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2207EEFF-52D3-B5D3-2D5C-AC6D0ACFF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017C3F69-1D18-C68D-1B36-CF36ED6C01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xmlns="" id="{BF245E31-E587-8107-AE1C-FF2A4DE994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715815" y="4775210"/>
            <a:ext cx="3353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-ICT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3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:a16="http://schemas.microsoft.com/office/drawing/2014/main" xmlns="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AC4E69B-B5CB-9157-3EFA-0AE1B8164DC6}"/>
              </a:ext>
            </a:extLst>
          </p:cNvPr>
          <p:cNvSpPr txBox="1"/>
          <p:nvPr/>
        </p:nvSpPr>
        <p:spPr>
          <a:xfrm>
            <a:off x="2386251" y="369200"/>
            <a:ext cx="68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xmlns="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xmlns="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xmlns="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xmlns="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xmlns="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10737" y="2667564"/>
            <a:ext cx="40094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 smtClean="0"/>
              <a:t>Thank you.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35638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 bwMode="auto">
          <a:xfrm>
            <a:off x="6474473" y="3584402"/>
            <a:ext cx="4570767" cy="2633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itchFamily="2" charset="2"/>
              <a:buChar char="n"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pic>
        <p:nvPicPr>
          <p:cNvPr id="30" name="图形 29">
            <a:extLst>
              <a:ext uri="{FF2B5EF4-FFF2-40B4-BE49-F238E27FC236}">
                <a16:creationId xmlns:a16="http://schemas.microsoft.com/office/drawing/2014/main" xmlns="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xmlns="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xmlns="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xmlns="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xmlns="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sp>
        <p:nvSpPr>
          <p:cNvPr id="15" name="Flowchart: Connector 1"/>
          <p:cNvSpPr/>
          <p:nvPr/>
        </p:nvSpPr>
        <p:spPr>
          <a:xfrm>
            <a:off x="6620245" y="4228264"/>
            <a:ext cx="283536" cy="283536"/>
          </a:xfrm>
          <a:prstGeom prst="flowChartConnector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1</a:t>
            </a:r>
          </a:p>
        </p:txBody>
      </p:sp>
      <p:sp>
        <p:nvSpPr>
          <p:cNvPr id="16" name="Flowchart: Connector 1"/>
          <p:cNvSpPr/>
          <p:nvPr/>
        </p:nvSpPr>
        <p:spPr>
          <a:xfrm>
            <a:off x="6598163" y="4913615"/>
            <a:ext cx="283536" cy="283536"/>
          </a:xfrm>
          <a:prstGeom prst="flowChartConnector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</a:t>
            </a:r>
          </a:p>
        </p:txBody>
      </p:sp>
      <p:sp>
        <p:nvSpPr>
          <p:cNvPr id="17" name="Flowchart: Connector 1"/>
          <p:cNvSpPr/>
          <p:nvPr/>
        </p:nvSpPr>
        <p:spPr>
          <a:xfrm>
            <a:off x="6598163" y="5538893"/>
            <a:ext cx="283536" cy="283536"/>
          </a:xfrm>
          <a:prstGeom prst="flowChartConnector">
            <a:avLst/>
          </a:prstGeom>
          <a:solidFill>
            <a:srgbClr val="C00000"/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3</a:t>
            </a:r>
          </a:p>
        </p:txBody>
      </p:sp>
      <p:sp>
        <p:nvSpPr>
          <p:cNvPr id="18" name="TextBox 40"/>
          <p:cNvSpPr txBox="1"/>
          <p:nvPr/>
        </p:nvSpPr>
        <p:spPr>
          <a:xfrm>
            <a:off x="7005668" y="4123710"/>
            <a:ext cx="3970675" cy="492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lvl="0" defTabSz="914400">
              <a:defRPr/>
            </a:pP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业务流途经多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个组件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，路径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很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长，排查出哪个组件是瓶颈比较耗时耗力</a:t>
            </a:r>
            <a:endParaRPr kumimoji="0" lang="en-US" altLang="zh-CN" sz="1300" b="1" i="0" u="none" strike="noStrike" kern="0" cap="none" spc="0" normalizeH="0" baseline="0" noProof="0" dirty="0" smtClean="0">
              <a:ln>
                <a:noFill/>
              </a:ln>
              <a:solidFill>
                <a:srgbClr val="1D1D1A"/>
              </a:solidFill>
              <a:effectLst/>
              <a:uLnTx/>
              <a:uFillTx/>
              <a:cs typeface="Arial" pitchFamily="34" charset="0"/>
            </a:endParaRPr>
          </a:p>
        </p:txBody>
      </p:sp>
      <p:sp>
        <p:nvSpPr>
          <p:cNvPr id="19" name="TextBox 40"/>
          <p:cNvSpPr txBox="1"/>
          <p:nvPr/>
        </p:nvSpPr>
        <p:spPr>
          <a:xfrm>
            <a:off x="6991248" y="4787870"/>
            <a:ext cx="3948160" cy="492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组件间交互关系复杂多样，有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串行、有并行，给分布式性能调优带来了“噪音”干扰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40"/>
          <p:cNvSpPr txBox="1"/>
          <p:nvPr/>
        </p:nvSpPr>
        <p:spPr>
          <a:xfrm>
            <a:off x="6988090" y="5502172"/>
            <a:ext cx="3951318" cy="492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defTabSz="914400">
              <a:defRPr/>
            </a:pP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组件间交互方式多种多样，有跨单板的消息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通信、有</a:t>
            </a:r>
            <a:r>
              <a:rPr lang="zh-CN" altLang="en-US" sz="1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跨进程的共享队列通信、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有直接的</a:t>
            </a:r>
            <a:r>
              <a:rPr lang="en-US" altLang="zh-CN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交互</a:t>
            </a:r>
            <a:endParaRPr lang="en-US" altLang="zh-CN" sz="1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20245" y="3663486"/>
            <a:ext cx="2872581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分布式系统定位性能瓶颈的痛点</a:t>
            </a:r>
            <a:endParaRPr lang="zh-CN" altLang="en-US" sz="16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727747" y="1364199"/>
            <a:ext cx="2072591" cy="1855887"/>
            <a:chOff x="4932041" y="2897771"/>
            <a:chExt cx="1872000" cy="2037201"/>
          </a:xfrm>
        </p:grpSpPr>
        <p:sp>
          <p:nvSpPr>
            <p:cNvPr id="29" name="矩形 28"/>
            <p:cNvSpPr/>
            <p:nvPr/>
          </p:nvSpPr>
          <p:spPr bwMode="auto">
            <a:xfrm>
              <a:off x="4932041" y="2932584"/>
              <a:ext cx="1872000" cy="2002388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/>
            <a:extLst/>
          </p:spPr>
          <p:txBody>
            <a:bodyPr vert="horz" wrap="square" lIns="91412" tIns="45706" rIns="91412" bIns="45706" numCol="1" rtlCol="0" anchor="t" anchorCtr="0" compatLnSpc="1">
              <a:prstTxWarp prst="textNoShape">
                <a:avLst/>
              </a:prstTxWarp>
            </a:bodyPr>
            <a:lstStyle/>
            <a:p>
              <a:pPr defTabSz="91412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799">
                <a:latin typeface="Arial" charset="0"/>
                <a:ea typeface="宋体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5580081" y="2897771"/>
              <a:ext cx="686418" cy="26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组件化</a:t>
              </a:r>
              <a:endParaRPr lang="en-US" altLang="zh-CN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026968" y="3179134"/>
              <a:ext cx="1730522" cy="1463645"/>
            </a:xfrm>
            <a:prstGeom prst="rect">
              <a:avLst/>
            </a:prstGeom>
          </p:spPr>
        </p:pic>
      </p:grpSp>
      <p:grpSp>
        <p:nvGrpSpPr>
          <p:cNvPr id="33" name="组合 32"/>
          <p:cNvGrpSpPr/>
          <p:nvPr/>
        </p:nvGrpSpPr>
        <p:grpSpPr>
          <a:xfrm>
            <a:off x="8235391" y="1454589"/>
            <a:ext cx="1979389" cy="1805163"/>
            <a:chOff x="6905404" y="2722908"/>
            <a:chExt cx="1979389" cy="2020184"/>
          </a:xfrm>
        </p:grpSpPr>
        <p:sp>
          <p:nvSpPr>
            <p:cNvPr id="34" name="矩形 33"/>
            <p:cNvSpPr/>
            <p:nvPr/>
          </p:nvSpPr>
          <p:spPr bwMode="auto">
            <a:xfrm>
              <a:off x="6905404" y="2722908"/>
              <a:ext cx="1979389" cy="2020184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ffectLst/>
            <a:extLst/>
          </p:spPr>
          <p:txBody>
            <a:bodyPr vert="horz" wrap="square" lIns="91412" tIns="45706" rIns="91412" bIns="45706" numCol="1" rtlCol="0" anchor="t" anchorCtr="0" compatLnSpc="1">
              <a:prstTxWarp prst="textNoShape">
                <a:avLst/>
              </a:prstTxWarp>
            </a:bodyPr>
            <a:lstStyle/>
            <a:p>
              <a:pPr defTabSz="914126">
                <a:buClr>
                  <a:srgbClr val="CC9900"/>
                </a:buClr>
                <a:buFont typeface="Wingdings" pitchFamily="2" charset="2"/>
                <a:buChar char="n"/>
              </a:pPr>
              <a:endParaRPr lang="zh-CN" altLang="en-US" sz="1799">
                <a:latin typeface="Arial" charset="0"/>
                <a:ea typeface="宋体" charset="-122"/>
              </a:endParaRPr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023706" y="2941855"/>
              <a:ext cx="1771129" cy="1458951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6177181" y="2914725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（通信系统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690396" y="2932741"/>
            <a:ext cx="12554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12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系统）</a:t>
            </a:r>
            <a:endParaRPr lang="zh-CN" altLang="en-US" sz="12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911224" y="1399979"/>
            <a:ext cx="667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服务化</a:t>
            </a:r>
            <a:endParaRPr lang="en-US" altLang="zh-CN" sz="1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536889" y="1784934"/>
            <a:ext cx="1253765" cy="122722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单体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489052" y="1790685"/>
            <a:ext cx="1255451" cy="35870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展现层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3489052" y="2207260"/>
            <a:ext cx="1255451" cy="3380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3489052" y="2623990"/>
            <a:ext cx="1255451" cy="3380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69180" y="1395913"/>
            <a:ext cx="1999752" cy="1875069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70910" y="1395913"/>
            <a:ext cx="1999752" cy="1865302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158415" y="1398000"/>
            <a:ext cx="5248696" cy="1866828"/>
          </a:xfrm>
          <a:prstGeom prst="rect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821479" y="2188616"/>
            <a:ext cx="50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171240" y="3259752"/>
            <a:ext cx="9396207" cy="0"/>
          </a:xfrm>
          <a:prstGeom prst="straightConnector1">
            <a:avLst/>
          </a:prstGeom>
          <a:ln w="1016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258561" y="1428519"/>
            <a:ext cx="834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单体架构</a:t>
            </a:r>
            <a:endParaRPr lang="en-US" altLang="zh-CN" sz="1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274031" y="1423276"/>
            <a:ext cx="834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分层架构</a:t>
            </a:r>
            <a:endParaRPr lang="en-US" altLang="zh-CN" sz="12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0" name="Group 10"/>
          <p:cNvGrpSpPr>
            <a:grpSpLocks/>
          </p:cNvGrpSpPr>
          <p:nvPr/>
        </p:nvGrpSpPr>
        <p:grpSpPr bwMode="auto">
          <a:xfrm rot="10800000" flipH="1">
            <a:off x="6050986" y="3574964"/>
            <a:ext cx="423487" cy="2642966"/>
            <a:chOff x="3787" y="1423"/>
            <a:chExt cx="543" cy="1860"/>
          </a:xfrm>
        </p:grpSpPr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3787" y="1423"/>
              <a:ext cx="407" cy="1085"/>
            </a:xfrm>
            <a:custGeom>
              <a:avLst/>
              <a:gdLst>
                <a:gd name="T0" fmla="*/ 407 w 27"/>
                <a:gd name="T1" fmla="*/ 806 h 35"/>
                <a:gd name="T2" fmla="*/ 0 w 27"/>
                <a:gd name="T3" fmla="*/ 0 h 35"/>
                <a:gd name="T4" fmla="*/ 0 w 27"/>
                <a:gd name="T5" fmla="*/ 775 h 35"/>
                <a:gd name="T6" fmla="*/ 407 w 27"/>
                <a:gd name="T7" fmla="*/ 1085 h 35"/>
                <a:gd name="T8" fmla="*/ 407 w 27"/>
                <a:gd name="T9" fmla="*/ 806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35"/>
                <a:gd name="T17" fmla="*/ 27 w 2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35">
                  <a:moveTo>
                    <a:pt x="27" y="26"/>
                  </a:moveTo>
                  <a:cubicBezTo>
                    <a:pt x="27" y="26"/>
                    <a:pt x="10" y="18"/>
                    <a:pt x="0" y="0"/>
                  </a:cubicBezTo>
                  <a:lnTo>
                    <a:pt x="0" y="25"/>
                  </a:lnTo>
                  <a:cubicBezTo>
                    <a:pt x="0" y="25"/>
                    <a:pt x="12" y="33"/>
                    <a:pt x="27" y="35"/>
                  </a:cubicBezTo>
                  <a:lnTo>
                    <a:pt x="27" y="26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96969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3787" y="2198"/>
              <a:ext cx="407" cy="1085"/>
            </a:xfrm>
            <a:custGeom>
              <a:avLst/>
              <a:gdLst>
                <a:gd name="T0" fmla="*/ 407 w 27"/>
                <a:gd name="T1" fmla="*/ 310 h 35"/>
                <a:gd name="T2" fmla="*/ 0 w 27"/>
                <a:gd name="T3" fmla="*/ 1085 h 35"/>
                <a:gd name="T4" fmla="*/ 0 w 27"/>
                <a:gd name="T5" fmla="*/ 341 h 35"/>
                <a:gd name="T6" fmla="*/ 407 w 27"/>
                <a:gd name="T7" fmla="*/ 0 h 35"/>
                <a:gd name="T8" fmla="*/ 407 w 27"/>
                <a:gd name="T9" fmla="*/ 31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35"/>
                <a:gd name="T17" fmla="*/ 27 w 2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35">
                  <a:moveTo>
                    <a:pt x="27" y="10"/>
                  </a:moveTo>
                  <a:cubicBezTo>
                    <a:pt x="27" y="10"/>
                    <a:pt x="10" y="17"/>
                    <a:pt x="0" y="35"/>
                  </a:cubicBezTo>
                  <a:lnTo>
                    <a:pt x="0" y="11"/>
                  </a:lnTo>
                  <a:cubicBezTo>
                    <a:pt x="0" y="11"/>
                    <a:pt x="12" y="3"/>
                    <a:pt x="27" y="0"/>
                  </a:cubicBezTo>
                  <a:lnTo>
                    <a:pt x="27" y="10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3954" y="2229"/>
              <a:ext cx="240" cy="279"/>
            </a:xfrm>
            <a:custGeom>
              <a:avLst/>
              <a:gdLst>
                <a:gd name="T0" fmla="*/ 240 w 16"/>
                <a:gd name="T1" fmla="*/ 0 h 9"/>
                <a:gd name="T2" fmla="*/ 240 w 16"/>
                <a:gd name="T3" fmla="*/ 279 h 9"/>
                <a:gd name="T4" fmla="*/ 225 w 16"/>
                <a:gd name="T5" fmla="*/ 279 h 9"/>
                <a:gd name="T6" fmla="*/ 0 w 16"/>
                <a:gd name="T7" fmla="*/ 124 h 9"/>
                <a:gd name="T8" fmla="*/ 225 w 16"/>
                <a:gd name="T9" fmla="*/ 0 h 9"/>
                <a:gd name="T10" fmla="*/ 240 w 16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9"/>
                <a:gd name="T20" fmla="*/ 16 w 16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9">
                  <a:moveTo>
                    <a:pt x="16" y="0"/>
                  </a:moveTo>
                  <a:lnTo>
                    <a:pt x="16" y="9"/>
                  </a:lnTo>
                  <a:cubicBezTo>
                    <a:pt x="16" y="9"/>
                    <a:pt x="16" y="9"/>
                    <a:pt x="15" y="9"/>
                  </a:cubicBezTo>
                  <a:cubicBezTo>
                    <a:pt x="9" y="8"/>
                    <a:pt x="4" y="6"/>
                    <a:pt x="0" y="4"/>
                  </a:cubicBezTo>
                  <a:cubicBezTo>
                    <a:pt x="4" y="2"/>
                    <a:pt x="9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799">
                <a:solidFill>
                  <a:srgbClr val="000000"/>
                </a:solidFill>
              </a:endParaRPr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4180" y="2043"/>
              <a:ext cx="150" cy="620"/>
            </a:xfrm>
            <a:custGeom>
              <a:avLst/>
              <a:gdLst>
                <a:gd name="T0" fmla="*/ 0 w 10"/>
                <a:gd name="T1" fmla="*/ 620 h 20"/>
                <a:gd name="T2" fmla="*/ 0 w 10"/>
                <a:gd name="T3" fmla="*/ 0 h 20"/>
                <a:gd name="T4" fmla="*/ 150 w 10"/>
                <a:gd name="T5" fmla="*/ 310 h 20"/>
                <a:gd name="T6" fmla="*/ 0 w 10"/>
                <a:gd name="T7" fmla="*/ 620 h 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"/>
                <a:gd name="T13" fmla="*/ 0 h 20"/>
                <a:gd name="T14" fmla="*/ 10 w 10"/>
                <a:gd name="T15" fmla="*/ 20 h 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" h="20">
                  <a:moveTo>
                    <a:pt x="0" y="2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0" y="20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B2B2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pPr defTabSz="914112"/>
              <a:endParaRPr lang="zh-CN" altLang="en-US" sz="1799">
                <a:solidFill>
                  <a:srgbClr val="000000"/>
                </a:solidFill>
              </a:endParaRPr>
            </a:p>
          </p:txBody>
        </p:sp>
      </p:grpSp>
      <p:sp>
        <p:nvSpPr>
          <p:cNvPr id="55" name="Rectangle 2"/>
          <p:cNvSpPr>
            <a:spLocks noGrp="1" noChangeArrowheads="1"/>
          </p:cNvSpPr>
          <p:nvPr>
            <p:ph type="title"/>
          </p:nvPr>
        </p:nvSpPr>
        <p:spPr>
          <a:xfrm>
            <a:off x="2256030" y="476797"/>
            <a:ext cx="6826058" cy="477222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系统组件化演进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，分布式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性能瓶颈难以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界定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2675463" y="6157525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某设备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的升级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69180" y="3579000"/>
            <a:ext cx="4827349" cy="264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:a16="http://schemas.microsoft.com/office/drawing/2014/main" xmlns="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xmlns="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xmlns="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xmlns="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xmlns="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xmlns="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4747" y="1755231"/>
            <a:ext cx="5864850" cy="3553586"/>
          </a:xfrm>
          <a:prstGeom prst="rect">
            <a:avLst/>
          </a:prstGeom>
        </p:spPr>
      </p:pic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445994" y="1424327"/>
            <a:ext cx="5492894" cy="294455"/>
          </a:xfrm>
          <a:prstGeom prst="chevron">
            <a:avLst>
              <a:gd name="adj" fmla="val 45967"/>
            </a:avLst>
          </a:prstGeom>
          <a:solidFill>
            <a:schemeClr val="accent4">
              <a:lumMod val="75000"/>
              <a:alpha val="80000"/>
            </a:schemeClr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398304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70000"/>
              <a:defRPr/>
            </a:pPr>
            <a:r>
              <a:rPr lang="en-US" altLang="zh-CN" sz="1599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1599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技术原理</a:t>
            </a:r>
            <a:endParaRPr lang="zh-CN" altLang="en-US" sz="1599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5993" y="5319559"/>
            <a:ext cx="5624869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kprobes</a:t>
            </a:r>
            <a:r>
              <a:rPr lang="zh-CN" altLang="en-US" sz="11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：实现内核中动态跟踪</a:t>
            </a:r>
            <a:r>
              <a:rPr lang="zh-CN" altLang="en-US" sz="11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。可以</a:t>
            </a:r>
            <a:r>
              <a:rPr lang="zh-CN" altLang="en-US" sz="11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跟踪到 </a:t>
            </a:r>
            <a:r>
              <a:rPr lang="en-US" altLang="zh-CN" sz="11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1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内核中的函数入口或返回</a:t>
            </a:r>
            <a:r>
              <a:rPr lang="zh-CN" altLang="en-US" sz="11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en-US" altLang="zh-CN" sz="1100" dirty="0" smtClean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100" b="1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uprobes</a:t>
            </a:r>
            <a:r>
              <a:rPr lang="zh-CN" altLang="en-US" sz="11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：用户级别的动态跟踪。与 </a:t>
            </a:r>
            <a:r>
              <a:rPr lang="en-US" altLang="zh-CN" sz="11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kprobes </a:t>
            </a:r>
            <a:r>
              <a:rPr lang="zh-CN" altLang="en-US" sz="11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zh-CN" altLang="en-US" sz="11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zh-CN" altLang="en-US" sz="11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跟踪的函数为用户程序中的</a:t>
            </a:r>
            <a:r>
              <a:rPr lang="zh-CN" altLang="en-US" sz="11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1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tracepoints</a:t>
            </a:r>
            <a:r>
              <a:rPr lang="zh-CN" altLang="en-US" sz="11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：内核中静态跟踪</a:t>
            </a:r>
            <a:r>
              <a:rPr lang="zh-CN" altLang="en-US" sz="11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。内核</a:t>
            </a:r>
            <a:r>
              <a:rPr lang="zh-CN" altLang="en-US" sz="11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开发人员维护的跟踪点，能够提供稳定</a:t>
            </a:r>
            <a:r>
              <a:rPr lang="zh-CN" altLang="en-US" sz="11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1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ABI</a:t>
            </a:r>
            <a:r>
              <a:rPr lang="zh-CN" altLang="en-US" sz="11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sz="1100" dirty="0">
              <a:solidFill>
                <a:srgbClr val="44444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100" b="1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perf_events</a:t>
            </a:r>
            <a:r>
              <a:rPr lang="zh-CN" altLang="en-US" sz="1100" dirty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：定时采样和 </a:t>
            </a:r>
            <a:r>
              <a:rPr lang="en-US" altLang="zh-CN" sz="1100" dirty="0" smtClean="0">
                <a:solidFill>
                  <a:srgbClr val="44444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PMC</a:t>
            </a:r>
            <a:endParaRPr lang="zh-CN" altLang="en-US" sz="1100" b="0" i="0" dirty="0">
              <a:solidFill>
                <a:srgbClr val="44444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08434" y="1793891"/>
            <a:ext cx="2814815" cy="1777874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9844060" y="1965205"/>
            <a:ext cx="1175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  <a:cs typeface="Calibri" panose="020F0502020204030204" pitchFamily="34" charset="0"/>
              </a:rPr>
              <a:t>❶</a:t>
            </a:r>
            <a:r>
              <a:rPr lang="en-US" altLang="zh-CN" sz="900" dirty="0">
                <a:solidFill>
                  <a:srgbClr val="FF0000"/>
                </a:solidFill>
              </a:rPr>
              <a:t>BPF</a:t>
            </a:r>
            <a:r>
              <a:rPr lang="zh-CN" altLang="en-US" sz="900" dirty="0">
                <a:solidFill>
                  <a:srgbClr val="FF0000"/>
                </a:solidFill>
              </a:rPr>
              <a:t>插桩代码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450713" y="2575092"/>
            <a:ext cx="1568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  <a:cs typeface="Calibri" panose="020F0502020204030204" pitchFamily="34" charset="0"/>
              </a:rPr>
              <a:t>❷</a:t>
            </a:r>
            <a:r>
              <a:rPr lang="zh-CN" altLang="en-US" sz="900" dirty="0">
                <a:solidFill>
                  <a:srgbClr val="FF0000"/>
                </a:solidFill>
              </a:rPr>
              <a:t>以内核探针的方式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340530" y="1811303"/>
            <a:ext cx="2416971" cy="17604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9" name="矩形 28"/>
          <p:cNvSpPr/>
          <p:nvPr/>
        </p:nvSpPr>
        <p:spPr>
          <a:xfrm>
            <a:off x="6211219" y="1500998"/>
            <a:ext cx="40046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BCC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是eBPF的一种前端，目的是简化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BPF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程序的开发和使用：</a:t>
            </a:r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9844060" y="2196841"/>
            <a:ext cx="459493" cy="9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10713158" y="3017232"/>
            <a:ext cx="267965" cy="21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9352408" y="2772359"/>
            <a:ext cx="491652" cy="151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44719"/>
              </p:ext>
            </p:extLst>
          </p:nvPr>
        </p:nvGraphicFramePr>
        <p:xfrm>
          <a:off x="6331481" y="3637375"/>
          <a:ext cx="4798881" cy="196635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65213"/>
                <a:gridCol w="1265213"/>
                <a:gridCol w="1265213"/>
                <a:gridCol w="1003242"/>
              </a:tblGrid>
              <a:tr h="406536"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动态跟踪器</a:t>
                      </a:r>
                      <a:endParaRPr lang="zh-CN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跟踪机制</a:t>
                      </a:r>
                      <a:endParaRPr lang="zh-CN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开销（</a:t>
                      </a:r>
                      <a:r>
                        <a:rPr lang="en-US" altLang="zh-CN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per hit</a:t>
                      </a:r>
                      <a:r>
                        <a:rPr lang="zh-CN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提升倍数（</a:t>
                      </a:r>
                      <a:r>
                        <a:rPr lang="en-US" altLang="zh-CN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vs strace</a:t>
                      </a:r>
                      <a:r>
                        <a:rPr lang="zh-CN" altLang="en-US" sz="10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5996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gdb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ptrace-based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265us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6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strace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ptrace-based</a:t>
                      </a:r>
                      <a:endParaRPr lang="zh-CN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25us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6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ltrace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ptrace-based</a:t>
                      </a:r>
                      <a:endParaRPr lang="zh-CN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22us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6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uprobe(eBPF)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kernel-based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3.4us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7x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6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kprobe(eBPF)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kernel-based</a:t>
                      </a:r>
                      <a:endParaRPr lang="zh-CN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0.25us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100x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969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utrace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kernel-based</a:t>
                      </a:r>
                      <a:endParaRPr lang="zh-CN" altLang="en-US" sz="11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0.16us</a:t>
                      </a:r>
                      <a:endParaRPr lang="zh-CN" alt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>
                          <a:solidFill>
                            <a:srgbClr val="FF0000"/>
                          </a:solidFill>
                        </a:rPr>
                        <a:t>155x</a:t>
                      </a:r>
                      <a:endParaRPr lang="zh-CN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6340530" y="5658113"/>
            <a:ext cx="4789832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eBPF(kprobe/uprobe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传统的基于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ptrace</a:t>
            </a: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插桩技术性能提升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7~100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倍，</a:t>
            </a:r>
            <a:r>
              <a:rPr lang="zh-CN" altLang="en-US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尽可能保证业务性能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不失真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431721" y="3215736"/>
            <a:ext cx="1568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rgbClr val="FF0000"/>
                </a:solidFill>
                <a:cs typeface="Calibri" panose="020F0502020204030204" pitchFamily="34" charset="0"/>
              </a:rPr>
              <a:t>❸</a:t>
            </a:r>
            <a:r>
              <a:rPr lang="zh-CN" altLang="en-US" sz="900" dirty="0">
                <a:solidFill>
                  <a:srgbClr val="FF0000"/>
                </a:solidFill>
                <a:cs typeface="Calibri" panose="020F0502020204030204" pitchFamily="34" charset="0"/>
              </a:rPr>
              <a:t>待</a:t>
            </a:r>
            <a:r>
              <a:rPr lang="zh-CN" altLang="en-US" sz="900" dirty="0">
                <a:solidFill>
                  <a:srgbClr val="FF0000"/>
                </a:solidFill>
              </a:rPr>
              <a:t>插桩的内核函数</a:t>
            </a: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>
          <a:xfrm>
            <a:off x="2490107" y="420385"/>
            <a:ext cx="3189103" cy="65714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defRPr/>
            </a:pPr>
            <a:r>
              <a:rPr lang="en-US" altLang="zh-CN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eBPF</a:t>
            </a:r>
            <a:r>
              <a:rPr lang="zh-CN" altLang="en-US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原理介绍</a:t>
            </a:r>
            <a:endParaRPr lang="zh-CN" altLang="en-US" sz="2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:a16="http://schemas.microsoft.com/office/drawing/2014/main" xmlns="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AC4E69B-B5CB-9157-3EFA-0AE1B8164DC6}"/>
              </a:ext>
            </a:extLst>
          </p:cNvPr>
          <p:cNvSpPr txBox="1"/>
          <p:nvPr/>
        </p:nvSpPr>
        <p:spPr>
          <a:xfrm>
            <a:off x="2386251" y="369200"/>
            <a:ext cx="68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xmlns="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xmlns="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xmlns="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xmlns="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xmlns="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 bwMode="auto">
          <a:xfrm>
            <a:off x="1211380" y="1549113"/>
            <a:ext cx="1256763" cy="446250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核、进程、线程数据</a:t>
            </a:r>
          </a:p>
        </p:txBody>
      </p:sp>
      <p:cxnSp>
        <p:nvCxnSpPr>
          <p:cNvPr id="14" name="直接箭头连接符 13"/>
          <p:cNvCxnSpPr/>
          <p:nvPr/>
        </p:nvCxnSpPr>
        <p:spPr>
          <a:xfrm>
            <a:off x="1211380" y="1898109"/>
            <a:ext cx="125676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1716968" y="1733480"/>
            <a:ext cx="245665" cy="140452"/>
            <a:chOff x="1147208" y="2524236"/>
            <a:chExt cx="258028" cy="253147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1147208" y="2615272"/>
              <a:ext cx="57749" cy="162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211853" y="2524236"/>
              <a:ext cx="193383" cy="253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 bwMode="auto">
          <a:xfrm>
            <a:off x="1211380" y="2092018"/>
            <a:ext cx="1256763" cy="446250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组件、模块、</a:t>
            </a:r>
            <a:r>
              <a: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TASK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211380" y="2441013"/>
            <a:ext cx="125676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乘号 19"/>
          <p:cNvSpPr/>
          <p:nvPr/>
        </p:nvSpPr>
        <p:spPr>
          <a:xfrm>
            <a:off x="1531246" y="2230317"/>
            <a:ext cx="542464" cy="248205"/>
          </a:xfrm>
          <a:prstGeom prst="mathMultiply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31013" y="1405185"/>
            <a:ext cx="2160051" cy="14288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传统动态性能采集</a:t>
            </a:r>
            <a:endPara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39438" y="2942570"/>
            <a:ext cx="2160052" cy="1690148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侵入式打点采集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190236" y="3594917"/>
            <a:ext cx="1256763" cy="30221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105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90237" y="3058625"/>
            <a:ext cx="1247810" cy="343429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105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91883" y="3316942"/>
            <a:ext cx="874292" cy="208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组件级打点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384220" y="3783586"/>
            <a:ext cx="888738" cy="208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模块级打点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90236" y="4066347"/>
            <a:ext cx="319866" cy="30221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105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678749" y="4066347"/>
            <a:ext cx="319866" cy="30221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105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23378" y="4066347"/>
            <a:ext cx="319866" cy="30221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zh-CN" altLang="en-US" sz="105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64557" y="4229489"/>
            <a:ext cx="888738" cy="2083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9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执行路径打点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6611786" y="1373671"/>
            <a:ext cx="3752823" cy="36788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CC9900"/>
              </a:buClr>
              <a:buFont typeface="Wingdings" pitchFamily="2" charset="2"/>
              <a:buChar char="n"/>
            </a:pP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59287" y="1424007"/>
            <a:ext cx="2332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精细化采集，业务不中断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229698" y="1380274"/>
            <a:ext cx="4799663" cy="320409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687447" y="4032455"/>
            <a:ext cx="664016" cy="18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478"/>
            <a:r>
              <a:rPr kumimoji="1" lang="zh-CN" altLang="en-US" sz="11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动态插桩</a:t>
            </a:r>
            <a:endParaRPr kumimoji="1" lang="zh-CN" altLang="en-US" sz="11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8244046" y="1760708"/>
            <a:ext cx="2141273" cy="6744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矩形 41"/>
          <p:cNvSpPr/>
          <p:nvPr/>
        </p:nvSpPr>
        <p:spPr bwMode="auto">
          <a:xfrm>
            <a:off x="8089150" y="3593521"/>
            <a:ext cx="1529816" cy="882251"/>
          </a:xfrm>
          <a:prstGeom prst="rect">
            <a:avLst/>
          </a:prstGeom>
          <a:solidFill>
            <a:srgbClr val="E9002F">
              <a:lumMod val="20000"/>
              <a:lumOff val="80000"/>
            </a:srgbClr>
          </a:solidFill>
          <a:ln w="19050">
            <a:solidFill>
              <a:srgbClr val="000000"/>
            </a:solidFill>
          </a:ln>
          <a:effectLst/>
          <a:ex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插桩编译套件</a:t>
            </a:r>
          </a:p>
        </p:txBody>
      </p:sp>
      <p:sp>
        <p:nvSpPr>
          <p:cNvPr id="43" name="矩形 42"/>
          <p:cNvSpPr/>
          <p:nvPr/>
        </p:nvSpPr>
        <p:spPr>
          <a:xfrm>
            <a:off x="8143385" y="3745920"/>
            <a:ext cx="1444891" cy="125801"/>
          </a:xfrm>
          <a:prstGeom prst="rect">
            <a:avLst/>
          </a:prstGeom>
          <a:solidFill>
            <a:srgbClr val="B9E1FF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语言前端框架</a:t>
            </a:r>
          </a:p>
        </p:txBody>
      </p:sp>
      <p:sp>
        <p:nvSpPr>
          <p:cNvPr id="44" name="矩形 43"/>
          <p:cNvSpPr/>
          <p:nvPr/>
        </p:nvSpPr>
        <p:spPr>
          <a:xfrm>
            <a:off x="8143386" y="3941493"/>
            <a:ext cx="639958" cy="139579"/>
          </a:xfrm>
          <a:prstGeom prst="rect">
            <a:avLst/>
          </a:prstGeom>
          <a:solidFill>
            <a:srgbClr val="B9E1FF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clang&amp;llvm</a:t>
            </a:r>
            <a:endParaRPr kumimoji="0" lang="zh-CN" altLang="en-US" sz="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143386" y="4106056"/>
            <a:ext cx="639958" cy="139579"/>
          </a:xfrm>
          <a:prstGeom prst="rect">
            <a:avLst/>
          </a:prstGeom>
          <a:solidFill>
            <a:srgbClr val="B9E1FF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libbpf</a:t>
            </a:r>
            <a:endParaRPr kumimoji="0" lang="zh-CN" altLang="en-US" sz="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46" name="肘形连接符 45"/>
          <p:cNvCxnSpPr>
            <a:stCxn id="42" idx="1"/>
            <a:endCxn id="64" idx="3"/>
          </p:cNvCxnSpPr>
          <p:nvPr/>
        </p:nvCxnSpPr>
        <p:spPr>
          <a:xfrm rot="10800000">
            <a:off x="7828974" y="3695439"/>
            <a:ext cx="260176" cy="33920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矩形 46"/>
          <p:cNvSpPr/>
          <p:nvPr/>
        </p:nvSpPr>
        <p:spPr bwMode="auto">
          <a:xfrm>
            <a:off x="6446168" y="2478172"/>
            <a:ext cx="426917" cy="475470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237013" y="2478172"/>
            <a:ext cx="426917" cy="475470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6640197" y="2173638"/>
            <a:ext cx="1610207" cy="2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8245094" y="1753816"/>
            <a:ext cx="0" cy="419824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矩形 50"/>
          <p:cNvSpPr/>
          <p:nvPr/>
        </p:nvSpPr>
        <p:spPr>
          <a:xfrm>
            <a:off x="6508156" y="2490395"/>
            <a:ext cx="306996" cy="77731"/>
          </a:xfrm>
          <a:prstGeom prst="rect">
            <a:avLst/>
          </a:prstGeom>
          <a:solidFill>
            <a:srgbClr val="E9002F">
              <a:lumMod val="20000"/>
              <a:lumOff val="80000"/>
            </a:srgbClr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2" name="直接连接符 51"/>
          <p:cNvCxnSpPr>
            <a:endCxn id="47" idx="0"/>
          </p:cNvCxnSpPr>
          <p:nvPr/>
        </p:nvCxnSpPr>
        <p:spPr bwMode="auto">
          <a:xfrm>
            <a:off x="6659626" y="2173637"/>
            <a:ext cx="0" cy="304535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53"/>
          <p:cNvCxnSpPr>
            <a:endCxn id="48" idx="0"/>
          </p:cNvCxnSpPr>
          <p:nvPr/>
        </p:nvCxnSpPr>
        <p:spPr bwMode="auto">
          <a:xfrm>
            <a:off x="7450472" y="2173638"/>
            <a:ext cx="0" cy="304535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肘形连接符 54"/>
          <p:cNvCxnSpPr>
            <a:stCxn id="64" idx="1"/>
            <a:endCxn id="51" idx="2"/>
          </p:cNvCxnSpPr>
          <p:nvPr/>
        </p:nvCxnSpPr>
        <p:spPr>
          <a:xfrm rot="10800000">
            <a:off x="6661655" y="2568126"/>
            <a:ext cx="642633" cy="1127312"/>
          </a:xfrm>
          <a:prstGeom prst="bentConnector2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肘形连接符 55"/>
          <p:cNvCxnSpPr>
            <a:endCxn id="68" idx="2"/>
          </p:cNvCxnSpPr>
          <p:nvPr/>
        </p:nvCxnSpPr>
        <p:spPr>
          <a:xfrm flipV="1">
            <a:off x="7538372" y="2898420"/>
            <a:ext cx="969881" cy="527283"/>
          </a:xfrm>
          <a:prstGeom prst="bentConnector2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" name="折角形 56"/>
          <p:cNvSpPr/>
          <p:nvPr/>
        </p:nvSpPr>
        <p:spPr>
          <a:xfrm>
            <a:off x="10006748" y="3996204"/>
            <a:ext cx="642102" cy="474378"/>
          </a:xfrm>
          <a:prstGeom prst="foldedCorner">
            <a:avLst>
              <a:gd name="adj" fmla="val 21329"/>
            </a:avLst>
          </a:prstGeom>
          <a:solidFill>
            <a:srgbClr val="FCC800">
              <a:lumMod val="20000"/>
              <a:lumOff val="80000"/>
            </a:srgbClr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defTabSz="1219272">
              <a:defRPr/>
            </a:pPr>
            <a:r>
              <a:rPr lang="en-US" altLang="zh-CN" sz="500" kern="0" smtClean="0">
                <a:solidFill>
                  <a:prstClr val="black"/>
                </a:solidFill>
                <a:latin typeface="微软雅黑"/>
                <a:ea typeface="微软雅黑"/>
              </a:rPr>
              <a:t>inst_p1(</a:t>
            </a:r>
            <a:r>
              <a:rPr lang="en-US" altLang="zh-CN" sz="500" kern="0" smtClean="0">
                <a:solidFill>
                  <a:srgbClr val="C00000"/>
                </a:solidFill>
                <a:latin typeface="微软雅黑"/>
                <a:ea typeface="微软雅黑"/>
              </a:rPr>
              <a:t>arg</a:t>
            </a:r>
            <a:r>
              <a:rPr lang="en-US" altLang="zh-CN" sz="500" kern="0" smtClean="0">
                <a:solidFill>
                  <a:prstClr val="black"/>
                </a:solidFill>
                <a:latin typeface="微软雅黑"/>
                <a:ea typeface="微软雅黑"/>
              </a:rPr>
              <a:t>) {</a:t>
            </a:r>
          </a:p>
          <a:p>
            <a:pPr defTabSz="1219272">
              <a:defRPr/>
            </a:pPr>
            <a:r>
              <a:rPr lang="en-US" altLang="zh-CN" sz="500" kern="0">
                <a:solidFill>
                  <a:prstClr val="black"/>
                </a:solidFill>
                <a:latin typeface="微软雅黑"/>
                <a:ea typeface="微软雅黑"/>
              </a:rPr>
              <a:t> </a:t>
            </a:r>
            <a:r>
              <a:rPr lang="en-US" altLang="zh-CN" sz="500" kern="0" smtClean="0">
                <a:solidFill>
                  <a:prstClr val="black"/>
                </a:solidFill>
                <a:latin typeface="微软雅黑"/>
                <a:ea typeface="微软雅黑"/>
              </a:rPr>
              <a:t>     ……</a:t>
            </a:r>
          </a:p>
          <a:p>
            <a:pPr defTabSz="1219272">
              <a:defRPr/>
            </a:pPr>
            <a:r>
              <a:rPr lang="en-US" altLang="zh-CN" sz="500" kern="0">
                <a:solidFill>
                  <a:prstClr val="black"/>
                </a:solidFill>
                <a:latin typeface="微软雅黑"/>
                <a:ea typeface="微软雅黑"/>
              </a:rPr>
              <a:t> </a:t>
            </a:r>
            <a:r>
              <a:rPr lang="en-US" altLang="zh-CN" sz="500" kern="0" smtClean="0">
                <a:solidFill>
                  <a:prstClr val="black"/>
                </a:solidFill>
                <a:latin typeface="微软雅黑"/>
                <a:ea typeface="微软雅黑"/>
              </a:rPr>
              <a:t>     </a:t>
            </a:r>
            <a:r>
              <a:rPr lang="en-US" altLang="zh-CN" sz="500" kern="0" smtClean="0">
                <a:solidFill>
                  <a:srgbClr val="C00000"/>
                </a:solidFill>
                <a:latin typeface="微软雅黑"/>
                <a:ea typeface="微软雅黑"/>
              </a:rPr>
              <a:t>do tracing</a:t>
            </a:r>
          </a:p>
          <a:p>
            <a:pPr defTabSz="1219272">
              <a:defRPr/>
            </a:pPr>
            <a:r>
              <a:rPr lang="en-US" altLang="zh-CN" sz="500" kern="0">
                <a:solidFill>
                  <a:srgbClr val="C00000"/>
                </a:solidFill>
                <a:latin typeface="微软雅黑"/>
                <a:ea typeface="微软雅黑"/>
              </a:rPr>
              <a:t> </a:t>
            </a:r>
            <a:r>
              <a:rPr lang="en-US" altLang="zh-CN" sz="500" kern="0" smtClean="0">
                <a:solidFill>
                  <a:srgbClr val="C00000"/>
                </a:solidFill>
                <a:latin typeface="微软雅黑"/>
                <a:ea typeface="微软雅黑"/>
              </a:rPr>
              <a:t>     ……</a:t>
            </a:r>
          </a:p>
          <a:p>
            <a:pPr defTabSz="1219272">
              <a:defRPr/>
            </a:pPr>
            <a:r>
              <a:rPr lang="en-US" altLang="zh-CN" sz="500" kern="0">
                <a:solidFill>
                  <a:prstClr val="black"/>
                </a:solidFill>
                <a:latin typeface="微软雅黑"/>
                <a:ea typeface="微软雅黑"/>
              </a:rPr>
              <a:t>}</a:t>
            </a:r>
            <a:endParaRPr lang="zh-CN" altLang="en-US" sz="500" kern="0" smtClean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cxnSp>
        <p:nvCxnSpPr>
          <p:cNvPr id="58" name="肘形连接符 57"/>
          <p:cNvCxnSpPr>
            <a:stCxn id="57" idx="1"/>
            <a:endCxn id="42" idx="3"/>
          </p:cNvCxnSpPr>
          <p:nvPr/>
        </p:nvCxnSpPr>
        <p:spPr>
          <a:xfrm rot="10800000">
            <a:off x="9618966" y="4034647"/>
            <a:ext cx="387782" cy="19874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流程图: 文档 58"/>
          <p:cNvSpPr/>
          <p:nvPr/>
        </p:nvSpPr>
        <p:spPr>
          <a:xfrm>
            <a:off x="9948602" y="4283517"/>
            <a:ext cx="759203" cy="222988"/>
          </a:xfrm>
          <a:prstGeom prst="flowChartDocumen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插桩代码</a:t>
            </a:r>
          </a:p>
        </p:txBody>
      </p:sp>
      <p:cxnSp>
        <p:nvCxnSpPr>
          <p:cNvPr id="60" name="肘形连接符 59"/>
          <p:cNvCxnSpPr>
            <a:endCxn id="83" idx="2"/>
          </p:cNvCxnSpPr>
          <p:nvPr/>
        </p:nvCxnSpPr>
        <p:spPr>
          <a:xfrm rot="16200000" flipV="1">
            <a:off x="7078829" y="3078169"/>
            <a:ext cx="848772" cy="1087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1" name="矩形 60"/>
          <p:cNvSpPr/>
          <p:nvPr/>
        </p:nvSpPr>
        <p:spPr>
          <a:xfrm>
            <a:off x="8882198" y="4137809"/>
            <a:ext cx="706080" cy="109812"/>
          </a:xfrm>
          <a:prstGeom prst="rect">
            <a:avLst/>
          </a:prstGeom>
          <a:solidFill>
            <a:srgbClr val="B9E1FF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调用链库</a:t>
            </a:r>
            <a:endParaRPr kumimoji="0" lang="zh-CN" altLang="en-US" sz="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8882198" y="4018695"/>
            <a:ext cx="706080" cy="109812"/>
          </a:xfrm>
          <a:prstGeom prst="rect">
            <a:avLst/>
          </a:prstGeom>
          <a:solidFill>
            <a:srgbClr val="B9E1FF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pmu</a:t>
            </a:r>
            <a:r>
              <a:rPr kumimoji="0" lang="zh-CN" altLang="en-US" sz="9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库</a:t>
            </a:r>
            <a:endParaRPr kumimoji="0" lang="zh-CN" altLang="en-US" sz="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8882198" y="3913595"/>
            <a:ext cx="706080" cy="109812"/>
          </a:xfrm>
          <a:prstGeom prst="rect">
            <a:avLst/>
          </a:prstGeom>
          <a:solidFill>
            <a:srgbClr val="B9E1FF"/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其它公共库</a:t>
            </a:r>
            <a:endParaRPr kumimoji="0" lang="zh-CN" altLang="en-US" sz="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圆角矩形 63">
            <a:extLst>
              <a:ext uri="{FF2B5EF4-FFF2-40B4-BE49-F238E27FC236}"/>
            </a:extLst>
          </p:cNvPr>
          <p:cNvSpPr/>
          <p:nvPr/>
        </p:nvSpPr>
        <p:spPr>
          <a:xfrm>
            <a:off x="7304287" y="3461506"/>
            <a:ext cx="524687" cy="467864"/>
          </a:xfrm>
          <a:prstGeom prst="roundRect">
            <a:avLst>
              <a:gd name="adj" fmla="val 14516"/>
            </a:avLst>
          </a:prstGeom>
          <a:solidFill>
            <a:schemeClr val="bg1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Segoe UI Black" panose="020B0A02040204020203" pitchFamily="34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7840368" y="2478172"/>
            <a:ext cx="1321487" cy="475470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8336975" y="2808274"/>
            <a:ext cx="341311" cy="90146"/>
            <a:chOff x="3338210" y="3057607"/>
            <a:chExt cx="457350" cy="137150"/>
          </a:xfrm>
        </p:grpSpPr>
        <p:sp>
          <p:nvSpPr>
            <p:cNvPr id="68" name="矩形 67"/>
            <p:cNvSpPr/>
            <p:nvPr/>
          </p:nvSpPr>
          <p:spPr>
            <a:xfrm>
              <a:off x="3399185" y="3057607"/>
              <a:ext cx="337069" cy="137150"/>
            </a:xfrm>
            <a:prstGeom prst="rect">
              <a:avLst/>
            </a:prstGeom>
            <a:solidFill>
              <a:srgbClr val="FFEBEF"/>
            </a:solidFill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733702" y="3057607"/>
              <a:ext cx="61858" cy="137150"/>
            </a:xfrm>
            <a:prstGeom prst="rect">
              <a:avLst/>
            </a:prstGeom>
            <a:solidFill>
              <a:srgbClr val="E9002F">
                <a:lumMod val="20000"/>
                <a:lumOff val="80000"/>
              </a:srgbClr>
            </a:solidFill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3338210" y="3057607"/>
              <a:ext cx="61858" cy="137150"/>
            </a:xfrm>
            <a:prstGeom prst="rect">
              <a:avLst/>
            </a:prstGeom>
            <a:solidFill>
              <a:srgbClr val="E9002F">
                <a:lumMod val="20000"/>
                <a:lumOff val="80000"/>
              </a:srgbClr>
            </a:solidFill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72" name="直接连接符 71"/>
          <p:cNvCxnSpPr>
            <a:stCxn id="66" idx="0"/>
          </p:cNvCxnSpPr>
          <p:nvPr/>
        </p:nvCxnSpPr>
        <p:spPr bwMode="auto">
          <a:xfrm flipH="1">
            <a:off x="8501111" y="2478172"/>
            <a:ext cx="1" cy="159049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连接符 72"/>
          <p:cNvCxnSpPr/>
          <p:nvPr/>
        </p:nvCxnSpPr>
        <p:spPr bwMode="auto">
          <a:xfrm flipH="1">
            <a:off x="8060699" y="2634546"/>
            <a:ext cx="436898" cy="2676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矩形 73"/>
          <p:cNvSpPr/>
          <p:nvPr/>
        </p:nvSpPr>
        <p:spPr bwMode="auto">
          <a:xfrm>
            <a:off x="7926591" y="2797581"/>
            <a:ext cx="268216" cy="98448"/>
          </a:xfrm>
          <a:prstGeom prst="rect">
            <a:avLst/>
          </a:prstGeom>
          <a:solidFill>
            <a:srgbClr val="DDEEFF"/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endParaRPr lang="zh-CN" altLang="en-US" sz="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5" name="直接连接符 74"/>
          <p:cNvCxnSpPr/>
          <p:nvPr/>
        </p:nvCxnSpPr>
        <p:spPr bwMode="auto">
          <a:xfrm flipH="1">
            <a:off x="8065539" y="2642718"/>
            <a:ext cx="1" cy="159049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连接符 75"/>
          <p:cNvCxnSpPr/>
          <p:nvPr/>
        </p:nvCxnSpPr>
        <p:spPr bwMode="auto">
          <a:xfrm flipH="1">
            <a:off x="8208482" y="2841390"/>
            <a:ext cx="128493" cy="2677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直接连接符 76"/>
          <p:cNvCxnSpPr/>
          <p:nvPr/>
        </p:nvCxnSpPr>
        <p:spPr bwMode="auto">
          <a:xfrm flipH="1">
            <a:off x="8694422" y="2848168"/>
            <a:ext cx="128493" cy="2677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直接连接符 77"/>
          <p:cNvCxnSpPr/>
          <p:nvPr/>
        </p:nvCxnSpPr>
        <p:spPr bwMode="auto">
          <a:xfrm flipH="1">
            <a:off x="8822131" y="2659248"/>
            <a:ext cx="1" cy="159049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连接符 78"/>
          <p:cNvCxnSpPr/>
          <p:nvPr/>
        </p:nvCxnSpPr>
        <p:spPr bwMode="auto">
          <a:xfrm flipH="1" flipV="1">
            <a:off x="8503615" y="2637223"/>
            <a:ext cx="318516" cy="5497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肘形连接符 79"/>
          <p:cNvCxnSpPr>
            <a:endCxn id="81" idx="1"/>
          </p:cNvCxnSpPr>
          <p:nvPr/>
        </p:nvCxnSpPr>
        <p:spPr>
          <a:xfrm>
            <a:off x="9636361" y="3712105"/>
            <a:ext cx="358164" cy="457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1" name="圆角矩形 80"/>
          <p:cNvSpPr/>
          <p:nvPr/>
        </p:nvSpPr>
        <p:spPr>
          <a:xfrm>
            <a:off x="9994525" y="3492567"/>
            <a:ext cx="740169" cy="4482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635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/>
          </a:scene3d>
        </p:spPr>
        <p:txBody>
          <a:bodyPr rtlCol="0" anchor="ctr"/>
          <a:lstStyle/>
          <a:p>
            <a:pPr algn="ctr">
              <a:buClr>
                <a:srgbClr val="CC9900"/>
              </a:buClr>
            </a:pPr>
            <a:r>
              <a:rPr lang="zh-CN" altLang="en-US" sz="1100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自定义工具</a:t>
            </a:r>
            <a:endParaRPr lang="zh-CN" altLang="en-US" sz="1100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293363" y="2490395"/>
            <a:ext cx="306996" cy="77731"/>
          </a:xfrm>
          <a:prstGeom prst="rect">
            <a:avLst/>
          </a:prstGeom>
          <a:solidFill>
            <a:srgbClr val="E9002F">
              <a:lumMod val="20000"/>
              <a:lumOff val="80000"/>
            </a:srgbClr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359287" y="2634028"/>
            <a:ext cx="179083" cy="74141"/>
          </a:xfrm>
          <a:prstGeom prst="rect">
            <a:avLst/>
          </a:prstGeom>
          <a:solidFill>
            <a:srgbClr val="E9002F">
              <a:lumMod val="20000"/>
              <a:lumOff val="80000"/>
            </a:srgbClr>
          </a:solidFill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4" name="直接连接符 83"/>
          <p:cNvCxnSpPr/>
          <p:nvPr/>
        </p:nvCxnSpPr>
        <p:spPr bwMode="auto">
          <a:xfrm>
            <a:off x="8244046" y="2173638"/>
            <a:ext cx="0" cy="304535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矩形 84"/>
          <p:cNvSpPr/>
          <p:nvPr/>
        </p:nvSpPr>
        <p:spPr bwMode="auto">
          <a:xfrm>
            <a:off x="9877441" y="2604986"/>
            <a:ext cx="363371" cy="304197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9608993" y="2755987"/>
            <a:ext cx="363371" cy="304197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000000"/>
            </a:solidFill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  <a:defRPr/>
            </a:pPr>
            <a:endParaRPr lang="zh-CN" altLang="en-US" sz="1600" kern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7" name="直接连接符 86"/>
          <p:cNvCxnSpPr>
            <a:endCxn id="85" idx="0"/>
          </p:cNvCxnSpPr>
          <p:nvPr/>
        </p:nvCxnSpPr>
        <p:spPr bwMode="auto">
          <a:xfrm>
            <a:off x="10042042" y="1758136"/>
            <a:ext cx="17085" cy="846850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接连接符 87"/>
          <p:cNvCxnSpPr>
            <a:endCxn id="86" idx="0"/>
          </p:cNvCxnSpPr>
          <p:nvPr/>
        </p:nvCxnSpPr>
        <p:spPr bwMode="auto">
          <a:xfrm>
            <a:off x="9780274" y="1819245"/>
            <a:ext cx="10405" cy="936742"/>
          </a:xfrm>
          <a:prstGeom prst="line">
            <a:avLst/>
          </a:prstGeom>
          <a:noFill/>
          <a:ln w="9525" cap="flat" cmpd="sng" algn="ctr">
            <a:solidFill>
              <a:srgbClr val="C00000"/>
            </a:solidFill>
            <a:prstDash val="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箭头连接符 88"/>
          <p:cNvCxnSpPr>
            <a:stCxn id="64" idx="2"/>
          </p:cNvCxnSpPr>
          <p:nvPr/>
        </p:nvCxnSpPr>
        <p:spPr bwMode="auto">
          <a:xfrm>
            <a:off x="7566631" y="3929370"/>
            <a:ext cx="1225" cy="194858"/>
          </a:xfrm>
          <a:prstGeom prst="straightConnector1">
            <a:avLst/>
          </a:prstGeom>
          <a:noFill/>
          <a:ln w="63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1" name="文本框 90"/>
          <p:cNvSpPr txBox="1"/>
          <p:nvPr/>
        </p:nvSpPr>
        <p:spPr>
          <a:xfrm>
            <a:off x="7257752" y="3578492"/>
            <a:ext cx="593124" cy="3094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9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eBPF</a:t>
            </a:r>
          </a:p>
          <a:p>
            <a:pPr algn="ctr"/>
            <a:r>
              <a:rPr lang="en-US" altLang="zh-CN" sz="9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inspector</a:t>
            </a:r>
            <a:endParaRPr lang="zh-CN" altLang="en-US" sz="9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Segoe UI Black" panose="020B0A02040204020203" pitchFamily="34" charset="0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3236257" y="1404530"/>
            <a:ext cx="1196619" cy="322753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3" name="图片 9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86727" y="2826338"/>
            <a:ext cx="810266" cy="687096"/>
          </a:xfrm>
          <a:prstGeom prst="rect">
            <a:avLst/>
          </a:prstGeom>
        </p:spPr>
      </p:pic>
      <p:sp>
        <p:nvSpPr>
          <p:cNvPr id="94" name="文本框 93"/>
          <p:cNvSpPr txBox="1"/>
          <p:nvPr/>
        </p:nvSpPr>
        <p:spPr>
          <a:xfrm>
            <a:off x="3565190" y="3545441"/>
            <a:ext cx="49475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reboot</a:t>
            </a:r>
            <a:endParaRPr kumimoji="1"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5" name="图片 9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324829" y="3920081"/>
            <a:ext cx="961575" cy="598865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81080" y="1524290"/>
            <a:ext cx="905324" cy="718015"/>
          </a:xfrm>
          <a:prstGeom prst="rect">
            <a:avLst/>
          </a:prstGeom>
        </p:spPr>
      </p:pic>
      <p:sp>
        <p:nvSpPr>
          <p:cNvPr id="97" name="文本框 96"/>
          <p:cNvSpPr txBox="1"/>
          <p:nvPr/>
        </p:nvSpPr>
        <p:spPr>
          <a:xfrm>
            <a:off x="3530316" y="2290501"/>
            <a:ext cx="58669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compile</a:t>
            </a:r>
            <a:endParaRPr kumimoji="1" lang="zh-CN" altLang="en-US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2" name="右箭头 101"/>
          <p:cNvSpPr/>
          <p:nvPr/>
        </p:nvSpPr>
        <p:spPr>
          <a:xfrm>
            <a:off x="5196988" y="2656985"/>
            <a:ext cx="501161" cy="84489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729703" y="4815900"/>
            <a:ext cx="4299468" cy="120701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78">
              <a:defRPr/>
            </a:pPr>
            <a:endParaRPr lang="zh-CN" altLang="en-US" sz="1600" kern="0" smtClean="0">
              <a:solidFill>
                <a:srgbClr val="007ACC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149151" y="4832339"/>
            <a:ext cx="5074001" cy="120701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78">
              <a:defRPr/>
            </a:pPr>
            <a:endParaRPr lang="zh-CN" altLang="en-US" sz="1600" kern="0" smtClean="0">
              <a:solidFill>
                <a:srgbClr val="007ACC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6229698" y="4821026"/>
            <a:ext cx="5124428" cy="122165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016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的动态追踪：</a:t>
            </a:r>
            <a:r>
              <a:rPr lang="en-US" altLang="zh-CN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自动安装插桩工具，一键式操作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（分钟级）</a:t>
            </a:r>
            <a:endParaRPr lang="en-US" altLang="zh-CN" sz="11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对组件边界出入口进行动态插桩，自动生成组件调用链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（自动化、图形化）</a:t>
            </a:r>
            <a:endParaRPr lang="en-US" altLang="zh-CN" sz="11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非侵入式动态插桩，无需重编重启，可随时增加追踪点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（业务无损、易扩展）</a:t>
            </a:r>
            <a:endParaRPr lang="en-US" altLang="zh-CN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729702" y="4831155"/>
            <a:ext cx="4837899" cy="119800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801688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传统的侵入式追踪：</a:t>
            </a:r>
            <a:endParaRPr lang="en-US" altLang="zh-CN" sz="14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工具碎片化，手工操作，效率低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（小时级）</a:t>
            </a:r>
            <a:endParaRPr lang="en-US" altLang="zh-CN" sz="11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技能门槛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高，命令复杂，精细度不够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（海量</a:t>
            </a:r>
            <a:r>
              <a:rPr lang="en-US" altLang="zh-CN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、依赖专家）</a:t>
            </a:r>
            <a:endParaRPr lang="en-US" altLang="zh-CN" sz="11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侵入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式操作，数据采集需要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重新编译、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部署、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（中断业务）</a:t>
            </a:r>
            <a:endParaRPr lang="en-US" altLang="zh-CN" sz="11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96359" y="4815899"/>
            <a:ext cx="327847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  <a:latin typeface="微软雅黑"/>
              </a:rPr>
              <a:t>ASIS</a:t>
            </a:r>
            <a:endParaRPr lang="zh-CN" altLang="en-US" b="1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5834914" y="4828791"/>
            <a:ext cx="327847" cy="120032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smtClean="0">
                <a:solidFill>
                  <a:srgbClr val="FFFFFF"/>
                </a:solidFill>
                <a:latin typeface="微软雅黑"/>
              </a:rPr>
              <a:t>TOBE</a:t>
            </a:r>
            <a:endParaRPr lang="zh-CN" altLang="en-US" b="1" dirty="0">
              <a:solidFill>
                <a:srgbClr val="FFFFFF"/>
              </a:solidFill>
              <a:latin typeface="微软雅黑"/>
            </a:endParaRPr>
          </a:p>
        </p:txBody>
      </p:sp>
      <p:sp>
        <p:nvSpPr>
          <p:cNvPr id="1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8423" y="349690"/>
            <a:ext cx="5769654" cy="657145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US" altLang="zh-CN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eBPF</a:t>
            </a:r>
            <a:r>
              <a:rPr lang="zh-CN" altLang="en-US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动态追踪技术与分布式调用链</a:t>
            </a:r>
            <a:endParaRPr lang="zh-CN" altLang="en-US" sz="2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1"/>
          <p:cNvSpPr/>
          <p:nvPr/>
        </p:nvSpPr>
        <p:spPr>
          <a:xfrm>
            <a:off x="279075" y="1575728"/>
            <a:ext cx="4086626" cy="4433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562308" y="2070230"/>
            <a:ext cx="2450969" cy="1601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10560" y="1785998"/>
            <a:ext cx="1403022" cy="47134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0" name="图形 29">
            <a:extLst>
              <a:ext uri="{FF2B5EF4-FFF2-40B4-BE49-F238E27FC236}">
                <a16:creationId xmlns:a16="http://schemas.microsoft.com/office/drawing/2014/main" xmlns="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327937" y="184729"/>
            <a:ext cx="4673600" cy="144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AC4E69B-B5CB-9157-3EFA-0AE1B8164DC6}"/>
              </a:ext>
            </a:extLst>
          </p:cNvPr>
          <p:cNvSpPr txBox="1"/>
          <p:nvPr/>
        </p:nvSpPr>
        <p:spPr>
          <a:xfrm>
            <a:off x="2386251" y="369200"/>
            <a:ext cx="68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4" name="图形 23">
            <a:extLst>
              <a:ext uri="{FF2B5EF4-FFF2-40B4-BE49-F238E27FC236}">
                <a16:creationId xmlns:a16="http://schemas.microsoft.com/office/drawing/2014/main" xmlns="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xmlns="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xmlns="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xmlns="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4993" y="1872634"/>
            <a:ext cx="544061" cy="304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compA</a:t>
            </a:r>
            <a:endParaRPr lang="zh-CN" altLang="en-US" sz="11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721351" y="2184688"/>
            <a:ext cx="6246" cy="1405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164147" y="1872634"/>
            <a:ext cx="563534" cy="304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compB</a:t>
            </a:r>
            <a:endParaRPr lang="zh-CN" altLang="en-US" sz="11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22" name="直接连接符 21"/>
          <p:cNvCxnSpPr>
            <a:stCxn id="20" idx="2"/>
          </p:cNvCxnSpPr>
          <p:nvPr/>
        </p:nvCxnSpPr>
        <p:spPr>
          <a:xfrm>
            <a:off x="1445914" y="2177627"/>
            <a:ext cx="16534" cy="141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829187" y="1872634"/>
            <a:ext cx="582889" cy="304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compC</a:t>
            </a:r>
            <a:endParaRPr lang="zh-CN" altLang="en-US" sz="11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29" name="直接连接符 28"/>
          <p:cNvCxnSpPr>
            <a:stCxn id="27" idx="2"/>
          </p:cNvCxnSpPr>
          <p:nvPr/>
        </p:nvCxnSpPr>
        <p:spPr>
          <a:xfrm>
            <a:off x="2120632" y="2177627"/>
            <a:ext cx="4853" cy="1412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588584" y="1879695"/>
            <a:ext cx="544061" cy="304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compD</a:t>
            </a:r>
            <a:endParaRPr lang="zh-CN" altLang="en-US" sz="11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2851188" y="2191749"/>
            <a:ext cx="11371" cy="1398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736137" y="2520961"/>
            <a:ext cx="1384494" cy="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2140271" y="2600738"/>
            <a:ext cx="7203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1428384" y="2848967"/>
            <a:ext cx="1440771" cy="7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122411" y="2264981"/>
            <a:ext cx="282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zh-CN" altLang="en-US" sz="1100" b="1" dirty="0"/>
          </a:p>
        </p:txBody>
      </p:sp>
      <p:sp>
        <p:nvSpPr>
          <p:cNvPr id="47" name="文本框 46"/>
          <p:cNvSpPr txBox="1"/>
          <p:nvPr/>
        </p:nvSpPr>
        <p:spPr>
          <a:xfrm>
            <a:off x="2314648" y="2359837"/>
            <a:ext cx="282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②</a:t>
            </a:r>
            <a:endParaRPr lang="zh-CN" altLang="en-US" sz="1100" b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2046378" y="2622480"/>
            <a:ext cx="282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zh-CN" altLang="en-US" sz="1100" b="1" dirty="0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1462448" y="3110577"/>
            <a:ext cx="718491" cy="5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654857" y="2903840"/>
            <a:ext cx="282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④</a:t>
            </a:r>
            <a:endParaRPr lang="zh-CN" altLang="en-US" sz="11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464993" y="3765701"/>
            <a:ext cx="31296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流：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]-----&gt;[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compC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-----&gt;[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compD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-----&gt;[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compB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 -----&gt;[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compC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1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-----&gt;[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compA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68377" y="4645231"/>
            <a:ext cx="404143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日志打点：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[compA-22345]packet send. time:75444562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compC-22346]packet </a:t>
            </a:r>
            <a:r>
              <a:rPr lang="en-US" altLang="zh-CN" sz="11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recv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time:75444612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compD-22347]message process. time:75444762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[compB-22349]message parse. time:75444800</a:t>
            </a:r>
          </a:p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compC-22346]message 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distribute.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time:75444900</a:t>
            </a:r>
          </a:p>
          <a:p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compA-22345]packet </a:t>
            </a:r>
            <a:r>
              <a:rPr lang="en-US" altLang="zh-CN" sz="1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response. time:75444962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763416" y="2217253"/>
            <a:ext cx="648876" cy="304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compA</a:t>
            </a:r>
            <a:endParaRPr lang="zh-CN" altLang="en-US" sz="11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4880464" y="2833365"/>
            <a:ext cx="648876" cy="304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compB</a:t>
            </a:r>
            <a:endParaRPr lang="zh-CN" altLang="en-US" sz="11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58489" y="2522246"/>
            <a:ext cx="648876" cy="304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compC</a:t>
            </a:r>
            <a:endParaRPr lang="zh-CN" altLang="en-US" sz="11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156962" y="3191217"/>
            <a:ext cx="648876" cy="304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compD</a:t>
            </a:r>
            <a:endParaRPr lang="zh-CN" altLang="en-US" sz="11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74" name="直接箭头连接符 73"/>
          <p:cNvCxnSpPr>
            <a:stCxn id="67" idx="3"/>
            <a:endCxn id="69" idx="1"/>
          </p:cNvCxnSpPr>
          <p:nvPr/>
        </p:nvCxnSpPr>
        <p:spPr>
          <a:xfrm>
            <a:off x="5412292" y="2369750"/>
            <a:ext cx="746197" cy="30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9" idx="2"/>
            <a:endCxn id="72" idx="0"/>
          </p:cNvCxnSpPr>
          <p:nvPr/>
        </p:nvCxnSpPr>
        <p:spPr>
          <a:xfrm flipH="1">
            <a:off x="6481400" y="2827239"/>
            <a:ext cx="1527" cy="36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72" idx="1"/>
            <a:endCxn id="68" idx="3"/>
          </p:cNvCxnSpPr>
          <p:nvPr/>
        </p:nvCxnSpPr>
        <p:spPr>
          <a:xfrm flipH="1" flipV="1">
            <a:off x="5529340" y="2985862"/>
            <a:ext cx="627622" cy="357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8" idx="3"/>
            <a:endCxn id="69" idx="2"/>
          </p:cNvCxnSpPr>
          <p:nvPr/>
        </p:nvCxnSpPr>
        <p:spPr>
          <a:xfrm flipV="1">
            <a:off x="5529340" y="2827239"/>
            <a:ext cx="953587" cy="15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H="1">
            <a:off x="700805" y="3349650"/>
            <a:ext cx="1440771" cy="7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1230846" y="3134116"/>
            <a:ext cx="2826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⑤</a:t>
            </a:r>
            <a:endParaRPr lang="zh-CN" altLang="en-US" sz="1100" b="1" dirty="0"/>
          </a:p>
        </p:txBody>
      </p:sp>
      <p:cxnSp>
        <p:nvCxnSpPr>
          <p:cNvPr id="90" name="直接箭头连接符 89"/>
          <p:cNvCxnSpPr/>
          <p:nvPr/>
        </p:nvCxnSpPr>
        <p:spPr>
          <a:xfrm flipH="1" flipV="1">
            <a:off x="5375407" y="2495817"/>
            <a:ext cx="804380" cy="309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/>
          <p:cNvSpPr txBox="1"/>
          <p:nvPr/>
        </p:nvSpPr>
        <p:spPr>
          <a:xfrm>
            <a:off x="5193919" y="3729026"/>
            <a:ext cx="1206616" cy="153888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0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❶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组件</a:t>
            </a:r>
            <a:r>
              <a:rPr kumimoji="1" lang="zh-CN" altLang="en-US" sz="1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逻辑视图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划分</a:t>
            </a:r>
            <a:endParaRPr kumimoji="1" lang="zh-CN" altLang="en-US" sz="1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7646891" y="3729026"/>
            <a:ext cx="1304208" cy="153888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❷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组件边界的配置文件</a:t>
            </a:r>
          </a:p>
        </p:txBody>
      </p:sp>
      <p:sp>
        <p:nvSpPr>
          <p:cNvPr id="102" name="右箭头 101"/>
          <p:cNvSpPr/>
          <p:nvPr/>
        </p:nvSpPr>
        <p:spPr>
          <a:xfrm>
            <a:off x="7123994" y="2640117"/>
            <a:ext cx="272996" cy="46220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00915" y="2128597"/>
            <a:ext cx="2447824" cy="16004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62308" y="4034019"/>
            <a:ext cx="7274890" cy="191073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473031" y="1682238"/>
            <a:ext cx="1647825" cy="2026890"/>
          </a:xfrm>
          <a:prstGeom prst="rect">
            <a:avLst/>
          </a:prstGeom>
        </p:spPr>
      </p:pic>
      <p:sp>
        <p:nvSpPr>
          <p:cNvPr id="107" name="圆角矩形 106">
            <a:extLst>
              <a:ext uri="{FF2B5EF4-FFF2-40B4-BE49-F238E27FC236}"/>
            </a:extLst>
          </p:cNvPr>
          <p:cNvSpPr/>
          <p:nvPr/>
        </p:nvSpPr>
        <p:spPr>
          <a:xfrm>
            <a:off x="9520715" y="1580655"/>
            <a:ext cx="2069462" cy="495218"/>
          </a:xfrm>
          <a:prstGeom prst="roundRect">
            <a:avLst>
              <a:gd name="adj" fmla="val 14516"/>
            </a:avLst>
          </a:prstGeom>
          <a:solidFill>
            <a:schemeClr val="bg2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b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0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Segoe UI Black" panose="020B0A02040204020203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9679625" y="1628224"/>
            <a:ext cx="1909612" cy="38292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zh-CN" sz="2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Segoe UI Black" panose="020B0A02040204020203" pitchFamily="34" charset="0"/>
                <a:ea typeface="Segoe UI Black" panose="020B0A02040204020203" pitchFamily="34" charset="0"/>
              </a:rPr>
              <a:t>eBPF inspector</a:t>
            </a:r>
            <a:endParaRPr lang="zh-CN" altLang="en-US" sz="20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Segoe UI Black" panose="020B0A02040204020203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9903928" y="1980921"/>
            <a:ext cx="1341389" cy="153888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❸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eBPF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对边界动态插桩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9957292" y="3516730"/>
            <a:ext cx="1459369" cy="153888"/>
          </a:xfrm>
          <a:prstGeom prst="rect">
            <a:avLst/>
          </a:prstGeom>
          <a:solidFill>
            <a:schemeClr val="accent4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0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❹符合</a:t>
            </a:r>
            <a:r>
              <a:rPr kumimoji="1" lang="en-US" altLang="zh-CN" sz="10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OpenTracing</a:t>
            </a:r>
            <a:r>
              <a:rPr kumimoji="1" lang="zh-CN" altLang="en-US" sz="1000" dirty="0" smtClean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Calibri" panose="020F0502020204030204" pitchFamily="34" charset="0"/>
              </a:rPr>
              <a:t>的数据</a:t>
            </a:r>
            <a:endParaRPr kumimoji="1" lang="zh-CN" altLang="en-US" sz="1000" dirty="0" smtClean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9139287" y="2583426"/>
            <a:ext cx="272996" cy="46220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3" name="右箭头 112"/>
          <p:cNvSpPr/>
          <p:nvPr/>
        </p:nvSpPr>
        <p:spPr>
          <a:xfrm rot="5400000">
            <a:off x="10568483" y="3643411"/>
            <a:ext cx="193199" cy="46220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15" name="直接连接符 114"/>
          <p:cNvCxnSpPr/>
          <p:nvPr/>
        </p:nvCxnSpPr>
        <p:spPr>
          <a:xfrm>
            <a:off x="4471383" y="1236916"/>
            <a:ext cx="0" cy="504836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AutoShape 49"/>
          <p:cNvSpPr>
            <a:spLocks noChangeArrowheads="1"/>
          </p:cNvSpPr>
          <p:nvPr/>
        </p:nvSpPr>
        <p:spPr bwMode="auto">
          <a:xfrm>
            <a:off x="222702" y="1235154"/>
            <a:ext cx="4179890" cy="279159"/>
          </a:xfrm>
          <a:prstGeom prst="chevron">
            <a:avLst>
              <a:gd name="adj" fmla="val 45967"/>
            </a:avLst>
          </a:prstGeom>
          <a:solidFill>
            <a:srgbClr val="FDB3B1">
              <a:alpha val="80000"/>
            </a:srgbClr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398304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70000"/>
              <a:defRPr/>
            </a:pPr>
            <a:r>
              <a:rPr lang="zh-CN" altLang="en-US" sz="1599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基于打点的多组件时延分析</a:t>
            </a:r>
            <a:endParaRPr lang="zh-CN" altLang="en-US" sz="1599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AutoShape 49"/>
          <p:cNvSpPr>
            <a:spLocks noChangeArrowheads="1"/>
          </p:cNvSpPr>
          <p:nvPr/>
        </p:nvSpPr>
        <p:spPr bwMode="auto">
          <a:xfrm>
            <a:off x="4573848" y="1242546"/>
            <a:ext cx="6994597" cy="279159"/>
          </a:xfrm>
          <a:prstGeom prst="chevron">
            <a:avLst>
              <a:gd name="adj" fmla="val 45967"/>
            </a:avLst>
          </a:prstGeom>
          <a:solidFill>
            <a:schemeClr val="accent6">
              <a:alpha val="80000"/>
            </a:schemeClr>
          </a:solidFill>
          <a:ln w="9525" algn="ctr">
            <a:solidFill>
              <a:srgbClr val="FFFFFF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defTabSz="398304" fontAlgn="base">
              <a:spcBef>
                <a:spcPct val="0"/>
              </a:spcBef>
              <a:spcAft>
                <a:spcPct val="0"/>
              </a:spcAft>
              <a:buClr>
                <a:srgbClr val="A2A2A2"/>
              </a:buClr>
              <a:buSzPct val="70000"/>
              <a:defRPr/>
            </a:pPr>
            <a:r>
              <a:rPr lang="zh-CN" altLang="en-US" sz="159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59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1599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技术的动态性能追踪</a:t>
            </a:r>
          </a:p>
        </p:txBody>
      </p:sp>
      <p:sp>
        <p:nvSpPr>
          <p:cNvPr id="119" name="矩形 118"/>
          <p:cNvSpPr/>
          <p:nvPr/>
        </p:nvSpPr>
        <p:spPr>
          <a:xfrm>
            <a:off x="268317" y="6025799"/>
            <a:ext cx="420306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u"/>
            </a:pPr>
            <a:r>
              <a:rPr kumimoji="1"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过去是手工打点</a:t>
            </a:r>
            <a:r>
              <a:rPr kumimoji="1" lang="en-US" altLang="zh-CN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kumimoji="1"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重出版本</a:t>
            </a:r>
            <a:r>
              <a:rPr kumimoji="1" lang="en-US" altLang="zh-CN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-&gt;</a:t>
            </a:r>
            <a:r>
              <a:rPr kumimoji="1" lang="zh-CN" altLang="en-US" sz="11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重跑用例，识别出组件的性能瓶颈。每次性能攻关都要重复一遍，比较耗时费力。</a:t>
            </a:r>
            <a:endParaRPr kumimoji="1" lang="zh-CN" altLang="en-US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4552367" y="5969564"/>
            <a:ext cx="5741163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易用直观：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一键式动态生成分布式调用链，图像化展示组件的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交互关系和通信方式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无损易扩展：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不需要重新编译、重新启动，可以</a:t>
            </a:r>
            <a:r>
              <a:rPr lang="zh-CN" altLang="en-US" sz="11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随时扩展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跟踪点；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自定义采集：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支持用户自定义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tag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标签，采集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精细化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的数据；</a:t>
            </a:r>
            <a:endParaRPr lang="en-US" altLang="zh-CN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31175" y="358864"/>
            <a:ext cx="5769654" cy="657145"/>
          </a:xfrm>
        </p:spPr>
        <p:txBody>
          <a:bodyPr>
            <a:normAutofit/>
          </a:bodyPr>
          <a:lstStyle/>
          <a:p>
            <a:pPr eaLnBrk="0" hangingPunct="0">
              <a:defRPr/>
            </a:pPr>
            <a:r>
              <a:rPr lang="en-US" altLang="zh-CN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eBPF</a:t>
            </a:r>
            <a:r>
              <a:rPr lang="zh-CN" altLang="en-US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在多组件时延分析上的应用</a:t>
            </a:r>
            <a:endParaRPr lang="zh-CN" altLang="en-US" sz="2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:a16="http://schemas.microsoft.com/office/drawing/2014/main" xmlns="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AC4E69B-B5CB-9157-3EFA-0AE1B8164DC6}"/>
              </a:ext>
            </a:extLst>
          </p:cNvPr>
          <p:cNvSpPr txBox="1"/>
          <p:nvPr/>
        </p:nvSpPr>
        <p:spPr>
          <a:xfrm>
            <a:off x="2386251" y="369200"/>
            <a:ext cx="68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xmlns="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626135" y="496191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xmlns="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xmlns="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xmlns="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xmlns="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42219" y="1172713"/>
            <a:ext cx="4957631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050" dirty="0" smtClean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线程可能处于多种原因离开</a:t>
            </a:r>
            <a:r>
              <a:rPr lang="en-US" altLang="zh-CN" sz="1050" dirty="0" smtClean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050" dirty="0" smtClean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</a:t>
            </a:r>
            <a:r>
              <a:rPr lang="en-US" altLang="zh-CN" sz="1050" dirty="0" smtClean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050" dirty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050" dirty="0" smtClean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锁、中断、分</a:t>
            </a:r>
            <a:r>
              <a:rPr lang="zh-CN" altLang="en-US" sz="1050" dirty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en-US" altLang="zh-CN" sz="1050" dirty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r>
              <a:rPr lang="zh-CN" altLang="en-US" sz="1050" dirty="0" smtClean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等。如果这发送在负载请求（同步路径）上，则会引入时延。如何知道引起</a:t>
            </a:r>
            <a:r>
              <a:rPr lang="en-US" altLang="zh-CN" sz="1050" dirty="0" smtClean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off-cpu</a:t>
            </a:r>
            <a:r>
              <a:rPr lang="zh-CN" altLang="en-US" sz="1050" dirty="0" smtClean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的具体原因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2219" y="2776855"/>
            <a:ext cx="4018683" cy="102347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96793" y="3785931"/>
            <a:ext cx="4981033" cy="40780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bpf.attach_kprobe(event</a:t>
            </a:r>
            <a:r>
              <a:rPr lang="en-US" altLang="zh-CN" sz="1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=“finish_task_switch",</a:t>
            </a:r>
            <a:r>
              <a:rPr lang="en-US" altLang="zh-CN" sz="1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fn_name=“wakeup</a:t>
            </a:r>
            <a:r>
              <a:rPr lang="en-US" altLang="zh-CN" sz="1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sz="1000" b="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b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000" b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1000" b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finish_task_switch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打桩，采集线程的时间戳和调用栈，生成</a:t>
            </a:r>
            <a:r>
              <a:rPr lang="zh-CN" altLang="en-US" sz="105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火焰图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0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6794" y="4201656"/>
            <a:ext cx="5003056" cy="1985536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101736" y="1165645"/>
            <a:ext cx="529344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Off-CPU</a:t>
            </a:r>
            <a:r>
              <a:rPr lang="zh-CN" altLang="en-US" sz="1100" dirty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火焰图只能解决大约</a:t>
            </a:r>
            <a:r>
              <a:rPr lang="en-US" altLang="zh-CN" sz="1100" b="1" dirty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sz="1100" dirty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的问题：应用程序经常因锁或选择</a:t>
            </a:r>
            <a:r>
              <a:rPr lang="en-US" altLang="zh-CN" sz="1100" dirty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轮询而阻塞</a:t>
            </a:r>
            <a:r>
              <a:rPr lang="zh-CN" altLang="en-US" sz="1100" dirty="0" smtClean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，但并不知道它在等待什么资源，跟谁在抢占资源</a:t>
            </a:r>
            <a:endParaRPr lang="zh-CN" altLang="en-US" sz="1100" dirty="0">
              <a:solidFill>
                <a:srgbClr val="252B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124448" y="2677614"/>
            <a:ext cx="4757427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bpf.attach_kprobe(event=“try_to_wake_up", fn_name=“wakeup</a:t>
            </a:r>
            <a:r>
              <a:rPr lang="en-US" altLang="zh-CN" sz="1000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")</a:t>
            </a:r>
            <a:endParaRPr lang="en-US" altLang="zh-CN" sz="1000" b="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00" b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000" b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1000" b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try_to_wake_up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打桩，采集唤醒时的线程和调用栈信息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819165" y="3659710"/>
            <a:ext cx="2288303" cy="2478208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79025" y="3659710"/>
            <a:ext cx="3694715" cy="247820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3076" y="4852906"/>
            <a:ext cx="277327" cy="255962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 flipV="1">
            <a:off x="8770403" y="4490330"/>
            <a:ext cx="1079863" cy="36257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496794" y="6194902"/>
            <a:ext cx="4981032" cy="4308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off-cpu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火焰图和线程的调用栈，可以直观地知道是锁还是中断等具体原因引起的</a:t>
            </a:r>
            <a:r>
              <a:rPr lang="en-US" altLang="zh-CN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off-cpu</a:t>
            </a:r>
            <a:endParaRPr lang="zh-CN" altLang="en-US" sz="1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45239" y="3387287"/>
            <a:ext cx="47120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Off-CPU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堆栈与其唤醒堆栈相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关联，形成完整的</a:t>
            </a: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唤醒链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47162" y="1792178"/>
            <a:ext cx="4712001" cy="84829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057001" y="6187192"/>
            <a:ext cx="5999471" cy="4308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zh-CN" altLang="en-US" sz="11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off-cpu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的唤醒链图，可以进一步知道谁唤醒了我、谁跟我抢资源，可以将调度类性能问题解决的成功率提升到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70%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5766034" y="1033924"/>
            <a:ext cx="41838" cy="5659292"/>
          </a:xfrm>
          <a:prstGeom prst="line">
            <a:avLst/>
          </a:prstGeom>
          <a:ln w="158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3293" y="1611981"/>
            <a:ext cx="3385169" cy="1198478"/>
          </a:xfrm>
          <a:prstGeom prst="rect">
            <a:avLst/>
          </a:prstGeom>
        </p:spPr>
      </p:pic>
      <p:sp>
        <p:nvSpPr>
          <p:cNvPr id="35" name="Rectangle 2"/>
          <p:cNvSpPr txBox="1">
            <a:spLocks noChangeArrowheads="1"/>
          </p:cNvSpPr>
          <p:nvPr/>
        </p:nvSpPr>
        <p:spPr>
          <a:xfrm>
            <a:off x="2352518" y="396399"/>
            <a:ext cx="6868870" cy="5298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defRPr/>
            </a:pPr>
            <a:r>
              <a:rPr lang="en-US" altLang="zh-CN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eBPF</a:t>
            </a: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在</a:t>
            </a:r>
            <a:r>
              <a:rPr lang="en-US" altLang="zh-CN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Off-CPU</a:t>
            </a: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性能问题</a:t>
            </a:r>
            <a:r>
              <a:rPr lang="zh-CN" altLang="en-US" sz="24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定位</a:t>
            </a:r>
            <a:r>
              <a:rPr lang="zh-CN" altLang="en-US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成功率提升</a:t>
            </a:r>
            <a:r>
              <a:rPr lang="en-US" altLang="zh-CN" sz="24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60%</a:t>
            </a:r>
            <a:endParaRPr lang="zh-CN" altLang="en-US" sz="24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3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:a16="http://schemas.microsoft.com/office/drawing/2014/main" xmlns="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AC4E69B-B5CB-9157-3EFA-0AE1B8164DC6}"/>
              </a:ext>
            </a:extLst>
          </p:cNvPr>
          <p:cNvSpPr txBox="1"/>
          <p:nvPr/>
        </p:nvSpPr>
        <p:spPr>
          <a:xfrm>
            <a:off x="2386251" y="369200"/>
            <a:ext cx="68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xmlns="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xmlns="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xmlns="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xmlns="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xmlns="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671317" y="360224"/>
            <a:ext cx="5654077" cy="6571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defRPr/>
            </a:pPr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eBPF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在</a:t>
            </a:r>
            <a:r>
              <a:rPr lang="en-US" altLang="zh-CN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MySQL</a:t>
            </a:r>
            <a:r>
              <a:rPr lang="zh-CN" altLang="en-US" sz="28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内存优化中的案例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70637" y="3767365"/>
            <a:ext cx="6155624" cy="224734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82170" y="1534672"/>
            <a:ext cx="6155624" cy="214884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2339" y="1544623"/>
            <a:ext cx="4209040" cy="186572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49545" y="3382818"/>
            <a:ext cx="4842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dirty="0"/>
              <a:t>./</a:t>
            </a:r>
            <a:r>
              <a:rPr lang="en-US" altLang="zh-CN" sz="1000" dirty="0" smtClean="0"/>
              <a:t>mallocstacks </a:t>
            </a:r>
            <a:r>
              <a:rPr lang="en-US" altLang="zh-CN" sz="1000" dirty="0"/>
              <a:t>-p pid -f 30 &gt; </a:t>
            </a:r>
            <a:r>
              <a:rPr lang="en-US" altLang="zh-CN" sz="1000" dirty="0" smtClean="0"/>
              <a:t>malloc.txt     </a:t>
            </a:r>
            <a:r>
              <a:rPr lang="en-US" altLang="zh-CN" sz="1000" dirty="0" smtClean="0">
                <a:solidFill>
                  <a:srgbClr val="C00000"/>
                </a:solidFill>
              </a:rPr>
              <a:t>// eBPF</a:t>
            </a:r>
            <a:r>
              <a:rPr lang="zh-CN" altLang="en-US" sz="1000" dirty="0" smtClean="0">
                <a:solidFill>
                  <a:srgbClr val="C00000"/>
                </a:solidFill>
              </a:rPr>
              <a:t>插桩采集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en-US" altLang="zh-CN" sz="1000" dirty="0"/>
              <a:t>.</a:t>
            </a:r>
            <a:r>
              <a:rPr lang="en-US" altLang="zh-CN" sz="1000" dirty="0" smtClean="0"/>
              <a:t>/</a:t>
            </a:r>
            <a:r>
              <a:rPr lang="en-US" altLang="zh-CN" sz="1000" dirty="0"/>
              <a:t>flamegraph.pl --color=mem </a:t>
            </a:r>
            <a:r>
              <a:rPr lang="en-US" altLang="zh-CN" sz="1000" dirty="0" smtClean="0"/>
              <a:t>--</a:t>
            </a:r>
            <a:r>
              <a:rPr lang="en-US" altLang="zh-CN" sz="1000" dirty="0"/>
              <a:t>countname=bytes &lt; malloc.txt &gt; </a:t>
            </a:r>
            <a:r>
              <a:rPr lang="en-US" altLang="zh-CN" sz="1000" dirty="0" smtClean="0"/>
              <a:t>malloc.svg </a:t>
            </a:r>
            <a:r>
              <a:rPr lang="en-US" altLang="zh-CN" sz="1000" dirty="0" smtClean="0">
                <a:solidFill>
                  <a:srgbClr val="C00000"/>
                </a:solidFill>
              </a:rPr>
              <a:t>// </a:t>
            </a:r>
            <a:r>
              <a:rPr lang="zh-CN" altLang="en-US" sz="1000" dirty="0" smtClean="0">
                <a:solidFill>
                  <a:srgbClr val="C00000"/>
                </a:solidFill>
              </a:rPr>
              <a:t>生成火焰图</a:t>
            </a:r>
            <a:endParaRPr lang="zh-CN" altLang="zh-CN" sz="1000" dirty="0">
              <a:solidFill>
                <a:srgbClr val="C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913262" y="2244940"/>
            <a:ext cx="448235" cy="32272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2339" y="3836119"/>
            <a:ext cx="4209040" cy="2208249"/>
          </a:xfrm>
          <a:prstGeom prst="rect">
            <a:avLst/>
          </a:prstGeom>
        </p:spPr>
      </p:pic>
      <p:sp>
        <p:nvSpPr>
          <p:cNvPr id="20" name="右箭头 19"/>
          <p:cNvSpPr/>
          <p:nvPr/>
        </p:nvSpPr>
        <p:spPr>
          <a:xfrm>
            <a:off x="4826236" y="4820428"/>
            <a:ext cx="448235" cy="322729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717142" y="2539388"/>
            <a:ext cx="4293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❶</a:t>
            </a:r>
            <a:r>
              <a:rPr lang="zh-CN" altLang="zh-CN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大多数</a:t>
            </a:r>
            <a:r>
              <a:rPr lang="zh-CN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字节分配在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JOIN::exec()</a:t>
            </a:r>
            <a:r>
              <a:rPr lang="zh-CN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中，而</a:t>
            </a:r>
            <a:r>
              <a:rPr lang="zh-CN" altLang="zh-CN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不是</a:t>
            </a:r>
            <a:r>
              <a:rPr lang="en-US" altLang="zh-CN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st_select_lex::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optimize()</a:t>
            </a:r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334445" y="4907280"/>
            <a:ext cx="48669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❷</a:t>
            </a:r>
            <a:r>
              <a:rPr lang="zh-CN" altLang="zh-CN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大多数</a:t>
            </a:r>
            <a:r>
              <a:rPr lang="zh-CN" altLang="en-US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内存申请</a:t>
            </a:r>
            <a:r>
              <a:rPr lang="zh-CN" altLang="zh-CN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</a:t>
            </a:r>
            <a:r>
              <a:rPr lang="zh-CN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发生在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st_select_lex::optimize()-&gt;JOIN::optimize</a:t>
            </a:r>
            <a:r>
              <a:rPr lang="en-US" altLang="zh-CN" sz="1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1" flipV="1">
            <a:off x="9011676" y="2444581"/>
            <a:ext cx="572626" cy="164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8505258" y="4793881"/>
            <a:ext cx="708212" cy="167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810611" y="1872826"/>
            <a:ext cx="68942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统计内存申请大小：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4764387" y="4448314"/>
            <a:ext cx="64853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zh-CN" altLang="en-US" sz="1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统计内存申请次数：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1817395" y="2529414"/>
            <a:ext cx="675525" cy="15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674894" y="2710405"/>
            <a:ext cx="2019784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申请的内存大小按调用栈进行累加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H="1" flipV="1">
            <a:off x="2347023" y="4703846"/>
            <a:ext cx="675525" cy="150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442516" y="4878225"/>
            <a:ext cx="134652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zh-CN" altLang="en-US" sz="1050" dirty="0" smtClean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内存申请调用次数累加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01136" y="6210181"/>
            <a:ext cx="10493429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分析具体的性能问题时，可以有针对性地对关键调用进行插桩采集，帮助定位问题的根因（如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malloc/free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4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读写等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7" name="矩形 36"/>
          <p:cNvSpPr/>
          <p:nvPr/>
        </p:nvSpPr>
        <p:spPr>
          <a:xfrm>
            <a:off x="5868173" y="5892618"/>
            <a:ext cx="632382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b="1" dirty="0" smtClean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❸</a:t>
            </a: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05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执行流程中，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阶段申请较大的内存块，而</a:t>
            </a:r>
            <a:r>
              <a:rPr lang="en-US" altLang="zh-CN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optimize</a:t>
            </a:r>
            <a:r>
              <a:rPr lang="zh-CN" altLang="en-US" sz="105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阶段较频繁地申请小额内存</a:t>
            </a:r>
            <a:endParaRPr lang="zh-CN" altLang="en-US" sz="1050" b="1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52339" y="1117398"/>
            <a:ext cx="82936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内存的分配不当，会引起内存碎片、缓存不足等问题，从而导致性能劣化。</a:t>
            </a:r>
            <a:endParaRPr lang="en-US" altLang="zh-CN" sz="1100" dirty="0" smtClean="0">
              <a:solidFill>
                <a:srgbClr val="252B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dirty="0" smtClean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100" dirty="0" smtClean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1100" dirty="0" smtClean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100" dirty="0" smtClean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malloc</a:t>
            </a:r>
            <a:r>
              <a:rPr lang="zh-CN" altLang="en-US" sz="1100" dirty="0" smtClean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函数进行插桩，分别统计内存的申请频次和额度，分析</a:t>
            </a:r>
            <a:r>
              <a:rPr lang="en-US" altLang="zh-CN" sz="1100" dirty="0" smtClean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100" dirty="0" smtClean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在执行</a:t>
            </a:r>
            <a:r>
              <a:rPr lang="en-US" altLang="zh-CN" sz="1100" dirty="0" smtClean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100" dirty="0" smtClean="0">
                <a:solidFill>
                  <a:srgbClr val="252B3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语句时内存分配的情况：</a:t>
            </a:r>
            <a:endParaRPr lang="zh-CN" altLang="en-US" sz="1100" dirty="0">
              <a:solidFill>
                <a:srgbClr val="252B3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49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:a16="http://schemas.microsoft.com/office/drawing/2014/main" xmlns="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AC4E69B-B5CB-9157-3EFA-0AE1B8164DC6}"/>
              </a:ext>
            </a:extLst>
          </p:cNvPr>
          <p:cNvSpPr txBox="1"/>
          <p:nvPr/>
        </p:nvSpPr>
        <p:spPr>
          <a:xfrm>
            <a:off x="2386251" y="369200"/>
            <a:ext cx="68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xmlns="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xmlns="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xmlns="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xmlns="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xmlns="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595027" y="481301"/>
            <a:ext cx="4300877" cy="6571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defRPr/>
            </a:pPr>
            <a:r>
              <a:rPr lang="en-US" altLang="zh-CN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eBPF</a:t>
            </a:r>
            <a:r>
              <a:rPr lang="zh-CN" altLang="en-US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技术应用的展望</a:t>
            </a:r>
            <a:endParaRPr lang="zh-CN" altLang="en-US" sz="2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66" name="组合 7"/>
          <p:cNvGrpSpPr>
            <a:grpSpLocks/>
          </p:cNvGrpSpPr>
          <p:nvPr/>
        </p:nvGrpSpPr>
        <p:grpSpPr bwMode="auto">
          <a:xfrm>
            <a:off x="507121" y="2460483"/>
            <a:ext cx="4911235" cy="709940"/>
            <a:chOff x="3995936" y="1628800"/>
            <a:chExt cx="5148065" cy="936255"/>
          </a:xfrm>
        </p:grpSpPr>
        <p:sp>
          <p:nvSpPr>
            <p:cNvPr id="67" name="矩形​​ 5"/>
            <p:cNvSpPr/>
            <p:nvPr/>
          </p:nvSpPr>
          <p:spPr>
            <a:xfrm>
              <a:off x="5364308" y="1628800"/>
              <a:ext cx="3779692" cy="93625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  <a:alpha val="92000"/>
                  </a:schemeClr>
                </a:gs>
                <a:gs pos="100000">
                  <a:schemeClr val="accent3">
                    <a:lumMod val="20000"/>
                    <a:lumOff val="8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799">
                <a:solidFill>
                  <a:srgbClr val="FFFFFF"/>
                </a:solidFill>
              </a:endParaRPr>
            </a:p>
          </p:txBody>
        </p:sp>
        <p:sp>
          <p:nvSpPr>
            <p:cNvPr id="68" name="圆角矩形​​ 4"/>
            <p:cNvSpPr/>
            <p:nvPr/>
          </p:nvSpPr>
          <p:spPr>
            <a:xfrm>
              <a:off x="3995936" y="1628800"/>
              <a:ext cx="1584264" cy="936255"/>
            </a:xfrm>
            <a:prstGeom prst="roundRect">
              <a:avLst>
                <a:gd name="adj" fmla="val 12760"/>
              </a:avLst>
            </a:prstGeom>
            <a:solidFill>
              <a:schemeClr val="accent3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799" dirty="0" smtClean="0">
                  <a:solidFill>
                    <a:srgbClr val="FFFFFF"/>
                  </a:solidFill>
                </a:rPr>
                <a:t>软件平台</a:t>
              </a:r>
              <a:endParaRPr lang="zh-CN" altLang="en-US" sz="1799" dirty="0">
                <a:solidFill>
                  <a:srgbClr val="FFFFFF"/>
                </a:solidFill>
              </a:endParaRPr>
            </a:p>
          </p:txBody>
        </p:sp>
        <p:sp>
          <p:nvSpPr>
            <p:cNvPr id="69" name="TextBox 6"/>
            <p:cNvSpPr txBox="1">
              <a:spLocks noChangeArrowheads="1"/>
            </p:cNvSpPr>
            <p:nvPr/>
          </p:nvSpPr>
          <p:spPr bwMode="auto">
            <a:xfrm>
              <a:off x="5554557" y="1681353"/>
              <a:ext cx="3589444" cy="852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我们发现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x86-32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位的二进制是没有使用固定的寄存器传参的，所以我们没法捕获关键函数的入参信息。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9"/>
          <p:cNvGrpSpPr>
            <a:grpSpLocks/>
          </p:cNvGrpSpPr>
          <p:nvPr/>
        </p:nvGrpSpPr>
        <p:grpSpPr bwMode="auto">
          <a:xfrm>
            <a:off x="519556" y="3376238"/>
            <a:ext cx="4979646" cy="717481"/>
            <a:chOff x="3995936" y="1628800"/>
            <a:chExt cx="5148065" cy="949476"/>
          </a:xfrm>
        </p:grpSpPr>
        <p:sp>
          <p:nvSpPr>
            <p:cNvPr id="71" name="矩形​​ 10"/>
            <p:cNvSpPr/>
            <p:nvPr/>
          </p:nvSpPr>
          <p:spPr>
            <a:xfrm>
              <a:off x="5364308" y="1628800"/>
              <a:ext cx="3779692" cy="93592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alpha val="67000"/>
                  </a:schemeClr>
                </a:gs>
                <a:gs pos="100000">
                  <a:schemeClr val="accent5">
                    <a:lumMod val="20000"/>
                    <a:lumOff val="8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799">
                <a:solidFill>
                  <a:srgbClr val="FFFFFF"/>
                </a:solidFill>
              </a:endParaRPr>
            </a:p>
          </p:txBody>
        </p:sp>
        <p:sp>
          <p:nvSpPr>
            <p:cNvPr id="72" name="圆角矩形​​ 11"/>
            <p:cNvSpPr/>
            <p:nvPr/>
          </p:nvSpPr>
          <p:spPr>
            <a:xfrm>
              <a:off x="3995936" y="1628800"/>
              <a:ext cx="1531394" cy="935926"/>
            </a:xfrm>
            <a:prstGeom prst="roundRect">
              <a:avLst>
                <a:gd name="adj" fmla="val 12760"/>
              </a:avLst>
            </a:prstGeom>
            <a:solidFill>
              <a:srgbClr val="00B0F0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799" dirty="0" smtClean="0">
                  <a:solidFill>
                    <a:srgbClr val="FFFFFF"/>
                  </a:solidFill>
                </a:rPr>
                <a:t>控制平台</a:t>
              </a:r>
              <a:endParaRPr lang="zh-CN" altLang="en-US" sz="1799" dirty="0">
                <a:solidFill>
                  <a:srgbClr val="FFFFFF"/>
                </a:solidFill>
              </a:endParaRPr>
            </a:p>
          </p:txBody>
        </p:sp>
        <p:sp>
          <p:nvSpPr>
            <p:cNvPr id="73" name="TextBox 12"/>
            <p:cNvSpPr txBox="1">
              <a:spLocks noChangeArrowheads="1"/>
            </p:cNvSpPr>
            <p:nvPr/>
          </p:nvSpPr>
          <p:spPr bwMode="auto">
            <a:xfrm>
              <a:off x="5554114" y="1723290"/>
              <a:ext cx="3589887" cy="854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测试环境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是内核版本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默认不开启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BPF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选项，要使用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BPF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必须重编内核。且需要依赖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libbpf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libelf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库，单板环境可能受限</a:t>
              </a:r>
            </a:p>
          </p:txBody>
        </p:sp>
      </p:grpSp>
      <p:grpSp>
        <p:nvGrpSpPr>
          <p:cNvPr id="74" name="组合 13"/>
          <p:cNvGrpSpPr>
            <a:grpSpLocks/>
          </p:cNvGrpSpPr>
          <p:nvPr/>
        </p:nvGrpSpPr>
        <p:grpSpPr bwMode="auto">
          <a:xfrm>
            <a:off x="525452" y="1554679"/>
            <a:ext cx="4911235" cy="689532"/>
            <a:chOff x="3995936" y="1628800"/>
            <a:chExt cx="5148064" cy="936254"/>
          </a:xfrm>
        </p:grpSpPr>
        <p:sp>
          <p:nvSpPr>
            <p:cNvPr id="75" name="矩形​​ 14"/>
            <p:cNvSpPr/>
            <p:nvPr/>
          </p:nvSpPr>
          <p:spPr>
            <a:xfrm>
              <a:off x="5364308" y="1628800"/>
              <a:ext cx="3779692" cy="93625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  <a:alpha val="67000"/>
                  </a:schemeClr>
                </a:gs>
                <a:gs pos="100000">
                  <a:schemeClr val="accent4">
                    <a:lumMod val="20000"/>
                    <a:lumOff val="8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799">
                <a:solidFill>
                  <a:srgbClr val="FFFFFF"/>
                </a:solidFill>
              </a:endParaRPr>
            </a:p>
          </p:txBody>
        </p:sp>
        <p:sp>
          <p:nvSpPr>
            <p:cNvPr id="76" name="圆角矩形​​ 15"/>
            <p:cNvSpPr/>
            <p:nvPr/>
          </p:nvSpPr>
          <p:spPr>
            <a:xfrm>
              <a:off x="3995936" y="1628800"/>
              <a:ext cx="1558607" cy="936254"/>
            </a:xfrm>
            <a:prstGeom prst="roundRect">
              <a:avLst>
                <a:gd name="adj" fmla="val 12760"/>
              </a:avLst>
            </a:prstGeom>
            <a:solidFill>
              <a:schemeClr val="accent4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799" dirty="0" smtClean="0">
                  <a:solidFill>
                    <a:srgbClr val="FFFFFF"/>
                  </a:solidFill>
                </a:rPr>
                <a:t>交换设备</a:t>
              </a:r>
              <a:endParaRPr lang="zh-CN" altLang="en-US" sz="1799" dirty="0">
                <a:solidFill>
                  <a:srgbClr val="FFFFFF"/>
                </a:solidFill>
              </a:endParaRPr>
            </a:p>
          </p:txBody>
        </p:sp>
        <p:sp>
          <p:nvSpPr>
            <p:cNvPr id="77" name="TextBox 16"/>
            <p:cNvSpPr txBox="1">
              <a:spLocks noChangeArrowheads="1"/>
            </p:cNvSpPr>
            <p:nvPr/>
          </p:nvSpPr>
          <p:spPr bwMode="auto">
            <a:xfrm>
              <a:off x="5554115" y="1681354"/>
              <a:ext cx="3570669" cy="877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设备剩余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空间不足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20m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，没有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解析器，是没法直接使用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BCC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的。只能跑编译好的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ebpf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程序，但会涉及兼容性问题。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17"/>
          <p:cNvGrpSpPr>
            <a:grpSpLocks/>
          </p:cNvGrpSpPr>
          <p:nvPr/>
        </p:nvGrpSpPr>
        <p:grpSpPr bwMode="auto">
          <a:xfrm>
            <a:off x="519556" y="4276446"/>
            <a:ext cx="4979646" cy="692021"/>
            <a:chOff x="3995936" y="1628800"/>
            <a:chExt cx="5148064" cy="936254"/>
          </a:xfrm>
        </p:grpSpPr>
        <p:sp>
          <p:nvSpPr>
            <p:cNvPr id="79" name="矩形​​ 18"/>
            <p:cNvSpPr/>
            <p:nvPr/>
          </p:nvSpPr>
          <p:spPr>
            <a:xfrm>
              <a:off x="5364308" y="1628800"/>
              <a:ext cx="3779692" cy="93625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alpha val="67000"/>
                  </a:schemeClr>
                </a:gs>
                <a:gs pos="100000">
                  <a:schemeClr val="accent5">
                    <a:lumMod val="20000"/>
                    <a:lumOff val="80000"/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sz="1799">
                <a:solidFill>
                  <a:srgbClr val="FFFFFF"/>
                </a:solidFill>
              </a:endParaRPr>
            </a:p>
          </p:txBody>
        </p:sp>
        <p:sp>
          <p:nvSpPr>
            <p:cNvPr id="80" name="圆角矩形​​ 19"/>
            <p:cNvSpPr/>
            <p:nvPr/>
          </p:nvSpPr>
          <p:spPr>
            <a:xfrm>
              <a:off x="3995936" y="1628800"/>
              <a:ext cx="1515053" cy="936254"/>
            </a:xfrm>
            <a:prstGeom prst="roundRect">
              <a:avLst>
                <a:gd name="adj" fmla="val 12760"/>
              </a:avLst>
            </a:prstGeom>
            <a:solidFill>
              <a:schemeClr val="accent5"/>
            </a:soli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1799" dirty="0" smtClean="0">
                  <a:solidFill>
                    <a:srgbClr val="FFFFFF"/>
                  </a:solidFill>
                </a:rPr>
                <a:t>存储设备</a:t>
              </a:r>
              <a:endParaRPr lang="zh-CN" altLang="en-US" sz="1799" dirty="0">
                <a:solidFill>
                  <a:srgbClr val="FFFFFF"/>
                </a:solidFill>
              </a:endParaRPr>
            </a:p>
          </p:txBody>
        </p:sp>
        <p:sp>
          <p:nvSpPr>
            <p:cNvPr id="81" name="TextBox 20"/>
            <p:cNvSpPr txBox="1">
              <a:spLocks noChangeArrowheads="1"/>
            </p:cNvSpPr>
            <p:nvPr/>
          </p:nvSpPr>
          <p:spPr bwMode="auto">
            <a:xfrm>
              <a:off x="5554113" y="1681353"/>
              <a:ext cx="3447410" cy="874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设备环境做过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eBPF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的性能摸底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测试，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插桩的性能损耗在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路径上影响较大，无法接受。需要优化插桩开销。</a:t>
              </a:r>
            </a:p>
          </p:txBody>
        </p:sp>
      </p:grpSp>
      <p:grpSp>
        <p:nvGrpSpPr>
          <p:cNvPr id="82" name="Group 4"/>
          <p:cNvGrpSpPr>
            <a:grpSpLocks/>
          </p:cNvGrpSpPr>
          <p:nvPr/>
        </p:nvGrpSpPr>
        <p:grpSpPr bwMode="auto">
          <a:xfrm>
            <a:off x="6970914" y="1509898"/>
            <a:ext cx="4639870" cy="788680"/>
            <a:chOff x="624" y="1152"/>
            <a:chExt cx="3768" cy="72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83" name="Rectangle 5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1"/>
            </a:xfrm>
            <a:prstGeom prst="rect">
              <a:avLst/>
            </a:prstGeom>
            <a:grpFill/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 sz="1799">
                <a:latin typeface="Arial" charset="0"/>
              </a:endParaRPr>
            </a:p>
          </p:txBody>
        </p:sp>
        <p:grpSp>
          <p:nvGrpSpPr>
            <p:cNvPr id="84" name="Group 6"/>
            <p:cNvGrpSpPr>
              <a:grpSpLocks/>
            </p:cNvGrpSpPr>
            <p:nvPr/>
          </p:nvGrpSpPr>
          <p:grpSpPr bwMode="auto">
            <a:xfrm>
              <a:off x="1296" y="1296"/>
              <a:ext cx="624" cy="96"/>
              <a:chOff x="2003" y="3439"/>
              <a:chExt cx="468" cy="244"/>
            </a:xfrm>
            <a:grpFill/>
          </p:grpSpPr>
          <p:sp>
            <p:nvSpPr>
              <p:cNvPr id="95" name="Oval 7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1799"/>
              </a:p>
            </p:txBody>
          </p:sp>
          <p:sp>
            <p:nvSpPr>
              <p:cNvPr id="96" name="Rectangle 8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1799"/>
              </a:p>
            </p:txBody>
          </p:sp>
          <p:sp>
            <p:nvSpPr>
              <p:cNvPr id="97" name="Oval 9"/>
              <p:cNvSpPr>
                <a:spLocks noChangeArrowheads="1"/>
              </p:cNvSpPr>
              <p:nvPr/>
            </p:nvSpPr>
            <p:spPr bwMode="gray">
              <a:xfrm>
                <a:off x="2400" y="3438"/>
                <a:ext cx="72" cy="243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799">
                  <a:latin typeface="Arial" charset="0"/>
                </a:endParaRPr>
              </a:p>
            </p:txBody>
          </p:sp>
          <p:sp>
            <p:nvSpPr>
              <p:cNvPr id="98" name="Oval 10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7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799">
                  <a:latin typeface="Arial" charset="0"/>
                </a:endParaRPr>
              </a:p>
            </p:txBody>
          </p:sp>
        </p:grpSp>
        <p:sp>
          <p:nvSpPr>
            <p:cNvPr id="85" name="Rectangle 11"/>
            <p:cNvSpPr>
              <a:spLocks noChangeArrowheads="1"/>
            </p:cNvSpPr>
            <p:nvPr/>
          </p:nvSpPr>
          <p:spPr bwMode="gray">
            <a:xfrm rot="3419336">
              <a:off x="1776" y="1152"/>
              <a:ext cx="672" cy="672"/>
            </a:xfrm>
            <a:prstGeom prst="rect">
              <a:avLst/>
            </a:prstGeom>
            <a:grpFill/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sz="1799"/>
            </a:p>
          </p:txBody>
        </p:sp>
        <p:grpSp>
          <p:nvGrpSpPr>
            <p:cNvPr id="86" name="Group 12"/>
            <p:cNvGrpSpPr>
              <a:grpSpLocks/>
            </p:cNvGrpSpPr>
            <p:nvPr/>
          </p:nvGrpSpPr>
          <p:grpSpPr bwMode="auto">
            <a:xfrm>
              <a:off x="2448" y="1296"/>
              <a:ext cx="624" cy="96"/>
              <a:chOff x="2003" y="3439"/>
              <a:chExt cx="468" cy="244"/>
            </a:xfrm>
            <a:grpFill/>
          </p:grpSpPr>
          <p:sp>
            <p:nvSpPr>
              <p:cNvPr id="91" name="Oval 13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1799"/>
              </a:p>
            </p:txBody>
          </p:sp>
          <p:sp>
            <p:nvSpPr>
              <p:cNvPr id="92" name="Rectangle 14"/>
              <p:cNvSpPr>
                <a:spLocks noChangeArrowheads="1"/>
              </p:cNvSpPr>
              <p:nvPr/>
            </p:nvSpPr>
            <p:spPr bwMode="gray">
              <a:xfrm>
                <a:off x="2048" y="3441"/>
                <a:ext cx="388" cy="24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1799"/>
              </a:p>
            </p:txBody>
          </p:sp>
          <p:sp>
            <p:nvSpPr>
              <p:cNvPr id="93" name="Oval 15"/>
              <p:cNvSpPr>
                <a:spLocks noChangeArrowheads="1"/>
              </p:cNvSpPr>
              <p:nvPr/>
            </p:nvSpPr>
            <p:spPr bwMode="gray">
              <a:xfrm>
                <a:off x="2400" y="3438"/>
                <a:ext cx="72" cy="243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799">
                  <a:latin typeface="Arial" charset="0"/>
                </a:endParaRPr>
              </a:p>
            </p:txBody>
          </p:sp>
          <p:sp>
            <p:nvSpPr>
              <p:cNvPr id="94" name="Oval 16"/>
              <p:cNvSpPr>
                <a:spLocks noChangeArrowheads="1"/>
              </p:cNvSpPr>
              <p:nvPr/>
            </p:nvSpPr>
            <p:spPr bwMode="gray">
              <a:xfrm>
                <a:off x="2439" y="3519"/>
                <a:ext cx="20" cy="7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799">
                  <a:latin typeface="Arial" charset="0"/>
                </a:endParaRPr>
              </a:p>
            </p:txBody>
          </p:sp>
        </p:grpSp>
        <p:sp>
          <p:nvSpPr>
            <p:cNvPr id="87" name="Rectangle 17"/>
            <p:cNvSpPr>
              <a:spLocks noChangeArrowheads="1"/>
            </p:cNvSpPr>
            <p:nvPr/>
          </p:nvSpPr>
          <p:spPr bwMode="gray">
            <a:xfrm rot="3419336">
              <a:off x="2878" y="1153"/>
              <a:ext cx="672" cy="674"/>
            </a:xfrm>
            <a:prstGeom prst="rect">
              <a:avLst/>
            </a:prstGeom>
            <a:grpFill/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pPr>
                <a:defRPr/>
              </a:pPr>
              <a:endParaRPr lang="zh-CN" altLang="en-US" sz="1799">
                <a:latin typeface="Arial" charset="0"/>
              </a:endParaRPr>
            </a:p>
          </p:txBody>
        </p:sp>
        <p:grpSp>
          <p:nvGrpSpPr>
            <p:cNvPr id="88" name="Group 18"/>
            <p:cNvGrpSpPr>
              <a:grpSpLocks/>
            </p:cNvGrpSpPr>
            <p:nvPr/>
          </p:nvGrpSpPr>
          <p:grpSpPr bwMode="auto">
            <a:xfrm>
              <a:off x="3599" y="1307"/>
              <a:ext cx="793" cy="96"/>
              <a:chOff x="2003" y="3439"/>
              <a:chExt cx="455" cy="242"/>
            </a:xfrm>
            <a:grpFill/>
          </p:grpSpPr>
          <p:sp>
            <p:nvSpPr>
              <p:cNvPr id="89" name="Oval 19"/>
              <p:cNvSpPr>
                <a:spLocks noChangeArrowheads="1"/>
              </p:cNvSpPr>
              <p:nvPr/>
            </p:nvSpPr>
            <p:spPr bwMode="gray">
              <a:xfrm>
                <a:off x="2003" y="3439"/>
                <a:ext cx="79" cy="242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 sz="1799"/>
              </a:p>
            </p:txBody>
          </p:sp>
          <p:sp>
            <p:nvSpPr>
              <p:cNvPr id="90" name="Oval 22"/>
              <p:cNvSpPr>
                <a:spLocks noChangeArrowheads="1"/>
              </p:cNvSpPr>
              <p:nvPr/>
            </p:nvSpPr>
            <p:spPr bwMode="gray">
              <a:xfrm>
                <a:off x="2438" y="3519"/>
                <a:ext cx="20" cy="7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1799">
                  <a:latin typeface="Arial" charset="0"/>
                </a:endParaRPr>
              </a:p>
            </p:txBody>
          </p:sp>
        </p:grpSp>
      </p:grpSp>
      <p:sp>
        <p:nvSpPr>
          <p:cNvPr id="99" name="Rectangle 24"/>
          <p:cNvSpPr>
            <a:spLocks noChangeArrowheads="1"/>
          </p:cNvSpPr>
          <p:nvPr/>
        </p:nvSpPr>
        <p:spPr bwMode="gray">
          <a:xfrm>
            <a:off x="7016935" y="1738409"/>
            <a:ext cx="724894" cy="30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346" tIns="46173" rIns="92346" bIns="461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1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小型化</a:t>
            </a:r>
            <a:endParaRPr lang="en-US" altLang="zh-CN" sz="13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Rectangle 25"/>
          <p:cNvSpPr>
            <a:spLocks noChangeArrowheads="1"/>
          </p:cNvSpPr>
          <p:nvPr/>
        </p:nvSpPr>
        <p:spPr bwMode="gray">
          <a:xfrm>
            <a:off x="8413389" y="1738409"/>
            <a:ext cx="724894" cy="30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346" tIns="46173" rIns="92346" bIns="461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低开销</a:t>
            </a:r>
            <a:endParaRPr lang="en-US" altLang="zh-CN" sz="13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Rectangle 26"/>
          <p:cNvSpPr>
            <a:spLocks noChangeArrowheads="1"/>
          </p:cNvSpPr>
          <p:nvPr/>
        </p:nvSpPr>
        <p:spPr bwMode="gray">
          <a:xfrm>
            <a:off x="9782866" y="1738409"/>
            <a:ext cx="724894" cy="30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346" tIns="46173" rIns="92346" bIns="461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1399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灵活性</a:t>
            </a:r>
            <a:endParaRPr lang="en-US" altLang="zh-CN" sz="139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" name="Group 28"/>
          <p:cNvGrpSpPr>
            <a:grpSpLocks/>
          </p:cNvGrpSpPr>
          <p:nvPr/>
        </p:nvGrpSpPr>
        <p:grpSpPr bwMode="auto">
          <a:xfrm>
            <a:off x="6763692" y="2616609"/>
            <a:ext cx="4261306" cy="2307324"/>
            <a:chOff x="1920" y="2242"/>
            <a:chExt cx="2613" cy="1406"/>
          </a:xfrm>
        </p:grpSpPr>
        <p:sp>
          <p:nvSpPr>
            <p:cNvPr id="103" name="AutoShape 30"/>
            <p:cNvSpPr>
              <a:spLocks noChangeArrowheads="1"/>
            </p:cNvSpPr>
            <p:nvPr/>
          </p:nvSpPr>
          <p:spPr bwMode="blackWhite">
            <a:xfrm>
              <a:off x="3691" y="2242"/>
              <a:ext cx="842" cy="1406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50195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sz="1799"/>
            </a:p>
          </p:txBody>
        </p:sp>
        <p:sp>
          <p:nvSpPr>
            <p:cNvPr id="104" name="AutoShape 31"/>
            <p:cNvSpPr>
              <a:spLocks noChangeArrowheads="1"/>
            </p:cNvSpPr>
            <p:nvPr/>
          </p:nvSpPr>
          <p:spPr bwMode="blackWhite">
            <a:xfrm>
              <a:off x="2812" y="2242"/>
              <a:ext cx="817" cy="1406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50195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sz="1799"/>
            </a:p>
          </p:txBody>
        </p:sp>
        <p:sp>
          <p:nvSpPr>
            <p:cNvPr id="105" name="AutoShape 32"/>
            <p:cNvSpPr>
              <a:spLocks noChangeArrowheads="1"/>
            </p:cNvSpPr>
            <p:nvPr/>
          </p:nvSpPr>
          <p:spPr bwMode="blackWhite">
            <a:xfrm>
              <a:off x="1920" y="2242"/>
              <a:ext cx="847" cy="1406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50195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 sz="1799"/>
            </a:p>
          </p:txBody>
        </p:sp>
        <p:sp>
          <p:nvSpPr>
            <p:cNvPr id="106" name="Rectangle 33"/>
            <p:cNvSpPr>
              <a:spLocks noChangeArrowheads="1"/>
            </p:cNvSpPr>
            <p:nvPr/>
          </p:nvSpPr>
          <p:spPr bwMode="blackWhite">
            <a:xfrm>
              <a:off x="2013" y="2320"/>
              <a:ext cx="695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zh-CN" sz="1200" kern="0" dirty="0">
                  <a:ea typeface="宋体" panose="02010600030101010101" pitchFamily="2" charset="-122"/>
                  <a:cs typeface="宋体" panose="02010600030101010101" pitchFamily="2" charset="-122"/>
                </a:rPr>
                <a:t>目前</a:t>
              </a:r>
              <a:r>
                <a:rPr lang="en-US" altLang="zh-CN" sz="1200" kern="0" dirty="0">
                  <a:ea typeface="宋体" panose="02010600030101010101" pitchFamily="2" charset="-122"/>
                  <a:cs typeface="宋体" panose="02010600030101010101" pitchFamily="2" charset="-122"/>
                </a:rPr>
                <a:t>eBPF</a:t>
              </a:r>
              <a:r>
                <a:rPr lang="zh-CN" altLang="zh-CN" sz="1200" kern="0" dirty="0">
                  <a:ea typeface="宋体" panose="02010600030101010101" pitchFamily="2" charset="-122"/>
                  <a:cs typeface="宋体" panose="02010600030101010101" pitchFamily="2" charset="-122"/>
                </a:rPr>
                <a:t>由于依赖</a:t>
              </a:r>
              <a:r>
                <a:rPr lang="en-US" altLang="zh-CN" sz="1200" kern="0" dirty="0" err="1">
                  <a:ea typeface="宋体" panose="02010600030101010101" pitchFamily="2" charset="-122"/>
                  <a:cs typeface="宋体" panose="02010600030101010101" pitchFamily="2" charset="-122"/>
                </a:rPr>
                <a:t>llvm</a:t>
              </a:r>
              <a:r>
                <a:rPr lang="zh-CN" altLang="zh-CN" sz="1200" kern="0" dirty="0">
                  <a:ea typeface="宋体" panose="02010600030101010101" pitchFamily="2" charset="-122"/>
                  <a:cs typeface="宋体" panose="02010600030101010101" pitchFamily="2" charset="-122"/>
                </a:rPr>
                <a:t>编译器、</a:t>
              </a:r>
              <a:r>
                <a:rPr lang="en-US" altLang="zh-CN" sz="1200" kern="0" dirty="0">
                  <a:ea typeface="宋体" panose="02010600030101010101" pitchFamily="2" charset="-122"/>
                  <a:cs typeface="宋体" panose="02010600030101010101" pitchFamily="2" charset="-122"/>
                </a:rPr>
                <a:t>linux</a:t>
              </a:r>
              <a:r>
                <a:rPr lang="zh-CN" altLang="zh-CN" sz="1200" kern="0" dirty="0">
                  <a:ea typeface="宋体" panose="02010600030101010101" pitchFamily="2" charset="-122"/>
                  <a:cs typeface="宋体" panose="02010600030101010101" pitchFamily="2" charset="-122"/>
                </a:rPr>
                <a:t>头文件等，在资源有限的嵌入式设备难以推广。内核最新的</a:t>
              </a:r>
              <a:r>
                <a:rPr lang="en-US" altLang="zh-CN" sz="1200" kern="0" dirty="0">
                  <a:ea typeface="宋体" panose="02010600030101010101" pitchFamily="2" charset="-122"/>
                  <a:cs typeface="宋体" panose="02010600030101010101" pitchFamily="2" charset="-122"/>
                </a:rPr>
                <a:t>BTF</a:t>
              </a:r>
              <a:r>
                <a:rPr lang="zh-CN" altLang="zh-CN" sz="1200" kern="0" dirty="0">
                  <a:ea typeface="宋体" panose="02010600030101010101" pitchFamily="2" charset="-122"/>
                  <a:cs typeface="宋体" panose="02010600030101010101" pitchFamily="2" charset="-122"/>
                </a:rPr>
                <a:t>，有希望解决这个问题。</a:t>
              </a:r>
              <a:endParaRPr lang="zh-CN" altLang="en-US" sz="1200" dirty="0"/>
            </a:p>
          </p:txBody>
        </p:sp>
        <p:sp>
          <p:nvSpPr>
            <p:cNvPr id="107" name="Rectangle 34"/>
            <p:cNvSpPr>
              <a:spLocks noChangeArrowheads="1"/>
            </p:cNvSpPr>
            <p:nvPr/>
          </p:nvSpPr>
          <p:spPr bwMode="blackWhite">
            <a:xfrm>
              <a:off x="2812" y="2335"/>
              <a:ext cx="797" cy="1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152339"/>
              <a:r>
                <a:rPr lang="zh-CN" altLang="zh-CN" sz="1200" dirty="0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尝试使用</a:t>
              </a:r>
              <a:r>
                <a:rPr lang="en-US" altLang="zh-CN" sz="1200" dirty="0" err="1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jprobe</a:t>
              </a:r>
              <a:r>
                <a:rPr lang="en-US" altLang="zh-CN" sz="1200" dirty="0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/</a:t>
              </a:r>
              <a:r>
                <a:rPr lang="en-US" altLang="zh-CN" sz="1200" dirty="0" err="1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djprobe</a:t>
              </a:r>
              <a:r>
                <a:rPr lang="zh-CN" altLang="zh-CN" sz="1200" dirty="0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代替</a:t>
              </a:r>
              <a:r>
                <a:rPr lang="zh-CN" altLang="en-US" sz="1200" dirty="0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目前的</a:t>
              </a:r>
              <a:r>
                <a:rPr lang="en-US" altLang="zh-CN" sz="1200" dirty="0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kprobe/uprobe</a:t>
              </a:r>
              <a:r>
                <a:rPr lang="zh-CN" altLang="zh-CN" sz="1200" dirty="0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，即使用“</a:t>
              </a:r>
              <a:r>
                <a:rPr lang="en-US" altLang="zh-CN" sz="1200" dirty="0" err="1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jmp</a:t>
              </a:r>
              <a:r>
                <a:rPr lang="zh-CN" altLang="zh-CN" sz="1200" dirty="0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”指令替代“</a:t>
              </a:r>
              <a:r>
                <a:rPr lang="en-US" altLang="zh-CN" sz="1200" dirty="0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int3</a:t>
              </a:r>
              <a:r>
                <a:rPr lang="zh-CN" altLang="zh-CN" sz="1200" dirty="0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”</a:t>
              </a:r>
              <a:r>
                <a:rPr lang="zh-CN" altLang="en-US" sz="1200" dirty="0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。据实验室数据，有</a:t>
              </a:r>
              <a:r>
                <a:rPr lang="en-US" altLang="zh-CN" sz="1200" dirty="0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100x</a:t>
              </a:r>
              <a:r>
                <a:rPr lang="zh-CN" altLang="en-US" sz="1200" dirty="0">
                  <a:latin typeface="Calibri" panose="020F0502020204030204" pitchFamily="34" charset="0"/>
                  <a:ea typeface="宋体" panose="02010600030101010101" pitchFamily="2" charset="-122"/>
                  <a:cs typeface="宋体" panose="02010600030101010101" pitchFamily="2" charset="-122"/>
                </a:rPr>
                <a:t>的降幅。</a:t>
              </a:r>
              <a:endParaRPr lang="zh-CN" altLang="zh-CN" sz="1200" dirty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" name="Rectangle 35"/>
            <p:cNvSpPr>
              <a:spLocks noChangeArrowheads="1"/>
            </p:cNvSpPr>
            <p:nvPr/>
          </p:nvSpPr>
          <p:spPr bwMode="blackWhite">
            <a:xfrm>
              <a:off x="3705" y="2363"/>
              <a:ext cx="814" cy="1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1200" dirty="0"/>
                <a:t>eBPF</a:t>
              </a:r>
              <a:r>
                <a:rPr lang="zh-CN" altLang="en-US" sz="1200" dirty="0"/>
                <a:t>目前存在影响灵活使用的问题：在</a:t>
              </a:r>
              <a:r>
                <a:rPr lang="en-US" altLang="zh-CN" sz="1200" dirty="0"/>
                <a:t>x86-32</a:t>
              </a:r>
              <a:r>
                <a:rPr lang="zh-CN" altLang="en-US" sz="1200" dirty="0"/>
                <a:t>上无法读取入参；值传递时无法修改入参；参数作为输出时无法获取输出结果。等等</a:t>
              </a:r>
              <a:endParaRPr lang="en-US" altLang="zh-CN" sz="1200" dirty="0"/>
            </a:p>
          </p:txBody>
        </p:sp>
      </p:grpSp>
      <p:sp>
        <p:nvSpPr>
          <p:cNvPr id="109" name="右箭头 108"/>
          <p:cNvSpPr/>
          <p:nvPr/>
        </p:nvSpPr>
        <p:spPr>
          <a:xfrm>
            <a:off x="5839207" y="2094525"/>
            <a:ext cx="584477" cy="2761171"/>
          </a:xfrm>
          <a:prstGeom prst="rightArrow">
            <a:avLst>
              <a:gd name="adj1" fmla="val 6121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346" tIns="46173" rIns="92346" bIns="46173" anchor="ctr"/>
          <a:lstStyle/>
          <a:p>
            <a:pPr>
              <a:defRPr/>
            </a:pPr>
            <a:endParaRPr lang="zh-CN" altLang="en-US" sz="1799">
              <a:solidFill>
                <a:srgbClr val="FFFFFF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5881379" y="3170423"/>
            <a:ext cx="499545" cy="5076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kumimoji="1"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下一步推进方向</a:t>
            </a:r>
          </a:p>
        </p:txBody>
      </p:sp>
    </p:spTree>
    <p:extLst>
      <p:ext uri="{BB962C8B-B14F-4D97-AF65-F5344CB8AC3E}">
        <p14:creationId xmlns:p14="http://schemas.microsoft.com/office/powerpoint/2010/main" val="265207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:a16="http://schemas.microsoft.com/office/drawing/2014/main" xmlns="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0AC4E69B-B5CB-9157-3EFA-0AE1B8164DC6}"/>
              </a:ext>
            </a:extLst>
          </p:cNvPr>
          <p:cNvSpPr txBox="1"/>
          <p:nvPr/>
        </p:nvSpPr>
        <p:spPr>
          <a:xfrm>
            <a:off x="2386251" y="369200"/>
            <a:ext cx="681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32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xmlns="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xmlns="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:a16="http://schemas.microsoft.com/office/drawing/2014/main" xmlns="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xmlns="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:a16="http://schemas.microsoft.com/office/drawing/2014/main" xmlns="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595027" y="481301"/>
            <a:ext cx="4300877" cy="657145"/>
          </a:xfrm>
          <a:prstGeom prst="rect">
            <a:avLst/>
          </a:prstGeom>
        </p:spPr>
        <p:txBody>
          <a:bodyPr>
            <a:no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hangingPunct="0">
              <a:defRPr/>
            </a:pPr>
            <a:r>
              <a:rPr lang="zh-CN" altLang="en-US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更轻、更快的插桩手段</a:t>
            </a:r>
            <a:endParaRPr lang="zh-CN" altLang="en-US" sz="28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8075" y="1284004"/>
            <a:ext cx="654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前面提到一次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uprobe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就是几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us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。在某些高频的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路径上，一次任务就是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10w+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的调用，插桩带来的开销就是秒级的了。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1202" y="2127865"/>
            <a:ext cx="1486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uprobe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原理</a:t>
            </a:r>
            <a:endParaRPr lang="zh-CN" altLang="en-US" b="1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94511" y="2796246"/>
            <a:ext cx="4643997" cy="1835166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834776" y="5088038"/>
            <a:ext cx="35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主要开销：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INT3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”陷入内核指令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6347263" y="2156063"/>
            <a:ext cx="3403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b="1" dirty="0" err="1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Djprobe</a:t>
            </a:r>
            <a:r>
              <a:rPr lang="en-US" altLang="zh-CN" b="1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(direct jump probe)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6347263" y="2505977"/>
            <a:ext cx="499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基本原理是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jmp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指令替代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“int3”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，避免了用户态和内核态之间的切换。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右箭头 110"/>
          <p:cNvSpPr/>
          <p:nvPr/>
        </p:nvSpPr>
        <p:spPr>
          <a:xfrm>
            <a:off x="5596503" y="2840289"/>
            <a:ext cx="403628" cy="2250085"/>
          </a:xfrm>
          <a:prstGeom prst="rightArrow">
            <a:avLst>
              <a:gd name="adj1" fmla="val 61210"/>
              <a:gd name="adj2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346" tIns="46173" rIns="92346" bIns="46173" anchor="ctr"/>
          <a:lstStyle/>
          <a:p>
            <a:pPr>
              <a:defRPr/>
            </a:pPr>
            <a:endParaRPr lang="zh-CN" altLang="en-US" sz="1799">
              <a:solidFill>
                <a:srgbClr val="FFFFFF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347263" y="5166491"/>
            <a:ext cx="4050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经验证：</a:t>
            </a:r>
            <a:r>
              <a:rPr lang="en-US" altLang="zh-CN" sz="1400" dirty="0" err="1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djprobe</a:t>
            </a:r>
            <a:r>
              <a:rPr lang="zh-CN" altLang="en-US" sz="14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能带来</a:t>
            </a:r>
            <a:r>
              <a:rPr lang="en-US" altLang="zh-CN" sz="14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CN" altLang="en-US" sz="1400" dirty="0" smtClean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倍的性能提升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09311" y="3012769"/>
            <a:ext cx="4833455" cy="212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3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rgbClr val="F0F4FA"/>
            </a:gs>
            <a:gs pos="79000">
              <a:schemeClr val="accent1">
                <a:lumMod val="20000"/>
                <a:lumOff val="80000"/>
              </a:schemeClr>
            </a:gs>
          </a:gsLst>
          <a:lin ang="1200000" scaled="0"/>
          <a:tileRect/>
        </a:gradFill>
        <a:ln>
          <a:noFill/>
        </a:ln>
      </a:spPr>
      <a:bodyPr rtlCol="0" anchor="ctr"/>
      <a:lstStyle>
        <a:defPPr algn="ctr">
          <a:defRPr sz="5800" dirty="0">
            <a:latin typeface="思源黑体 CN Bold" panose="020B0800000000000000" pitchFamily="34" charset="-122"/>
            <a:ea typeface="思源黑体 CN Bold" panose="020B0800000000000000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12043</TotalTime>
  <Words>1473</Words>
  <Application>Microsoft Office PowerPoint</Application>
  <PresentationFormat>宽屏</PresentationFormat>
  <Paragraphs>197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等线</vt:lpstr>
      <vt:lpstr>等线 Light</vt:lpstr>
      <vt:lpstr>思源黑体 CN Bold</vt:lpstr>
      <vt:lpstr>思源黑体 CN Heavy</vt:lpstr>
      <vt:lpstr>思源宋体 CN Heavy</vt:lpstr>
      <vt:lpstr>宋体</vt:lpstr>
      <vt:lpstr>Microsoft YaHei</vt:lpstr>
      <vt:lpstr>Microsoft YaHei</vt:lpstr>
      <vt:lpstr>Arial</vt:lpstr>
      <vt:lpstr>Calibri</vt:lpstr>
      <vt:lpstr>Segoe UI Black</vt:lpstr>
      <vt:lpstr>Times New Roman</vt:lpstr>
      <vt:lpstr>Wingdings</vt:lpstr>
      <vt:lpstr>Office 主题​​</vt:lpstr>
      <vt:lpstr>PowerPoint 演示文稿</vt:lpstr>
      <vt:lpstr>嵌入式系统组件化演进，分布式性能瓶颈难以界定</vt:lpstr>
      <vt:lpstr>PowerPoint 演示文稿</vt:lpstr>
      <vt:lpstr>eBPF动态追踪技术与分布式调用链</vt:lpstr>
      <vt:lpstr>eBPF在多组件时延分析上的应用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1011</dc:creator>
  <cp:lastModifiedBy>Yangjincheng (A)</cp:lastModifiedBy>
  <cp:revision>113</cp:revision>
  <dcterms:created xsi:type="dcterms:W3CDTF">2022-09-01T00:51:00Z</dcterms:created>
  <dcterms:modified xsi:type="dcterms:W3CDTF">2022-11-05T02:36:15Z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  <property fmtid="{D5CDD505-2E9C-101B-9397-08002B2CF9AE}" pid="3" name="_readonly">
    <vt:lpwstr/>
  </property>
  <property fmtid="{D5CDD505-2E9C-101B-9397-08002B2CF9AE}" pid="4" name="_change">
    <vt:lpwstr/>
  </property>
  <property fmtid="{D5CDD505-2E9C-101B-9397-08002B2CF9AE}" pid="5" name="_full-control">
    <vt:lpwstr/>
  </property>
  <property fmtid="{D5CDD505-2E9C-101B-9397-08002B2CF9AE}" pid="6" name="sflag">
    <vt:lpwstr>1667615103</vt:lpwstr>
  </property>
</Properties>
</file>