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2" r:id="rId4"/>
    <p:sldMasterId id="2147483672" r:id="rId5"/>
    <p:sldMasterId id="2147483676" r:id="rId6"/>
    <p:sldMasterId id="2147483680" r:id="rId7"/>
    <p:sldMasterId id="2147483690" r:id="rId8"/>
  </p:sldMasterIdLst>
  <p:notesMasterIdLst>
    <p:notesMasterId r:id="rId10"/>
  </p:notesMasterIdLst>
  <p:sldIdLst>
    <p:sldId id="271" r:id="rId9"/>
    <p:sldId id="289" r:id="rId11"/>
    <p:sldId id="277" r:id="rId12"/>
    <p:sldId id="272" r:id="rId13"/>
    <p:sldId id="317" r:id="rId14"/>
    <p:sldId id="332" r:id="rId15"/>
    <p:sldId id="315" r:id="rId16"/>
    <p:sldId id="336" r:id="rId17"/>
    <p:sldId id="345" r:id="rId18"/>
    <p:sldId id="333" r:id="rId19"/>
    <p:sldId id="334" r:id="rId20"/>
    <p:sldId id="316" r:id="rId21"/>
    <p:sldId id="355" r:id="rId22"/>
    <p:sldId id="303" r:id="rId23"/>
    <p:sldId id="281" r:id="rId24"/>
    <p:sldId id="353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coys" initials="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C3E4F"/>
    <a:srgbClr val="3D3633"/>
    <a:srgbClr val="F8B200"/>
    <a:srgbClr val="E09E28"/>
    <a:srgbClr val="EBC175"/>
    <a:srgbClr val="A6A6A6"/>
    <a:srgbClr val="F3F4F2"/>
    <a:srgbClr val="E2E4E0"/>
    <a:srgbClr val="D1D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2T09:22:31.912" idx="1">
    <p:pos x="10" y="10"/>
    <p:text/>
  </p:cm>
  <p:cm authorId="1" dt="2022-11-12T14:56:41.454" idx="2">
    <p:pos x="166" y="166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2.png"/><Relationship Id="rId5" Type="http://schemas.openxmlformats.org/officeDocument/2006/relationships/image" Target="../media/image3.svg"/><Relationship Id="rId4" Type="http://schemas.openxmlformats.org/officeDocument/2006/relationships/image" Target="../media/image7.png"/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1" Type="http://schemas.openxmlformats.org/officeDocument/2006/relationships/image" Target="../media/image5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2.png"/><Relationship Id="rId5" Type="http://schemas.openxmlformats.org/officeDocument/2006/relationships/image" Target="../media/image3.svg"/><Relationship Id="rId4" Type="http://schemas.openxmlformats.org/officeDocument/2006/relationships/image" Target="../media/image7.png"/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1" Type="http://schemas.openxmlformats.org/officeDocument/2006/relationships/image" Target="../media/image5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2.png"/><Relationship Id="rId5" Type="http://schemas.openxmlformats.org/officeDocument/2006/relationships/image" Target="../media/image3.svg"/><Relationship Id="rId4" Type="http://schemas.openxmlformats.org/officeDocument/2006/relationships/image" Target="../media/image7.png"/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1" Type="http://schemas.openxmlformats.org/officeDocument/2006/relationships/image" Target="../media/image5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 pitchFamily="2" charset="-122"/>
                <a:ea typeface="YouSheBiaoTiYuan" pitchFamily="2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786" y="3681624"/>
            <a:ext cx="8202279" cy="2447089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11" y="4236290"/>
            <a:ext cx="8048625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7886" y="1709738"/>
            <a:ext cx="8669564" cy="1780133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3514501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092200" y="262063"/>
            <a:ext cx="4673600" cy="1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05441" y="301"/>
            <a:ext cx="3771624" cy="1280275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975" y="1982780"/>
            <a:ext cx="1266825" cy="12668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658" y="6432668"/>
            <a:ext cx="5934075" cy="3619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22769">
            <a:off x="406526" y="6432668"/>
            <a:ext cx="5934075" cy="36195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74760">
            <a:off x="5930798" y="6405919"/>
            <a:ext cx="5934075" cy="361950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23950" y="2246313"/>
            <a:ext cx="900113" cy="771525"/>
          </a:xfr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 pitchFamily="2" charset="-122"/>
                <a:ea typeface="YouSheBiaoTiYuan" pitchFamily="2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18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YouSheBiaoTiYuan" pitchFamily="2" charset="-122"/>
                <a:ea typeface="YouSheBiaoTiYuan" pitchFamily="2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Thanks~!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日期占位符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1.png"/><Relationship Id="rId4" Type="http://schemas.openxmlformats.org/officeDocument/2006/relationships/hyperlink" Target="https://www.ebpftravel.com/" TargetMode="Externa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3" Type="http://schemas.openxmlformats.org/officeDocument/2006/relationships/theme" Target="../theme/theme2.xml"/><Relationship Id="rId22" Type="http://schemas.openxmlformats.org/officeDocument/2006/relationships/hyperlink" Target="https://www.ebpftravel.com/" TargetMode="External"/><Relationship Id="rId21" Type="http://schemas.openxmlformats.org/officeDocument/2006/relationships/image" Target="../media/image9.svg"/><Relationship Id="rId20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9" Type="http://schemas.openxmlformats.org/officeDocument/2006/relationships/image" Target="../media/image8.svg"/><Relationship Id="rId18" Type="http://schemas.openxmlformats.org/officeDocument/2006/relationships/image" Target="../media/image14.png"/><Relationship Id="rId17" Type="http://schemas.openxmlformats.org/officeDocument/2006/relationships/image" Target="../media/image7.svg"/><Relationship Id="rId16" Type="http://schemas.openxmlformats.org/officeDocument/2006/relationships/image" Target="../media/image13.png"/><Relationship Id="rId15" Type="http://schemas.openxmlformats.org/officeDocument/2006/relationships/image" Target="../media/image1.svg"/><Relationship Id="rId14" Type="http://schemas.openxmlformats.org/officeDocument/2006/relationships/image" Target="../media/image5.png"/><Relationship Id="rId13" Type="http://schemas.openxmlformats.org/officeDocument/2006/relationships/image" Target="../media/image6.sv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3" Type="http://schemas.openxmlformats.org/officeDocument/2006/relationships/theme" Target="../theme/theme3.xml"/><Relationship Id="rId22" Type="http://schemas.openxmlformats.org/officeDocument/2006/relationships/hyperlink" Target="https://www.ebpftravel.com/" TargetMode="External"/><Relationship Id="rId21" Type="http://schemas.openxmlformats.org/officeDocument/2006/relationships/image" Target="../media/image9.svg"/><Relationship Id="rId20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9" Type="http://schemas.openxmlformats.org/officeDocument/2006/relationships/image" Target="../media/image8.svg"/><Relationship Id="rId18" Type="http://schemas.openxmlformats.org/officeDocument/2006/relationships/image" Target="../media/image14.png"/><Relationship Id="rId17" Type="http://schemas.openxmlformats.org/officeDocument/2006/relationships/image" Target="../media/image7.svg"/><Relationship Id="rId16" Type="http://schemas.openxmlformats.org/officeDocument/2006/relationships/image" Target="../media/image13.png"/><Relationship Id="rId15" Type="http://schemas.openxmlformats.org/officeDocument/2006/relationships/image" Target="../media/image1.svg"/><Relationship Id="rId14" Type="http://schemas.openxmlformats.org/officeDocument/2006/relationships/image" Target="../media/image5.png"/><Relationship Id="rId13" Type="http://schemas.openxmlformats.org/officeDocument/2006/relationships/image" Target="../media/image6.sv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11.png"/><Relationship Id="rId4" Type="http://schemas.openxmlformats.org/officeDocument/2006/relationships/hyperlink" Target="https://www.ebpftravel.com/" TargetMode="Externa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11.png"/><Relationship Id="rId4" Type="http://schemas.openxmlformats.org/officeDocument/2006/relationships/hyperlink" Target="https://www.ebpftravel.com/" TargetMode="Externa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3" Type="http://schemas.openxmlformats.org/officeDocument/2006/relationships/theme" Target="../theme/theme6.xml"/><Relationship Id="rId22" Type="http://schemas.openxmlformats.org/officeDocument/2006/relationships/hyperlink" Target="https://www.ebpftravel.com/" TargetMode="External"/><Relationship Id="rId21" Type="http://schemas.openxmlformats.org/officeDocument/2006/relationships/image" Target="../media/image9.svg"/><Relationship Id="rId20" Type="http://schemas.openxmlformats.org/officeDocument/2006/relationships/image" Target="../media/image15.png"/><Relationship Id="rId2" Type="http://schemas.openxmlformats.org/officeDocument/2006/relationships/slideLayout" Target="../slideLayouts/slideLayout29.xml"/><Relationship Id="rId19" Type="http://schemas.openxmlformats.org/officeDocument/2006/relationships/image" Target="../media/image8.svg"/><Relationship Id="rId18" Type="http://schemas.openxmlformats.org/officeDocument/2006/relationships/image" Target="../media/image14.png"/><Relationship Id="rId17" Type="http://schemas.openxmlformats.org/officeDocument/2006/relationships/image" Target="../media/image7.svg"/><Relationship Id="rId16" Type="http://schemas.openxmlformats.org/officeDocument/2006/relationships/image" Target="../media/image13.png"/><Relationship Id="rId15" Type="http://schemas.openxmlformats.org/officeDocument/2006/relationships/image" Target="../media/image1.svg"/><Relationship Id="rId14" Type="http://schemas.openxmlformats.org/officeDocument/2006/relationships/image" Target="../media/image5.png"/><Relationship Id="rId13" Type="http://schemas.openxmlformats.org/officeDocument/2006/relationships/image" Target="../media/image6.sv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3" Type="http://schemas.openxmlformats.org/officeDocument/2006/relationships/theme" Target="../theme/theme7.xml"/><Relationship Id="rId22" Type="http://schemas.openxmlformats.org/officeDocument/2006/relationships/hyperlink" Target="https://www.ebpftravel.com/" TargetMode="External"/><Relationship Id="rId21" Type="http://schemas.openxmlformats.org/officeDocument/2006/relationships/image" Target="../media/image9.svg"/><Relationship Id="rId20" Type="http://schemas.openxmlformats.org/officeDocument/2006/relationships/image" Target="../media/image15.png"/><Relationship Id="rId2" Type="http://schemas.openxmlformats.org/officeDocument/2006/relationships/slideLayout" Target="../slideLayouts/slideLayout38.xml"/><Relationship Id="rId19" Type="http://schemas.openxmlformats.org/officeDocument/2006/relationships/image" Target="../media/image8.svg"/><Relationship Id="rId18" Type="http://schemas.openxmlformats.org/officeDocument/2006/relationships/image" Target="../media/image14.png"/><Relationship Id="rId17" Type="http://schemas.openxmlformats.org/officeDocument/2006/relationships/image" Target="../media/image7.svg"/><Relationship Id="rId16" Type="http://schemas.openxmlformats.org/officeDocument/2006/relationships/image" Target="../media/image13.png"/><Relationship Id="rId15" Type="http://schemas.openxmlformats.org/officeDocument/2006/relationships/image" Target="../media/image1.svg"/><Relationship Id="rId14" Type="http://schemas.openxmlformats.org/officeDocument/2006/relationships/image" Target="../media/image5.png"/><Relationship Id="rId13" Type="http://schemas.openxmlformats.org/officeDocument/2006/relationships/image" Target="../media/image6.sv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 panose="020B0500000000000000" pitchFamily="34" charset="-128"/>
          <a:ea typeface="Source Han Sans CN Heavy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2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2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 panose="020B0500000000000000" pitchFamily="34" charset="-128"/>
          <a:ea typeface="Source Han Sans CN Heavy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333F50"/>
          </a:solidFill>
          <a:latin typeface="Source Han Sans CN Heavy" panose="020B0500000000000000" pitchFamily="34" charset="-128"/>
          <a:ea typeface="Source Han Sans CN Heavy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2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7" y="-6359"/>
            <a:ext cx="1326021" cy="121791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4A22-C171-9D41-86CD-CB04D27A8D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1ABC-DC72-8A45-8E28-E339D42FAEF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22"/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>
              <a:lumMod val="75000"/>
            </a:schemeClr>
          </a:solidFill>
          <a:latin typeface="Source Han Sans CN Bold" panose="020B0500000000000000" pitchFamily="34" charset="-128"/>
          <a:ea typeface="Source Han Sans CN Bold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75000"/>
            </a:schemeClr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sv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观测云采集器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主讲人：张文杰（观测云）</a:t>
            </a:r>
            <a:endParaRPr kumimoji="1" lang="en-US" altLang="zh-CN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r>
              <a:rPr kumimoji="1" lang="en-US" altLang="zh-CN" dirty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2022-11-12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传输层网络观测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采集器使用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kprobe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类型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eBPF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程序获取部分内核函数的输入与返回值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通过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 inet_bind(6)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函数判断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 src_ip + src_port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是否为服务端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  <a:sym typeface="+mn-ea"/>
            </a:endParaRPr>
          </a:p>
          <a:p>
            <a:pPr marL="0" lvl="0">
              <a:lnSpc>
                <a:spcPct val="150000"/>
              </a:lnSpc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通过协议栈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tcp\udp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以及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ip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相关的内核函数，获取服务与客户端之间的流量大小以及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TCP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协议的连接的建立与关闭次数、重传和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RTT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信息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ChangeAspect="1"/>
          </p:cNvGraphicFramePr>
          <p:nvPr/>
        </p:nvGraphicFramePr>
        <p:xfrm>
          <a:off x="6172200" y="1825625"/>
          <a:ext cx="498284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65"/>
                <a:gridCol w="2494280"/>
              </a:tblGrid>
              <a:tr h="231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Field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名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描述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bytes_read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接收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字节数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bytes_written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发送字节数</a:t>
                      </a:r>
                      <a:endParaRPr 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retransmits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重传次数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rtt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rtt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rtt_var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rtt_var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tcp_closed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TCP 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连接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关闭次数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tcp_established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TCP 连接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建立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次数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应用层网络观测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采集器使用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AF_PACKET + 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在采集器上分析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DNS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请求，以支持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CentOS(RedHat)7.6 (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其不支持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socket filter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类型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eBPF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程序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)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，记录请求信息支持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netflow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进行域名反向解析；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对于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HTTP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请求使用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socket filter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和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uprobe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类型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eBPF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程序实现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HTTP(S)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请求分析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3365" y="681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ChangeAspect="1"/>
          </p:cNvGraphicFramePr>
          <p:nvPr/>
        </p:nvGraphicFramePr>
        <p:xfrm>
          <a:off x="838200" y="4160520"/>
          <a:ext cx="5007610" cy="17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371348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Field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名（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dns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）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描述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count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一个采集周期内的请求总数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latency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DNS 平均请求响应时间间隔</a:t>
                      </a:r>
                      <a:endParaRPr 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latency_max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DNS 最大请求的响应时间间隔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rcode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DNS 响应码: 0 - NoError, 1 - FormErr, 2 - ServFail, 3 - NXDomain, 4 - NotImp, 5 - Refused, ...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ChangeAspect="1"/>
          </p:cNvGraphicFramePr>
          <p:nvPr/>
        </p:nvGraphicFramePr>
        <p:xfrm>
          <a:off x="6346190" y="4160520"/>
          <a:ext cx="5007610" cy="230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371348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Field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名（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http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）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描述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count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一个采集周期内的请求总数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http_version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1.1 / 1.0 ...</a:t>
                      </a:r>
                      <a:endParaRPr 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latency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TTFB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method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GET/POST...</a:t>
                      </a:r>
                      <a:endParaRPr 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path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请求路径</a:t>
                      </a:r>
                      <a:endParaRPr lang="en-US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status_code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状态码，如 200, 301, 404 ...</a:t>
                      </a:r>
                      <a:endParaRPr lang="en-US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truncated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请求路径长度达到采集的(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约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150</a:t>
                      </a:r>
                      <a:r>
                        <a:rPr lang="en-US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)字节上限，存在截断可能</a:t>
                      </a:r>
                      <a:endParaRPr lang="en-US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</a:rPr>
              <a:t>功能演示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</a:rPr>
              <a:t>纸上得来终觉浅，绝知此事要躬行。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思源黑体 CN" panose="020B0500000000000000" charset="-122"/>
                <a:ea typeface="思源黑体 CN" panose="020B0500000000000000" charset="-122"/>
              </a:rPr>
              <a:t>03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用户地理分布及</a:t>
            </a:r>
            <a:r>
              <a:rPr lang="en-US" altLang="zh-CN"/>
              <a:t> TCP </a:t>
            </a:r>
            <a:r>
              <a:rPr lang="zh-CN" altLang="en-US"/>
              <a:t>时延</a:t>
            </a:r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9370" y="1825625"/>
            <a:ext cx="957326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主机间四层网络拓扑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3175" y="1473835"/>
            <a:ext cx="7396480" cy="5263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K8s </a:t>
            </a:r>
            <a:r>
              <a:rPr kumimoji="1" lang="en-US" altLang="zh-CN" dirty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Pod </a:t>
            </a:r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间网络拓扑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380" y="1691005"/>
            <a:ext cx="6862445" cy="496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K8s Deployment </a:t>
            </a: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间网络拓扑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1334135"/>
            <a:ext cx="7101205" cy="552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7641" y="380087"/>
            <a:ext cx="847725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>
            <a:fillRect/>
          </a:stretch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自我介绍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姓名：张文杰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工作职责：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基础技术研发团队</a:t>
            </a:r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-</a:t>
            </a: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系统开发工程师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发展方向：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可观测性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eBPF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程序语言开发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NLP</a:t>
            </a:r>
            <a:endParaRPr lang="en-US" altLang="zh-CN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00660" y="51847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32968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2">
                    <a:lumMod val="7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2">
                    <a:lumMod val="7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>
                    <a:lumMod val="7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2">
                    <a:lumMod val="7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2">
                    <a:lumMod val="7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姓名：谭彪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工作职责：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基础技术研发团队</a:t>
            </a:r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-</a:t>
            </a: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资深系统开发工程师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发展方向：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可观测性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架构设计</a:t>
            </a:r>
            <a:endParaRPr lang="en-US" altLang="zh-CN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</a:rPr>
              <a:t>目录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8200" y="1826896"/>
            <a:ext cx="872762" cy="872762"/>
            <a:chOff x="851263" y="1525581"/>
            <a:chExt cx="872762" cy="872762"/>
          </a:xfrm>
        </p:grpSpPr>
        <p:pic>
          <p:nvPicPr>
            <p:cNvPr id="29" name="图形 2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0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>
                  <a:latin typeface="思源黑体 CN" panose="020B0500000000000000" charset="-122"/>
                  <a:ea typeface="思源黑体 CN" panose="020B0500000000000000" charset="-122"/>
                </a:rPr>
                <a:t>01</a:t>
              </a:r>
              <a:endParaRPr kumimoji="1" lang="zh-CN" altLang="en-US" dirty="0">
                <a:latin typeface="思源黑体 CN" panose="020B0500000000000000" charset="-122"/>
                <a:ea typeface="思源黑体 CN" panose="020B0500000000000000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037806" y="197088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sz="3200" b="1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</a:rPr>
              <a:t>观测云采集器</a:t>
            </a:r>
            <a:endParaRPr kumimoji="1" sz="3200" b="1" dirty="0">
              <a:solidFill>
                <a:schemeClr val="tx2">
                  <a:lumMod val="75000"/>
                </a:schemeClr>
              </a:solidFill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38200" y="2900504"/>
            <a:ext cx="872762" cy="872762"/>
            <a:chOff x="851263" y="1525581"/>
            <a:chExt cx="872762" cy="872762"/>
          </a:xfrm>
        </p:grpSpPr>
        <p:pic>
          <p:nvPicPr>
            <p:cNvPr id="33" name="图形 3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4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>
                  <a:latin typeface="思源黑体 CN" panose="020B0500000000000000" charset="-122"/>
                  <a:ea typeface="思源黑体 CN" panose="020B0500000000000000" charset="-122"/>
                </a:rPr>
                <a:t>02</a:t>
              </a:r>
              <a:endParaRPr kumimoji="1" lang="zh-CN" altLang="en-US" dirty="0">
                <a:latin typeface="思源黑体 CN" panose="020B0500000000000000" charset="-122"/>
                <a:ea typeface="思源黑体 CN" panose="020B0500000000000000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037806" y="3044496"/>
            <a:ext cx="3977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3200" b="1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eBPF 实践-网络观测</a:t>
            </a:r>
            <a:r>
              <a:rPr kumimoji="1" lang="en-US" altLang="zh-CN" sz="3200" b="1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</a:t>
            </a:r>
            <a:endParaRPr kumimoji="1" lang="en-US" altLang="zh-CN" sz="3200" b="1" dirty="0">
              <a:solidFill>
                <a:schemeClr val="tx2">
                  <a:lumMod val="75000"/>
                </a:schemeClr>
              </a:solidFill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38200" y="3974112"/>
            <a:ext cx="872762" cy="872762"/>
            <a:chOff x="851263" y="1525581"/>
            <a:chExt cx="872762" cy="872762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51263" y="1525581"/>
              <a:ext cx="872762" cy="872762"/>
            </a:xfrm>
            <a:prstGeom prst="rect">
              <a:avLst/>
            </a:prstGeom>
          </p:spPr>
        </p:pic>
        <p:sp>
          <p:nvSpPr>
            <p:cNvPr id="38" name="文本占位符 20"/>
            <p:cNvSpPr txBox="1"/>
            <p:nvPr/>
          </p:nvSpPr>
          <p:spPr>
            <a:xfrm>
              <a:off x="977583" y="1726427"/>
              <a:ext cx="620121" cy="47106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b="1" i="0" kern="1200">
                  <a:solidFill>
                    <a:schemeClr val="bg1"/>
                  </a:solidFill>
                  <a:latin typeface="Source Han Sans CN Bold" panose="020B0500000000000000" pitchFamily="34" charset="-128"/>
                  <a:ea typeface="Source Han Sans CN Bold" panose="020B0500000000000000" pitchFamily="34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>
                  <a:latin typeface="思源黑体 CN" panose="020B0500000000000000" charset="-122"/>
                  <a:ea typeface="思源黑体 CN" panose="020B0500000000000000" charset="-122"/>
                </a:rPr>
                <a:t>03</a:t>
              </a:r>
              <a:endParaRPr kumimoji="1" lang="zh-CN" altLang="en-US" dirty="0">
                <a:latin typeface="思源黑体 CN" panose="020B0500000000000000" charset="-122"/>
                <a:ea typeface="思源黑体 CN" panose="020B0500000000000000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037806" y="411810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</a:rPr>
              <a:t>功能</a:t>
            </a:r>
            <a:r>
              <a:rPr kumimoji="1" sz="3200" b="1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</a:rPr>
              <a:t>演示</a:t>
            </a:r>
            <a:endParaRPr kumimoji="1" sz="3200" b="1" dirty="0">
              <a:solidFill>
                <a:schemeClr val="tx2">
                  <a:lumMod val="75000"/>
                </a:schemeClr>
              </a:solidFill>
              <a:latin typeface="思源黑体 CN" panose="020B0500000000000000" charset="-122"/>
              <a:ea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</a:rPr>
              <a:t>观测云采集器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</a:rPr>
              <a:t>纸上得来终觉浅，绝知此事要躬行。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思源黑体 CN" panose="020B0500000000000000" charset="-122"/>
                <a:ea typeface="思源黑体 CN" panose="020B0500000000000000" charset="-122"/>
              </a:rPr>
              <a:t>01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什么是观测云采集器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观测云采集器是一款开源、一体式的数据采集 Agent，它提供全平台操作系统支持，拥有全面数据采集能力，涵盖基础设施、指标、日志、应用性能、用户访问以及安全巡检等各种场景。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</a:t>
            </a:r>
            <a:endParaRPr lang="en-US" altLang="zh-CN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marL="0" indent="5080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通过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eBPF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技术的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引入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，观测云采集器实践了网络传输层和应用层的部分协议的可观测。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采集器架构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aaaa.drawio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035" y="182245"/>
            <a:ext cx="4519930" cy="649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eBPF </a:t>
            </a:r>
            <a:r>
              <a:rPr kumimoji="1" lang="zh-CN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实践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-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  <a:sym typeface="+mn-ea"/>
              </a:rPr>
              <a:t>网络观测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思源黑体 CN" panose="020B0500000000000000" charset="-122"/>
                <a:ea typeface="思源黑体 CN" panose="020B0500000000000000" charset="-122"/>
              </a:rPr>
              <a:t>纸上得来终觉浅，绝知此事要躬行。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思源黑体 CN" panose="020B0500000000000000" charset="-122"/>
                <a:ea typeface="思源黑体 CN" panose="020B0500000000000000" charset="-122"/>
              </a:rPr>
              <a:t>02</a:t>
            </a:r>
            <a:endParaRPr kumimoji="1" lang="zh-CN" altLang="en-US" dirty="0">
              <a:latin typeface="思源黑体 CN" panose="020B0500000000000000" charset="-122"/>
              <a:ea typeface="思源黑体 C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思源黑体 CN" panose="020B0500000000000000" charset="-122"/>
                <a:ea typeface="思源黑体 CN" panose="020B0500000000000000" charset="-122"/>
              </a:rPr>
              <a:t>eBPF </a:t>
            </a:r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技术应用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        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为了实现网络协议可观测，观测云采集器使用了三种类型的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 eBPF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程序：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 socket filter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、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kprobe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、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uprobe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，从而能够抓取以太网帧、跟踪与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 socket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和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</a:rPr>
              <a:t> TCP/IP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</a:rPr>
              <a:t>协议栈相关的内核函数以及用户共享库函数。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pic>
        <p:nvPicPr>
          <p:cNvPr id="9" name="图片 8" descr="ebpf-net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3505" y="987425"/>
            <a:ext cx="5828665" cy="58286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36780" y="431101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思源黑体 CN" panose="020B0500000000000000" charset="-122"/>
                <a:ea typeface="思源黑体 CN" panose="020B0500000000000000" charset="-122"/>
              </a:rPr>
              <a:t>数据采集</a:t>
            </a:r>
            <a:endParaRPr lang="zh-CN" altLang="en-US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观测云采集器的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eBPF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网络观测功能采集并生成了三个数据集，分别为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netflow, dnsflow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和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httpflow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，其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tag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基本相同，以下是其</a:t>
            </a:r>
            <a:r>
              <a:rPr lang="en-US" altLang="zh-CN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 tag </a:t>
            </a:r>
            <a:r>
              <a:rPr lang="zh-CN" altLang="en-US" sz="2000">
                <a:latin typeface="思源黑体 CN" panose="020B0500000000000000" charset="-122"/>
                <a:ea typeface="思源黑体 CN" panose="020B0500000000000000" charset="-122"/>
                <a:cs typeface="思源黑体 CN" panose="020B0500000000000000" charset="-122"/>
              </a:rPr>
              <a:t>名与描述：</a:t>
            </a: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latin typeface="思源黑体 CN" panose="020B0500000000000000" charset="-122"/>
              <a:ea typeface="思源黑体 CN" panose="020B0500000000000000" charset="-122"/>
              <a:cs typeface="思源黑体 CN" panose="020B0500000000000000" charset="-122"/>
            </a:endParaRPr>
          </a:p>
        </p:txBody>
      </p:sp>
      <p:graphicFrame>
        <p:nvGraphicFramePr>
          <p:cNvPr id="9" name="表格 8"/>
          <p:cNvGraphicFramePr>
            <a:graphicFrameLocks noChangeAspect="1"/>
          </p:cNvGraphicFramePr>
          <p:nvPr/>
        </p:nvGraphicFramePr>
        <p:xfrm>
          <a:off x="1159510" y="3300095"/>
          <a:ext cx="45821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/>
                <a:gridCol w="343789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Tag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名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描述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src_ip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源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IP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_ip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目标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IP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src_port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源端口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_port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目标端口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transport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tcp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或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udp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family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IPv4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或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IPv6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direction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传输方向（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incoming/outgoing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）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src_ip_type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源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IP 类型 (other/private/multicast)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dst_ip_type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目标 IP 类型 (other/private/multicast)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host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主机名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source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数据源（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netflow,httpflow,dnsflow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）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ChangeAspect="1"/>
          </p:cNvGraphicFramePr>
          <p:nvPr/>
        </p:nvGraphicFramePr>
        <p:xfrm>
          <a:off x="6096635" y="3300095"/>
          <a:ext cx="525716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65"/>
                <a:gridCol w="2768600"/>
              </a:tblGrid>
              <a:tr h="266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Tag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名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描述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pid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进程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id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，仅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netflow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dst_domain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仅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netflow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，来自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dnsflow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抓包记录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src_k8s_namespace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源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 service </a:t>
                      </a: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归属的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namespace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src_k8s_deployment_name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源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serivce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归属的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deployment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src_k8s_service_name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源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service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src_k8s_pod_name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源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pod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_k8s_namespace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目标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 service </a:t>
                      </a: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归属的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namespace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_k8s_deployment_name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目标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serivce 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归属的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deployment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sym typeface="+mn-ea"/>
                        </a:rPr>
                        <a:t>dst_k8s_service_name</a:t>
                      </a:r>
                      <a:endParaRPr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目标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service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192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dst_k8s_pod_name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目标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 pod</a:t>
                      </a:r>
                      <a:endParaRPr lang="en-US" altLang="zh-CN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</a:rPr>
                        <a:t>sub_source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子来源，默认</a:t>
                      </a:r>
                      <a:r>
                        <a:rPr lang="en-US" alt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 N/A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</a:rPr>
                        <a:t>，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如</a:t>
                      </a: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若为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 Kubernetes 流量</a:t>
                      </a:r>
                      <a:r>
                        <a:rPr lang="zh-CN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则</a:t>
                      </a:r>
                      <a:r>
                        <a:rPr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为 K8</a:t>
                      </a:r>
                      <a:r>
                        <a:rPr 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s</a:t>
                      </a:r>
                      <a:r>
                        <a:rPr lang="zh-CN" altLang="en-US" sz="1200">
                          <a:latin typeface="思源黑体 CN" panose="020B0500000000000000" charset="-122"/>
                          <a:ea typeface="思源黑体 CN" panose="020B0500000000000000" charset="-122"/>
                          <a:cs typeface="思源黑体 CN" panose="020B0500000000000000" charset="-122"/>
                          <a:sym typeface="+mn-ea"/>
                        </a:rPr>
                        <a:t>。</a:t>
                      </a:r>
                      <a:endParaRPr lang="zh-CN" altLang="en-US" sz="1200">
                        <a:latin typeface="思源黑体 CN" panose="020B0500000000000000" charset="-122"/>
                        <a:ea typeface="思源黑体 CN" panose="020B0500000000000000" charset="-122"/>
                        <a:cs typeface="思源黑体 CN" panose="020B0500000000000000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演示</Application>
  <PresentationFormat>宽屏</PresentationFormat>
  <Paragraphs>272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思源黑体 CN Bold</vt:lpstr>
      <vt:lpstr>黑体</vt:lpstr>
      <vt:lpstr>思源宋体 CN Heavy</vt:lpstr>
      <vt:lpstr>Source Han Sans CN Heavy</vt:lpstr>
      <vt:lpstr>Source Han Sans CN Regular</vt:lpstr>
      <vt:lpstr>Source Han Sans CN Bold</vt:lpstr>
      <vt:lpstr>YouSheBiaoTiYuan</vt:lpstr>
      <vt:lpstr>AR PL UKai CN</vt:lpstr>
      <vt:lpstr>思源黑体 CN</vt:lpstr>
      <vt:lpstr>微软雅黑</vt:lpstr>
      <vt:lpstr>Arial Unicode MS</vt:lpstr>
      <vt:lpstr>等线</vt:lpstr>
      <vt:lpstr>Calibri</vt:lpstr>
      <vt:lpstr>Office 主题​​</vt:lpstr>
      <vt:lpstr>自定义设计方案</vt:lpstr>
      <vt:lpstr>1_自定义设计方案</vt:lpstr>
      <vt:lpstr>1_Office 主题​​</vt:lpstr>
      <vt:lpstr>2_Office 主题​​</vt:lpstr>
      <vt:lpstr>2_自定义设计方案</vt:lpstr>
      <vt:lpstr>3_自定义设计方案</vt:lpstr>
      <vt:lpstr>观测云采集器</vt:lpstr>
      <vt:lpstr>自我介绍</vt:lpstr>
      <vt:lpstr>目录</vt:lpstr>
      <vt:lpstr>观测云采集器</vt:lpstr>
      <vt:lpstr>什么是观测云采集器</vt:lpstr>
      <vt:lpstr>采集器架构</vt:lpstr>
      <vt:lpstr>eBPF 实践-网络观测</vt:lpstr>
      <vt:lpstr>eBPF 技术应用</vt:lpstr>
      <vt:lpstr>数据采集</vt:lpstr>
      <vt:lpstr>传输层网络观测</vt:lpstr>
      <vt:lpstr>应用层网络观测</vt:lpstr>
      <vt:lpstr>功能演示</vt:lpstr>
      <vt:lpstr>用户地理分布及 TCP 时延</vt:lpstr>
      <vt:lpstr>主机间四层网络拓扑</vt:lpstr>
      <vt:lpstr>K8s Pod 间网络拓扑</vt:lpstr>
      <vt:lpstr>K8s Deployment 间网络拓扑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vircoys</cp:lastModifiedBy>
  <cp:revision>293</cp:revision>
  <dcterms:created xsi:type="dcterms:W3CDTF">2022-11-12T06:57:43Z</dcterms:created>
  <dcterms:modified xsi:type="dcterms:W3CDTF">2022-11-12T06:57:43Z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