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487" r:id="rId3"/>
    <p:sldId id="302" r:id="rId4"/>
    <p:sldId id="462" r:id="rId5"/>
    <p:sldId id="454" r:id="rId6"/>
    <p:sldId id="491" r:id="rId7"/>
    <p:sldId id="492" r:id="rId8"/>
    <p:sldId id="493" r:id="rId9"/>
    <p:sldId id="498" r:id="rId10"/>
    <p:sldId id="495" r:id="rId11"/>
    <p:sldId id="271" r:id="rId12"/>
    <p:sldId id="494" r:id="rId13"/>
    <p:sldId id="350" r:id="rId14"/>
    <p:sldId id="488" r:id="rId15"/>
    <p:sldId id="489" r:id="rId16"/>
    <p:sldId id="496" r:id="rId17"/>
    <p:sldId id="471" r:id="rId18"/>
    <p:sldId id="500" r:id="rId19"/>
    <p:sldId id="490" r:id="rId20"/>
    <p:sldId id="482" r:id="rId21"/>
    <p:sldId id="486" r:id="rId22"/>
    <p:sldId id="480" r:id="rId23"/>
    <p:sldId id="265" r:id="rId24"/>
    <p:sldId id="485" r:id="rId25"/>
    <p:sldId id="470" r:id="rId26"/>
    <p:sldId id="497" r:id="rId27"/>
    <p:sldId id="351" r:id="rId28"/>
    <p:sldId id="501" r:id="rId29"/>
    <p:sldId id="477" r:id="rId30"/>
    <p:sldId id="338" r:id="rId31"/>
  </p:sldIdLst>
  <p:sldSz cx="9144000" cy="5143500" type="screen16x9"/>
  <p:notesSz cx="6858000" cy="9144000"/>
  <p:custDataLst>
    <p:tags r:id="rId34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426">
          <p15:clr>
            <a:srgbClr val="A4A3A4"/>
          </p15:clr>
        </p15:guide>
        <p15:guide id="4" pos="127">
          <p15:clr>
            <a:srgbClr val="A4A3A4"/>
          </p15:clr>
        </p15:guide>
        <p15:guide id="5" orient="horz" pos="2682">
          <p15:clr>
            <a:srgbClr val="A4A3A4"/>
          </p15:clr>
        </p15:guide>
        <p15:guide id="6" pos="5689">
          <p15:clr>
            <a:srgbClr val="A4A3A4"/>
          </p15:clr>
        </p15:guide>
        <p15:guide id="7" orient="horz" pos="1174">
          <p15:clr>
            <a:srgbClr val="A4A3A4"/>
          </p15:clr>
        </p15:guide>
        <p15:guide id="8" orient="horz" pos="1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BEA0"/>
    <a:srgbClr val="C75349"/>
    <a:srgbClr val="212834"/>
    <a:srgbClr val="F2F2F2"/>
    <a:srgbClr val="1D3E6B"/>
    <a:srgbClr val="3B2213"/>
    <a:srgbClr val="FEDA5B"/>
    <a:srgbClr val="FEE600"/>
    <a:srgbClr val="464646"/>
    <a:srgbClr val="70B4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ED2F1-CEBA-426C-8BEF-4BEBF8C2A859}" v="6" dt="2022-11-12T05:58:18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992" autoAdjust="0"/>
    <p:restoredTop sz="95026" autoAdjust="0"/>
  </p:normalViewPr>
  <p:slideViewPr>
    <p:cSldViewPr snapToGrid="0" showGuides="1">
      <p:cViewPr varScale="1">
        <p:scale>
          <a:sx n="111" d="100"/>
          <a:sy n="111" d="100"/>
        </p:scale>
        <p:origin x="75" y="51"/>
      </p:cViewPr>
      <p:guideLst>
        <p:guide orient="horz" pos="2150"/>
        <p:guide pos="2880"/>
        <p:guide orient="horz" pos="2426"/>
        <p:guide pos="127"/>
        <p:guide orient="horz" pos="2682"/>
        <p:guide pos="5689"/>
        <p:guide orient="horz" pos="1174"/>
        <p:guide orient="horz" pos="1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174" y="43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8885A-1B81-4E7F-B793-12A31F916A32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0C853-DC6C-4924-B1F2-08CE44BD35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7FC2F-FDF9-4A3A-8E00-C9FCC9B036D8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6C439-5B31-42A4-9D65-F2D199E888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78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33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744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6C439-5B31-42A4-9D65-F2D199E8886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色底图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3.jpg" descr="3.jpg"/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图像" descr="图像"/>
          <p:cNvPicPr>
            <a:picLocks noChangeAspect="1"/>
          </p:cNvPicPr>
          <p:nvPr/>
        </p:nvPicPr>
        <p:blipFill>
          <a:blip r:embed="rId3"/>
          <a:srcRect t="161" b="161"/>
          <a:stretch>
            <a:fillRect/>
          </a:stretch>
        </p:blipFill>
        <p:spPr>
          <a:xfrm>
            <a:off x="324980" y="328753"/>
            <a:ext cx="2657532" cy="145841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486400" y="4491038"/>
            <a:ext cx="2133600" cy="276225"/>
          </a:xfrm>
          <a:prstGeom prst="rect">
            <a:avLst/>
          </a:prstGeom>
        </p:spPr>
        <p:txBody>
          <a:bodyPr anchor="b"/>
          <a:lstStyle>
            <a:lvl1pPr defTabSz="219075">
              <a:defRPr sz="675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63528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0" name="组合 29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1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2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8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9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0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1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2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3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4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5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6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7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8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9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0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1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2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3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4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5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6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0" y="1201410"/>
            <a:ext cx="9144000" cy="1881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5639" y="4748135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2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3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4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5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6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7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8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9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1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8"/>
          </p:nvPr>
        </p:nvSpPr>
        <p:spPr>
          <a:xfrm>
            <a:off x="178827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47529" y="4747679"/>
            <a:ext cx="2057400" cy="273844"/>
          </a:xfrm>
        </p:spPr>
        <p:txBody>
          <a:bodyPr/>
          <a:lstStyle>
            <a:lvl1pPr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1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2423806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3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4668785" y="1314255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135" name="Picture Placeholder 7"/>
          <p:cNvSpPr>
            <a:spLocks noGrp="1"/>
          </p:cNvSpPr>
          <p:nvPr>
            <p:ph type="pic" sz="quarter" idx="21"/>
          </p:nvPr>
        </p:nvSpPr>
        <p:spPr>
          <a:xfrm>
            <a:off x="6913764" y="2803690"/>
            <a:ext cx="2078405" cy="142108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0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grpSp>
        <p:nvGrpSpPr>
          <p:cNvPr id="38" name="组合 37"/>
          <p:cNvGrpSpPr/>
          <p:nvPr userDrawn="1"/>
        </p:nvGrpSpPr>
        <p:grpSpPr>
          <a:xfrm>
            <a:off x="207378" y="4666267"/>
            <a:ext cx="1253123" cy="407703"/>
            <a:chOff x="3302807" y="1034911"/>
            <a:chExt cx="2457878" cy="799669"/>
          </a:xfrm>
          <a:solidFill>
            <a:schemeClr val="accent1"/>
          </a:solidFill>
        </p:grpSpPr>
        <p:sp>
          <p:nvSpPr>
            <p:cNvPr id="39" name="íṡḷîḍê"/>
            <p:cNvSpPr/>
            <p:nvPr/>
          </p:nvSpPr>
          <p:spPr bwMode="auto">
            <a:xfrm>
              <a:off x="3518669" y="1287918"/>
              <a:ext cx="364442" cy="336408"/>
            </a:xfrm>
            <a:custGeom>
              <a:avLst/>
              <a:gdLst>
                <a:gd name="T0" fmla="*/ 154 w 159"/>
                <a:gd name="T1" fmla="*/ 43 h 146"/>
                <a:gd name="T2" fmla="*/ 133 w 159"/>
                <a:gd name="T3" fmla="*/ 41 h 146"/>
                <a:gd name="T4" fmla="*/ 159 w 159"/>
                <a:gd name="T5" fmla="*/ 25 h 146"/>
                <a:gd name="T6" fmla="*/ 133 w 159"/>
                <a:gd name="T7" fmla="*/ 24 h 146"/>
                <a:gd name="T8" fmla="*/ 97 w 159"/>
                <a:gd name="T9" fmla="*/ 38 h 146"/>
                <a:gd name="T10" fmla="*/ 106 w 159"/>
                <a:gd name="T11" fmla="*/ 24 h 146"/>
                <a:gd name="T12" fmla="*/ 72 w 159"/>
                <a:gd name="T13" fmla="*/ 34 h 146"/>
                <a:gd name="T14" fmla="*/ 66 w 159"/>
                <a:gd name="T15" fmla="*/ 36 h 146"/>
                <a:gd name="T16" fmla="*/ 0 w 159"/>
                <a:gd name="T17" fmla="*/ 23 h 146"/>
                <a:gd name="T18" fmla="*/ 28 w 159"/>
                <a:gd name="T19" fmla="*/ 34 h 146"/>
                <a:gd name="T20" fmla="*/ 30 w 159"/>
                <a:gd name="T21" fmla="*/ 41 h 146"/>
                <a:gd name="T22" fmla="*/ 11 w 159"/>
                <a:gd name="T23" fmla="*/ 40 h 146"/>
                <a:gd name="T24" fmla="*/ 41 w 159"/>
                <a:gd name="T25" fmla="*/ 60 h 146"/>
                <a:gd name="T26" fmla="*/ 24 w 159"/>
                <a:gd name="T27" fmla="*/ 60 h 146"/>
                <a:gd name="T28" fmla="*/ 46 w 159"/>
                <a:gd name="T29" fmla="*/ 79 h 146"/>
                <a:gd name="T30" fmla="*/ 35 w 159"/>
                <a:gd name="T31" fmla="*/ 78 h 146"/>
                <a:gd name="T32" fmla="*/ 54 w 159"/>
                <a:gd name="T33" fmla="*/ 92 h 146"/>
                <a:gd name="T34" fmla="*/ 54 w 159"/>
                <a:gd name="T35" fmla="*/ 96 h 146"/>
                <a:gd name="T36" fmla="*/ 46 w 159"/>
                <a:gd name="T37" fmla="*/ 96 h 146"/>
                <a:gd name="T38" fmla="*/ 64 w 159"/>
                <a:gd name="T39" fmla="*/ 108 h 146"/>
                <a:gd name="T40" fmla="*/ 64 w 159"/>
                <a:gd name="T41" fmla="*/ 114 h 146"/>
                <a:gd name="T42" fmla="*/ 60 w 159"/>
                <a:gd name="T43" fmla="*/ 115 h 146"/>
                <a:gd name="T44" fmla="*/ 81 w 159"/>
                <a:gd name="T45" fmla="*/ 146 h 146"/>
                <a:gd name="T46" fmla="*/ 103 w 159"/>
                <a:gd name="T47" fmla="*/ 117 h 146"/>
                <a:gd name="T48" fmla="*/ 98 w 159"/>
                <a:gd name="T49" fmla="*/ 114 h 146"/>
                <a:gd name="T50" fmla="*/ 99 w 159"/>
                <a:gd name="T51" fmla="*/ 107 h 146"/>
                <a:gd name="T52" fmla="*/ 115 w 159"/>
                <a:gd name="T53" fmla="*/ 97 h 146"/>
                <a:gd name="T54" fmla="*/ 112 w 159"/>
                <a:gd name="T55" fmla="*/ 92 h 146"/>
                <a:gd name="T56" fmla="*/ 131 w 159"/>
                <a:gd name="T57" fmla="*/ 79 h 146"/>
                <a:gd name="T58" fmla="*/ 119 w 159"/>
                <a:gd name="T59" fmla="*/ 79 h 146"/>
                <a:gd name="T60" fmla="*/ 117 w 159"/>
                <a:gd name="T61" fmla="*/ 75 h 146"/>
                <a:gd name="T62" fmla="*/ 141 w 159"/>
                <a:gd name="T63" fmla="*/ 59 h 146"/>
                <a:gd name="T64" fmla="*/ 125 w 159"/>
                <a:gd name="T65" fmla="*/ 58 h 146"/>
                <a:gd name="T66" fmla="*/ 124 w 159"/>
                <a:gd name="T67" fmla="*/ 54 h 146"/>
                <a:gd name="T68" fmla="*/ 154 w 159"/>
                <a:gd name="T69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9" h="146">
                  <a:moveTo>
                    <a:pt x="154" y="43"/>
                  </a:moveTo>
                  <a:cubicBezTo>
                    <a:pt x="133" y="41"/>
                    <a:pt x="133" y="41"/>
                    <a:pt x="133" y="41"/>
                  </a:cubicBezTo>
                  <a:cubicBezTo>
                    <a:pt x="137" y="34"/>
                    <a:pt x="155" y="37"/>
                    <a:pt x="159" y="25"/>
                  </a:cubicBezTo>
                  <a:cubicBezTo>
                    <a:pt x="133" y="24"/>
                    <a:pt x="133" y="24"/>
                    <a:pt x="133" y="24"/>
                  </a:cubicBezTo>
                  <a:cubicBezTo>
                    <a:pt x="114" y="21"/>
                    <a:pt x="107" y="39"/>
                    <a:pt x="97" y="38"/>
                  </a:cubicBezTo>
                  <a:cubicBezTo>
                    <a:pt x="88" y="29"/>
                    <a:pt x="100" y="28"/>
                    <a:pt x="106" y="24"/>
                  </a:cubicBezTo>
                  <a:cubicBezTo>
                    <a:pt x="80" y="0"/>
                    <a:pt x="72" y="32"/>
                    <a:pt x="72" y="34"/>
                  </a:cubicBezTo>
                  <a:cubicBezTo>
                    <a:pt x="71" y="37"/>
                    <a:pt x="68" y="38"/>
                    <a:pt x="66" y="36"/>
                  </a:cubicBezTo>
                  <a:cubicBezTo>
                    <a:pt x="58" y="12"/>
                    <a:pt x="33" y="22"/>
                    <a:pt x="0" y="23"/>
                  </a:cubicBezTo>
                  <a:cubicBezTo>
                    <a:pt x="8" y="31"/>
                    <a:pt x="17" y="32"/>
                    <a:pt x="28" y="34"/>
                  </a:cubicBezTo>
                  <a:cubicBezTo>
                    <a:pt x="30" y="36"/>
                    <a:pt x="32" y="38"/>
                    <a:pt x="30" y="41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9" y="58"/>
                    <a:pt x="35" y="49"/>
                    <a:pt x="41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5" y="75"/>
                    <a:pt x="41" y="68"/>
                    <a:pt x="46" y="79"/>
                  </a:cubicBezTo>
                  <a:cubicBezTo>
                    <a:pt x="35" y="78"/>
                    <a:pt x="35" y="78"/>
                    <a:pt x="35" y="78"/>
                  </a:cubicBezTo>
                  <a:cubicBezTo>
                    <a:pt x="40" y="90"/>
                    <a:pt x="48" y="91"/>
                    <a:pt x="54" y="92"/>
                  </a:cubicBezTo>
                  <a:cubicBezTo>
                    <a:pt x="54" y="96"/>
                    <a:pt x="54" y="96"/>
                    <a:pt x="54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104"/>
                    <a:pt x="57" y="109"/>
                    <a:pt x="64" y="108"/>
                  </a:cubicBezTo>
                  <a:cubicBezTo>
                    <a:pt x="64" y="114"/>
                    <a:pt x="64" y="114"/>
                    <a:pt x="64" y="114"/>
                  </a:cubicBezTo>
                  <a:cubicBezTo>
                    <a:pt x="60" y="115"/>
                    <a:pt x="60" y="115"/>
                    <a:pt x="60" y="115"/>
                  </a:cubicBezTo>
                  <a:cubicBezTo>
                    <a:pt x="81" y="146"/>
                    <a:pt x="81" y="146"/>
                    <a:pt x="81" y="146"/>
                  </a:cubicBezTo>
                  <a:cubicBezTo>
                    <a:pt x="103" y="117"/>
                    <a:pt x="103" y="117"/>
                    <a:pt x="103" y="117"/>
                  </a:cubicBezTo>
                  <a:cubicBezTo>
                    <a:pt x="98" y="114"/>
                    <a:pt x="98" y="114"/>
                    <a:pt x="98" y="114"/>
                  </a:cubicBezTo>
                  <a:cubicBezTo>
                    <a:pt x="99" y="107"/>
                    <a:pt x="99" y="107"/>
                    <a:pt x="99" y="107"/>
                  </a:cubicBezTo>
                  <a:cubicBezTo>
                    <a:pt x="105" y="108"/>
                    <a:pt x="111" y="106"/>
                    <a:pt x="115" y="97"/>
                  </a:cubicBezTo>
                  <a:cubicBezTo>
                    <a:pt x="114" y="95"/>
                    <a:pt x="99" y="99"/>
                    <a:pt x="112" y="92"/>
                  </a:cubicBezTo>
                  <a:cubicBezTo>
                    <a:pt x="120" y="91"/>
                    <a:pt x="125" y="85"/>
                    <a:pt x="131" y="79"/>
                  </a:cubicBezTo>
                  <a:cubicBezTo>
                    <a:pt x="119" y="79"/>
                    <a:pt x="119" y="79"/>
                    <a:pt x="119" y="79"/>
                  </a:cubicBezTo>
                  <a:cubicBezTo>
                    <a:pt x="117" y="78"/>
                    <a:pt x="116" y="76"/>
                    <a:pt x="117" y="75"/>
                  </a:cubicBezTo>
                  <a:cubicBezTo>
                    <a:pt x="125" y="74"/>
                    <a:pt x="137" y="70"/>
                    <a:pt x="141" y="59"/>
                  </a:cubicBezTo>
                  <a:cubicBezTo>
                    <a:pt x="125" y="58"/>
                    <a:pt x="125" y="58"/>
                    <a:pt x="125" y="58"/>
                  </a:cubicBezTo>
                  <a:cubicBezTo>
                    <a:pt x="122" y="57"/>
                    <a:pt x="123" y="55"/>
                    <a:pt x="124" y="54"/>
                  </a:cubicBezTo>
                  <a:cubicBezTo>
                    <a:pt x="134" y="54"/>
                    <a:pt x="145" y="50"/>
                    <a:pt x="154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0" name="íŝḻiḍè"/>
            <p:cNvSpPr/>
            <p:nvPr/>
          </p:nvSpPr>
          <p:spPr bwMode="auto">
            <a:xfrm>
              <a:off x="3344157" y="1504480"/>
              <a:ext cx="93914" cy="74290"/>
            </a:xfrm>
            <a:custGeom>
              <a:avLst/>
              <a:gdLst>
                <a:gd name="T0" fmla="*/ 6 w 41"/>
                <a:gd name="T1" fmla="*/ 15 h 32"/>
                <a:gd name="T2" fmla="*/ 9 w 41"/>
                <a:gd name="T3" fmla="*/ 16 h 32"/>
                <a:gd name="T4" fmla="*/ 37 w 41"/>
                <a:gd name="T5" fmla="*/ 18 h 32"/>
                <a:gd name="T6" fmla="*/ 41 w 41"/>
                <a:gd name="T7" fmla="*/ 16 h 32"/>
                <a:gd name="T8" fmla="*/ 32 w 41"/>
                <a:gd name="T9" fmla="*/ 0 h 32"/>
                <a:gd name="T10" fmla="*/ 28 w 41"/>
                <a:gd name="T11" fmla="*/ 1 h 32"/>
                <a:gd name="T12" fmla="*/ 35 w 41"/>
                <a:gd name="T13" fmla="*/ 14 h 32"/>
                <a:gd name="T14" fmla="*/ 30 w 41"/>
                <a:gd name="T15" fmla="*/ 13 h 32"/>
                <a:gd name="T16" fmla="*/ 4 w 41"/>
                <a:gd name="T17" fmla="*/ 12 h 32"/>
                <a:gd name="T18" fmla="*/ 0 w 41"/>
                <a:gd name="T19" fmla="*/ 14 h 32"/>
                <a:gd name="T20" fmla="*/ 10 w 41"/>
                <a:gd name="T21" fmla="*/ 32 h 32"/>
                <a:gd name="T22" fmla="*/ 14 w 41"/>
                <a:gd name="T23" fmla="*/ 30 h 32"/>
                <a:gd name="T24" fmla="*/ 6 w 41"/>
                <a:gd name="T2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1" h="32">
                  <a:moveTo>
                    <a:pt x="6" y="15"/>
                  </a:moveTo>
                  <a:cubicBezTo>
                    <a:pt x="9" y="16"/>
                    <a:pt x="9" y="16"/>
                    <a:pt x="9" y="16"/>
                  </a:cubicBezTo>
                  <a:cubicBezTo>
                    <a:pt x="37" y="18"/>
                    <a:pt x="37" y="18"/>
                    <a:pt x="37" y="18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4" y="14"/>
                    <a:pt x="32" y="14"/>
                    <a:pt x="30" y="13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4" y="30"/>
                    <a:pt x="14" y="30"/>
                    <a:pt x="14" y="30"/>
                  </a:cubicBezTo>
                  <a:lnTo>
                    <a:pt x="6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1" name="îS1iďê"/>
            <p:cNvSpPr/>
            <p:nvPr/>
          </p:nvSpPr>
          <p:spPr bwMode="auto">
            <a:xfrm>
              <a:off x="3369388" y="1550736"/>
              <a:ext cx="91811" cy="71487"/>
            </a:xfrm>
            <a:custGeom>
              <a:avLst/>
              <a:gdLst>
                <a:gd name="T0" fmla="*/ 128 w 131"/>
                <a:gd name="T1" fmla="*/ 46 h 102"/>
                <a:gd name="T2" fmla="*/ 85 w 131"/>
                <a:gd name="T3" fmla="*/ 66 h 102"/>
                <a:gd name="T4" fmla="*/ 66 w 131"/>
                <a:gd name="T5" fmla="*/ 30 h 102"/>
                <a:gd name="T6" fmla="*/ 108 w 131"/>
                <a:gd name="T7" fmla="*/ 10 h 102"/>
                <a:gd name="T8" fmla="*/ 105 w 131"/>
                <a:gd name="T9" fmla="*/ 0 h 102"/>
                <a:gd name="T10" fmla="*/ 0 w 131"/>
                <a:gd name="T11" fmla="*/ 46 h 102"/>
                <a:gd name="T12" fmla="*/ 7 w 131"/>
                <a:gd name="T13" fmla="*/ 56 h 102"/>
                <a:gd name="T14" fmla="*/ 56 w 131"/>
                <a:gd name="T15" fmla="*/ 33 h 102"/>
                <a:gd name="T16" fmla="*/ 72 w 131"/>
                <a:gd name="T17" fmla="*/ 73 h 102"/>
                <a:gd name="T18" fmla="*/ 23 w 131"/>
                <a:gd name="T19" fmla="*/ 92 h 102"/>
                <a:gd name="T20" fmla="*/ 30 w 131"/>
                <a:gd name="T21" fmla="*/ 102 h 102"/>
                <a:gd name="T22" fmla="*/ 131 w 131"/>
                <a:gd name="T23" fmla="*/ 56 h 102"/>
                <a:gd name="T24" fmla="*/ 128 w 131"/>
                <a:gd name="T25" fmla="*/ 4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128" y="46"/>
                  </a:moveTo>
                  <a:lnTo>
                    <a:pt x="85" y="66"/>
                  </a:lnTo>
                  <a:lnTo>
                    <a:pt x="66" y="30"/>
                  </a:lnTo>
                  <a:lnTo>
                    <a:pt x="108" y="10"/>
                  </a:lnTo>
                  <a:lnTo>
                    <a:pt x="105" y="0"/>
                  </a:lnTo>
                  <a:lnTo>
                    <a:pt x="0" y="46"/>
                  </a:lnTo>
                  <a:lnTo>
                    <a:pt x="7" y="56"/>
                  </a:lnTo>
                  <a:lnTo>
                    <a:pt x="56" y="33"/>
                  </a:lnTo>
                  <a:lnTo>
                    <a:pt x="72" y="73"/>
                  </a:lnTo>
                  <a:lnTo>
                    <a:pt x="23" y="92"/>
                  </a:lnTo>
                  <a:lnTo>
                    <a:pt x="30" y="102"/>
                  </a:lnTo>
                  <a:lnTo>
                    <a:pt x="131" y="56"/>
                  </a:lnTo>
                  <a:lnTo>
                    <a:pt x="12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2" name="i$ḷíḓe"/>
            <p:cNvSpPr/>
            <p:nvPr/>
          </p:nvSpPr>
          <p:spPr bwMode="auto">
            <a:xfrm>
              <a:off x="3394618" y="1599095"/>
              <a:ext cx="91811" cy="71487"/>
            </a:xfrm>
            <a:custGeom>
              <a:avLst/>
              <a:gdLst>
                <a:gd name="T0" fmla="*/ 72 w 131"/>
                <a:gd name="T1" fmla="*/ 76 h 102"/>
                <a:gd name="T2" fmla="*/ 85 w 131"/>
                <a:gd name="T3" fmla="*/ 69 h 102"/>
                <a:gd name="T4" fmla="*/ 66 w 131"/>
                <a:gd name="T5" fmla="*/ 30 h 102"/>
                <a:gd name="T6" fmla="*/ 98 w 131"/>
                <a:gd name="T7" fmla="*/ 17 h 102"/>
                <a:gd name="T8" fmla="*/ 118 w 131"/>
                <a:gd name="T9" fmla="*/ 56 h 102"/>
                <a:gd name="T10" fmla="*/ 131 w 131"/>
                <a:gd name="T11" fmla="*/ 53 h 102"/>
                <a:gd name="T12" fmla="*/ 105 w 131"/>
                <a:gd name="T13" fmla="*/ 0 h 102"/>
                <a:gd name="T14" fmla="*/ 0 w 131"/>
                <a:gd name="T15" fmla="*/ 50 h 102"/>
                <a:gd name="T16" fmla="*/ 30 w 131"/>
                <a:gd name="T17" fmla="*/ 102 h 102"/>
                <a:gd name="T18" fmla="*/ 39 w 131"/>
                <a:gd name="T19" fmla="*/ 96 h 102"/>
                <a:gd name="T20" fmla="*/ 20 w 131"/>
                <a:gd name="T21" fmla="*/ 53 h 102"/>
                <a:gd name="T22" fmla="*/ 52 w 131"/>
                <a:gd name="T23" fmla="*/ 36 h 102"/>
                <a:gd name="T24" fmla="*/ 72 w 131"/>
                <a:gd name="T25" fmla="*/ 76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1" h="102">
                  <a:moveTo>
                    <a:pt x="72" y="76"/>
                  </a:moveTo>
                  <a:lnTo>
                    <a:pt x="85" y="69"/>
                  </a:lnTo>
                  <a:lnTo>
                    <a:pt x="66" y="30"/>
                  </a:lnTo>
                  <a:lnTo>
                    <a:pt x="98" y="17"/>
                  </a:lnTo>
                  <a:lnTo>
                    <a:pt x="118" y="56"/>
                  </a:lnTo>
                  <a:lnTo>
                    <a:pt x="131" y="53"/>
                  </a:lnTo>
                  <a:lnTo>
                    <a:pt x="105" y="0"/>
                  </a:lnTo>
                  <a:lnTo>
                    <a:pt x="0" y="50"/>
                  </a:lnTo>
                  <a:lnTo>
                    <a:pt x="30" y="102"/>
                  </a:lnTo>
                  <a:lnTo>
                    <a:pt x="39" y="96"/>
                  </a:lnTo>
                  <a:lnTo>
                    <a:pt x="20" y="53"/>
                  </a:lnTo>
                  <a:lnTo>
                    <a:pt x="52" y="36"/>
                  </a:lnTo>
                  <a:lnTo>
                    <a:pt x="7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3" name="îş1íḍé"/>
            <p:cNvSpPr/>
            <p:nvPr/>
          </p:nvSpPr>
          <p:spPr bwMode="auto">
            <a:xfrm>
              <a:off x="3431063" y="1647453"/>
              <a:ext cx="73589" cy="53265"/>
            </a:xfrm>
            <a:custGeom>
              <a:avLst/>
              <a:gdLst>
                <a:gd name="T0" fmla="*/ 32 w 32"/>
                <a:gd name="T1" fmla="*/ 3 h 23"/>
                <a:gd name="T2" fmla="*/ 30 w 32"/>
                <a:gd name="T3" fmla="*/ 0 h 23"/>
                <a:gd name="T4" fmla="*/ 13 w 32"/>
                <a:gd name="T5" fmla="*/ 16 h 23"/>
                <a:gd name="T6" fmla="*/ 10 w 32"/>
                <a:gd name="T7" fmla="*/ 19 h 23"/>
                <a:gd name="T8" fmla="*/ 7 w 32"/>
                <a:gd name="T9" fmla="*/ 20 h 23"/>
                <a:gd name="T10" fmla="*/ 5 w 32"/>
                <a:gd name="T11" fmla="*/ 19 h 23"/>
                <a:gd name="T12" fmla="*/ 4 w 32"/>
                <a:gd name="T13" fmla="*/ 16 h 23"/>
                <a:gd name="T14" fmla="*/ 7 w 32"/>
                <a:gd name="T15" fmla="*/ 11 h 23"/>
                <a:gd name="T16" fmla="*/ 5 w 32"/>
                <a:gd name="T17" fmla="*/ 10 h 23"/>
                <a:gd name="T18" fmla="*/ 0 w 32"/>
                <a:gd name="T19" fmla="*/ 16 h 23"/>
                <a:gd name="T20" fmla="*/ 2 w 32"/>
                <a:gd name="T21" fmla="*/ 21 h 23"/>
                <a:gd name="T22" fmla="*/ 6 w 32"/>
                <a:gd name="T23" fmla="*/ 23 h 23"/>
                <a:gd name="T24" fmla="*/ 10 w 32"/>
                <a:gd name="T25" fmla="*/ 22 h 23"/>
                <a:gd name="T26" fmla="*/ 15 w 32"/>
                <a:gd name="T27" fmla="*/ 18 h 23"/>
                <a:gd name="T28" fmla="*/ 32 w 32"/>
                <a:gd name="T2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23">
                  <a:moveTo>
                    <a:pt x="32" y="3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1" y="18"/>
                    <a:pt x="10" y="19"/>
                    <a:pt x="10" y="19"/>
                  </a:cubicBezTo>
                  <a:cubicBezTo>
                    <a:pt x="9" y="19"/>
                    <a:pt x="8" y="20"/>
                    <a:pt x="7" y="20"/>
                  </a:cubicBezTo>
                  <a:cubicBezTo>
                    <a:pt x="6" y="20"/>
                    <a:pt x="6" y="19"/>
                    <a:pt x="5" y="19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5"/>
                    <a:pt x="6" y="13"/>
                    <a:pt x="7" y="1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2" y="12"/>
                    <a:pt x="1" y="14"/>
                    <a:pt x="0" y="16"/>
                  </a:cubicBezTo>
                  <a:cubicBezTo>
                    <a:pt x="0" y="18"/>
                    <a:pt x="1" y="20"/>
                    <a:pt x="2" y="21"/>
                  </a:cubicBezTo>
                  <a:cubicBezTo>
                    <a:pt x="3" y="22"/>
                    <a:pt x="4" y="23"/>
                    <a:pt x="6" y="23"/>
                  </a:cubicBezTo>
                  <a:cubicBezTo>
                    <a:pt x="7" y="23"/>
                    <a:pt x="9" y="23"/>
                    <a:pt x="10" y="22"/>
                  </a:cubicBezTo>
                  <a:cubicBezTo>
                    <a:pt x="12" y="22"/>
                    <a:pt x="13" y="20"/>
                    <a:pt x="15" y="18"/>
                  </a:cubicBezTo>
                  <a:lnTo>
                    <a:pt x="3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4" name="išḻïde"/>
            <p:cNvSpPr/>
            <p:nvPr/>
          </p:nvSpPr>
          <p:spPr bwMode="auto">
            <a:xfrm>
              <a:off x="3465404" y="1659368"/>
              <a:ext cx="60273" cy="59572"/>
            </a:xfrm>
            <a:custGeom>
              <a:avLst/>
              <a:gdLst>
                <a:gd name="T0" fmla="*/ 79 w 86"/>
                <a:gd name="T1" fmla="*/ 0 h 85"/>
                <a:gd name="T2" fmla="*/ 0 w 86"/>
                <a:gd name="T3" fmla="*/ 79 h 85"/>
                <a:gd name="T4" fmla="*/ 7 w 86"/>
                <a:gd name="T5" fmla="*/ 85 h 85"/>
                <a:gd name="T6" fmla="*/ 86 w 86"/>
                <a:gd name="T7" fmla="*/ 6 h 85"/>
                <a:gd name="T8" fmla="*/ 79 w 86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85">
                  <a:moveTo>
                    <a:pt x="79" y="0"/>
                  </a:moveTo>
                  <a:lnTo>
                    <a:pt x="0" y="79"/>
                  </a:lnTo>
                  <a:lnTo>
                    <a:pt x="7" y="85"/>
                  </a:lnTo>
                  <a:lnTo>
                    <a:pt x="86" y="6"/>
                  </a:lnTo>
                  <a:lnTo>
                    <a:pt x="7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5" name="ís1ïḓè"/>
            <p:cNvSpPr/>
            <p:nvPr/>
          </p:nvSpPr>
          <p:spPr bwMode="auto">
            <a:xfrm>
              <a:off x="3477319" y="1675487"/>
              <a:ext cx="73589" cy="80598"/>
            </a:xfrm>
            <a:custGeom>
              <a:avLst/>
              <a:gdLst>
                <a:gd name="T0" fmla="*/ 29 w 32"/>
                <a:gd name="T1" fmla="*/ 0 h 35"/>
                <a:gd name="T2" fmla="*/ 0 w 32"/>
                <a:gd name="T3" fmla="*/ 21 h 35"/>
                <a:gd name="T4" fmla="*/ 3 w 32"/>
                <a:gd name="T5" fmla="*/ 23 h 35"/>
                <a:gd name="T6" fmla="*/ 12 w 32"/>
                <a:gd name="T7" fmla="*/ 17 h 35"/>
                <a:gd name="T8" fmla="*/ 20 w 32"/>
                <a:gd name="T9" fmla="*/ 23 h 35"/>
                <a:gd name="T10" fmla="*/ 16 w 32"/>
                <a:gd name="T11" fmla="*/ 33 h 35"/>
                <a:gd name="T12" fmla="*/ 19 w 32"/>
                <a:gd name="T13" fmla="*/ 35 h 35"/>
                <a:gd name="T14" fmla="*/ 32 w 32"/>
                <a:gd name="T15" fmla="*/ 3 h 35"/>
                <a:gd name="T16" fmla="*/ 29 w 32"/>
                <a:gd name="T17" fmla="*/ 0 h 35"/>
                <a:gd name="T18" fmla="*/ 25 w 32"/>
                <a:gd name="T19" fmla="*/ 11 h 35"/>
                <a:gd name="T20" fmla="*/ 22 w 32"/>
                <a:gd name="T21" fmla="*/ 20 h 35"/>
                <a:gd name="T22" fmla="*/ 15 w 32"/>
                <a:gd name="T23" fmla="*/ 15 h 35"/>
                <a:gd name="T24" fmla="*/ 23 w 32"/>
                <a:gd name="T25" fmla="*/ 8 h 35"/>
                <a:gd name="T26" fmla="*/ 28 w 32"/>
                <a:gd name="T27" fmla="*/ 4 h 35"/>
                <a:gd name="T28" fmla="*/ 25 w 32"/>
                <a:gd name="T29" fmla="*/ 1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35">
                  <a:moveTo>
                    <a:pt x="29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32" y="3"/>
                    <a:pt x="32" y="3"/>
                    <a:pt x="32" y="3"/>
                  </a:cubicBezTo>
                  <a:lnTo>
                    <a:pt x="29" y="0"/>
                  </a:lnTo>
                  <a:close/>
                  <a:moveTo>
                    <a:pt x="25" y="11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15" y="15"/>
                    <a:pt x="15" y="15"/>
                    <a:pt x="15" y="15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5" y="7"/>
                    <a:pt x="27" y="6"/>
                    <a:pt x="28" y="4"/>
                  </a:cubicBezTo>
                  <a:cubicBezTo>
                    <a:pt x="28" y="6"/>
                    <a:pt x="27" y="8"/>
                    <a:pt x="2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6" name="ïṩlïďê"/>
            <p:cNvSpPr/>
            <p:nvPr/>
          </p:nvSpPr>
          <p:spPr bwMode="auto">
            <a:xfrm>
              <a:off x="3529882" y="1688803"/>
              <a:ext cx="80598" cy="87606"/>
            </a:xfrm>
            <a:custGeom>
              <a:avLst/>
              <a:gdLst>
                <a:gd name="T0" fmla="*/ 108 w 115"/>
                <a:gd name="T1" fmla="*/ 27 h 125"/>
                <a:gd name="T2" fmla="*/ 62 w 115"/>
                <a:gd name="T3" fmla="*/ 102 h 125"/>
                <a:gd name="T4" fmla="*/ 69 w 115"/>
                <a:gd name="T5" fmla="*/ 7 h 125"/>
                <a:gd name="T6" fmla="*/ 59 w 115"/>
                <a:gd name="T7" fmla="*/ 0 h 125"/>
                <a:gd name="T8" fmla="*/ 0 w 115"/>
                <a:gd name="T9" fmla="*/ 96 h 125"/>
                <a:gd name="T10" fmla="*/ 10 w 115"/>
                <a:gd name="T11" fmla="*/ 99 h 125"/>
                <a:gd name="T12" fmla="*/ 56 w 115"/>
                <a:gd name="T13" fmla="*/ 27 h 125"/>
                <a:gd name="T14" fmla="*/ 49 w 115"/>
                <a:gd name="T15" fmla="*/ 122 h 125"/>
                <a:gd name="T16" fmla="*/ 59 w 115"/>
                <a:gd name="T17" fmla="*/ 125 h 125"/>
                <a:gd name="T18" fmla="*/ 115 w 115"/>
                <a:gd name="T19" fmla="*/ 33 h 125"/>
                <a:gd name="T20" fmla="*/ 108 w 115"/>
                <a:gd name="T21" fmla="*/ 2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125">
                  <a:moveTo>
                    <a:pt x="108" y="27"/>
                  </a:moveTo>
                  <a:lnTo>
                    <a:pt x="62" y="102"/>
                  </a:lnTo>
                  <a:lnTo>
                    <a:pt x="69" y="7"/>
                  </a:lnTo>
                  <a:lnTo>
                    <a:pt x="59" y="0"/>
                  </a:lnTo>
                  <a:lnTo>
                    <a:pt x="0" y="96"/>
                  </a:lnTo>
                  <a:lnTo>
                    <a:pt x="10" y="99"/>
                  </a:lnTo>
                  <a:lnTo>
                    <a:pt x="56" y="27"/>
                  </a:lnTo>
                  <a:lnTo>
                    <a:pt x="49" y="122"/>
                  </a:lnTo>
                  <a:lnTo>
                    <a:pt x="59" y="125"/>
                  </a:lnTo>
                  <a:lnTo>
                    <a:pt x="115" y="33"/>
                  </a:lnTo>
                  <a:lnTo>
                    <a:pt x="10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7" name="íSliḋê"/>
            <p:cNvSpPr/>
            <p:nvPr/>
          </p:nvSpPr>
          <p:spPr bwMode="auto">
            <a:xfrm>
              <a:off x="3594360" y="1714735"/>
              <a:ext cx="56769" cy="77794"/>
            </a:xfrm>
            <a:custGeom>
              <a:avLst/>
              <a:gdLst>
                <a:gd name="T0" fmla="*/ 19 w 25"/>
                <a:gd name="T1" fmla="*/ 1 h 34"/>
                <a:gd name="T2" fmla="*/ 13 w 25"/>
                <a:gd name="T3" fmla="*/ 1 h 34"/>
                <a:gd name="T4" fmla="*/ 8 w 25"/>
                <a:gd name="T5" fmla="*/ 5 h 34"/>
                <a:gd name="T6" fmla="*/ 3 w 25"/>
                <a:gd name="T7" fmla="*/ 13 h 34"/>
                <a:gd name="T8" fmla="*/ 1 w 25"/>
                <a:gd name="T9" fmla="*/ 22 h 34"/>
                <a:gd name="T10" fmla="*/ 2 w 25"/>
                <a:gd name="T11" fmla="*/ 29 h 34"/>
                <a:gd name="T12" fmla="*/ 6 w 25"/>
                <a:gd name="T13" fmla="*/ 33 h 34"/>
                <a:gd name="T14" fmla="*/ 11 w 25"/>
                <a:gd name="T15" fmla="*/ 33 h 34"/>
                <a:gd name="T16" fmla="*/ 17 w 25"/>
                <a:gd name="T17" fmla="*/ 31 h 34"/>
                <a:gd name="T18" fmla="*/ 21 w 25"/>
                <a:gd name="T19" fmla="*/ 20 h 34"/>
                <a:gd name="T20" fmla="*/ 13 w 25"/>
                <a:gd name="T21" fmla="*/ 17 h 34"/>
                <a:gd name="T22" fmla="*/ 11 w 25"/>
                <a:gd name="T23" fmla="*/ 20 h 34"/>
                <a:gd name="T24" fmla="*/ 17 w 25"/>
                <a:gd name="T25" fmla="*/ 22 h 34"/>
                <a:gd name="T26" fmla="*/ 15 w 25"/>
                <a:gd name="T27" fmla="*/ 28 h 34"/>
                <a:gd name="T28" fmla="*/ 12 w 25"/>
                <a:gd name="T29" fmla="*/ 29 h 34"/>
                <a:gd name="T30" fmla="*/ 8 w 25"/>
                <a:gd name="T31" fmla="*/ 29 h 34"/>
                <a:gd name="T32" fmla="*/ 5 w 25"/>
                <a:gd name="T33" fmla="*/ 26 h 34"/>
                <a:gd name="T34" fmla="*/ 4 w 25"/>
                <a:gd name="T35" fmla="*/ 21 h 34"/>
                <a:gd name="T36" fmla="*/ 6 w 25"/>
                <a:gd name="T37" fmla="*/ 14 h 34"/>
                <a:gd name="T38" fmla="*/ 9 w 25"/>
                <a:gd name="T39" fmla="*/ 8 h 34"/>
                <a:gd name="T40" fmla="*/ 11 w 25"/>
                <a:gd name="T41" fmla="*/ 5 h 34"/>
                <a:gd name="T42" fmla="*/ 15 w 25"/>
                <a:gd name="T43" fmla="*/ 4 h 34"/>
                <a:gd name="T44" fmla="*/ 18 w 25"/>
                <a:gd name="T45" fmla="*/ 4 h 34"/>
                <a:gd name="T46" fmla="*/ 20 w 25"/>
                <a:gd name="T47" fmla="*/ 6 h 34"/>
                <a:gd name="T48" fmla="*/ 21 w 25"/>
                <a:gd name="T49" fmla="*/ 9 h 34"/>
                <a:gd name="T50" fmla="*/ 21 w 25"/>
                <a:gd name="T51" fmla="*/ 13 h 34"/>
                <a:gd name="T52" fmla="*/ 24 w 25"/>
                <a:gd name="T53" fmla="*/ 13 h 34"/>
                <a:gd name="T54" fmla="*/ 24 w 25"/>
                <a:gd name="T55" fmla="*/ 7 h 34"/>
                <a:gd name="T56" fmla="*/ 23 w 25"/>
                <a:gd name="T57" fmla="*/ 3 h 34"/>
                <a:gd name="T58" fmla="*/ 19 w 25"/>
                <a:gd name="T59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5" h="34">
                  <a:moveTo>
                    <a:pt x="19" y="1"/>
                  </a:moveTo>
                  <a:cubicBezTo>
                    <a:pt x="18" y="0"/>
                    <a:pt x="15" y="0"/>
                    <a:pt x="13" y="1"/>
                  </a:cubicBezTo>
                  <a:cubicBezTo>
                    <a:pt x="11" y="1"/>
                    <a:pt x="9" y="3"/>
                    <a:pt x="8" y="5"/>
                  </a:cubicBezTo>
                  <a:cubicBezTo>
                    <a:pt x="6" y="7"/>
                    <a:pt x="4" y="10"/>
                    <a:pt x="3" y="13"/>
                  </a:cubicBezTo>
                  <a:cubicBezTo>
                    <a:pt x="2" y="16"/>
                    <a:pt x="1" y="19"/>
                    <a:pt x="1" y="22"/>
                  </a:cubicBezTo>
                  <a:cubicBezTo>
                    <a:pt x="0" y="25"/>
                    <a:pt x="1" y="27"/>
                    <a:pt x="2" y="29"/>
                  </a:cubicBezTo>
                  <a:cubicBezTo>
                    <a:pt x="3" y="31"/>
                    <a:pt x="4" y="32"/>
                    <a:pt x="6" y="33"/>
                  </a:cubicBezTo>
                  <a:cubicBezTo>
                    <a:pt x="8" y="34"/>
                    <a:pt x="9" y="34"/>
                    <a:pt x="11" y="33"/>
                  </a:cubicBezTo>
                  <a:cubicBezTo>
                    <a:pt x="13" y="33"/>
                    <a:pt x="15" y="32"/>
                    <a:pt x="17" y="31"/>
                  </a:cubicBezTo>
                  <a:cubicBezTo>
                    <a:pt x="21" y="20"/>
                    <a:pt x="21" y="20"/>
                    <a:pt x="21" y="20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4" y="29"/>
                    <a:pt x="13" y="29"/>
                    <a:pt x="12" y="29"/>
                  </a:cubicBezTo>
                  <a:cubicBezTo>
                    <a:pt x="10" y="30"/>
                    <a:pt x="9" y="30"/>
                    <a:pt x="8" y="29"/>
                  </a:cubicBezTo>
                  <a:cubicBezTo>
                    <a:pt x="6" y="29"/>
                    <a:pt x="5" y="28"/>
                    <a:pt x="5" y="26"/>
                  </a:cubicBezTo>
                  <a:cubicBezTo>
                    <a:pt x="4" y="25"/>
                    <a:pt x="3" y="23"/>
                    <a:pt x="4" y="21"/>
                  </a:cubicBezTo>
                  <a:cubicBezTo>
                    <a:pt x="4" y="19"/>
                    <a:pt x="4" y="17"/>
                    <a:pt x="6" y="14"/>
                  </a:cubicBezTo>
                  <a:cubicBezTo>
                    <a:pt x="7" y="12"/>
                    <a:pt x="8" y="10"/>
                    <a:pt x="9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2" y="5"/>
                    <a:pt x="13" y="4"/>
                    <a:pt x="15" y="4"/>
                  </a:cubicBezTo>
                  <a:cubicBezTo>
                    <a:pt x="16" y="4"/>
                    <a:pt x="17" y="4"/>
                    <a:pt x="18" y="4"/>
                  </a:cubicBezTo>
                  <a:cubicBezTo>
                    <a:pt x="19" y="5"/>
                    <a:pt x="20" y="5"/>
                    <a:pt x="20" y="6"/>
                  </a:cubicBezTo>
                  <a:cubicBezTo>
                    <a:pt x="21" y="7"/>
                    <a:pt x="21" y="8"/>
                    <a:pt x="21" y="9"/>
                  </a:cubicBezTo>
                  <a:cubicBezTo>
                    <a:pt x="22" y="10"/>
                    <a:pt x="21" y="11"/>
                    <a:pt x="21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5" y="9"/>
                    <a:pt x="24" y="7"/>
                  </a:cubicBezTo>
                  <a:cubicBezTo>
                    <a:pt x="24" y="6"/>
                    <a:pt x="24" y="4"/>
                    <a:pt x="23" y="3"/>
                  </a:cubicBezTo>
                  <a:cubicBezTo>
                    <a:pt x="22" y="2"/>
                    <a:pt x="21" y="1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8" name="ísļîdè"/>
            <p:cNvSpPr/>
            <p:nvPr/>
          </p:nvSpPr>
          <p:spPr bwMode="auto">
            <a:xfrm>
              <a:off x="3681266" y="1716837"/>
              <a:ext cx="45555" cy="78495"/>
            </a:xfrm>
            <a:custGeom>
              <a:avLst/>
              <a:gdLst>
                <a:gd name="T0" fmla="*/ 17 w 20"/>
                <a:gd name="T1" fmla="*/ 19 h 34"/>
                <a:gd name="T2" fmla="*/ 15 w 20"/>
                <a:gd name="T3" fmla="*/ 27 h 34"/>
                <a:gd name="T4" fmla="*/ 10 w 20"/>
                <a:gd name="T5" fmla="*/ 30 h 34"/>
                <a:gd name="T6" fmla="*/ 7 w 20"/>
                <a:gd name="T7" fmla="*/ 29 h 34"/>
                <a:gd name="T8" fmla="*/ 4 w 20"/>
                <a:gd name="T9" fmla="*/ 25 h 34"/>
                <a:gd name="T10" fmla="*/ 4 w 20"/>
                <a:gd name="T11" fmla="*/ 19 h 34"/>
                <a:gd name="T12" fmla="*/ 4 w 20"/>
                <a:gd name="T13" fmla="*/ 0 h 34"/>
                <a:gd name="T14" fmla="*/ 0 w 20"/>
                <a:gd name="T15" fmla="*/ 0 h 34"/>
                <a:gd name="T16" fmla="*/ 0 w 20"/>
                <a:gd name="T17" fmla="*/ 19 h 34"/>
                <a:gd name="T18" fmla="*/ 1 w 20"/>
                <a:gd name="T19" fmla="*/ 27 h 34"/>
                <a:gd name="T20" fmla="*/ 5 w 20"/>
                <a:gd name="T21" fmla="*/ 32 h 34"/>
                <a:gd name="T22" fmla="*/ 10 w 20"/>
                <a:gd name="T23" fmla="*/ 34 h 34"/>
                <a:gd name="T24" fmla="*/ 16 w 20"/>
                <a:gd name="T25" fmla="*/ 32 h 34"/>
                <a:gd name="T26" fmla="*/ 19 w 20"/>
                <a:gd name="T27" fmla="*/ 27 h 34"/>
                <a:gd name="T28" fmla="*/ 20 w 20"/>
                <a:gd name="T29" fmla="*/ 19 h 34"/>
                <a:gd name="T30" fmla="*/ 20 w 20"/>
                <a:gd name="T31" fmla="*/ 0 h 34"/>
                <a:gd name="T32" fmla="*/ 17 w 20"/>
                <a:gd name="T33" fmla="*/ 0 h 34"/>
                <a:gd name="T34" fmla="*/ 17 w 20"/>
                <a:gd name="T35" fmla="*/ 19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34">
                  <a:moveTo>
                    <a:pt x="17" y="19"/>
                  </a:moveTo>
                  <a:cubicBezTo>
                    <a:pt x="17" y="23"/>
                    <a:pt x="16" y="26"/>
                    <a:pt x="15" y="27"/>
                  </a:cubicBezTo>
                  <a:cubicBezTo>
                    <a:pt x="14" y="29"/>
                    <a:pt x="13" y="30"/>
                    <a:pt x="10" y="30"/>
                  </a:cubicBezTo>
                  <a:cubicBezTo>
                    <a:pt x="9" y="30"/>
                    <a:pt x="8" y="29"/>
                    <a:pt x="7" y="29"/>
                  </a:cubicBezTo>
                  <a:cubicBezTo>
                    <a:pt x="6" y="28"/>
                    <a:pt x="5" y="27"/>
                    <a:pt x="4" y="25"/>
                  </a:cubicBezTo>
                  <a:cubicBezTo>
                    <a:pt x="4" y="24"/>
                    <a:pt x="4" y="22"/>
                    <a:pt x="4" y="1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3"/>
                    <a:pt x="1" y="25"/>
                    <a:pt x="1" y="27"/>
                  </a:cubicBezTo>
                  <a:cubicBezTo>
                    <a:pt x="2" y="29"/>
                    <a:pt x="3" y="31"/>
                    <a:pt x="5" y="32"/>
                  </a:cubicBezTo>
                  <a:cubicBezTo>
                    <a:pt x="6" y="33"/>
                    <a:pt x="8" y="34"/>
                    <a:pt x="10" y="34"/>
                  </a:cubicBezTo>
                  <a:cubicBezTo>
                    <a:pt x="13" y="34"/>
                    <a:pt x="15" y="33"/>
                    <a:pt x="16" y="32"/>
                  </a:cubicBezTo>
                  <a:cubicBezTo>
                    <a:pt x="18" y="31"/>
                    <a:pt x="19" y="29"/>
                    <a:pt x="19" y="27"/>
                  </a:cubicBezTo>
                  <a:cubicBezTo>
                    <a:pt x="20" y="25"/>
                    <a:pt x="20" y="22"/>
                    <a:pt x="20" y="19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lnTo>
                    <a:pt x="17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49" name="îSlíḋé"/>
            <p:cNvSpPr/>
            <p:nvPr/>
          </p:nvSpPr>
          <p:spPr bwMode="auto">
            <a:xfrm>
              <a:off x="3733829" y="1709829"/>
              <a:ext cx="55367" cy="80598"/>
            </a:xfrm>
            <a:custGeom>
              <a:avLst/>
              <a:gdLst>
                <a:gd name="T0" fmla="*/ 53 w 79"/>
                <a:gd name="T1" fmla="*/ 0 h 115"/>
                <a:gd name="T2" fmla="*/ 62 w 79"/>
                <a:gd name="T3" fmla="*/ 86 h 115"/>
                <a:gd name="T4" fmla="*/ 10 w 79"/>
                <a:gd name="T5" fmla="*/ 3 h 115"/>
                <a:gd name="T6" fmla="*/ 0 w 79"/>
                <a:gd name="T7" fmla="*/ 7 h 115"/>
                <a:gd name="T8" fmla="*/ 13 w 79"/>
                <a:gd name="T9" fmla="*/ 115 h 115"/>
                <a:gd name="T10" fmla="*/ 23 w 79"/>
                <a:gd name="T11" fmla="*/ 115 h 115"/>
                <a:gd name="T12" fmla="*/ 13 w 79"/>
                <a:gd name="T13" fmla="*/ 30 h 115"/>
                <a:gd name="T14" fmla="*/ 66 w 79"/>
                <a:gd name="T15" fmla="*/ 109 h 115"/>
                <a:gd name="T16" fmla="*/ 79 w 79"/>
                <a:gd name="T17" fmla="*/ 109 h 115"/>
                <a:gd name="T18" fmla="*/ 62 w 79"/>
                <a:gd name="T19" fmla="*/ 0 h 115"/>
                <a:gd name="T20" fmla="*/ 53 w 79"/>
                <a:gd name="T21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" h="115">
                  <a:moveTo>
                    <a:pt x="53" y="0"/>
                  </a:moveTo>
                  <a:lnTo>
                    <a:pt x="62" y="86"/>
                  </a:lnTo>
                  <a:lnTo>
                    <a:pt x="10" y="3"/>
                  </a:lnTo>
                  <a:lnTo>
                    <a:pt x="0" y="7"/>
                  </a:lnTo>
                  <a:lnTo>
                    <a:pt x="13" y="115"/>
                  </a:lnTo>
                  <a:lnTo>
                    <a:pt x="23" y="115"/>
                  </a:lnTo>
                  <a:lnTo>
                    <a:pt x="13" y="30"/>
                  </a:lnTo>
                  <a:lnTo>
                    <a:pt x="66" y="109"/>
                  </a:lnTo>
                  <a:lnTo>
                    <a:pt x="79" y="109"/>
                  </a:lnTo>
                  <a:lnTo>
                    <a:pt x="62" y="0"/>
                  </a:lnTo>
                  <a:lnTo>
                    <a:pt x="5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0" name="íŝ1ïḓê"/>
            <p:cNvSpPr/>
            <p:nvPr/>
          </p:nvSpPr>
          <p:spPr bwMode="auto">
            <a:xfrm>
              <a:off x="3782188" y="1695812"/>
              <a:ext cx="32239" cy="76393"/>
            </a:xfrm>
            <a:custGeom>
              <a:avLst/>
              <a:gdLst>
                <a:gd name="T0" fmla="*/ 0 w 46"/>
                <a:gd name="T1" fmla="*/ 4 h 109"/>
                <a:gd name="T2" fmla="*/ 36 w 46"/>
                <a:gd name="T3" fmla="*/ 109 h 109"/>
                <a:gd name="T4" fmla="*/ 46 w 46"/>
                <a:gd name="T5" fmla="*/ 106 h 109"/>
                <a:gd name="T6" fmla="*/ 10 w 46"/>
                <a:gd name="T7" fmla="*/ 0 h 109"/>
                <a:gd name="T8" fmla="*/ 0 w 46"/>
                <a:gd name="T9" fmla="*/ 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109">
                  <a:moveTo>
                    <a:pt x="0" y="4"/>
                  </a:moveTo>
                  <a:lnTo>
                    <a:pt x="36" y="109"/>
                  </a:lnTo>
                  <a:lnTo>
                    <a:pt x="46" y="106"/>
                  </a:lnTo>
                  <a:lnTo>
                    <a:pt x="10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1" name="ï$ľíḑè"/>
            <p:cNvSpPr/>
            <p:nvPr/>
          </p:nvSpPr>
          <p:spPr bwMode="auto">
            <a:xfrm>
              <a:off x="3793401" y="1679692"/>
              <a:ext cx="55367" cy="83401"/>
            </a:xfrm>
            <a:custGeom>
              <a:avLst/>
              <a:gdLst>
                <a:gd name="T0" fmla="*/ 17 w 24"/>
                <a:gd name="T1" fmla="*/ 1 h 36"/>
                <a:gd name="T2" fmla="*/ 20 w 24"/>
                <a:gd name="T3" fmla="*/ 26 h 36"/>
                <a:gd name="T4" fmla="*/ 21 w 24"/>
                <a:gd name="T5" fmla="*/ 32 h 36"/>
                <a:gd name="T6" fmla="*/ 18 w 24"/>
                <a:gd name="T7" fmla="*/ 27 h 36"/>
                <a:gd name="T8" fmla="*/ 3 w 24"/>
                <a:gd name="T9" fmla="*/ 7 h 36"/>
                <a:gd name="T10" fmla="*/ 0 w 24"/>
                <a:gd name="T11" fmla="*/ 8 h 36"/>
                <a:gd name="T12" fmla="*/ 21 w 24"/>
                <a:gd name="T13" fmla="*/ 36 h 36"/>
                <a:gd name="T14" fmla="*/ 24 w 24"/>
                <a:gd name="T15" fmla="*/ 35 h 36"/>
                <a:gd name="T16" fmla="*/ 19 w 24"/>
                <a:gd name="T17" fmla="*/ 0 h 36"/>
                <a:gd name="T18" fmla="*/ 17 w 24"/>
                <a:gd name="T19" fmla="*/ 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36">
                  <a:moveTo>
                    <a:pt x="17" y="1"/>
                  </a:moveTo>
                  <a:cubicBezTo>
                    <a:pt x="20" y="26"/>
                    <a:pt x="20" y="26"/>
                    <a:pt x="20" y="26"/>
                  </a:cubicBezTo>
                  <a:cubicBezTo>
                    <a:pt x="20" y="28"/>
                    <a:pt x="21" y="30"/>
                    <a:pt x="21" y="32"/>
                  </a:cubicBezTo>
                  <a:cubicBezTo>
                    <a:pt x="20" y="30"/>
                    <a:pt x="19" y="29"/>
                    <a:pt x="18" y="2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19" y="0"/>
                    <a:pt x="19" y="0"/>
                    <a:pt x="19" y="0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2" name="ïṧ1íḓè"/>
            <p:cNvSpPr/>
            <p:nvPr/>
          </p:nvSpPr>
          <p:spPr bwMode="auto">
            <a:xfrm>
              <a:off x="3843863" y="1661470"/>
              <a:ext cx="68683" cy="78495"/>
            </a:xfrm>
            <a:custGeom>
              <a:avLst/>
              <a:gdLst>
                <a:gd name="T0" fmla="*/ 62 w 98"/>
                <a:gd name="T1" fmla="*/ 99 h 112"/>
                <a:gd name="T2" fmla="*/ 40 w 98"/>
                <a:gd name="T3" fmla="*/ 66 h 112"/>
                <a:gd name="T4" fmla="*/ 66 w 98"/>
                <a:gd name="T5" fmla="*/ 49 h 112"/>
                <a:gd name="T6" fmla="*/ 59 w 98"/>
                <a:gd name="T7" fmla="*/ 39 h 112"/>
                <a:gd name="T8" fmla="*/ 33 w 98"/>
                <a:gd name="T9" fmla="*/ 56 h 112"/>
                <a:gd name="T10" fmla="*/ 13 w 98"/>
                <a:gd name="T11" fmla="*/ 26 h 112"/>
                <a:gd name="T12" fmla="*/ 40 w 98"/>
                <a:gd name="T13" fmla="*/ 10 h 112"/>
                <a:gd name="T14" fmla="*/ 33 w 98"/>
                <a:gd name="T15" fmla="*/ 0 h 112"/>
                <a:gd name="T16" fmla="*/ 0 w 98"/>
                <a:gd name="T17" fmla="*/ 20 h 112"/>
                <a:gd name="T18" fmla="*/ 62 w 98"/>
                <a:gd name="T19" fmla="*/ 112 h 112"/>
                <a:gd name="T20" fmla="*/ 98 w 98"/>
                <a:gd name="T21" fmla="*/ 92 h 112"/>
                <a:gd name="T22" fmla="*/ 89 w 98"/>
                <a:gd name="T23" fmla="*/ 79 h 112"/>
                <a:gd name="T24" fmla="*/ 62 w 98"/>
                <a:gd name="T25" fmla="*/ 9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12">
                  <a:moveTo>
                    <a:pt x="62" y="99"/>
                  </a:moveTo>
                  <a:lnTo>
                    <a:pt x="40" y="66"/>
                  </a:lnTo>
                  <a:lnTo>
                    <a:pt x="66" y="49"/>
                  </a:lnTo>
                  <a:lnTo>
                    <a:pt x="59" y="39"/>
                  </a:lnTo>
                  <a:lnTo>
                    <a:pt x="33" y="56"/>
                  </a:lnTo>
                  <a:lnTo>
                    <a:pt x="13" y="26"/>
                  </a:lnTo>
                  <a:lnTo>
                    <a:pt x="40" y="10"/>
                  </a:lnTo>
                  <a:lnTo>
                    <a:pt x="33" y="0"/>
                  </a:lnTo>
                  <a:lnTo>
                    <a:pt x="0" y="20"/>
                  </a:lnTo>
                  <a:lnTo>
                    <a:pt x="62" y="112"/>
                  </a:lnTo>
                  <a:lnTo>
                    <a:pt x="98" y="92"/>
                  </a:lnTo>
                  <a:lnTo>
                    <a:pt x="89" y="79"/>
                  </a:lnTo>
                  <a:lnTo>
                    <a:pt x="62" y="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3" name="işļïḑê"/>
            <p:cNvSpPr/>
            <p:nvPr/>
          </p:nvSpPr>
          <p:spPr bwMode="auto">
            <a:xfrm>
              <a:off x="3876102" y="1636239"/>
              <a:ext cx="82700" cy="78495"/>
            </a:xfrm>
            <a:custGeom>
              <a:avLst/>
              <a:gdLst>
                <a:gd name="T0" fmla="*/ 22 w 36"/>
                <a:gd name="T1" fmla="*/ 16 h 34"/>
                <a:gd name="T2" fmla="*/ 20 w 36"/>
                <a:gd name="T3" fmla="*/ 16 h 34"/>
                <a:gd name="T4" fmla="*/ 22 w 36"/>
                <a:gd name="T5" fmla="*/ 11 h 34"/>
                <a:gd name="T6" fmla="*/ 19 w 36"/>
                <a:gd name="T7" fmla="*/ 5 h 34"/>
                <a:gd name="T8" fmla="*/ 15 w 36"/>
                <a:gd name="T9" fmla="*/ 2 h 34"/>
                <a:gd name="T10" fmla="*/ 12 w 36"/>
                <a:gd name="T11" fmla="*/ 0 h 34"/>
                <a:gd name="T12" fmla="*/ 8 w 36"/>
                <a:gd name="T13" fmla="*/ 2 h 34"/>
                <a:gd name="T14" fmla="*/ 0 w 36"/>
                <a:gd name="T15" fmla="*/ 7 h 34"/>
                <a:gd name="T16" fmla="*/ 21 w 36"/>
                <a:gd name="T17" fmla="*/ 34 h 34"/>
                <a:gd name="T18" fmla="*/ 23 w 36"/>
                <a:gd name="T19" fmla="*/ 33 h 34"/>
                <a:gd name="T20" fmla="*/ 14 w 36"/>
                <a:gd name="T21" fmla="*/ 21 h 34"/>
                <a:gd name="T22" fmla="*/ 16 w 36"/>
                <a:gd name="T23" fmla="*/ 19 h 34"/>
                <a:gd name="T24" fmla="*/ 18 w 36"/>
                <a:gd name="T25" fmla="*/ 18 h 34"/>
                <a:gd name="T26" fmla="*/ 19 w 36"/>
                <a:gd name="T27" fmla="*/ 18 h 34"/>
                <a:gd name="T28" fmla="*/ 22 w 36"/>
                <a:gd name="T29" fmla="*/ 19 h 34"/>
                <a:gd name="T30" fmla="*/ 26 w 36"/>
                <a:gd name="T31" fmla="*/ 22 h 34"/>
                <a:gd name="T32" fmla="*/ 33 w 36"/>
                <a:gd name="T33" fmla="*/ 26 h 34"/>
                <a:gd name="T34" fmla="*/ 36 w 36"/>
                <a:gd name="T35" fmla="*/ 24 h 34"/>
                <a:gd name="T36" fmla="*/ 27 w 36"/>
                <a:gd name="T37" fmla="*/ 19 h 34"/>
                <a:gd name="T38" fmla="*/ 22 w 36"/>
                <a:gd name="T39" fmla="*/ 16 h 34"/>
                <a:gd name="T40" fmla="*/ 18 w 36"/>
                <a:gd name="T41" fmla="*/ 12 h 34"/>
                <a:gd name="T42" fmla="*/ 16 w 36"/>
                <a:gd name="T43" fmla="*/ 14 h 34"/>
                <a:gd name="T44" fmla="*/ 12 w 36"/>
                <a:gd name="T45" fmla="*/ 18 h 34"/>
                <a:gd name="T46" fmla="*/ 5 w 36"/>
                <a:gd name="T47" fmla="*/ 9 h 34"/>
                <a:gd name="T48" fmla="*/ 10 w 36"/>
                <a:gd name="T49" fmla="*/ 5 h 34"/>
                <a:gd name="T50" fmla="*/ 14 w 36"/>
                <a:gd name="T51" fmla="*/ 4 h 34"/>
                <a:gd name="T52" fmla="*/ 17 w 36"/>
                <a:gd name="T53" fmla="*/ 7 h 34"/>
                <a:gd name="T54" fmla="*/ 18 w 36"/>
                <a:gd name="T55" fmla="*/ 10 h 34"/>
                <a:gd name="T56" fmla="*/ 18 w 36"/>
                <a:gd name="T57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6" h="34">
                  <a:moveTo>
                    <a:pt x="22" y="16"/>
                  </a:moveTo>
                  <a:cubicBezTo>
                    <a:pt x="22" y="16"/>
                    <a:pt x="21" y="16"/>
                    <a:pt x="20" y="16"/>
                  </a:cubicBezTo>
                  <a:cubicBezTo>
                    <a:pt x="21" y="14"/>
                    <a:pt x="22" y="13"/>
                    <a:pt x="22" y="11"/>
                  </a:cubicBezTo>
                  <a:cubicBezTo>
                    <a:pt x="22" y="9"/>
                    <a:pt x="21" y="7"/>
                    <a:pt x="19" y="5"/>
                  </a:cubicBezTo>
                  <a:cubicBezTo>
                    <a:pt x="18" y="4"/>
                    <a:pt x="17" y="3"/>
                    <a:pt x="15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7" y="19"/>
                    <a:pt x="17" y="18"/>
                    <a:pt x="18" y="18"/>
                  </a:cubicBezTo>
                  <a:cubicBezTo>
                    <a:pt x="18" y="18"/>
                    <a:pt x="19" y="18"/>
                    <a:pt x="19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3" y="20"/>
                    <a:pt x="24" y="21"/>
                    <a:pt x="26" y="22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5" y="18"/>
                    <a:pt x="24" y="17"/>
                    <a:pt x="22" y="16"/>
                  </a:cubicBezTo>
                  <a:close/>
                  <a:moveTo>
                    <a:pt x="18" y="12"/>
                  </a:moveTo>
                  <a:cubicBezTo>
                    <a:pt x="18" y="13"/>
                    <a:pt x="17" y="14"/>
                    <a:pt x="16" y="14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4"/>
                    <a:pt x="13" y="4"/>
                    <a:pt x="14" y="4"/>
                  </a:cubicBezTo>
                  <a:cubicBezTo>
                    <a:pt x="15" y="5"/>
                    <a:pt x="16" y="6"/>
                    <a:pt x="17" y="7"/>
                  </a:cubicBezTo>
                  <a:cubicBezTo>
                    <a:pt x="18" y="8"/>
                    <a:pt x="18" y="9"/>
                    <a:pt x="18" y="10"/>
                  </a:cubicBezTo>
                  <a:cubicBezTo>
                    <a:pt x="19" y="11"/>
                    <a:pt x="19" y="11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4" name="îŝ1îdé"/>
            <p:cNvSpPr/>
            <p:nvPr/>
          </p:nvSpPr>
          <p:spPr bwMode="auto">
            <a:xfrm>
              <a:off x="3915349" y="1611009"/>
              <a:ext cx="77794" cy="61675"/>
            </a:xfrm>
            <a:custGeom>
              <a:avLst/>
              <a:gdLst>
                <a:gd name="T0" fmla="*/ 28 w 34"/>
                <a:gd name="T1" fmla="*/ 10 h 27"/>
                <a:gd name="T2" fmla="*/ 24 w 34"/>
                <a:gd name="T3" fmla="*/ 8 h 27"/>
                <a:gd name="T4" fmla="*/ 19 w 34"/>
                <a:gd name="T5" fmla="*/ 9 h 27"/>
                <a:gd name="T6" fmla="*/ 14 w 34"/>
                <a:gd name="T7" fmla="*/ 12 h 27"/>
                <a:gd name="T8" fmla="*/ 10 w 34"/>
                <a:gd name="T9" fmla="*/ 14 h 27"/>
                <a:gd name="T10" fmla="*/ 7 w 34"/>
                <a:gd name="T11" fmla="*/ 13 h 27"/>
                <a:gd name="T12" fmla="*/ 4 w 34"/>
                <a:gd name="T13" fmla="*/ 10 h 27"/>
                <a:gd name="T14" fmla="*/ 5 w 34"/>
                <a:gd name="T15" fmla="*/ 6 h 27"/>
                <a:gd name="T16" fmla="*/ 9 w 34"/>
                <a:gd name="T17" fmla="*/ 4 h 27"/>
                <a:gd name="T18" fmla="*/ 14 w 34"/>
                <a:gd name="T19" fmla="*/ 5 h 27"/>
                <a:gd name="T20" fmla="*/ 15 w 34"/>
                <a:gd name="T21" fmla="*/ 3 h 27"/>
                <a:gd name="T22" fmla="*/ 10 w 34"/>
                <a:gd name="T23" fmla="*/ 1 h 27"/>
                <a:gd name="T24" fmla="*/ 5 w 34"/>
                <a:gd name="T25" fmla="*/ 1 h 27"/>
                <a:gd name="T26" fmla="*/ 2 w 34"/>
                <a:gd name="T27" fmla="*/ 4 h 27"/>
                <a:gd name="T28" fmla="*/ 0 w 34"/>
                <a:gd name="T29" fmla="*/ 8 h 27"/>
                <a:gd name="T30" fmla="*/ 2 w 34"/>
                <a:gd name="T31" fmla="*/ 13 h 27"/>
                <a:gd name="T32" fmla="*/ 5 w 34"/>
                <a:gd name="T33" fmla="*/ 16 h 27"/>
                <a:gd name="T34" fmla="*/ 9 w 34"/>
                <a:gd name="T35" fmla="*/ 18 h 27"/>
                <a:gd name="T36" fmla="*/ 14 w 34"/>
                <a:gd name="T37" fmla="*/ 17 h 27"/>
                <a:gd name="T38" fmla="*/ 18 w 34"/>
                <a:gd name="T39" fmla="*/ 15 h 27"/>
                <a:gd name="T40" fmla="*/ 21 w 34"/>
                <a:gd name="T41" fmla="*/ 12 h 27"/>
                <a:gd name="T42" fmla="*/ 24 w 34"/>
                <a:gd name="T43" fmla="*/ 11 h 27"/>
                <a:gd name="T44" fmla="*/ 27 w 34"/>
                <a:gd name="T45" fmla="*/ 12 h 27"/>
                <a:gd name="T46" fmla="*/ 29 w 34"/>
                <a:gd name="T47" fmla="*/ 14 h 27"/>
                <a:gd name="T48" fmla="*/ 30 w 34"/>
                <a:gd name="T49" fmla="*/ 17 h 27"/>
                <a:gd name="T50" fmla="*/ 29 w 34"/>
                <a:gd name="T51" fmla="*/ 20 h 27"/>
                <a:gd name="T52" fmla="*/ 26 w 34"/>
                <a:gd name="T53" fmla="*/ 22 h 27"/>
                <a:gd name="T54" fmla="*/ 23 w 34"/>
                <a:gd name="T55" fmla="*/ 23 h 27"/>
                <a:gd name="T56" fmla="*/ 19 w 34"/>
                <a:gd name="T57" fmla="*/ 22 h 27"/>
                <a:gd name="T58" fmla="*/ 17 w 34"/>
                <a:gd name="T59" fmla="*/ 24 h 27"/>
                <a:gd name="T60" fmla="*/ 23 w 34"/>
                <a:gd name="T61" fmla="*/ 26 h 27"/>
                <a:gd name="T62" fmla="*/ 29 w 34"/>
                <a:gd name="T63" fmla="*/ 26 h 27"/>
                <a:gd name="T64" fmla="*/ 33 w 34"/>
                <a:gd name="T65" fmla="*/ 22 h 27"/>
                <a:gd name="T66" fmla="*/ 34 w 34"/>
                <a:gd name="T67" fmla="*/ 18 h 27"/>
                <a:gd name="T68" fmla="*/ 32 w 34"/>
                <a:gd name="T69" fmla="*/ 13 h 27"/>
                <a:gd name="T70" fmla="*/ 28 w 34"/>
                <a:gd name="T7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4" h="27">
                  <a:moveTo>
                    <a:pt x="28" y="10"/>
                  </a:moveTo>
                  <a:cubicBezTo>
                    <a:pt x="27" y="9"/>
                    <a:pt x="25" y="8"/>
                    <a:pt x="24" y="8"/>
                  </a:cubicBezTo>
                  <a:cubicBezTo>
                    <a:pt x="22" y="8"/>
                    <a:pt x="20" y="8"/>
                    <a:pt x="19" y="9"/>
                  </a:cubicBezTo>
                  <a:cubicBezTo>
                    <a:pt x="18" y="9"/>
                    <a:pt x="16" y="10"/>
                    <a:pt x="14" y="12"/>
                  </a:cubicBezTo>
                  <a:cubicBezTo>
                    <a:pt x="12" y="13"/>
                    <a:pt x="11" y="14"/>
                    <a:pt x="10" y="14"/>
                  </a:cubicBezTo>
                  <a:cubicBezTo>
                    <a:pt x="9" y="14"/>
                    <a:pt x="8" y="14"/>
                    <a:pt x="7" y="13"/>
                  </a:cubicBezTo>
                  <a:cubicBezTo>
                    <a:pt x="5" y="13"/>
                    <a:pt x="5" y="12"/>
                    <a:pt x="4" y="10"/>
                  </a:cubicBezTo>
                  <a:cubicBezTo>
                    <a:pt x="4" y="9"/>
                    <a:pt x="4" y="8"/>
                    <a:pt x="5" y="6"/>
                  </a:cubicBezTo>
                  <a:cubicBezTo>
                    <a:pt x="6" y="5"/>
                    <a:pt x="7" y="4"/>
                    <a:pt x="9" y="4"/>
                  </a:cubicBezTo>
                  <a:cubicBezTo>
                    <a:pt x="10" y="4"/>
                    <a:pt x="12" y="4"/>
                    <a:pt x="14" y="5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3" y="2"/>
                    <a:pt x="12" y="1"/>
                    <a:pt x="10" y="1"/>
                  </a:cubicBezTo>
                  <a:cubicBezTo>
                    <a:pt x="8" y="0"/>
                    <a:pt x="6" y="1"/>
                    <a:pt x="5" y="1"/>
                  </a:cubicBezTo>
                  <a:cubicBezTo>
                    <a:pt x="4" y="2"/>
                    <a:pt x="2" y="3"/>
                    <a:pt x="2" y="4"/>
                  </a:cubicBezTo>
                  <a:cubicBezTo>
                    <a:pt x="1" y="6"/>
                    <a:pt x="0" y="7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7" y="17"/>
                    <a:pt x="8" y="17"/>
                    <a:pt x="9" y="18"/>
                  </a:cubicBezTo>
                  <a:cubicBezTo>
                    <a:pt x="11" y="18"/>
                    <a:pt x="12" y="18"/>
                    <a:pt x="14" y="17"/>
                  </a:cubicBezTo>
                  <a:cubicBezTo>
                    <a:pt x="15" y="17"/>
                    <a:pt x="16" y="16"/>
                    <a:pt x="18" y="15"/>
                  </a:cubicBezTo>
                  <a:cubicBezTo>
                    <a:pt x="20" y="13"/>
                    <a:pt x="21" y="12"/>
                    <a:pt x="21" y="12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7" y="12"/>
                  </a:cubicBezTo>
                  <a:cubicBezTo>
                    <a:pt x="28" y="13"/>
                    <a:pt x="29" y="14"/>
                    <a:pt x="29" y="14"/>
                  </a:cubicBezTo>
                  <a:cubicBezTo>
                    <a:pt x="30" y="15"/>
                    <a:pt x="30" y="16"/>
                    <a:pt x="30" y="17"/>
                  </a:cubicBezTo>
                  <a:cubicBezTo>
                    <a:pt x="30" y="18"/>
                    <a:pt x="30" y="19"/>
                    <a:pt x="29" y="20"/>
                  </a:cubicBezTo>
                  <a:cubicBezTo>
                    <a:pt x="28" y="21"/>
                    <a:pt x="27" y="22"/>
                    <a:pt x="26" y="22"/>
                  </a:cubicBezTo>
                  <a:cubicBezTo>
                    <a:pt x="25" y="23"/>
                    <a:pt x="24" y="23"/>
                    <a:pt x="23" y="23"/>
                  </a:cubicBezTo>
                  <a:cubicBezTo>
                    <a:pt x="21" y="23"/>
                    <a:pt x="20" y="22"/>
                    <a:pt x="19" y="22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19" y="25"/>
                    <a:pt x="21" y="26"/>
                    <a:pt x="23" y="26"/>
                  </a:cubicBezTo>
                  <a:cubicBezTo>
                    <a:pt x="25" y="27"/>
                    <a:pt x="27" y="26"/>
                    <a:pt x="29" y="26"/>
                  </a:cubicBezTo>
                  <a:cubicBezTo>
                    <a:pt x="30" y="25"/>
                    <a:pt x="31" y="24"/>
                    <a:pt x="33" y="22"/>
                  </a:cubicBezTo>
                  <a:cubicBezTo>
                    <a:pt x="33" y="21"/>
                    <a:pt x="34" y="19"/>
                    <a:pt x="34" y="18"/>
                  </a:cubicBezTo>
                  <a:cubicBezTo>
                    <a:pt x="34" y="16"/>
                    <a:pt x="33" y="15"/>
                    <a:pt x="32" y="13"/>
                  </a:cubicBezTo>
                  <a:cubicBezTo>
                    <a:pt x="31" y="12"/>
                    <a:pt x="30" y="11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5" name="iṩlîḍe"/>
            <p:cNvSpPr/>
            <p:nvPr/>
          </p:nvSpPr>
          <p:spPr bwMode="auto">
            <a:xfrm>
              <a:off x="3940580" y="1585778"/>
              <a:ext cx="75692" cy="43453"/>
            </a:xfrm>
            <a:custGeom>
              <a:avLst/>
              <a:gdLst>
                <a:gd name="T0" fmla="*/ 0 w 108"/>
                <a:gd name="T1" fmla="*/ 9 h 62"/>
                <a:gd name="T2" fmla="*/ 101 w 108"/>
                <a:gd name="T3" fmla="*/ 62 h 62"/>
                <a:gd name="T4" fmla="*/ 108 w 108"/>
                <a:gd name="T5" fmla="*/ 52 h 62"/>
                <a:gd name="T6" fmla="*/ 6 w 108"/>
                <a:gd name="T7" fmla="*/ 0 h 62"/>
                <a:gd name="T8" fmla="*/ 0 w 108"/>
                <a:gd name="T9" fmla="*/ 9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62">
                  <a:moveTo>
                    <a:pt x="0" y="9"/>
                  </a:moveTo>
                  <a:lnTo>
                    <a:pt x="101" y="62"/>
                  </a:lnTo>
                  <a:lnTo>
                    <a:pt x="108" y="52"/>
                  </a:lnTo>
                  <a:lnTo>
                    <a:pt x="6" y="0"/>
                  </a:lnTo>
                  <a:lnTo>
                    <a:pt x="0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6" name="ïṣlíḋe"/>
            <p:cNvSpPr/>
            <p:nvPr/>
          </p:nvSpPr>
          <p:spPr bwMode="auto">
            <a:xfrm>
              <a:off x="3951793" y="1539522"/>
              <a:ext cx="82700" cy="55367"/>
            </a:xfrm>
            <a:custGeom>
              <a:avLst/>
              <a:gdLst>
                <a:gd name="T0" fmla="*/ 39 w 118"/>
                <a:gd name="T1" fmla="*/ 6 h 79"/>
                <a:gd name="T2" fmla="*/ 26 w 118"/>
                <a:gd name="T3" fmla="*/ 0 h 79"/>
                <a:gd name="T4" fmla="*/ 0 w 118"/>
                <a:gd name="T5" fmla="*/ 52 h 79"/>
                <a:gd name="T6" fmla="*/ 13 w 118"/>
                <a:gd name="T7" fmla="*/ 59 h 79"/>
                <a:gd name="T8" fmla="*/ 23 w 118"/>
                <a:gd name="T9" fmla="*/ 36 h 79"/>
                <a:gd name="T10" fmla="*/ 115 w 118"/>
                <a:gd name="T11" fmla="*/ 79 h 79"/>
                <a:gd name="T12" fmla="*/ 118 w 118"/>
                <a:gd name="T13" fmla="*/ 69 h 79"/>
                <a:gd name="T14" fmla="*/ 26 w 118"/>
                <a:gd name="T15" fmla="*/ 29 h 79"/>
                <a:gd name="T16" fmla="*/ 39 w 118"/>
                <a:gd name="T17" fmla="*/ 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8" h="79">
                  <a:moveTo>
                    <a:pt x="39" y="6"/>
                  </a:moveTo>
                  <a:lnTo>
                    <a:pt x="26" y="0"/>
                  </a:lnTo>
                  <a:lnTo>
                    <a:pt x="0" y="52"/>
                  </a:lnTo>
                  <a:lnTo>
                    <a:pt x="13" y="59"/>
                  </a:lnTo>
                  <a:lnTo>
                    <a:pt x="23" y="36"/>
                  </a:lnTo>
                  <a:lnTo>
                    <a:pt x="115" y="79"/>
                  </a:lnTo>
                  <a:lnTo>
                    <a:pt x="118" y="69"/>
                  </a:lnTo>
                  <a:lnTo>
                    <a:pt x="26" y="29"/>
                  </a:lnTo>
                  <a:lnTo>
                    <a:pt x="39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7" name="ísļiďè"/>
            <p:cNvSpPr/>
            <p:nvPr/>
          </p:nvSpPr>
          <p:spPr bwMode="auto">
            <a:xfrm>
              <a:off x="3573335" y="1604000"/>
              <a:ext cx="39248" cy="52564"/>
            </a:xfrm>
            <a:custGeom>
              <a:avLst/>
              <a:gdLst>
                <a:gd name="T0" fmla="*/ 17 w 17"/>
                <a:gd name="T1" fmla="*/ 1 h 23"/>
                <a:gd name="T2" fmla="*/ 17 w 17"/>
                <a:gd name="T3" fmla="*/ 0 h 23"/>
                <a:gd name="T4" fmla="*/ 10 w 17"/>
                <a:gd name="T5" fmla="*/ 0 h 23"/>
                <a:gd name="T6" fmla="*/ 10 w 17"/>
                <a:gd name="T7" fmla="*/ 1 h 23"/>
                <a:gd name="T8" fmla="*/ 12 w 17"/>
                <a:gd name="T9" fmla="*/ 1 h 23"/>
                <a:gd name="T10" fmla="*/ 13 w 17"/>
                <a:gd name="T11" fmla="*/ 2 h 23"/>
                <a:gd name="T12" fmla="*/ 13 w 17"/>
                <a:gd name="T13" fmla="*/ 3 h 23"/>
                <a:gd name="T14" fmla="*/ 11 w 17"/>
                <a:gd name="T15" fmla="*/ 5 h 23"/>
                <a:gd name="T16" fmla="*/ 5 w 17"/>
                <a:gd name="T17" fmla="*/ 16 h 23"/>
                <a:gd name="T18" fmla="*/ 3 w 17"/>
                <a:gd name="T19" fmla="*/ 18 h 23"/>
                <a:gd name="T20" fmla="*/ 2 w 17"/>
                <a:gd name="T21" fmla="*/ 19 h 23"/>
                <a:gd name="T22" fmla="*/ 0 w 17"/>
                <a:gd name="T23" fmla="*/ 18 h 23"/>
                <a:gd name="T24" fmla="*/ 0 w 17"/>
                <a:gd name="T25" fmla="*/ 19 h 23"/>
                <a:gd name="T26" fmla="*/ 8 w 17"/>
                <a:gd name="T27" fmla="*/ 23 h 23"/>
                <a:gd name="T28" fmla="*/ 8 w 17"/>
                <a:gd name="T29" fmla="*/ 22 h 23"/>
                <a:gd name="T30" fmla="*/ 6 w 17"/>
                <a:gd name="T31" fmla="*/ 21 h 23"/>
                <a:gd name="T32" fmla="*/ 6 w 17"/>
                <a:gd name="T33" fmla="*/ 20 h 23"/>
                <a:gd name="T34" fmla="*/ 7 w 17"/>
                <a:gd name="T35" fmla="*/ 18 h 23"/>
                <a:gd name="T36" fmla="*/ 17 w 17"/>
                <a:gd name="T3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7" h="23">
                  <a:moveTo>
                    <a:pt x="17" y="1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3" y="1"/>
                    <a:pt x="13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4" y="18"/>
                    <a:pt x="4" y="18"/>
                    <a:pt x="3" y="18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19"/>
                    <a:pt x="1" y="18"/>
                    <a:pt x="0" y="18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7" y="21"/>
                    <a:pt x="6" y="21"/>
                  </a:cubicBezTo>
                  <a:cubicBezTo>
                    <a:pt x="6" y="21"/>
                    <a:pt x="6" y="20"/>
                    <a:pt x="6" y="20"/>
                  </a:cubicBezTo>
                  <a:cubicBezTo>
                    <a:pt x="6" y="20"/>
                    <a:pt x="7" y="19"/>
                    <a:pt x="7" y="18"/>
                  </a:cubicBezTo>
                  <a:lnTo>
                    <a:pt x="17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8" name="íṡlïde"/>
            <p:cNvSpPr/>
            <p:nvPr/>
          </p:nvSpPr>
          <p:spPr bwMode="auto">
            <a:xfrm>
              <a:off x="3646924" y="1622223"/>
              <a:ext cx="34342" cy="57470"/>
            </a:xfrm>
            <a:custGeom>
              <a:avLst/>
              <a:gdLst>
                <a:gd name="T0" fmla="*/ 9 w 15"/>
                <a:gd name="T1" fmla="*/ 1 h 25"/>
                <a:gd name="T2" fmla="*/ 4 w 15"/>
                <a:gd name="T3" fmla="*/ 2 h 25"/>
                <a:gd name="T4" fmla="*/ 2 w 15"/>
                <a:gd name="T5" fmla="*/ 5 h 25"/>
                <a:gd name="T6" fmla="*/ 2 w 15"/>
                <a:gd name="T7" fmla="*/ 8 h 25"/>
                <a:gd name="T8" fmla="*/ 5 w 15"/>
                <a:gd name="T9" fmla="*/ 12 h 25"/>
                <a:gd name="T10" fmla="*/ 1 w 15"/>
                <a:gd name="T11" fmla="*/ 15 h 25"/>
                <a:gd name="T12" fmla="*/ 0 w 15"/>
                <a:gd name="T13" fmla="*/ 18 h 25"/>
                <a:gd name="T14" fmla="*/ 1 w 15"/>
                <a:gd name="T15" fmla="*/ 22 h 25"/>
                <a:gd name="T16" fmla="*/ 6 w 15"/>
                <a:gd name="T17" fmla="*/ 25 h 25"/>
                <a:gd name="T18" fmla="*/ 11 w 15"/>
                <a:gd name="T19" fmla="*/ 24 h 25"/>
                <a:gd name="T20" fmla="*/ 14 w 15"/>
                <a:gd name="T21" fmla="*/ 20 h 25"/>
                <a:gd name="T22" fmla="*/ 13 w 15"/>
                <a:gd name="T23" fmla="*/ 16 h 25"/>
                <a:gd name="T24" fmla="*/ 9 w 15"/>
                <a:gd name="T25" fmla="*/ 12 h 25"/>
                <a:gd name="T26" fmla="*/ 14 w 15"/>
                <a:gd name="T27" fmla="*/ 9 h 25"/>
                <a:gd name="T28" fmla="*/ 15 w 15"/>
                <a:gd name="T29" fmla="*/ 7 h 25"/>
                <a:gd name="T30" fmla="*/ 14 w 15"/>
                <a:gd name="T31" fmla="*/ 3 h 25"/>
                <a:gd name="T32" fmla="*/ 9 w 15"/>
                <a:gd name="T33" fmla="*/ 1 h 25"/>
                <a:gd name="T34" fmla="*/ 11 w 15"/>
                <a:gd name="T35" fmla="*/ 19 h 25"/>
                <a:gd name="T36" fmla="*/ 11 w 15"/>
                <a:gd name="T37" fmla="*/ 21 h 25"/>
                <a:gd name="T38" fmla="*/ 10 w 15"/>
                <a:gd name="T39" fmla="*/ 23 h 25"/>
                <a:gd name="T40" fmla="*/ 6 w 15"/>
                <a:gd name="T41" fmla="*/ 24 h 25"/>
                <a:gd name="T42" fmla="*/ 3 w 15"/>
                <a:gd name="T43" fmla="*/ 22 h 25"/>
                <a:gd name="T44" fmla="*/ 3 w 15"/>
                <a:gd name="T45" fmla="*/ 18 h 25"/>
                <a:gd name="T46" fmla="*/ 4 w 15"/>
                <a:gd name="T47" fmla="*/ 15 h 25"/>
                <a:gd name="T48" fmla="*/ 6 w 15"/>
                <a:gd name="T49" fmla="*/ 13 h 25"/>
                <a:gd name="T50" fmla="*/ 11 w 15"/>
                <a:gd name="T51" fmla="*/ 19 h 25"/>
                <a:gd name="T52" fmla="*/ 12 w 15"/>
                <a:gd name="T53" fmla="*/ 8 h 25"/>
                <a:gd name="T54" fmla="*/ 8 w 15"/>
                <a:gd name="T55" fmla="*/ 11 h 25"/>
                <a:gd name="T56" fmla="*/ 6 w 15"/>
                <a:gd name="T57" fmla="*/ 8 h 25"/>
                <a:gd name="T58" fmla="*/ 5 w 15"/>
                <a:gd name="T59" fmla="*/ 6 h 25"/>
                <a:gd name="T60" fmla="*/ 5 w 15"/>
                <a:gd name="T61" fmla="*/ 5 h 25"/>
                <a:gd name="T62" fmla="*/ 6 w 15"/>
                <a:gd name="T63" fmla="*/ 2 h 25"/>
                <a:gd name="T64" fmla="*/ 9 w 15"/>
                <a:gd name="T65" fmla="*/ 2 h 25"/>
                <a:gd name="T66" fmla="*/ 12 w 15"/>
                <a:gd name="T67" fmla="*/ 3 h 25"/>
                <a:gd name="T68" fmla="*/ 12 w 15"/>
                <a:gd name="T69" fmla="*/ 6 h 25"/>
                <a:gd name="T70" fmla="*/ 12 w 15"/>
                <a:gd name="T71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" h="25">
                  <a:moveTo>
                    <a:pt x="9" y="1"/>
                  </a:moveTo>
                  <a:cubicBezTo>
                    <a:pt x="7" y="0"/>
                    <a:pt x="6" y="1"/>
                    <a:pt x="4" y="2"/>
                  </a:cubicBezTo>
                  <a:cubicBezTo>
                    <a:pt x="3" y="3"/>
                    <a:pt x="2" y="4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3" y="9"/>
                    <a:pt x="4" y="11"/>
                    <a:pt x="5" y="12"/>
                  </a:cubicBezTo>
                  <a:cubicBezTo>
                    <a:pt x="4" y="13"/>
                    <a:pt x="2" y="14"/>
                    <a:pt x="1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0" y="19"/>
                    <a:pt x="0" y="21"/>
                    <a:pt x="1" y="22"/>
                  </a:cubicBezTo>
                  <a:cubicBezTo>
                    <a:pt x="2" y="24"/>
                    <a:pt x="4" y="24"/>
                    <a:pt x="6" y="25"/>
                  </a:cubicBezTo>
                  <a:cubicBezTo>
                    <a:pt x="8" y="25"/>
                    <a:pt x="10" y="25"/>
                    <a:pt x="11" y="24"/>
                  </a:cubicBezTo>
                  <a:cubicBezTo>
                    <a:pt x="13" y="23"/>
                    <a:pt x="14" y="21"/>
                    <a:pt x="14" y="20"/>
                  </a:cubicBezTo>
                  <a:cubicBezTo>
                    <a:pt x="14" y="18"/>
                    <a:pt x="14" y="17"/>
                    <a:pt x="13" y="16"/>
                  </a:cubicBezTo>
                  <a:cubicBezTo>
                    <a:pt x="12" y="15"/>
                    <a:pt x="11" y="14"/>
                    <a:pt x="9" y="12"/>
                  </a:cubicBezTo>
                  <a:cubicBezTo>
                    <a:pt x="11" y="11"/>
                    <a:pt x="13" y="10"/>
                    <a:pt x="14" y="9"/>
                  </a:cubicBezTo>
                  <a:cubicBezTo>
                    <a:pt x="14" y="8"/>
                    <a:pt x="15" y="7"/>
                    <a:pt x="15" y="7"/>
                  </a:cubicBezTo>
                  <a:cubicBezTo>
                    <a:pt x="15" y="5"/>
                    <a:pt x="15" y="4"/>
                    <a:pt x="14" y="3"/>
                  </a:cubicBezTo>
                  <a:cubicBezTo>
                    <a:pt x="13" y="2"/>
                    <a:pt x="11" y="1"/>
                    <a:pt x="9" y="1"/>
                  </a:cubicBezTo>
                  <a:close/>
                  <a:moveTo>
                    <a:pt x="11" y="19"/>
                  </a:moveTo>
                  <a:cubicBezTo>
                    <a:pt x="11" y="19"/>
                    <a:pt x="11" y="20"/>
                    <a:pt x="11" y="21"/>
                  </a:cubicBezTo>
                  <a:cubicBezTo>
                    <a:pt x="11" y="22"/>
                    <a:pt x="10" y="23"/>
                    <a:pt x="10" y="23"/>
                  </a:cubicBezTo>
                  <a:cubicBezTo>
                    <a:pt x="9" y="24"/>
                    <a:pt x="8" y="24"/>
                    <a:pt x="6" y="24"/>
                  </a:cubicBezTo>
                  <a:cubicBezTo>
                    <a:pt x="5" y="24"/>
                    <a:pt x="4" y="23"/>
                    <a:pt x="3" y="22"/>
                  </a:cubicBezTo>
                  <a:cubicBezTo>
                    <a:pt x="3" y="21"/>
                    <a:pt x="2" y="20"/>
                    <a:pt x="3" y="18"/>
                  </a:cubicBezTo>
                  <a:cubicBezTo>
                    <a:pt x="3" y="17"/>
                    <a:pt x="3" y="16"/>
                    <a:pt x="4" y="15"/>
                  </a:cubicBezTo>
                  <a:cubicBezTo>
                    <a:pt x="4" y="15"/>
                    <a:pt x="5" y="14"/>
                    <a:pt x="6" y="13"/>
                  </a:cubicBezTo>
                  <a:cubicBezTo>
                    <a:pt x="9" y="15"/>
                    <a:pt x="10" y="17"/>
                    <a:pt x="11" y="19"/>
                  </a:cubicBezTo>
                  <a:close/>
                  <a:moveTo>
                    <a:pt x="12" y="8"/>
                  </a:moveTo>
                  <a:cubicBezTo>
                    <a:pt x="11" y="9"/>
                    <a:pt x="10" y="10"/>
                    <a:pt x="8" y="1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7"/>
                    <a:pt x="5" y="6"/>
                  </a:cubicBezTo>
                  <a:cubicBezTo>
                    <a:pt x="5" y="6"/>
                    <a:pt x="4" y="5"/>
                    <a:pt x="5" y="5"/>
                  </a:cubicBezTo>
                  <a:cubicBezTo>
                    <a:pt x="5" y="4"/>
                    <a:pt x="5" y="3"/>
                    <a:pt x="6" y="2"/>
                  </a:cubicBezTo>
                  <a:cubicBezTo>
                    <a:pt x="7" y="2"/>
                    <a:pt x="8" y="2"/>
                    <a:pt x="9" y="2"/>
                  </a:cubicBezTo>
                  <a:cubicBezTo>
                    <a:pt x="10" y="2"/>
                    <a:pt x="11" y="2"/>
                    <a:pt x="12" y="3"/>
                  </a:cubicBezTo>
                  <a:cubicBezTo>
                    <a:pt x="12" y="4"/>
                    <a:pt x="13" y="5"/>
                    <a:pt x="12" y="6"/>
                  </a:cubicBezTo>
                  <a:cubicBezTo>
                    <a:pt x="12" y="7"/>
                    <a:pt x="12" y="8"/>
                    <a:pt x="12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9" name="iṩlide"/>
            <p:cNvSpPr/>
            <p:nvPr/>
          </p:nvSpPr>
          <p:spPr bwMode="auto">
            <a:xfrm>
              <a:off x="3717710" y="1622223"/>
              <a:ext cx="37145" cy="60273"/>
            </a:xfrm>
            <a:custGeom>
              <a:avLst/>
              <a:gdLst>
                <a:gd name="T0" fmla="*/ 15 w 16"/>
                <a:gd name="T1" fmla="*/ 16 h 26"/>
                <a:gd name="T2" fmla="*/ 15 w 16"/>
                <a:gd name="T3" fmla="*/ 9 h 26"/>
                <a:gd name="T4" fmla="*/ 12 w 16"/>
                <a:gd name="T5" fmla="*/ 2 h 26"/>
                <a:gd name="T6" fmla="*/ 6 w 16"/>
                <a:gd name="T7" fmla="*/ 1 h 26"/>
                <a:gd name="T8" fmla="*/ 1 w 16"/>
                <a:gd name="T9" fmla="*/ 4 h 26"/>
                <a:gd name="T10" fmla="*/ 0 w 16"/>
                <a:gd name="T11" fmla="*/ 10 h 26"/>
                <a:gd name="T12" fmla="*/ 3 w 16"/>
                <a:gd name="T13" fmla="*/ 15 h 26"/>
                <a:gd name="T14" fmla="*/ 8 w 16"/>
                <a:gd name="T15" fmla="*/ 16 h 26"/>
                <a:gd name="T16" fmla="*/ 12 w 16"/>
                <a:gd name="T17" fmla="*/ 13 h 26"/>
                <a:gd name="T18" fmla="*/ 11 w 16"/>
                <a:gd name="T19" fmla="*/ 19 h 26"/>
                <a:gd name="T20" fmla="*/ 8 w 16"/>
                <a:gd name="T21" fmla="*/ 23 h 26"/>
                <a:gd name="T22" fmla="*/ 4 w 16"/>
                <a:gd name="T23" fmla="*/ 25 h 26"/>
                <a:gd name="T24" fmla="*/ 4 w 16"/>
                <a:gd name="T25" fmla="*/ 26 h 26"/>
                <a:gd name="T26" fmla="*/ 5 w 16"/>
                <a:gd name="T27" fmla="*/ 26 h 26"/>
                <a:gd name="T28" fmla="*/ 11 w 16"/>
                <a:gd name="T29" fmla="*/ 23 h 26"/>
                <a:gd name="T30" fmla="*/ 15 w 16"/>
                <a:gd name="T31" fmla="*/ 16 h 26"/>
                <a:gd name="T32" fmla="*/ 11 w 16"/>
                <a:gd name="T33" fmla="*/ 13 h 26"/>
                <a:gd name="T34" fmla="*/ 9 w 16"/>
                <a:gd name="T35" fmla="*/ 14 h 26"/>
                <a:gd name="T36" fmla="*/ 6 w 16"/>
                <a:gd name="T37" fmla="*/ 13 h 26"/>
                <a:gd name="T38" fmla="*/ 3 w 16"/>
                <a:gd name="T39" fmla="*/ 8 h 26"/>
                <a:gd name="T40" fmla="*/ 3 w 16"/>
                <a:gd name="T41" fmla="*/ 4 h 26"/>
                <a:gd name="T42" fmla="*/ 6 w 16"/>
                <a:gd name="T43" fmla="*/ 2 h 26"/>
                <a:gd name="T44" fmla="*/ 8 w 16"/>
                <a:gd name="T45" fmla="*/ 2 h 26"/>
                <a:gd name="T46" fmla="*/ 11 w 16"/>
                <a:gd name="T47" fmla="*/ 5 h 26"/>
                <a:gd name="T48" fmla="*/ 12 w 16"/>
                <a:gd name="T49" fmla="*/ 8 h 26"/>
                <a:gd name="T50" fmla="*/ 12 w 16"/>
                <a:gd name="T51" fmla="*/ 12 h 26"/>
                <a:gd name="T52" fmla="*/ 11 w 16"/>
                <a:gd name="T53" fmla="*/ 1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" h="26">
                  <a:moveTo>
                    <a:pt x="15" y="16"/>
                  </a:moveTo>
                  <a:cubicBezTo>
                    <a:pt x="16" y="14"/>
                    <a:pt x="16" y="11"/>
                    <a:pt x="15" y="9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10" y="1"/>
                    <a:pt x="8" y="0"/>
                    <a:pt x="6" y="1"/>
                  </a:cubicBezTo>
                  <a:cubicBezTo>
                    <a:pt x="4" y="1"/>
                    <a:pt x="2" y="2"/>
                    <a:pt x="1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" y="12"/>
                    <a:pt x="1" y="14"/>
                    <a:pt x="3" y="15"/>
                  </a:cubicBezTo>
                  <a:cubicBezTo>
                    <a:pt x="4" y="16"/>
                    <a:pt x="6" y="16"/>
                    <a:pt x="8" y="16"/>
                  </a:cubicBezTo>
                  <a:cubicBezTo>
                    <a:pt x="9" y="16"/>
                    <a:pt x="11" y="15"/>
                    <a:pt x="12" y="13"/>
                  </a:cubicBezTo>
                  <a:cubicBezTo>
                    <a:pt x="12" y="15"/>
                    <a:pt x="12" y="17"/>
                    <a:pt x="11" y="19"/>
                  </a:cubicBezTo>
                  <a:cubicBezTo>
                    <a:pt x="10" y="21"/>
                    <a:pt x="9" y="22"/>
                    <a:pt x="8" y="23"/>
                  </a:cubicBezTo>
                  <a:cubicBezTo>
                    <a:pt x="6" y="24"/>
                    <a:pt x="5" y="25"/>
                    <a:pt x="4" y="25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7" y="25"/>
                    <a:pt x="9" y="24"/>
                    <a:pt x="11" y="23"/>
                  </a:cubicBezTo>
                  <a:cubicBezTo>
                    <a:pt x="13" y="21"/>
                    <a:pt x="14" y="19"/>
                    <a:pt x="15" y="16"/>
                  </a:cubicBezTo>
                  <a:close/>
                  <a:moveTo>
                    <a:pt x="11" y="13"/>
                  </a:moveTo>
                  <a:cubicBezTo>
                    <a:pt x="10" y="14"/>
                    <a:pt x="9" y="14"/>
                    <a:pt x="9" y="14"/>
                  </a:cubicBezTo>
                  <a:cubicBezTo>
                    <a:pt x="8" y="14"/>
                    <a:pt x="7" y="14"/>
                    <a:pt x="6" y="13"/>
                  </a:cubicBezTo>
                  <a:cubicBezTo>
                    <a:pt x="4" y="12"/>
                    <a:pt x="3" y="10"/>
                    <a:pt x="3" y="8"/>
                  </a:cubicBezTo>
                  <a:cubicBezTo>
                    <a:pt x="3" y="6"/>
                    <a:pt x="3" y="5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9" y="3"/>
                    <a:pt x="10" y="4"/>
                    <a:pt x="11" y="5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2" y="10"/>
                    <a:pt x="12" y="12"/>
                  </a:cubicBezTo>
                  <a:cubicBezTo>
                    <a:pt x="12" y="13"/>
                    <a:pt x="11" y="13"/>
                    <a:pt x="11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0" name="îs1ïde"/>
            <p:cNvSpPr/>
            <p:nvPr/>
          </p:nvSpPr>
          <p:spPr bwMode="auto">
            <a:xfrm>
              <a:off x="3782188" y="1613112"/>
              <a:ext cx="32239" cy="57470"/>
            </a:xfrm>
            <a:custGeom>
              <a:avLst/>
              <a:gdLst>
                <a:gd name="T0" fmla="*/ 11 w 14"/>
                <a:gd name="T1" fmla="*/ 24 h 25"/>
                <a:gd name="T2" fmla="*/ 14 w 14"/>
                <a:gd name="T3" fmla="*/ 0 h 25"/>
                <a:gd name="T4" fmla="*/ 14 w 14"/>
                <a:gd name="T5" fmla="*/ 0 h 25"/>
                <a:gd name="T6" fmla="*/ 1 w 14"/>
                <a:gd name="T7" fmla="*/ 2 h 25"/>
                <a:gd name="T8" fmla="*/ 0 w 14"/>
                <a:gd name="T9" fmla="*/ 8 h 25"/>
                <a:gd name="T10" fmla="*/ 0 w 14"/>
                <a:gd name="T11" fmla="*/ 8 h 25"/>
                <a:gd name="T12" fmla="*/ 2 w 14"/>
                <a:gd name="T13" fmla="*/ 5 h 25"/>
                <a:gd name="T14" fmla="*/ 5 w 14"/>
                <a:gd name="T15" fmla="*/ 4 h 25"/>
                <a:gd name="T16" fmla="*/ 12 w 14"/>
                <a:gd name="T17" fmla="*/ 3 h 25"/>
                <a:gd name="T18" fmla="*/ 9 w 14"/>
                <a:gd name="T19" fmla="*/ 25 h 25"/>
                <a:gd name="T20" fmla="*/ 11 w 14"/>
                <a:gd name="T21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" h="25">
                  <a:moveTo>
                    <a:pt x="11" y="24"/>
                  </a:move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7"/>
                    <a:pt x="1" y="6"/>
                    <a:pt x="2" y="5"/>
                  </a:cubicBezTo>
                  <a:cubicBezTo>
                    <a:pt x="3" y="5"/>
                    <a:pt x="4" y="4"/>
                    <a:pt x="5" y="4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9" y="25"/>
                    <a:pt x="9" y="25"/>
                    <a:pt x="9" y="25"/>
                  </a:cubicBezTo>
                  <a:lnTo>
                    <a:pt x="11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1" name="i$ľïḑe"/>
            <p:cNvSpPr/>
            <p:nvPr/>
          </p:nvSpPr>
          <p:spPr bwMode="auto">
            <a:xfrm>
              <a:off x="3349063" y="1294926"/>
              <a:ext cx="34342" cy="23128"/>
            </a:xfrm>
            <a:custGeom>
              <a:avLst/>
              <a:gdLst>
                <a:gd name="T0" fmla="*/ 8 w 15"/>
                <a:gd name="T1" fmla="*/ 7 h 10"/>
                <a:gd name="T2" fmla="*/ 12 w 15"/>
                <a:gd name="T3" fmla="*/ 10 h 10"/>
                <a:gd name="T4" fmla="*/ 14 w 15"/>
                <a:gd name="T5" fmla="*/ 3 h 10"/>
                <a:gd name="T6" fmla="*/ 10 w 15"/>
                <a:gd name="T7" fmla="*/ 0 h 10"/>
                <a:gd name="T8" fmla="*/ 0 w 15"/>
                <a:gd name="T9" fmla="*/ 2 h 10"/>
                <a:gd name="T10" fmla="*/ 8 w 15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0">
                  <a:moveTo>
                    <a:pt x="8" y="7"/>
                  </a:moveTo>
                  <a:cubicBezTo>
                    <a:pt x="12" y="10"/>
                    <a:pt x="12" y="10"/>
                    <a:pt x="12" y="10"/>
                  </a:cubicBezTo>
                  <a:cubicBezTo>
                    <a:pt x="12" y="7"/>
                    <a:pt x="15" y="5"/>
                    <a:pt x="14" y="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1" y="4"/>
                    <a:pt x="4" y="8"/>
                    <a:pt x="8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2" name="iŝļíḍè"/>
            <p:cNvSpPr/>
            <p:nvPr/>
          </p:nvSpPr>
          <p:spPr bwMode="auto">
            <a:xfrm>
              <a:off x="3378499" y="1327165"/>
              <a:ext cx="27333" cy="18923"/>
            </a:xfrm>
            <a:custGeom>
              <a:avLst/>
              <a:gdLst>
                <a:gd name="T0" fmla="*/ 7 w 12"/>
                <a:gd name="T1" fmla="*/ 7 h 8"/>
                <a:gd name="T2" fmla="*/ 9 w 12"/>
                <a:gd name="T3" fmla="*/ 8 h 8"/>
                <a:gd name="T4" fmla="*/ 12 w 12"/>
                <a:gd name="T5" fmla="*/ 6 h 8"/>
                <a:gd name="T6" fmla="*/ 11 w 12"/>
                <a:gd name="T7" fmla="*/ 2 h 8"/>
                <a:gd name="T8" fmla="*/ 8 w 12"/>
                <a:gd name="T9" fmla="*/ 0 h 8"/>
                <a:gd name="T10" fmla="*/ 0 w 12"/>
                <a:gd name="T11" fmla="*/ 3 h 8"/>
                <a:gd name="T12" fmla="*/ 7 w 1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8">
                  <a:moveTo>
                    <a:pt x="7" y="7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1" y="6"/>
                    <a:pt x="12" y="6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1" y="0"/>
                    <a:pt x="9" y="1"/>
                    <a:pt x="8" y="0"/>
                  </a:cubicBezTo>
                  <a:cubicBezTo>
                    <a:pt x="5" y="1"/>
                    <a:pt x="1" y="0"/>
                    <a:pt x="0" y="3"/>
                  </a:cubicBezTo>
                  <a:cubicBezTo>
                    <a:pt x="2" y="5"/>
                    <a:pt x="5" y="6"/>
                    <a:pt x="7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3" name="íṩḻîḋê"/>
            <p:cNvSpPr/>
            <p:nvPr/>
          </p:nvSpPr>
          <p:spPr bwMode="auto">
            <a:xfrm>
              <a:off x="3394618" y="1244465"/>
              <a:ext cx="100922" cy="166101"/>
            </a:xfrm>
            <a:custGeom>
              <a:avLst/>
              <a:gdLst>
                <a:gd name="T0" fmla="*/ 9 w 44"/>
                <a:gd name="T1" fmla="*/ 32 h 72"/>
                <a:gd name="T2" fmla="*/ 12 w 44"/>
                <a:gd name="T3" fmla="*/ 31 h 72"/>
                <a:gd name="T4" fmla="*/ 15 w 44"/>
                <a:gd name="T5" fmla="*/ 33 h 72"/>
                <a:gd name="T6" fmla="*/ 13 w 44"/>
                <a:gd name="T7" fmla="*/ 44 h 72"/>
                <a:gd name="T8" fmla="*/ 8 w 44"/>
                <a:gd name="T9" fmla="*/ 41 h 72"/>
                <a:gd name="T10" fmla="*/ 14 w 44"/>
                <a:gd name="T11" fmla="*/ 68 h 72"/>
                <a:gd name="T12" fmla="*/ 26 w 44"/>
                <a:gd name="T13" fmla="*/ 72 h 72"/>
                <a:gd name="T14" fmla="*/ 27 w 44"/>
                <a:gd name="T15" fmla="*/ 69 h 72"/>
                <a:gd name="T16" fmla="*/ 15 w 44"/>
                <a:gd name="T17" fmla="*/ 52 h 72"/>
                <a:gd name="T18" fmla="*/ 21 w 44"/>
                <a:gd name="T19" fmla="*/ 49 h 72"/>
                <a:gd name="T20" fmla="*/ 21 w 44"/>
                <a:gd name="T21" fmla="*/ 40 h 72"/>
                <a:gd name="T22" fmla="*/ 26 w 44"/>
                <a:gd name="T23" fmla="*/ 45 h 72"/>
                <a:gd name="T24" fmla="*/ 19 w 44"/>
                <a:gd name="T25" fmla="*/ 31 h 72"/>
                <a:gd name="T26" fmla="*/ 19 w 44"/>
                <a:gd name="T27" fmla="*/ 21 h 72"/>
                <a:gd name="T28" fmla="*/ 30 w 44"/>
                <a:gd name="T29" fmla="*/ 30 h 72"/>
                <a:gd name="T30" fmla="*/ 26 w 44"/>
                <a:gd name="T31" fmla="*/ 19 h 72"/>
                <a:gd name="T32" fmla="*/ 29 w 44"/>
                <a:gd name="T33" fmla="*/ 16 h 72"/>
                <a:gd name="T34" fmla="*/ 43 w 44"/>
                <a:gd name="T35" fmla="*/ 28 h 72"/>
                <a:gd name="T36" fmla="*/ 29 w 44"/>
                <a:gd name="T37" fmla="*/ 8 h 72"/>
                <a:gd name="T38" fmla="*/ 24 w 44"/>
                <a:gd name="T39" fmla="*/ 6 h 72"/>
                <a:gd name="T40" fmla="*/ 24 w 44"/>
                <a:gd name="T41" fmla="*/ 13 h 72"/>
                <a:gd name="T42" fmla="*/ 17 w 44"/>
                <a:gd name="T43" fmla="*/ 11 h 72"/>
                <a:gd name="T44" fmla="*/ 16 w 44"/>
                <a:gd name="T45" fmla="*/ 0 h 72"/>
                <a:gd name="T46" fmla="*/ 14 w 44"/>
                <a:gd name="T47" fmla="*/ 6 h 72"/>
                <a:gd name="T48" fmla="*/ 9 w 44"/>
                <a:gd name="T49" fmla="*/ 8 h 72"/>
                <a:gd name="T50" fmla="*/ 16 w 44"/>
                <a:gd name="T51" fmla="*/ 16 h 72"/>
                <a:gd name="T52" fmla="*/ 16 w 44"/>
                <a:gd name="T53" fmla="*/ 25 h 72"/>
                <a:gd name="T54" fmla="*/ 11 w 44"/>
                <a:gd name="T55" fmla="*/ 20 h 72"/>
                <a:gd name="T56" fmla="*/ 0 w 44"/>
                <a:gd name="T57" fmla="*/ 19 h 72"/>
                <a:gd name="T58" fmla="*/ 9 w 44"/>
                <a:gd name="T59" fmla="*/ 28 h 72"/>
                <a:gd name="T60" fmla="*/ 9 w 44"/>
                <a:gd name="T61" fmla="*/ 3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" h="72">
                  <a:moveTo>
                    <a:pt x="9" y="32"/>
                  </a:moveTo>
                  <a:cubicBezTo>
                    <a:pt x="10" y="33"/>
                    <a:pt x="11" y="32"/>
                    <a:pt x="12" y="31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6" y="37"/>
                    <a:pt x="15" y="41"/>
                    <a:pt x="13" y="44"/>
                  </a:cubicBezTo>
                  <a:cubicBezTo>
                    <a:pt x="11" y="46"/>
                    <a:pt x="10" y="42"/>
                    <a:pt x="8" y="41"/>
                  </a:cubicBezTo>
                  <a:cubicBezTo>
                    <a:pt x="10" y="50"/>
                    <a:pt x="15" y="60"/>
                    <a:pt x="14" y="68"/>
                  </a:cubicBezTo>
                  <a:cubicBezTo>
                    <a:pt x="20" y="72"/>
                    <a:pt x="24" y="72"/>
                    <a:pt x="26" y="72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19" y="64"/>
                    <a:pt x="16" y="54"/>
                    <a:pt x="15" y="52"/>
                  </a:cubicBezTo>
                  <a:cubicBezTo>
                    <a:pt x="21" y="49"/>
                    <a:pt x="21" y="49"/>
                    <a:pt x="21" y="49"/>
                  </a:cubicBezTo>
                  <a:cubicBezTo>
                    <a:pt x="21" y="46"/>
                    <a:pt x="20" y="41"/>
                    <a:pt x="21" y="40"/>
                  </a:cubicBezTo>
                  <a:cubicBezTo>
                    <a:pt x="24" y="41"/>
                    <a:pt x="25" y="43"/>
                    <a:pt x="26" y="45"/>
                  </a:cubicBezTo>
                  <a:cubicBezTo>
                    <a:pt x="33" y="42"/>
                    <a:pt x="22" y="36"/>
                    <a:pt x="19" y="31"/>
                  </a:cubicBezTo>
                  <a:cubicBezTo>
                    <a:pt x="19" y="27"/>
                    <a:pt x="19" y="24"/>
                    <a:pt x="19" y="21"/>
                  </a:cubicBezTo>
                  <a:cubicBezTo>
                    <a:pt x="23" y="22"/>
                    <a:pt x="27" y="27"/>
                    <a:pt x="30" y="30"/>
                  </a:cubicBezTo>
                  <a:cubicBezTo>
                    <a:pt x="33" y="27"/>
                    <a:pt x="27" y="23"/>
                    <a:pt x="26" y="19"/>
                  </a:cubicBezTo>
                  <a:cubicBezTo>
                    <a:pt x="25" y="17"/>
                    <a:pt x="27" y="17"/>
                    <a:pt x="29" y="16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1"/>
                    <a:pt x="34" y="15"/>
                    <a:pt x="29" y="8"/>
                  </a:cubicBezTo>
                  <a:cubicBezTo>
                    <a:pt x="30" y="6"/>
                    <a:pt x="29" y="4"/>
                    <a:pt x="24" y="6"/>
                  </a:cubicBezTo>
                  <a:cubicBezTo>
                    <a:pt x="22" y="6"/>
                    <a:pt x="19" y="7"/>
                    <a:pt x="24" y="13"/>
                  </a:cubicBezTo>
                  <a:cubicBezTo>
                    <a:pt x="21" y="17"/>
                    <a:pt x="19" y="12"/>
                    <a:pt x="17" y="11"/>
                  </a:cubicBezTo>
                  <a:cubicBezTo>
                    <a:pt x="18" y="6"/>
                    <a:pt x="20" y="1"/>
                    <a:pt x="16" y="0"/>
                  </a:cubicBezTo>
                  <a:cubicBezTo>
                    <a:pt x="16" y="2"/>
                    <a:pt x="16" y="4"/>
                    <a:pt x="14" y="6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4" y="13"/>
                    <a:pt x="16" y="16"/>
                  </a:cubicBezTo>
                  <a:cubicBezTo>
                    <a:pt x="17" y="20"/>
                    <a:pt x="16" y="23"/>
                    <a:pt x="16" y="25"/>
                  </a:cubicBezTo>
                  <a:cubicBezTo>
                    <a:pt x="12" y="27"/>
                    <a:pt x="13" y="22"/>
                    <a:pt x="11" y="20"/>
                  </a:cubicBezTo>
                  <a:cubicBezTo>
                    <a:pt x="7" y="17"/>
                    <a:pt x="2" y="18"/>
                    <a:pt x="0" y="1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9" y="29"/>
                    <a:pt x="6" y="32"/>
                    <a:pt x="9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4" name="íṡľiḑê"/>
            <p:cNvSpPr/>
            <p:nvPr/>
          </p:nvSpPr>
          <p:spPr bwMode="auto">
            <a:xfrm>
              <a:off x="3589455" y="1092381"/>
              <a:ext cx="30137" cy="30137"/>
            </a:xfrm>
            <a:custGeom>
              <a:avLst/>
              <a:gdLst>
                <a:gd name="T0" fmla="*/ 2 w 13"/>
                <a:gd name="T1" fmla="*/ 13 h 13"/>
                <a:gd name="T2" fmla="*/ 9 w 13"/>
                <a:gd name="T3" fmla="*/ 13 h 13"/>
                <a:gd name="T4" fmla="*/ 3 w 13"/>
                <a:gd name="T5" fmla="*/ 0 h 13"/>
                <a:gd name="T6" fmla="*/ 2 w 13"/>
                <a:gd name="T7" fmla="*/ 8 h 13"/>
                <a:gd name="T8" fmla="*/ 2 w 13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2" y="13"/>
                  </a:moveTo>
                  <a:cubicBezTo>
                    <a:pt x="4" y="13"/>
                    <a:pt x="6" y="13"/>
                    <a:pt x="9" y="13"/>
                  </a:cubicBezTo>
                  <a:cubicBezTo>
                    <a:pt x="13" y="8"/>
                    <a:pt x="6" y="3"/>
                    <a:pt x="3" y="0"/>
                  </a:cubicBezTo>
                  <a:cubicBezTo>
                    <a:pt x="0" y="1"/>
                    <a:pt x="2" y="6"/>
                    <a:pt x="2" y="8"/>
                  </a:cubicBezTo>
                  <a:cubicBezTo>
                    <a:pt x="2" y="9"/>
                    <a:pt x="1" y="11"/>
                    <a:pt x="2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" name="iṥļiḓe"/>
            <p:cNvSpPr/>
            <p:nvPr/>
          </p:nvSpPr>
          <p:spPr bwMode="auto">
            <a:xfrm>
              <a:off x="3578241" y="1138637"/>
              <a:ext cx="18222" cy="25231"/>
            </a:xfrm>
            <a:custGeom>
              <a:avLst/>
              <a:gdLst>
                <a:gd name="T0" fmla="*/ 2 w 8"/>
                <a:gd name="T1" fmla="*/ 11 h 11"/>
                <a:gd name="T2" fmla="*/ 8 w 8"/>
                <a:gd name="T3" fmla="*/ 9 h 11"/>
                <a:gd name="T4" fmla="*/ 7 w 8"/>
                <a:gd name="T5" fmla="*/ 4 h 11"/>
                <a:gd name="T6" fmla="*/ 3 w 8"/>
                <a:gd name="T7" fmla="*/ 0 h 11"/>
                <a:gd name="T8" fmla="*/ 1 w 8"/>
                <a:gd name="T9" fmla="*/ 5 h 11"/>
                <a:gd name="T10" fmla="*/ 2 w 8"/>
                <a:gd name="T11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1">
                  <a:moveTo>
                    <a:pt x="2" y="11"/>
                  </a:moveTo>
                  <a:cubicBezTo>
                    <a:pt x="4" y="11"/>
                    <a:pt x="6" y="10"/>
                    <a:pt x="8" y="9"/>
                  </a:cubicBezTo>
                  <a:cubicBezTo>
                    <a:pt x="8" y="7"/>
                    <a:pt x="8" y="6"/>
                    <a:pt x="7" y="4"/>
                  </a:cubicBezTo>
                  <a:cubicBezTo>
                    <a:pt x="6" y="3"/>
                    <a:pt x="5" y="1"/>
                    <a:pt x="3" y="0"/>
                  </a:cubicBezTo>
                  <a:cubicBezTo>
                    <a:pt x="3" y="0"/>
                    <a:pt x="0" y="1"/>
                    <a:pt x="1" y="5"/>
                  </a:cubicBezTo>
                  <a:cubicBezTo>
                    <a:pt x="2" y="8"/>
                    <a:pt x="2" y="9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" name="iŝ1îḋé"/>
            <p:cNvSpPr/>
            <p:nvPr/>
          </p:nvSpPr>
          <p:spPr bwMode="auto">
            <a:xfrm>
              <a:off x="3628702" y="1117611"/>
              <a:ext cx="41350" cy="39248"/>
            </a:xfrm>
            <a:custGeom>
              <a:avLst/>
              <a:gdLst>
                <a:gd name="T0" fmla="*/ 5 w 18"/>
                <a:gd name="T1" fmla="*/ 11 h 17"/>
                <a:gd name="T2" fmla="*/ 7 w 18"/>
                <a:gd name="T3" fmla="*/ 11 h 17"/>
                <a:gd name="T4" fmla="*/ 7 w 18"/>
                <a:gd name="T5" fmla="*/ 17 h 17"/>
                <a:gd name="T6" fmla="*/ 8 w 18"/>
                <a:gd name="T7" fmla="*/ 17 h 17"/>
                <a:gd name="T8" fmla="*/ 12 w 18"/>
                <a:gd name="T9" fmla="*/ 14 h 17"/>
                <a:gd name="T10" fmla="*/ 13 w 18"/>
                <a:gd name="T11" fmla="*/ 12 h 17"/>
                <a:gd name="T12" fmla="*/ 17 w 18"/>
                <a:gd name="T13" fmla="*/ 7 h 17"/>
                <a:gd name="T14" fmla="*/ 13 w 18"/>
                <a:gd name="T15" fmla="*/ 0 h 17"/>
                <a:gd name="T16" fmla="*/ 2 w 18"/>
                <a:gd name="T17" fmla="*/ 3 h 17"/>
                <a:gd name="T18" fmla="*/ 5 w 18"/>
                <a:gd name="T1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5" y="11"/>
                  </a:moveTo>
                  <a:cubicBezTo>
                    <a:pt x="7" y="11"/>
                    <a:pt x="7" y="11"/>
                    <a:pt x="7" y="11"/>
                  </a:cubicBezTo>
                  <a:cubicBezTo>
                    <a:pt x="7" y="13"/>
                    <a:pt x="7" y="15"/>
                    <a:pt x="7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5"/>
                    <a:pt x="11" y="15"/>
                    <a:pt x="12" y="14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8" y="5"/>
                    <a:pt x="17" y="2"/>
                    <a:pt x="13" y="0"/>
                  </a:cubicBezTo>
                  <a:cubicBezTo>
                    <a:pt x="10" y="1"/>
                    <a:pt x="7" y="2"/>
                    <a:pt x="2" y="3"/>
                  </a:cubicBezTo>
                  <a:cubicBezTo>
                    <a:pt x="0" y="7"/>
                    <a:pt x="3" y="10"/>
                    <a:pt x="5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" name="iṩḷiḓè"/>
            <p:cNvSpPr/>
            <p:nvPr/>
          </p:nvSpPr>
          <p:spPr bwMode="auto">
            <a:xfrm>
              <a:off x="3628702" y="1154756"/>
              <a:ext cx="38547" cy="29436"/>
            </a:xfrm>
            <a:custGeom>
              <a:avLst/>
              <a:gdLst>
                <a:gd name="T0" fmla="*/ 6 w 17"/>
                <a:gd name="T1" fmla="*/ 13 h 13"/>
                <a:gd name="T2" fmla="*/ 15 w 17"/>
                <a:gd name="T3" fmla="*/ 4 h 13"/>
                <a:gd name="T4" fmla="*/ 16 w 17"/>
                <a:gd name="T5" fmla="*/ 0 h 13"/>
                <a:gd name="T6" fmla="*/ 1 w 17"/>
                <a:gd name="T7" fmla="*/ 5 h 13"/>
                <a:gd name="T8" fmla="*/ 6 w 17"/>
                <a:gd name="T9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3">
                  <a:moveTo>
                    <a:pt x="6" y="13"/>
                  </a:moveTo>
                  <a:cubicBezTo>
                    <a:pt x="9" y="10"/>
                    <a:pt x="13" y="8"/>
                    <a:pt x="15" y="4"/>
                  </a:cubicBezTo>
                  <a:cubicBezTo>
                    <a:pt x="16" y="3"/>
                    <a:pt x="17" y="2"/>
                    <a:pt x="16" y="0"/>
                  </a:cubicBezTo>
                  <a:cubicBezTo>
                    <a:pt x="11" y="0"/>
                    <a:pt x="6" y="5"/>
                    <a:pt x="1" y="5"/>
                  </a:cubicBezTo>
                  <a:cubicBezTo>
                    <a:pt x="0" y="10"/>
                    <a:pt x="4" y="11"/>
                    <a:pt x="6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8" name="îṥ1ïďé"/>
            <p:cNvSpPr/>
            <p:nvPr/>
          </p:nvSpPr>
          <p:spPr bwMode="auto">
            <a:xfrm>
              <a:off x="3548104" y="1165970"/>
              <a:ext cx="53265" cy="73589"/>
            </a:xfrm>
            <a:custGeom>
              <a:avLst/>
              <a:gdLst>
                <a:gd name="T0" fmla="*/ 7 w 23"/>
                <a:gd name="T1" fmla="*/ 32 h 32"/>
                <a:gd name="T2" fmla="*/ 23 w 23"/>
                <a:gd name="T3" fmla="*/ 0 h 32"/>
                <a:gd name="T4" fmla="*/ 3 w 23"/>
                <a:gd name="T5" fmla="*/ 23 h 32"/>
                <a:gd name="T6" fmla="*/ 7 w 2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2">
                  <a:moveTo>
                    <a:pt x="7" y="32"/>
                  </a:moveTo>
                  <a:cubicBezTo>
                    <a:pt x="13" y="23"/>
                    <a:pt x="20" y="11"/>
                    <a:pt x="23" y="0"/>
                  </a:cubicBezTo>
                  <a:cubicBezTo>
                    <a:pt x="17" y="9"/>
                    <a:pt x="11" y="18"/>
                    <a:pt x="3" y="23"/>
                  </a:cubicBezTo>
                  <a:cubicBezTo>
                    <a:pt x="0" y="28"/>
                    <a:pt x="6" y="31"/>
                    <a:pt x="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9" name="iSḷiḍé"/>
            <p:cNvSpPr/>
            <p:nvPr/>
          </p:nvSpPr>
          <p:spPr bwMode="auto">
            <a:xfrm>
              <a:off x="3773077" y="1117611"/>
              <a:ext cx="93914" cy="101623"/>
            </a:xfrm>
            <a:custGeom>
              <a:avLst/>
              <a:gdLst>
                <a:gd name="T0" fmla="*/ 9 w 41"/>
                <a:gd name="T1" fmla="*/ 38 h 44"/>
                <a:gd name="T2" fmla="*/ 22 w 41"/>
                <a:gd name="T3" fmla="*/ 33 h 44"/>
                <a:gd name="T4" fmla="*/ 12 w 41"/>
                <a:gd name="T5" fmla="*/ 44 h 44"/>
                <a:gd name="T6" fmla="*/ 29 w 41"/>
                <a:gd name="T7" fmla="*/ 31 h 44"/>
                <a:gd name="T8" fmla="*/ 39 w 41"/>
                <a:gd name="T9" fmla="*/ 26 h 44"/>
                <a:gd name="T10" fmla="*/ 40 w 41"/>
                <a:gd name="T11" fmla="*/ 22 h 44"/>
                <a:gd name="T12" fmla="*/ 39 w 41"/>
                <a:gd name="T13" fmla="*/ 22 h 44"/>
                <a:gd name="T14" fmla="*/ 36 w 41"/>
                <a:gd name="T15" fmla="*/ 24 h 44"/>
                <a:gd name="T16" fmla="*/ 34 w 41"/>
                <a:gd name="T17" fmla="*/ 23 h 44"/>
                <a:gd name="T18" fmla="*/ 37 w 41"/>
                <a:gd name="T19" fmla="*/ 18 h 44"/>
                <a:gd name="T20" fmla="*/ 40 w 41"/>
                <a:gd name="T21" fmla="*/ 14 h 44"/>
                <a:gd name="T22" fmla="*/ 37 w 41"/>
                <a:gd name="T23" fmla="*/ 0 h 44"/>
                <a:gd name="T24" fmla="*/ 29 w 41"/>
                <a:gd name="T25" fmla="*/ 23 h 44"/>
                <a:gd name="T26" fmla="*/ 23 w 41"/>
                <a:gd name="T27" fmla="*/ 27 h 44"/>
                <a:gd name="T28" fmla="*/ 6 w 41"/>
                <a:gd name="T29" fmla="*/ 29 h 44"/>
                <a:gd name="T30" fmla="*/ 4 w 41"/>
                <a:gd name="T31" fmla="*/ 28 h 44"/>
                <a:gd name="T32" fmla="*/ 6 w 41"/>
                <a:gd name="T33" fmla="*/ 37 h 44"/>
                <a:gd name="T34" fmla="*/ 9 w 41"/>
                <a:gd name="T35" fmla="*/ 38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1" h="44">
                  <a:moveTo>
                    <a:pt x="9" y="38"/>
                  </a:moveTo>
                  <a:cubicBezTo>
                    <a:pt x="14" y="36"/>
                    <a:pt x="18" y="33"/>
                    <a:pt x="22" y="33"/>
                  </a:cubicBezTo>
                  <a:cubicBezTo>
                    <a:pt x="22" y="37"/>
                    <a:pt x="15" y="41"/>
                    <a:pt x="12" y="44"/>
                  </a:cubicBezTo>
                  <a:cubicBezTo>
                    <a:pt x="22" y="43"/>
                    <a:pt x="26" y="37"/>
                    <a:pt x="29" y="31"/>
                  </a:cubicBezTo>
                  <a:cubicBezTo>
                    <a:pt x="32" y="28"/>
                    <a:pt x="36" y="27"/>
                    <a:pt x="39" y="26"/>
                  </a:cubicBezTo>
                  <a:cubicBezTo>
                    <a:pt x="40" y="25"/>
                    <a:pt x="41" y="25"/>
                    <a:pt x="40" y="22"/>
                  </a:cubicBezTo>
                  <a:cubicBezTo>
                    <a:pt x="40" y="22"/>
                    <a:pt x="39" y="22"/>
                    <a:pt x="39" y="22"/>
                  </a:cubicBezTo>
                  <a:cubicBezTo>
                    <a:pt x="38" y="23"/>
                    <a:pt x="37" y="24"/>
                    <a:pt x="36" y="24"/>
                  </a:cubicBezTo>
                  <a:cubicBezTo>
                    <a:pt x="35" y="25"/>
                    <a:pt x="33" y="25"/>
                    <a:pt x="34" y="23"/>
                  </a:cubicBezTo>
                  <a:cubicBezTo>
                    <a:pt x="35" y="21"/>
                    <a:pt x="36" y="19"/>
                    <a:pt x="37" y="18"/>
                  </a:cubicBezTo>
                  <a:cubicBezTo>
                    <a:pt x="40" y="14"/>
                    <a:pt x="40" y="14"/>
                    <a:pt x="40" y="14"/>
                  </a:cubicBezTo>
                  <a:cubicBezTo>
                    <a:pt x="40" y="11"/>
                    <a:pt x="40" y="3"/>
                    <a:pt x="37" y="0"/>
                  </a:cubicBezTo>
                  <a:cubicBezTo>
                    <a:pt x="33" y="3"/>
                    <a:pt x="31" y="15"/>
                    <a:pt x="29" y="23"/>
                  </a:cubicBezTo>
                  <a:cubicBezTo>
                    <a:pt x="27" y="27"/>
                    <a:pt x="25" y="27"/>
                    <a:pt x="23" y="27"/>
                  </a:cubicBezTo>
                  <a:cubicBezTo>
                    <a:pt x="18" y="28"/>
                    <a:pt x="10" y="30"/>
                    <a:pt x="6" y="29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0" y="32"/>
                    <a:pt x="5" y="35"/>
                    <a:pt x="6" y="37"/>
                  </a:cubicBezTo>
                  <a:lnTo>
                    <a:pt x="9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0" name="îşļíďê"/>
            <p:cNvSpPr/>
            <p:nvPr/>
          </p:nvSpPr>
          <p:spPr bwMode="auto">
            <a:xfrm>
              <a:off x="3846666" y="1210123"/>
              <a:ext cx="22427" cy="32239"/>
            </a:xfrm>
            <a:custGeom>
              <a:avLst/>
              <a:gdLst>
                <a:gd name="T0" fmla="*/ 4 w 10"/>
                <a:gd name="T1" fmla="*/ 14 h 14"/>
                <a:gd name="T2" fmla="*/ 9 w 10"/>
                <a:gd name="T3" fmla="*/ 12 h 14"/>
                <a:gd name="T4" fmla="*/ 2 w 10"/>
                <a:gd name="T5" fmla="*/ 0 h 14"/>
                <a:gd name="T6" fmla="*/ 1 w 10"/>
                <a:gd name="T7" fmla="*/ 10 h 14"/>
                <a:gd name="T8" fmla="*/ 4 w 1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4">
                  <a:moveTo>
                    <a:pt x="4" y="14"/>
                  </a:moveTo>
                  <a:cubicBezTo>
                    <a:pt x="6" y="14"/>
                    <a:pt x="7" y="14"/>
                    <a:pt x="9" y="12"/>
                  </a:cubicBezTo>
                  <a:cubicBezTo>
                    <a:pt x="10" y="7"/>
                    <a:pt x="8" y="2"/>
                    <a:pt x="2" y="0"/>
                  </a:cubicBezTo>
                  <a:cubicBezTo>
                    <a:pt x="0" y="3"/>
                    <a:pt x="2" y="6"/>
                    <a:pt x="1" y="10"/>
                  </a:cubicBezTo>
                  <a:cubicBezTo>
                    <a:pt x="0" y="13"/>
                    <a:pt x="3" y="12"/>
                    <a:pt x="4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2" name="îš1íḍê"/>
            <p:cNvSpPr/>
            <p:nvPr/>
          </p:nvSpPr>
          <p:spPr bwMode="auto">
            <a:xfrm>
              <a:off x="3944785" y="1278806"/>
              <a:ext cx="21025" cy="21025"/>
            </a:xfrm>
            <a:custGeom>
              <a:avLst/>
              <a:gdLst>
                <a:gd name="T0" fmla="*/ 7 w 9"/>
                <a:gd name="T1" fmla="*/ 6 h 9"/>
                <a:gd name="T2" fmla="*/ 8 w 9"/>
                <a:gd name="T3" fmla="*/ 1 h 9"/>
                <a:gd name="T4" fmla="*/ 2 w 9"/>
                <a:gd name="T5" fmla="*/ 2 h 9"/>
                <a:gd name="T6" fmla="*/ 0 w 9"/>
                <a:gd name="T7" fmla="*/ 6 h 9"/>
                <a:gd name="T8" fmla="*/ 7 w 9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9">
                  <a:moveTo>
                    <a:pt x="7" y="6"/>
                  </a:moveTo>
                  <a:cubicBezTo>
                    <a:pt x="8" y="4"/>
                    <a:pt x="9" y="2"/>
                    <a:pt x="8" y="1"/>
                  </a:cubicBezTo>
                  <a:cubicBezTo>
                    <a:pt x="6" y="0"/>
                    <a:pt x="4" y="2"/>
                    <a:pt x="2" y="2"/>
                  </a:cubicBezTo>
                  <a:cubicBezTo>
                    <a:pt x="0" y="3"/>
                    <a:pt x="0" y="5"/>
                    <a:pt x="0" y="6"/>
                  </a:cubicBezTo>
                  <a:cubicBezTo>
                    <a:pt x="1" y="9"/>
                    <a:pt x="4" y="8"/>
                    <a:pt x="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3" name="íŝliḓê"/>
            <p:cNvSpPr/>
            <p:nvPr/>
          </p:nvSpPr>
          <p:spPr bwMode="auto">
            <a:xfrm>
              <a:off x="3910443" y="1308943"/>
              <a:ext cx="61675" cy="62376"/>
            </a:xfrm>
            <a:custGeom>
              <a:avLst/>
              <a:gdLst>
                <a:gd name="T0" fmla="*/ 6 w 27"/>
                <a:gd name="T1" fmla="*/ 10 h 27"/>
                <a:gd name="T2" fmla="*/ 14 w 27"/>
                <a:gd name="T3" fmla="*/ 14 h 27"/>
                <a:gd name="T4" fmla="*/ 9 w 27"/>
                <a:gd name="T5" fmla="*/ 18 h 27"/>
                <a:gd name="T6" fmla="*/ 4 w 27"/>
                <a:gd name="T7" fmla="*/ 16 h 27"/>
                <a:gd name="T8" fmla="*/ 2 w 27"/>
                <a:gd name="T9" fmla="*/ 17 h 27"/>
                <a:gd name="T10" fmla="*/ 8 w 27"/>
                <a:gd name="T11" fmla="*/ 27 h 27"/>
                <a:gd name="T12" fmla="*/ 22 w 27"/>
                <a:gd name="T13" fmla="*/ 17 h 27"/>
                <a:gd name="T14" fmla="*/ 25 w 27"/>
                <a:gd name="T15" fmla="*/ 18 h 27"/>
                <a:gd name="T16" fmla="*/ 26 w 27"/>
                <a:gd name="T17" fmla="*/ 16 h 27"/>
                <a:gd name="T18" fmla="*/ 24 w 27"/>
                <a:gd name="T19" fmla="*/ 14 h 27"/>
                <a:gd name="T20" fmla="*/ 24 w 27"/>
                <a:gd name="T21" fmla="*/ 11 h 27"/>
                <a:gd name="T22" fmla="*/ 23 w 27"/>
                <a:gd name="T23" fmla="*/ 9 h 27"/>
                <a:gd name="T24" fmla="*/ 19 w 27"/>
                <a:gd name="T25" fmla="*/ 12 h 27"/>
                <a:gd name="T26" fmla="*/ 11 w 27"/>
                <a:gd name="T27" fmla="*/ 7 h 27"/>
                <a:gd name="T28" fmla="*/ 4 w 27"/>
                <a:gd name="T29" fmla="*/ 2 h 27"/>
                <a:gd name="T30" fmla="*/ 0 w 27"/>
                <a:gd name="T31" fmla="*/ 3 h 27"/>
                <a:gd name="T32" fmla="*/ 6 w 27"/>
                <a:gd name="T33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27">
                  <a:moveTo>
                    <a:pt x="6" y="10"/>
                  </a:moveTo>
                  <a:cubicBezTo>
                    <a:pt x="9" y="11"/>
                    <a:pt x="12" y="12"/>
                    <a:pt x="14" y="14"/>
                  </a:cubicBezTo>
                  <a:cubicBezTo>
                    <a:pt x="14" y="15"/>
                    <a:pt x="11" y="17"/>
                    <a:pt x="9" y="18"/>
                  </a:cubicBezTo>
                  <a:cubicBezTo>
                    <a:pt x="7" y="19"/>
                    <a:pt x="6" y="16"/>
                    <a:pt x="4" y="16"/>
                  </a:cubicBezTo>
                  <a:cubicBezTo>
                    <a:pt x="3" y="15"/>
                    <a:pt x="2" y="15"/>
                    <a:pt x="2" y="17"/>
                  </a:cubicBezTo>
                  <a:cubicBezTo>
                    <a:pt x="4" y="20"/>
                    <a:pt x="4" y="25"/>
                    <a:pt x="8" y="27"/>
                  </a:cubicBezTo>
                  <a:cubicBezTo>
                    <a:pt x="13" y="23"/>
                    <a:pt x="17" y="20"/>
                    <a:pt x="22" y="17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6" y="18"/>
                    <a:pt x="27" y="17"/>
                    <a:pt x="26" y="16"/>
                  </a:cubicBezTo>
                  <a:cubicBezTo>
                    <a:pt x="26" y="16"/>
                    <a:pt x="25" y="14"/>
                    <a:pt x="24" y="14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2" y="10"/>
                    <a:pt x="20" y="11"/>
                    <a:pt x="19" y="12"/>
                  </a:cubicBezTo>
                  <a:cubicBezTo>
                    <a:pt x="16" y="10"/>
                    <a:pt x="13" y="9"/>
                    <a:pt x="11" y="7"/>
                  </a:cubicBezTo>
                  <a:cubicBezTo>
                    <a:pt x="8" y="6"/>
                    <a:pt x="6" y="4"/>
                    <a:pt x="4" y="2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9"/>
                    <a:pt x="3" y="10"/>
                    <a:pt x="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4" name="iṡļiḍe"/>
            <p:cNvSpPr/>
            <p:nvPr/>
          </p:nvSpPr>
          <p:spPr bwMode="auto">
            <a:xfrm>
              <a:off x="3935674" y="1271798"/>
              <a:ext cx="124051" cy="76393"/>
            </a:xfrm>
            <a:custGeom>
              <a:avLst/>
              <a:gdLst>
                <a:gd name="T0" fmla="*/ 52 w 54"/>
                <a:gd name="T1" fmla="*/ 10 h 33"/>
                <a:gd name="T2" fmla="*/ 41 w 54"/>
                <a:gd name="T3" fmla="*/ 13 h 33"/>
                <a:gd name="T4" fmla="*/ 37 w 54"/>
                <a:gd name="T5" fmla="*/ 11 h 33"/>
                <a:gd name="T6" fmla="*/ 35 w 54"/>
                <a:gd name="T7" fmla="*/ 12 h 33"/>
                <a:gd name="T8" fmla="*/ 29 w 54"/>
                <a:gd name="T9" fmla="*/ 15 h 33"/>
                <a:gd name="T10" fmla="*/ 28 w 54"/>
                <a:gd name="T11" fmla="*/ 13 h 33"/>
                <a:gd name="T12" fmla="*/ 23 w 54"/>
                <a:gd name="T13" fmla="*/ 15 h 33"/>
                <a:gd name="T14" fmla="*/ 19 w 54"/>
                <a:gd name="T15" fmla="*/ 15 h 33"/>
                <a:gd name="T16" fmla="*/ 26 w 54"/>
                <a:gd name="T17" fmla="*/ 0 h 33"/>
                <a:gd name="T18" fmla="*/ 19 w 54"/>
                <a:gd name="T19" fmla="*/ 6 h 33"/>
                <a:gd name="T20" fmla="*/ 14 w 54"/>
                <a:gd name="T21" fmla="*/ 10 h 33"/>
                <a:gd name="T22" fmla="*/ 10 w 54"/>
                <a:gd name="T23" fmla="*/ 15 h 33"/>
                <a:gd name="T24" fmla="*/ 17 w 54"/>
                <a:gd name="T25" fmla="*/ 16 h 33"/>
                <a:gd name="T26" fmla="*/ 24 w 54"/>
                <a:gd name="T27" fmla="*/ 19 h 33"/>
                <a:gd name="T28" fmla="*/ 23 w 54"/>
                <a:gd name="T29" fmla="*/ 23 h 33"/>
                <a:gd name="T30" fmla="*/ 3 w 54"/>
                <a:gd name="T31" fmla="*/ 13 h 33"/>
                <a:gd name="T32" fmla="*/ 0 w 54"/>
                <a:gd name="T33" fmla="*/ 15 h 33"/>
                <a:gd name="T34" fmla="*/ 4 w 54"/>
                <a:gd name="T35" fmla="*/ 21 h 33"/>
                <a:gd name="T36" fmla="*/ 8 w 54"/>
                <a:gd name="T37" fmla="*/ 22 h 33"/>
                <a:gd name="T38" fmla="*/ 24 w 54"/>
                <a:gd name="T39" fmla="*/ 27 h 33"/>
                <a:gd name="T40" fmla="*/ 14 w 54"/>
                <a:gd name="T41" fmla="*/ 26 h 33"/>
                <a:gd name="T42" fmla="*/ 21 w 54"/>
                <a:gd name="T43" fmla="*/ 30 h 33"/>
                <a:gd name="T44" fmla="*/ 29 w 54"/>
                <a:gd name="T45" fmla="*/ 33 h 33"/>
                <a:gd name="T46" fmla="*/ 34 w 54"/>
                <a:gd name="T47" fmla="*/ 28 h 33"/>
                <a:gd name="T48" fmla="*/ 45 w 54"/>
                <a:gd name="T49" fmla="*/ 28 h 33"/>
                <a:gd name="T50" fmla="*/ 46 w 54"/>
                <a:gd name="T51" fmla="*/ 23 h 33"/>
                <a:gd name="T52" fmla="*/ 42 w 54"/>
                <a:gd name="T53" fmla="*/ 19 h 33"/>
                <a:gd name="T54" fmla="*/ 43 w 54"/>
                <a:gd name="T55" fmla="*/ 18 h 33"/>
                <a:gd name="T56" fmla="*/ 50 w 54"/>
                <a:gd name="T57" fmla="*/ 17 h 33"/>
                <a:gd name="T58" fmla="*/ 52 w 54"/>
                <a:gd name="T59" fmla="*/ 10 h 33"/>
                <a:gd name="T60" fmla="*/ 38 w 54"/>
                <a:gd name="T61" fmla="*/ 23 h 33"/>
                <a:gd name="T62" fmla="*/ 30 w 54"/>
                <a:gd name="T63" fmla="*/ 24 h 33"/>
                <a:gd name="T64" fmla="*/ 33 w 54"/>
                <a:gd name="T65" fmla="*/ 23 h 33"/>
                <a:gd name="T66" fmla="*/ 35 w 54"/>
                <a:gd name="T67" fmla="*/ 21 h 33"/>
                <a:gd name="T68" fmla="*/ 31 w 54"/>
                <a:gd name="T69" fmla="*/ 20 h 33"/>
                <a:gd name="T70" fmla="*/ 30 w 54"/>
                <a:gd name="T71" fmla="*/ 19 h 33"/>
                <a:gd name="T72" fmla="*/ 33 w 54"/>
                <a:gd name="T73" fmla="*/ 17 h 33"/>
                <a:gd name="T74" fmla="*/ 37 w 54"/>
                <a:gd name="T75" fmla="*/ 17 h 33"/>
                <a:gd name="T76" fmla="*/ 38 w 54"/>
                <a:gd name="T77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49" y="11"/>
                    <a:pt x="45" y="11"/>
                    <a:pt x="41" y="13"/>
                  </a:cubicBezTo>
                  <a:cubicBezTo>
                    <a:pt x="39" y="13"/>
                    <a:pt x="38" y="12"/>
                    <a:pt x="37" y="11"/>
                  </a:cubicBezTo>
                  <a:cubicBezTo>
                    <a:pt x="35" y="11"/>
                    <a:pt x="34" y="11"/>
                    <a:pt x="35" y="12"/>
                  </a:cubicBezTo>
                  <a:cubicBezTo>
                    <a:pt x="33" y="14"/>
                    <a:pt x="31" y="15"/>
                    <a:pt x="29" y="15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5" y="12"/>
                    <a:pt x="25" y="14"/>
                    <a:pt x="23" y="15"/>
                  </a:cubicBezTo>
                  <a:cubicBezTo>
                    <a:pt x="23" y="14"/>
                    <a:pt x="19" y="16"/>
                    <a:pt x="19" y="15"/>
                  </a:cubicBezTo>
                  <a:cubicBezTo>
                    <a:pt x="21" y="11"/>
                    <a:pt x="26" y="5"/>
                    <a:pt x="26" y="0"/>
                  </a:cubicBezTo>
                  <a:cubicBezTo>
                    <a:pt x="23" y="0"/>
                    <a:pt x="22" y="3"/>
                    <a:pt x="19" y="6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2" y="12"/>
                    <a:pt x="10" y="13"/>
                    <a:pt x="10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20" y="18"/>
                    <a:pt x="21" y="19"/>
                    <a:pt x="24" y="19"/>
                  </a:cubicBezTo>
                  <a:cubicBezTo>
                    <a:pt x="25" y="21"/>
                    <a:pt x="24" y="22"/>
                    <a:pt x="23" y="23"/>
                  </a:cubicBezTo>
                  <a:cubicBezTo>
                    <a:pt x="16" y="20"/>
                    <a:pt x="9" y="16"/>
                    <a:pt x="3" y="13"/>
                  </a:cubicBezTo>
                  <a:cubicBezTo>
                    <a:pt x="1" y="13"/>
                    <a:pt x="1" y="14"/>
                    <a:pt x="0" y="15"/>
                  </a:cubicBezTo>
                  <a:cubicBezTo>
                    <a:pt x="2" y="17"/>
                    <a:pt x="3" y="20"/>
                    <a:pt x="4" y="21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9" y="22"/>
                    <a:pt x="20" y="25"/>
                    <a:pt x="24" y="27"/>
                  </a:cubicBezTo>
                  <a:cubicBezTo>
                    <a:pt x="23" y="29"/>
                    <a:pt x="15" y="25"/>
                    <a:pt x="14" y="26"/>
                  </a:cubicBezTo>
                  <a:cubicBezTo>
                    <a:pt x="16" y="29"/>
                    <a:pt x="19" y="28"/>
                    <a:pt x="21" y="30"/>
                  </a:cubicBezTo>
                  <a:cubicBezTo>
                    <a:pt x="24" y="31"/>
                    <a:pt x="27" y="32"/>
                    <a:pt x="29" y="33"/>
                  </a:cubicBezTo>
                  <a:cubicBezTo>
                    <a:pt x="31" y="31"/>
                    <a:pt x="32" y="28"/>
                    <a:pt x="34" y="28"/>
                  </a:cubicBezTo>
                  <a:cubicBezTo>
                    <a:pt x="37" y="28"/>
                    <a:pt x="42" y="30"/>
                    <a:pt x="45" y="28"/>
                  </a:cubicBezTo>
                  <a:cubicBezTo>
                    <a:pt x="45" y="26"/>
                    <a:pt x="46" y="24"/>
                    <a:pt x="46" y="23"/>
                  </a:cubicBezTo>
                  <a:cubicBezTo>
                    <a:pt x="45" y="21"/>
                    <a:pt x="42" y="20"/>
                    <a:pt x="42" y="19"/>
                  </a:cubicBezTo>
                  <a:cubicBezTo>
                    <a:pt x="42" y="19"/>
                    <a:pt x="42" y="18"/>
                    <a:pt x="43" y="18"/>
                  </a:cubicBezTo>
                  <a:cubicBezTo>
                    <a:pt x="46" y="18"/>
                    <a:pt x="48" y="18"/>
                    <a:pt x="50" y="17"/>
                  </a:cubicBezTo>
                  <a:cubicBezTo>
                    <a:pt x="51" y="18"/>
                    <a:pt x="54" y="12"/>
                    <a:pt x="52" y="10"/>
                  </a:cubicBezTo>
                  <a:close/>
                  <a:moveTo>
                    <a:pt x="38" y="23"/>
                  </a:moveTo>
                  <a:cubicBezTo>
                    <a:pt x="36" y="24"/>
                    <a:pt x="33" y="24"/>
                    <a:pt x="30" y="24"/>
                  </a:cubicBezTo>
                  <a:cubicBezTo>
                    <a:pt x="29" y="23"/>
                    <a:pt x="32" y="23"/>
                    <a:pt x="33" y="23"/>
                  </a:cubicBezTo>
                  <a:cubicBezTo>
                    <a:pt x="34" y="22"/>
                    <a:pt x="34" y="22"/>
                    <a:pt x="35" y="21"/>
                  </a:cubicBezTo>
                  <a:cubicBezTo>
                    <a:pt x="34" y="20"/>
                    <a:pt x="33" y="19"/>
                    <a:pt x="31" y="20"/>
                  </a:cubicBezTo>
                  <a:cubicBezTo>
                    <a:pt x="30" y="20"/>
                    <a:pt x="29" y="19"/>
                    <a:pt x="30" y="19"/>
                  </a:cubicBezTo>
                  <a:cubicBezTo>
                    <a:pt x="31" y="19"/>
                    <a:pt x="32" y="18"/>
                    <a:pt x="33" y="17"/>
                  </a:cubicBezTo>
                  <a:cubicBezTo>
                    <a:pt x="34" y="17"/>
                    <a:pt x="35" y="17"/>
                    <a:pt x="37" y="17"/>
                  </a:cubicBezTo>
                  <a:cubicBezTo>
                    <a:pt x="37" y="19"/>
                    <a:pt x="39" y="21"/>
                    <a:pt x="38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" name="ï$ļïdé"/>
            <p:cNvSpPr/>
            <p:nvPr/>
          </p:nvSpPr>
          <p:spPr bwMode="auto">
            <a:xfrm>
              <a:off x="3302807" y="1034911"/>
              <a:ext cx="795464" cy="799669"/>
            </a:xfrm>
            <a:custGeom>
              <a:avLst/>
              <a:gdLst>
                <a:gd name="T0" fmla="*/ 174 w 347"/>
                <a:gd name="T1" fmla="*/ 0 h 347"/>
                <a:gd name="T2" fmla="*/ 0 w 347"/>
                <a:gd name="T3" fmla="*/ 173 h 347"/>
                <a:gd name="T4" fmla="*/ 174 w 347"/>
                <a:gd name="T5" fmla="*/ 347 h 347"/>
                <a:gd name="T6" fmla="*/ 347 w 347"/>
                <a:gd name="T7" fmla="*/ 173 h 347"/>
                <a:gd name="T8" fmla="*/ 174 w 347"/>
                <a:gd name="T9" fmla="*/ 0 h 347"/>
                <a:gd name="T10" fmla="*/ 174 w 347"/>
                <a:gd name="T11" fmla="*/ 343 h 347"/>
                <a:gd name="T12" fmla="*/ 4 w 347"/>
                <a:gd name="T13" fmla="*/ 173 h 347"/>
                <a:gd name="T14" fmla="*/ 174 w 347"/>
                <a:gd name="T15" fmla="*/ 4 h 347"/>
                <a:gd name="T16" fmla="*/ 343 w 347"/>
                <a:gd name="T17" fmla="*/ 173 h 347"/>
                <a:gd name="T18" fmla="*/ 174 w 347"/>
                <a:gd name="T19" fmla="*/ 343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7" h="347">
                  <a:moveTo>
                    <a:pt x="174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9"/>
                    <a:pt x="78" y="347"/>
                    <a:pt x="174" y="347"/>
                  </a:cubicBezTo>
                  <a:cubicBezTo>
                    <a:pt x="269" y="347"/>
                    <a:pt x="347" y="269"/>
                    <a:pt x="347" y="173"/>
                  </a:cubicBezTo>
                  <a:cubicBezTo>
                    <a:pt x="347" y="78"/>
                    <a:pt x="269" y="0"/>
                    <a:pt x="174" y="0"/>
                  </a:cubicBezTo>
                  <a:close/>
                  <a:moveTo>
                    <a:pt x="174" y="343"/>
                  </a:moveTo>
                  <a:cubicBezTo>
                    <a:pt x="80" y="343"/>
                    <a:pt x="4" y="267"/>
                    <a:pt x="4" y="173"/>
                  </a:cubicBezTo>
                  <a:cubicBezTo>
                    <a:pt x="4" y="80"/>
                    <a:pt x="80" y="4"/>
                    <a:pt x="174" y="4"/>
                  </a:cubicBezTo>
                  <a:cubicBezTo>
                    <a:pt x="267" y="4"/>
                    <a:pt x="343" y="80"/>
                    <a:pt x="343" y="173"/>
                  </a:cubicBezTo>
                  <a:cubicBezTo>
                    <a:pt x="343" y="267"/>
                    <a:pt x="267" y="343"/>
                    <a:pt x="174" y="3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6" name="íšlíḓe"/>
            <p:cNvSpPr/>
            <p:nvPr/>
          </p:nvSpPr>
          <p:spPr bwMode="auto">
            <a:xfrm>
              <a:off x="3481524" y="1212226"/>
              <a:ext cx="440834" cy="377758"/>
            </a:xfrm>
            <a:custGeom>
              <a:avLst/>
              <a:gdLst>
                <a:gd name="T0" fmla="*/ 28 w 192"/>
                <a:gd name="T1" fmla="*/ 164 h 164"/>
                <a:gd name="T2" fmla="*/ 31 w 192"/>
                <a:gd name="T3" fmla="*/ 164 h 164"/>
                <a:gd name="T4" fmla="*/ 2 w 192"/>
                <a:gd name="T5" fmla="*/ 96 h 164"/>
                <a:gd name="T6" fmla="*/ 96 w 192"/>
                <a:gd name="T7" fmla="*/ 2 h 164"/>
                <a:gd name="T8" fmla="*/ 190 w 192"/>
                <a:gd name="T9" fmla="*/ 96 h 164"/>
                <a:gd name="T10" fmla="*/ 160 w 192"/>
                <a:gd name="T11" fmla="*/ 164 h 164"/>
                <a:gd name="T12" fmla="*/ 163 w 192"/>
                <a:gd name="T13" fmla="*/ 164 h 164"/>
                <a:gd name="T14" fmla="*/ 192 w 192"/>
                <a:gd name="T15" fmla="*/ 96 h 164"/>
                <a:gd name="T16" fmla="*/ 96 w 192"/>
                <a:gd name="T17" fmla="*/ 0 h 164"/>
                <a:gd name="T18" fmla="*/ 0 w 192"/>
                <a:gd name="T19" fmla="*/ 96 h 164"/>
                <a:gd name="T20" fmla="*/ 28 w 192"/>
                <a:gd name="T21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2" h="164">
                  <a:moveTo>
                    <a:pt x="28" y="164"/>
                  </a:moveTo>
                  <a:cubicBezTo>
                    <a:pt x="31" y="164"/>
                    <a:pt x="31" y="164"/>
                    <a:pt x="31" y="164"/>
                  </a:cubicBezTo>
                  <a:cubicBezTo>
                    <a:pt x="13" y="147"/>
                    <a:pt x="2" y="123"/>
                    <a:pt x="2" y="96"/>
                  </a:cubicBezTo>
                  <a:cubicBezTo>
                    <a:pt x="2" y="45"/>
                    <a:pt x="44" y="2"/>
                    <a:pt x="96" y="2"/>
                  </a:cubicBezTo>
                  <a:cubicBezTo>
                    <a:pt x="147" y="2"/>
                    <a:pt x="190" y="45"/>
                    <a:pt x="190" y="96"/>
                  </a:cubicBezTo>
                  <a:cubicBezTo>
                    <a:pt x="190" y="123"/>
                    <a:pt x="178" y="147"/>
                    <a:pt x="160" y="164"/>
                  </a:cubicBezTo>
                  <a:cubicBezTo>
                    <a:pt x="163" y="164"/>
                    <a:pt x="163" y="164"/>
                    <a:pt x="163" y="164"/>
                  </a:cubicBezTo>
                  <a:cubicBezTo>
                    <a:pt x="181" y="147"/>
                    <a:pt x="192" y="123"/>
                    <a:pt x="192" y="96"/>
                  </a:cubicBezTo>
                  <a:cubicBezTo>
                    <a:pt x="192" y="43"/>
                    <a:pt x="148" y="0"/>
                    <a:pt x="96" y="0"/>
                  </a:cubicBezTo>
                  <a:cubicBezTo>
                    <a:pt x="43" y="0"/>
                    <a:pt x="0" y="43"/>
                    <a:pt x="0" y="96"/>
                  </a:cubicBezTo>
                  <a:cubicBezTo>
                    <a:pt x="0" y="123"/>
                    <a:pt x="11" y="147"/>
                    <a:pt x="28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7" name="ïṣļïḍê"/>
            <p:cNvSpPr/>
            <p:nvPr/>
          </p:nvSpPr>
          <p:spPr bwMode="auto">
            <a:xfrm>
              <a:off x="3972118" y="1573864"/>
              <a:ext cx="85504" cy="46256"/>
            </a:xfrm>
            <a:custGeom>
              <a:avLst/>
              <a:gdLst>
                <a:gd name="T0" fmla="*/ 36 w 37"/>
                <a:gd name="T1" fmla="*/ 20 h 20"/>
                <a:gd name="T2" fmla="*/ 22 w 37"/>
                <a:gd name="T3" fmla="*/ 16 h 20"/>
                <a:gd name="T4" fmla="*/ 0 w 37"/>
                <a:gd name="T5" fmla="*/ 20 h 20"/>
                <a:gd name="T6" fmla="*/ 1 w 37"/>
                <a:gd name="T7" fmla="*/ 16 h 20"/>
                <a:gd name="T8" fmla="*/ 12 w 37"/>
                <a:gd name="T9" fmla="*/ 14 h 20"/>
                <a:gd name="T10" fmla="*/ 19 w 37"/>
                <a:gd name="T11" fmla="*/ 14 h 20"/>
                <a:gd name="T12" fmla="*/ 13 w 37"/>
                <a:gd name="T13" fmla="*/ 10 h 20"/>
                <a:gd name="T14" fmla="*/ 5 w 37"/>
                <a:gd name="T15" fmla="*/ 3 h 20"/>
                <a:gd name="T16" fmla="*/ 6 w 37"/>
                <a:gd name="T17" fmla="*/ 0 h 20"/>
                <a:gd name="T18" fmla="*/ 23 w 37"/>
                <a:gd name="T19" fmla="*/ 13 h 20"/>
                <a:gd name="T20" fmla="*/ 37 w 37"/>
                <a:gd name="T21" fmla="*/ 17 h 20"/>
                <a:gd name="T22" fmla="*/ 36 w 37"/>
                <a:gd name="T2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" h="20">
                  <a:moveTo>
                    <a:pt x="36" y="20"/>
                  </a:moveTo>
                  <a:cubicBezTo>
                    <a:pt x="22" y="16"/>
                    <a:pt x="22" y="16"/>
                    <a:pt x="22" y="16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4" y="14"/>
                    <a:pt x="17" y="14"/>
                    <a:pt x="19" y="14"/>
                  </a:cubicBezTo>
                  <a:cubicBezTo>
                    <a:pt x="17" y="13"/>
                    <a:pt x="15" y="11"/>
                    <a:pt x="13" y="1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7" y="17"/>
                    <a:pt x="37" y="17"/>
                    <a:pt x="37" y="17"/>
                  </a:cubicBezTo>
                  <a:lnTo>
                    <a:pt x="3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8" name="ís1íḍe"/>
            <p:cNvSpPr/>
            <p:nvPr/>
          </p:nvSpPr>
          <p:spPr bwMode="auto">
            <a:xfrm>
              <a:off x="4302919" y="1198209"/>
              <a:ext cx="54666" cy="94615"/>
            </a:xfrm>
            <a:custGeom>
              <a:avLst/>
              <a:gdLst>
                <a:gd name="T0" fmla="*/ 20 w 24"/>
                <a:gd name="T1" fmla="*/ 28 h 41"/>
                <a:gd name="T2" fmla="*/ 14 w 24"/>
                <a:gd name="T3" fmla="*/ 9 h 41"/>
                <a:gd name="T4" fmla="*/ 4 w 24"/>
                <a:gd name="T5" fmla="*/ 10 h 41"/>
                <a:gd name="T6" fmla="*/ 5 w 24"/>
                <a:gd name="T7" fmla="*/ 32 h 41"/>
                <a:gd name="T8" fmla="*/ 20 w 24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1">
                  <a:moveTo>
                    <a:pt x="20" y="28"/>
                  </a:moveTo>
                  <a:cubicBezTo>
                    <a:pt x="24" y="20"/>
                    <a:pt x="14" y="9"/>
                    <a:pt x="14" y="9"/>
                  </a:cubicBezTo>
                  <a:cubicBezTo>
                    <a:pt x="14" y="9"/>
                    <a:pt x="8" y="0"/>
                    <a:pt x="4" y="10"/>
                  </a:cubicBezTo>
                  <a:cubicBezTo>
                    <a:pt x="0" y="20"/>
                    <a:pt x="0" y="23"/>
                    <a:pt x="5" y="32"/>
                  </a:cubicBezTo>
                  <a:cubicBezTo>
                    <a:pt x="9" y="41"/>
                    <a:pt x="16" y="35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9" name="íşlïḋe"/>
            <p:cNvSpPr/>
            <p:nvPr/>
          </p:nvSpPr>
          <p:spPr bwMode="auto">
            <a:xfrm>
              <a:off x="4279791" y="1281610"/>
              <a:ext cx="57470" cy="91811"/>
            </a:xfrm>
            <a:custGeom>
              <a:avLst/>
              <a:gdLst>
                <a:gd name="T0" fmla="*/ 4 w 25"/>
                <a:gd name="T1" fmla="*/ 34 h 40"/>
                <a:gd name="T2" fmla="*/ 13 w 25"/>
                <a:gd name="T3" fmla="*/ 36 h 40"/>
                <a:gd name="T4" fmla="*/ 21 w 25"/>
                <a:gd name="T5" fmla="*/ 17 h 40"/>
                <a:gd name="T6" fmla="*/ 14 w 25"/>
                <a:gd name="T7" fmla="*/ 10 h 40"/>
                <a:gd name="T8" fmla="*/ 10 w 25"/>
                <a:gd name="T9" fmla="*/ 4 h 40"/>
                <a:gd name="T10" fmla="*/ 0 w 25"/>
                <a:gd name="T11" fmla="*/ 13 h 40"/>
                <a:gd name="T12" fmla="*/ 5 w 25"/>
                <a:gd name="T13" fmla="*/ 25 h 40"/>
                <a:gd name="T14" fmla="*/ 4 w 25"/>
                <a:gd name="T15" fmla="*/ 3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40">
                  <a:moveTo>
                    <a:pt x="4" y="34"/>
                  </a:moveTo>
                  <a:cubicBezTo>
                    <a:pt x="4" y="34"/>
                    <a:pt x="2" y="40"/>
                    <a:pt x="13" y="36"/>
                  </a:cubicBezTo>
                  <a:cubicBezTo>
                    <a:pt x="23" y="31"/>
                    <a:pt x="25" y="21"/>
                    <a:pt x="21" y="17"/>
                  </a:cubicBezTo>
                  <a:cubicBezTo>
                    <a:pt x="18" y="12"/>
                    <a:pt x="14" y="10"/>
                    <a:pt x="14" y="10"/>
                  </a:cubicBezTo>
                  <a:cubicBezTo>
                    <a:pt x="14" y="10"/>
                    <a:pt x="11" y="8"/>
                    <a:pt x="10" y="4"/>
                  </a:cubicBezTo>
                  <a:cubicBezTo>
                    <a:pt x="9" y="0"/>
                    <a:pt x="1" y="9"/>
                    <a:pt x="0" y="13"/>
                  </a:cubicBezTo>
                  <a:cubicBezTo>
                    <a:pt x="0" y="18"/>
                    <a:pt x="1" y="20"/>
                    <a:pt x="5" y="25"/>
                  </a:cubicBezTo>
                  <a:cubicBezTo>
                    <a:pt x="8" y="30"/>
                    <a:pt x="4" y="34"/>
                    <a:pt x="4" y="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" name="iŝļîḍé"/>
            <p:cNvSpPr/>
            <p:nvPr/>
          </p:nvSpPr>
          <p:spPr bwMode="auto">
            <a:xfrm>
              <a:off x="4231432" y="1248670"/>
              <a:ext cx="330100" cy="295058"/>
            </a:xfrm>
            <a:custGeom>
              <a:avLst/>
              <a:gdLst>
                <a:gd name="T0" fmla="*/ 138 w 144"/>
                <a:gd name="T1" fmla="*/ 24 h 128"/>
                <a:gd name="T2" fmla="*/ 135 w 144"/>
                <a:gd name="T3" fmla="*/ 20 h 128"/>
                <a:gd name="T4" fmla="*/ 126 w 144"/>
                <a:gd name="T5" fmla="*/ 23 h 128"/>
                <a:gd name="T6" fmla="*/ 117 w 144"/>
                <a:gd name="T7" fmla="*/ 29 h 128"/>
                <a:gd name="T8" fmla="*/ 120 w 144"/>
                <a:gd name="T9" fmla="*/ 23 h 128"/>
                <a:gd name="T10" fmla="*/ 131 w 144"/>
                <a:gd name="T11" fmla="*/ 15 h 128"/>
                <a:gd name="T12" fmla="*/ 138 w 144"/>
                <a:gd name="T13" fmla="*/ 9 h 128"/>
                <a:gd name="T14" fmla="*/ 127 w 144"/>
                <a:gd name="T15" fmla="*/ 5 h 128"/>
                <a:gd name="T16" fmla="*/ 112 w 144"/>
                <a:gd name="T17" fmla="*/ 5 h 128"/>
                <a:gd name="T18" fmla="*/ 102 w 144"/>
                <a:gd name="T19" fmla="*/ 8 h 128"/>
                <a:gd name="T20" fmla="*/ 100 w 144"/>
                <a:gd name="T21" fmla="*/ 24 h 128"/>
                <a:gd name="T22" fmla="*/ 88 w 144"/>
                <a:gd name="T23" fmla="*/ 33 h 128"/>
                <a:gd name="T24" fmla="*/ 83 w 144"/>
                <a:gd name="T25" fmla="*/ 31 h 128"/>
                <a:gd name="T26" fmla="*/ 91 w 144"/>
                <a:gd name="T27" fmla="*/ 26 h 128"/>
                <a:gd name="T28" fmla="*/ 91 w 144"/>
                <a:gd name="T29" fmla="*/ 21 h 128"/>
                <a:gd name="T30" fmla="*/ 82 w 144"/>
                <a:gd name="T31" fmla="*/ 10 h 128"/>
                <a:gd name="T32" fmla="*/ 70 w 144"/>
                <a:gd name="T33" fmla="*/ 12 h 128"/>
                <a:gd name="T34" fmla="*/ 63 w 144"/>
                <a:gd name="T35" fmla="*/ 30 h 128"/>
                <a:gd name="T36" fmla="*/ 58 w 144"/>
                <a:gd name="T37" fmla="*/ 42 h 128"/>
                <a:gd name="T38" fmla="*/ 58 w 144"/>
                <a:gd name="T39" fmla="*/ 52 h 128"/>
                <a:gd name="T40" fmla="*/ 39 w 144"/>
                <a:gd name="T41" fmla="*/ 61 h 128"/>
                <a:gd name="T42" fmla="*/ 35 w 144"/>
                <a:gd name="T43" fmla="*/ 58 h 128"/>
                <a:gd name="T44" fmla="*/ 9 w 144"/>
                <a:gd name="T45" fmla="*/ 90 h 128"/>
                <a:gd name="T46" fmla="*/ 3 w 144"/>
                <a:gd name="T47" fmla="*/ 115 h 128"/>
                <a:gd name="T48" fmla="*/ 20 w 144"/>
                <a:gd name="T49" fmla="*/ 114 h 128"/>
                <a:gd name="T50" fmla="*/ 33 w 144"/>
                <a:gd name="T51" fmla="*/ 82 h 128"/>
                <a:gd name="T52" fmla="*/ 42 w 144"/>
                <a:gd name="T53" fmla="*/ 80 h 128"/>
                <a:gd name="T54" fmla="*/ 56 w 144"/>
                <a:gd name="T55" fmla="*/ 73 h 128"/>
                <a:gd name="T56" fmla="*/ 58 w 144"/>
                <a:gd name="T57" fmla="*/ 79 h 128"/>
                <a:gd name="T58" fmla="*/ 58 w 144"/>
                <a:gd name="T59" fmla="*/ 89 h 128"/>
                <a:gd name="T60" fmla="*/ 76 w 144"/>
                <a:gd name="T61" fmla="*/ 70 h 128"/>
                <a:gd name="T62" fmla="*/ 77 w 144"/>
                <a:gd name="T63" fmla="*/ 60 h 128"/>
                <a:gd name="T64" fmla="*/ 95 w 144"/>
                <a:gd name="T65" fmla="*/ 42 h 128"/>
                <a:gd name="T66" fmla="*/ 95 w 144"/>
                <a:gd name="T67" fmla="*/ 53 h 128"/>
                <a:gd name="T68" fmla="*/ 96 w 144"/>
                <a:gd name="T69" fmla="*/ 67 h 128"/>
                <a:gd name="T70" fmla="*/ 113 w 144"/>
                <a:gd name="T71" fmla="*/ 50 h 128"/>
                <a:gd name="T72" fmla="*/ 116 w 144"/>
                <a:gd name="T73" fmla="*/ 50 h 128"/>
                <a:gd name="T74" fmla="*/ 117 w 144"/>
                <a:gd name="T75" fmla="*/ 87 h 128"/>
                <a:gd name="T76" fmla="*/ 135 w 144"/>
                <a:gd name="T77" fmla="*/ 66 h 128"/>
                <a:gd name="T78" fmla="*/ 134 w 144"/>
                <a:gd name="T79" fmla="*/ 40 h 128"/>
                <a:gd name="T80" fmla="*/ 144 w 144"/>
                <a:gd name="T81" fmla="*/ 28 h 128"/>
                <a:gd name="T82" fmla="*/ 138 w 144"/>
                <a:gd name="T83" fmla="*/ 2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4" h="128">
                  <a:moveTo>
                    <a:pt x="138" y="24"/>
                  </a:moveTo>
                  <a:cubicBezTo>
                    <a:pt x="138" y="24"/>
                    <a:pt x="135" y="23"/>
                    <a:pt x="135" y="20"/>
                  </a:cubicBezTo>
                  <a:cubicBezTo>
                    <a:pt x="135" y="20"/>
                    <a:pt x="130" y="17"/>
                    <a:pt x="126" y="23"/>
                  </a:cubicBezTo>
                  <a:cubicBezTo>
                    <a:pt x="122" y="28"/>
                    <a:pt x="120" y="30"/>
                    <a:pt x="117" y="29"/>
                  </a:cubicBezTo>
                  <a:cubicBezTo>
                    <a:pt x="114" y="28"/>
                    <a:pt x="118" y="25"/>
                    <a:pt x="120" y="23"/>
                  </a:cubicBezTo>
                  <a:cubicBezTo>
                    <a:pt x="123" y="22"/>
                    <a:pt x="127" y="16"/>
                    <a:pt x="131" y="15"/>
                  </a:cubicBezTo>
                  <a:cubicBezTo>
                    <a:pt x="136" y="14"/>
                    <a:pt x="138" y="14"/>
                    <a:pt x="138" y="9"/>
                  </a:cubicBezTo>
                  <a:cubicBezTo>
                    <a:pt x="138" y="5"/>
                    <a:pt x="137" y="0"/>
                    <a:pt x="127" y="5"/>
                  </a:cubicBezTo>
                  <a:cubicBezTo>
                    <a:pt x="117" y="10"/>
                    <a:pt x="114" y="9"/>
                    <a:pt x="112" y="5"/>
                  </a:cubicBezTo>
                  <a:cubicBezTo>
                    <a:pt x="109" y="0"/>
                    <a:pt x="103" y="1"/>
                    <a:pt x="102" y="8"/>
                  </a:cubicBezTo>
                  <a:cubicBezTo>
                    <a:pt x="102" y="16"/>
                    <a:pt x="100" y="24"/>
                    <a:pt x="100" y="24"/>
                  </a:cubicBezTo>
                  <a:cubicBezTo>
                    <a:pt x="88" y="33"/>
                    <a:pt x="88" y="33"/>
                    <a:pt x="88" y="33"/>
                  </a:cubicBezTo>
                  <a:cubicBezTo>
                    <a:pt x="88" y="33"/>
                    <a:pt x="79" y="34"/>
                    <a:pt x="83" y="31"/>
                  </a:cubicBezTo>
                  <a:cubicBezTo>
                    <a:pt x="87" y="27"/>
                    <a:pt x="91" y="26"/>
                    <a:pt x="91" y="26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1" y="21"/>
                    <a:pt x="84" y="15"/>
                    <a:pt x="82" y="10"/>
                  </a:cubicBezTo>
                  <a:cubicBezTo>
                    <a:pt x="80" y="4"/>
                    <a:pt x="71" y="2"/>
                    <a:pt x="70" y="12"/>
                  </a:cubicBezTo>
                  <a:cubicBezTo>
                    <a:pt x="69" y="22"/>
                    <a:pt x="68" y="27"/>
                    <a:pt x="63" y="30"/>
                  </a:cubicBezTo>
                  <a:cubicBezTo>
                    <a:pt x="58" y="34"/>
                    <a:pt x="48" y="39"/>
                    <a:pt x="58" y="42"/>
                  </a:cubicBezTo>
                  <a:cubicBezTo>
                    <a:pt x="67" y="45"/>
                    <a:pt x="61" y="48"/>
                    <a:pt x="58" y="52"/>
                  </a:cubicBezTo>
                  <a:cubicBezTo>
                    <a:pt x="54" y="56"/>
                    <a:pt x="42" y="65"/>
                    <a:pt x="39" y="61"/>
                  </a:cubicBezTo>
                  <a:cubicBezTo>
                    <a:pt x="35" y="58"/>
                    <a:pt x="35" y="58"/>
                    <a:pt x="35" y="58"/>
                  </a:cubicBezTo>
                  <a:cubicBezTo>
                    <a:pt x="35" y="58"/>
                    <a:pt x="18" y="82"/>
                    <a:pt x="9" y="90"/>
                  </a:cubicBezTo>
                  <a:cubicBezTo>
                    <a:pt x="1" y="97"/>
                    <a:pt x="0" y="105"/>
                    <a:pt x="3" y="115"/>
                  </a:cubicBezTo>
                  <a:cubicBezTo>
                    <a:pt x="5" y="126"/>
                    <a:pt x="17" y="128"/>
                    <a:pt x="20" y="114"/>
                  </a:cubicBezTo>
                  <a:cubicBezTo>
                    <a:pt x="22" y="100"/>
                    <a:pt x="29" y="88"/>
                    <a:pt x="33" y="82"/>
                  </a:cubicBezTo>
                  <a:cubicBezTo>
                    <a:pt x="37" y="75"/>
                    <a:pt x="42" y="80"/>
                    <a:pt x="42" y="80"/>
                  </a:cubicBezTo>
                  <a:cubicBezTo>
                    <a:pt x="42" y="80"/>
                    <a:pt x="51" y="80"/>
                    <a:pt x="56" y="73"/>
                  </a:cubicBezTo>
                  <a:cubicBezTo>
                    <a:pt x="60" y="66"/>
                    <a:pt x="60" y="76"/>
                    <a:pt x="58" y="79"/>
                  </a:cubicBezTo>
                  <a:cubicBezTo>
                    <a:pt x="56" y="82"/>
                    <a:pt x="49" y="89"/>
                    <a:pt x="58" y="89"/>
                  </a:cubicBezTo>
                  <a:cubicBezTo>
                    <a:pt x="66" y="89"/>
                    <a:pt x="73" y="80"/>
                    <a:pt x="76" y="70"/>
                  </a:cubicBezTo>
                  <a:cubicBezTo>
                    <a:pt x="77" y="60"/>
                    <a:pt x="77" y="60"/>
                    <a:pt x="77" y="60"/>
                  </a:cubicBezTo>
                  <a:cubicBezTo>
                    <a:pt x="77" y="60"/>
                    <a:pt x="88" y="47"/>
                    <a:pt x="95" y="4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86" y="65"/>
                    <a:pt x="96" y="67"/>
                  </a:cubicBezTo>
                  <a:cubicBezTo>
                    <a:pt x="106" y="69"/>
                    <a:pt x="110" y="61"/>
                    <a:pt x="113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7" y="87"/>
                    <a:pt x="117" y="87"/>
                    <a:pt x="117" y="87"/>
                  </a:cubicBezTo>
                  <a:cubicBezTo>
                    <a:pt x="117" y="87"/>
                    <a:pt x="132" y="87"/>
                    <a:pt x="135" y="66"/>
                  </a:cubicBezTo>
                  <a:cubicBezTo>
                    <a:pt x="134" y="40"/>
                    <a:pt x="134" y="40"/>
                    <a:pt x="134" y="40"/>
                  </a:cubicBezTo>
                  <a:cubicBezTo>
                    <a:pt x="134" y="40"/>
                    <a:pt x="143" y="34"/>
                    <a:pt x="144" y="28"/>
                  </a:cubicBezTo>
                  <a:cubicBezTo>
                    <a:pt x="144" y="23"/>
                    <a:pt x="138" y="24"/>
                    <a:pt x="138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1" name="íṧḷídé"/>
            <p:cNvSpPr/>
            <p:nvPr/>
          </p:nvSpPr>
          <p:spPr bwMode="auto">
            <a:xfrm>
              <a:off x="4768283" y="1194004"/>
              <a:ext cx="52564" cy="82700"/>
            </a:xfrm>
            <a:custGeom>
              <a:avLst/>
              <a:gdLst>
                <a:gd name="T0" fmla="*/ 10 w 23"/>
                <a:gd name="T1" fmla="*/ 6 h 36"/>
                <a:gd name="T2" fmla="*/ 3 w 23"/>
                <a:gd name="T3" fmla="*/ 10 h 36"/>
                <a:gd name="T4" fmla="*/ 3 w 23"/>
                <a:gd name="T5" fmla="*/ 30 h 36"/>
                <a:gd name="T6" fmla="*/ 19 w 23"/>
                <a:gd name="T7" fmla="*/ 30 h 36"/>
                <a:gd name="T8" fmla="*/ 18 w 23"/>
                <a:gd name="T9" fmla="*/ 14 h 36"/>
                <a:gd name="T10" fmla="*/ 10 w 23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36">
                  <a:moveTo>
                    <a:pt x="10" y="6"/>
                  </a:moveTo>
                  <a:cubicBezTo>
                    <a:pt x="10" y="6"/>
                    <a:pt x="6" y="0"/>
                    <a:pt x="3" y="10"/>
                  </a:cubicBezTo>
                  <a:cubicBezTo>
                    <a:pt x="0" y="19"/>
                    <a:pt x="4" y="24"/>
                    <a:pt x="3" y="30"/>
                  </a:cubicBezTo>
                  <a:cubicBezTo>
                    <a:pt x="2" y="36"/>
                    <a:pt x="15" y="34"/>
                    <a:pt x="19" y="30"/>
                  </a:cubicBezTo>
                  <a:cubicBezTo>
                    <a:pt x="23" y="27"/>
                    <a:pt x="23" y="18"/>
                    <a:pt x="18" y="14"/>
                  </a:cubicBezTo>
                  <a:cubicBezTo>
                    <a:pt x="12" y="9"/>
                    <a:pt x="10" y="6"/>
                    <a:pt x="1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2" name="îSḻiḋe"/>
            <p:cNvSpPr/>
            <p:nvPr/>
          </p:nvSpPr>
          <p:spPr bwMode="auto">
            <a:xfrm>
              <a:off x="4726932" y="1285815"/>
              <a:ext cx="61675" cy="80598"/>
            </a:xfrm>
            <a:custGeom>
              <a:avLst/>
              <a:gdLst>
                <a:gd name="T0" fmla="*/ 8 w 27"/>
                <a:gd name="T1" fmla="*/ 31 h 35"/>
                <a:gd name="T2" fmla="*/ 21 w 27"/>
                <a:gd name="T3" fmla="*/ 25 h 35"/>
                <a:gd name="T4" fmla="*/ 16 w 27"/>
                <a:gd name="T5" fmla="*/ 8 h 35"/>
                <a:gd name="T6" fmla="*/ 8 w 27"/>
                <a:gd name="T7" fmla="*/ 4 h 35"/>
                <a:gd name="T8" fmla="*/ 2 w 27"/>
                <a:gd name="T9" fmla="*/ 19 h 35"/>
                <a:gd name="T10" fmla="*/ 8 w 27"/>
                <a:gd name="T11" fmla="*/ 31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5">
                  <a:moveTo>
                    <a:pt x="8" y="31"/>
                  </a:moveTo>
                  <a:cubicBezTo>
                    <a:pt x="8" y="31"/>
                    <a:pt x="15" y="35"/>
                    <a:pt x="21" y="25"/>
                  </a:cubicBezTo>
                  <a:cubicBezTo>
                    <a:pt x="27" y="14"/>
                    <a:pt x="16" y="8"/>
                    <a:pt x="16" y="8"/>
                  </a:cubicBezTo>
                  <a:cubicBezTo>
                    <a:pt x="16" y="8"/>
                    <a:pt x="13" y="0"/>
                    <a:pt x="8" y="4"/>
                  </a:cubicBezTo>
                  <a:cubicBezTo>
                    <a:pt x="3" y="7"/>
                    <a:pt x="0" y="13"/>
                    <a:pt x="2" y="19"/>
                  </a:cubicBezTo>
                  <a:cubicBezTo>
                    <a:pt x="5" y="25"/>
                    <a:pt x="7" y="23"/>
                    <a:pt x="8" y="3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3" name="í$ḻîḓè"/>
            <p:cNvSpPr/>
            <p:nvPr/>
          </p:nvSpPr>
          <p:spPr bwMode="auto">
            <a:xfrm>
              <a:off x="4635121" y="1341182"/>
              <a:ext cx="160495" cy="198341"/>
            </a:xfrm>
            <a:custGeom>
              <a:avLst/>
              <a:gdLst>
                <a:gd name="T0" fmla="*/ 63 w 70"/>
                <a:gd name="T1" fmla="*/ 12 h 86"/>
                <a:gd name="T2" fmla="*/ 15 w 70"/>
                <a:gd name="T3" fmla="*/ 58 h 86"/>
                <a:gd name="T4" fmla="*/ 17 w 70"/>
                <a:gd name="T5" fmla="*/ 76 h 86"/>
                <a:gd name="T6" fmla="*/ 33 w 70"/>
                <a:gd name="T7" fmla="*/ 73 h 86"/>
                <a:gd name="T8" fmla="*/ 70 w 70"/>
                <a:gd name="T9" fmla="*/ 14 h 86"/>
                <a:gd name="T10" fmla="*/ 70 w 70"/>
                <a:gd name="T11" fmla="*/ 10 h 86"/>
                <a:gd name="T12" fmla="*/ 63 w 70"/>
                <a:gd name="T13" fmla="*/ 1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86">
                  <a:moveTo>
                    <a:pt x="63" y="12"/>
                  </a:moveTo>
                  <a:cubicBezTo>
                    <a:pt x="56" y="25"/>
                    <a:pt x="29" y="52"/>
                    <a:pt x="15" y="58"/>
                  </a:cubicBezTo>
                  <a:cubicBezTo>
                    <a:pt x="0" y="64"/>
                    <a:pt x="17" y="76"/>
                    <a:pt x="17" y="76"/>
                  </a:cubicBezTo>
                  <a:cubicBezTo>
                    <a:pt x="17" y="76"/>
                    <a:pt x="24" y="86"/>
                    <a:pt x="33" y="73"/>
                  </a:cubicBezTo>
                  <a:cubicBezTo>
                    <a:pt x="43" y="60"/>
                    <a:pt x="59" y="40"/>
                    <a:pt x="70" y="14"/>
                  </a:cubicBezTo>
                  <a:cubicBezTo>
                    <a:pt x="70" y="12"/>
                    <a:pt x="70" y="10"/>
                    <a:pt x="70" y="10"/>
                  </a:cubicBezTo>
                  <a:cubicBezTo>
                    <a:pt x="70" y="10"/>
                    <a:pt x="70" y="0"/>
                    <a:pt x="63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4" name="ïŝḷíḍe"/>
            <p:cNvSpPr/>
            <p:nvPr/>
          </p:nvSpPr>
          <p:spPr bwMode="auto">
            <a:xfrm>
              <a:off x="4850282" y="1255679"/>
              <a:ext cx="119845" cy="108632"/>
            </a:xfrm>
            <a:custGeom>
              <a:avLst/>
              <a:gdLst>
                <a:gd name="T0" fmla="*/ 37 w 52"/>
                <a:gd name="T1" fmla="*/ 2 h 47"/>
                <a:gd name="T2" fmla="*/ 10 w 52"/>
                <a:gd name="T3" fmla="*/ 11 h 47"/>
                <a:gd name="T4" fmla="*/ 6 w 52"/>
                <a:gd name="T5" fmla="*/ 21 h 47"/>
                <a:gd name="T6" fmla="*/ 19 w 52"/>
                <a:gd name="T7" fmla="*/ 29 h 47"/>
                <a:gd name="T8" fmla="*/ 25 w 52"/>
                <a:gd name="T9" fmla="*/ 32 h 47"/>
                <a:gd name="T10" fmla="*/ 20 w 52"/>
                <a:gd name="T11" fmla="*/ 47 h 47"/>
                <a:gd name="T12" fmla="*/ 36 w 52"/>
                <a:gd name="T13" fmla="*/ 41 h 47"/>
                <a:gd name="T14" fmla="*/ 51 w 52"/>
                <a:gd name="T15" fmla="*/ 17 h 47"/>
                <a:gd name="T16" fmla="*/ 37 w 52"/>
                <a:gd name="T17" fmla="*/ 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7">
                  <a:moveTo>
                    <a:pt x="37" y="2"/>
                  </a:moveTo>
                  <a:cubicBezTo>
                    <a:pt x="27" y="5"/>
                    <a:pt x="10" y="11"/>
                    <a:pt x="10" y="11"/>
                  </a:cubicBezTo>
                  <a:cubicBezTo>
                    <a:pt x="10" y="11"/>
                    <a:pt x="0" y="14"/>
                    <a:pt x="6" y="21"/>
                  </a:cubicBezTo>
                  <a:cubicBezTo>
                    <a:pt x="12" y="28"/>
                    <a:pt x="12" y="33"/>
                    <a:pt x="19" y="29"/>
                  </a:cubicBezTo>
                  <a:cubicBezTo>
                    <a:pt x="27" y="26"/>
                    <a:pt x="27" y="28"/>
                    <a:pt x="25" y="32"/>
                  </a:cubicBezTo>
                  <a:cubicBezTo>
                    <a:pt x="24" y="36"/>
                    <a:pt x="19" y="43"/>
                    <a:pt x="20" y="47"/>
                  </a:cubicBezTo>
                  <a:cubicBezTo>
                    <a:pt x="20" y="47"/>
                    <a:pt x="32" y="46"/>
                    <a:pt x="36" y="41"/>
                  </a:cubicBezTo>
                  <a:cubicBezTo>
                    <a:pt x="39" y="35"/>
                    <a:pt x="50" y="24"/>
                    <a:pt x="51" y="17"/>
                  </a:cubicBezTo>
                  <a:cubicBezTo>
                    <a:pt x="52" y="9"/>
                    <a:pt x="46" y="0"/>
                    <a:pt x="37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5" name="íṩļiḋe"/>
            <p:cNvSpPr/>
            <p:nvPr/>
          </p:nvSpPr>
          <p:spPr bwMode="auto">
            <a:xfrm>
              <a:off x="4839068" y="1362208"/>
              <a:ext cx="100922" cy="66581"/>
            </a:xfrm>
            <a:custGeom>
              <a:avLst/>
              <a:gdLst>
                <a:gd name="T0" fmla="*/ 31 w 44"/>
                <a:gd name="T1" fmla="*/ 3 h 29"/>
                <a:gd name="T2" fmla="*/ 8 w 44"/>
                <a:gd name="T3" fmla="*/ 9 h 29"/>
                <a:gd name="T4" fmla="*/ 7 w 44"/>
                <a:gd name="T5" fmla="*/ 20 h 29"/>
                <a:gd name="T6" fmla="*/ 31 w 44"/>
                <a:gd name="T7" fmla="*/ 23 h 29"/>
                <a:gd name="T8" fmla="*/ 44 w 44"/>
                <a:gd name="T9" fmla="*/ 2 h 29"/>
                <a:gd name="T10" fmla="*/ 31 w 44"/>
                <a:gd name="T11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9">
                  <a:moveTo>
                    <a:pt x="31" y="3"/>
                  </a:moveTo>
                  <a:cubicBezTo>
                    <a:pt x="24" y="6"/>
                    <a:pt x="8" y="9"/>
                    <a:pt x="8" y="9"/>
                  </a:cubicBezTo>
                  <a:cubicBezTo>
                    <a:pt x="8" y="9"/>
                    <a:pt x="0" y="13"/>
                    <a:pt x="7" y="20"/>
                  </a:cubicBezTo>
                  <a:cubicBezTo>
                    <a:pt x="13" y="27"/>
                    <a:pt x="22" y="29"/>
                    <a:pt x="31" y="23"/>
                  </a:cubicBezTo>
                  <a:cubicBezTo>
                    <a:pt x="41" y="17"/>
                    <a:pt x="43" y="13"/>
                    <a:pt x="44" y="2"/>
                  </a:cubicBezTo>
                  <a:cubicBezTo>
                    <a:pt x="44" y="2"/>
                    <a:pt x="38" y="0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6" name="îṡlïḍé"/>
            <p:cNvSpPr/>
            <p:nvPr/>
          </p:nvSpPr>
          <p:spPr bwMode="auto">
            <a:xfrm>
              <a:off x="5091374" y="1186995"/>
              <a:ext cx="250203" cy="276135"/>
            </a:xfrm>
            <a:custGeom>
              <a:avLst/>
              <a:gdLst>
                <a:gd name="T0" fmla="*/ 108 w 109"/>
                <a:gd name="T1" fmla="*/ 54 h 120"/>
                <a:gd name="T2" fmla="*/ 97 w 109"/>
                <a:gd name="T3" fmla="*/ 52 h 120"/>
                <a:gd name="T4" fmla="*/ 84 w 109"/>
                <a:gd name="T5" fmla="*/ 58 h 120"/>
                <a:gd name="T6" fmla="*/ 89 w 109"/>
                <a:gd name="T7" fmla="*/ 43 h 120"/>
                <a:gd name="T8" fmla="*/ 85 w 109"/>
                <a:gd name="T9" fmla="*/ 10 h 120"/>
                <a:gd name="T10" fmla="*/ 70 w 109"/>
                <a:gd name="T11" fmla="*/ 16 h 120"/>
                <a:gd name="T12" fmla="*/ 68 w 109"/>
                <a:gd name="T13" fmla="*/ 53 h 120"/>
                <a:gd name="T14" fmla="*/ 53 w 109"/>
                <a:gd name="T15" fmla="*/ 72 h 120"/>
                <a:gd name="T16" fmla="*/ 11 w 109"/>
                <a:gd name="T17" fmla="*/ 79 h 120"/>
                <a:gd name="T18" fmla="*/ 2 w 109"/>
                <a:gd name="T19" fmla="*/ 89 h 120"/>
                <a:gd name="T20" fmla="*/ 20 w 109"/>
                <a:gd name="T21" fmla="*/ 100 h 120"/>
                <a:gd name="T22" fmla="*/ 31 w 109"/>
                <a:gd name="T23" fmla="*/ 98 h 120"/>
                <a:gd name="T24" fmla="*/ 41 w 109"/>
                <a:gd name="T25" fmla="*/ 94 h 120"/>
                <a:gd name="T26" fmla="*/ 49 w 109"/>
                <a:gd name="T27" fmla="*/ 90 h 120"/>
                <a:gd name="T28" fmla="*/ 54 w 109"/>
                <a:gd name="T29" fmla="*/ 92 h 120"/>
                <a:gd name="T30" fmla="*/ 32 w 109"/>
                <a:gd name="T31" fmla="*/ 110 h 120"/>
                <a:gd name="T32" fmla="*/ 35 w 109"/>
                <a:gd name="T33" fmla="*/ 119 h 120"/>
                <a:gd name="T34" fmla="*/ 70 w 109"/>
                <a:gd name="T35" fmla="*/ 92 h 120"/>
                <a:gd name="T36" fmla="*/ 89 w 109"/>
                <a:gd name="T37" fmla="*/ 72 h 120"/>
                <a:gd name="T38" fmla="*/ 108 w 109"/>
                <a:gd name="T39" fmla="*/ 5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09" h="120">
                  <a:moveTo>
                    <a:pt x="108" y="54"/>
                  </a:moveTo>
                  <a:cubicBezTo>
                    <a:pt x="109" y="45"/>
                    <a:pt x="101" y="49"/>
                    <a:pt x="97" y="52"/>
                  </a:cubicBezTo>
                  <a:cubicBezTo>
                    <a:pt x="94" y="54"/>
                    <a:pt x="86" y="57"/>
                    <a:pt x="84" y="58"/>
                  </a:cubicBezTo>
                  <a:cubicBezTo>
                    <a:pt x="84" y="58"/>
                    <a:pt x="86" y="48"/>
                    <a:pt x="89" y="43"/>
                  </a:cubicBezTo>
                  <a:cubicBezTo>
                    <a:pt x="92" y="37"/>
                    <a:pt x="96" y="21"/>
                    <a:pt x="85" y="10"/>
                  </a:cubicBezTo>
                  <a:cubicBezTo>
                    <a:pt x="74" y="0"/>
                    <a:pt x="72" y="5"/>
                    <a:pt x="70" y="16"/>
                  </a:cubicBezTo>
                  <a:cubicBezTo>
                    <a:pt x="67" y="26"/>
                    <a:pt x="72" y="36"/>
                    <a:pt x="68" y="53"/>
                  </a:cubicBezTo>
                  <a:cubicBezTo>
                    <a:pt x="64" y="70"/>
                    <a:pt x="64" y="68"/>
                    <a:pt x="53" y="72"/>
                  </a:cubicBezTo>
                  <a:cubicBezTo>
                    <a:pt x="42" y="76"/>
                    <a:pt x="27" y="81"/>
                    <a:pt x="11" y="79"/>
                  </a:cubicBezTo>
                  <a:cubicBezTo>
                    <a:pt x="3" y="78"/>
                    <a:pt x="0" y="75"/>
                    <a:pt x="2" y="89"/>
                  </a:cubicBezTo>
                  <a:cubicBezTo>
                    <a:pt x="2" y="89"/>
                    <a:pt x="4" y="97"/>
                    <a:pt x="20" y="100"/>
                  </a:cubicBezTo>
                  <a:cubicBezTo>
                    <a:pt x="24" y="101"/>
                    <a:pt x="27" y="99"/>
                    <a:pt x="31" y="98"/>
                  </a:cubicBezTo>
                  <a:cubicBezTo>
                    <a:pt x="35" y="98"/>
                    <a:pt x="38" y="96"/>
                    <a:pt x="41" y="94"/>
                  </a:cubicBezTo>
                  <a:cubicBezTo>
                    <a:pt x="46" y="92"/>
                    <a:pt x="49" y="90"/>
                    <a:pt x="49" y="90"/>
                  </a:cubicBezTo>
                  <a:cubicBezTo>
                    <a:pt x="49" y="90"/>
                    <a:pt x="55" y="89"/>
                    <a:pt x="54" y="92"/>
                  </a:cubicBezTo>
                  <a:cubicBezTo>
                    <a:pt x="53" y="95"/>
                    <a:pt x="47" y="104"/>
                    <a:pt x="32" y="110"/>
                  </a:cubicBezTo>
                  <a:cubicBezTo>
                    <a:pt x="17" y="116"/>
                    <a:pt x="29" y="120"/>
                    <a:pt x="35" y="119"/>
                  </a:cubicBezTo>
                  <a:cubicBezTo>
                    <a:pt x="40" y="118"/>
                    <a:pt x="61" y="116"/>
                    <a:pt x="70" y="92"/>
                  </a:cubicBezTo>
                  <a:cubicBezTo>
                    <a:pt x="80" y="69"/>
                    <a:pt x="89" y="72"/>
                    <a:pt x="89" y="72"/>
                  </a:cubicBezTo>
                  <a:cubicBezTo>
                    <a:pt x="89" y="72"/>
                    <a:pt x="107" y="63"/>
                    <a:pt x="108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7" name="iS1îḓè"/>
            <p:cNvSpPr/>
            <p:nvPr/>
          </p:nvSpPr>
          <p:spPr bwMode="auto">
            <a:xfrm>
              <a:off x="5288313" y="1394447"/>
              <a:ext cx="71487" cy="82700"/>
            </a:xfrm>
            <a:custGeom>
              <a:avLst/>
              <a:gdLst>
                <a:gd name="T0" fmla="*/ 17 w 31"/>
                <a:gd name="T1" fmla="*/ 6 h 36"/>
                <a:gd name="T2" fmla="*/ 3 w 31"/>
                <a:gd name="T3" fmla="*/ 7 h 36"/>
                <a:gd name="T4" fmla="*/ 9 w 31"/>
                <a:gd name="T5" fmla="*/ 27 h 36"/>
                <a:gd name="T6" fmla="*/ 12 w 31"/>
                <a:gd name="T7" fmla="*/ 36 h 36"/>
                <a:gd name="T8" fmla="*/ 26 w 31"/>
                <a:gd name="T9" fmla="*/ 17 h 36"/>
                <a:gd name="T10" fmla="*/ 17 w 31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36">
                  <a:moveTo>
                    <a:pt x="17" y="6"/>
                  </a:moveTo>
                  <a:cubicBezTo>
                    <a:pt x="17" y="6"/>
                    <a:pt x="6" y="0"/>
                    <a:pt x="3" y="7"/>
                  </a:cubicBezTo>
                  <a:cubicBezTo>
                    <a:pt x="0" y="14"/>
                    <a:pt x="6" y="23"/>
                    <a:pt x="9" y="27"/>
                  </a:cubicBezTo>
                  <a:cubicBezTo>
                    <a:pt x="12" y="31"/>
                    <a:pt x="5" y="36"/>
                    <a:pt x="12" y="36"/>
                  </a:cubicBezTo>
                  <a:cubicBezTo>
                    <a:pt x="20" y="36"/>
                    <a:pt x="31" y="33"/>
                    <a:pt x="26" y="17"/>
                  </a:cubicBezTo>
                  <a:cubicBezTo>
                    <a:pt x="23" y="10"/>
                    <a:pt x="17" y="6"/>
                    <a:pt x="17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8" name="íṡḷiḑê"/>
            <p:cNvSpPr/>
            <p:nvPr/>
          </p:nvSpPr>
          <p:spPr bwMode="auto">
            <a:xfrm>
              <a:off x="5490157" y="1294926"/>
              <a:ext cx="41350" cy="64478"/>
            </a:xfrm>
            <a:custGeom>
              <a:avLst/>
              <a:gdLst>
                <a:gd name="T0" fmla="*/ 11 w 18"/>
                <a:gd name="T1" fmla="*/ 27 h 28"/>
                <a:gd name="T2" fmla="*/ 17 w 18"/>
                <a:gd name="T3" fmla="*/ 10 h 28"/>
                <a:gd name="T4" fmla="*/ 14 w 18"/>
                <a:gd name="T5" fmla="*/ 4 h 28"/>
                <a:gd name="T6" fmla="*/ 8 w 18"/>
                <a:gd name="T7" fmla="*/ 0 h 28"/>
                <a:gd name="T8" fmla="*/ 1 w 18"/>
                <a:gd name="T9" fmla="*/ 12 h 28"/>
                <a:gd name="T10" fmla="*/ 11 w 18"/>
                <a:gd name="T11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28">
                  <a:moveTo>
                    <a:pt x="11" y="27"/>
                  </a:moveTo>
                  <a:cubicBezTo>
                    <a:pt x="15" y="25"/>
                    <a:pt x="18" y="21"/>
                    <a:pt x="17" y="10"/>
                  </a:cubicBezTo>
                  <a:cubicBezTo>
                    <a:pt x="16" y="7"/>
                    <a:pt x="15" y="6"/>
                    <a:pt x="14" y="4"/>
                  </a:cubicBezTo>
                  <a:cubicBezTo>
                    <a:pt x="11" y="2"/>
                    <a:pt x="9" y="0"/>
                    <a:pt x="8" y="0"/>
                  </a:cubicBezTo>
                  <a:cubicBezTo>
                    <a:pt x="6" y="0"/>
                    <a:pt x="0" y="2"/>
                    <a:pt x="1" y="12"/>
                  </a:cubicBezTo>
                  <a:cubicBezTo>
                    <a:pt x="2" y="21"/>
                    <a:pt x="7" y="28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9" name="iṩ1íḓê"/>
            <p:cNvSpPr/>
            <p:nvPr/>
          </p:nvSpPr>
          <p:spPr bwMode="auto">
            <a:xfrm>
              <a:off x="5464927" y="1142842"/>
              <a:ext cx="275434" cy="373553"/>
            </a:xfrm>
            <a:custGeom>
              <a:avLst/>
              <a:gdLst>
                <a:gd name="T0" fmla="*/ 100 w 120"/>
                <a:gd name="T1" fmla="*/ 60 h 162"/>
                <a:gd name="T2" fmla="*/ 107 w 120"/>
                <a:gd name="T3" fmla="*/ 27 h 162"/>
                <a:gd name="T4" fmla="*/ 95 w 120"/>
                <a:gd name="T5" fmla="*/ 23 h 162"/>
                <a:gd name="T6" fmla="*/ 91 w 120"/>
                <a:gd name="T7" fmla="*/ 3 h 162"/>
                <a:gd name="T8" fmla="*/ 84 w 120"/>
                <a:gd name="T9" fmla="*/ 9 h 162"/>
                <a:gd name="T10" fmla="*/ 77 w 120"/>
                <a:gd name="T11" fmla="*/ 19 h 162"/>
                <a:gd name="T12" fmla="*/ 69 w 120"/>
                <a:gd name="T13" fmla="*/ 19 h 162"/>
                <a:gd name="T14" fmla="*/ 56 w 120"/>
                <a:gd name="T15" fmla="*/ 28 h 162"/>
                <a:gd name="T16" fmla="*/ 60 w 120"/>
                <a:gd name="T17" fmla="*/ 33 h 162"/>
                <a:gd name="T18" fmla="*/ 59 w 120"/>
                <a:gd name="T19" fmla="*/ 43 h 162"/>
                <a:gd name="T20" fmla="*/ 50 w 120"/>
                <a:gd name="T21" fmla="*/ 52 h 162"/>
                <a:gd name="T22" fmla="*/ 52 w 120"/>
                <a:gd name="T23" fmla="*/ 60 h 162"/>
                <a:gd name="T24" fmla="*/ 48 w 120"/>
                <a:gd name="T25" fmla="*/ 56 h 162"/>
                <a:gd name="T26" fmla="*/ 32 w 120"/>
                <a:gd name="T27" fmla="*/ 37 h 162"/>
                <a:gd name="T28" fmla="*/ 26 w 120"/>
                <a:gd name="T29" fmla="*/ 50 h 162"/>
                <a:gd name="T30" fmla="*/ 33 w 120"/>
                <a:gd name="T31" fmla="*/ 76 h 162"/>
                <a:gd name="T32" fmla="*/ 45 w 120"/>
                <a:gd name="T33" fmla="*/ 77 h 162"/>
                <a:gd name="T34" fmla="*/ 58 w 120"/>
                <a:gd name="T35" fmla="*/ 72 h 162"/>
                <a:gd name="T36" fmla="*/ 62 w 120"/>
                <a:gd name="T37" fmla="*/ 75 h 162"/>
                <a:gd name="T38" fmla="*/ 22 w 120"/>
                <a:gd name="T39" fmla="*/ 101 h 162"/>
                <a:gd name="T40" fmla="*/ 25 w 120"/>
                <a:gd name="T41" fmla="*/ 111 h 162"/>
                <a:gd name="T42" fmla="*/ 55 w 120"/>
                <a:gd name="T43" fmla="*/ 100 h 162"/>
                <a:gd name="T44" fmla="*/ 59 w 120"/>
                <a:gd name="T45" fmla="*/ 103 h 162"/>
                <a:gd name="T46" fmla="*/ 39 w 120"/>
                <a:gd name="T47" fmla="*/ 119 h 162"/>
                <a:gd name="T48" fmla="*/ 12 w 120"/>
                <a:gd name="T49" fmla="*/ 128 h 162"/>
                <a:gd name="T50" fmla="*/ 7 w 120"/>
                <a:gd name="T51" fmla="*/ 136 h 162"/>
                <a:gd name="T52" fmla="*/ 30 w 120"/>
                <a:gd name="T53" fmla="*/ 141 h 162"/>
                <a:gd name="T54" fmla="*/ 55 w 120"/>
                <a:gd name="T55" fmla="*/ 136 h 162"/>
                <a:gd name="T56" fmla="*/ 43 w 120"/>
                <a:gd name="T57" fmla="*/ 148 h 162"/>
                <a:gd name="T58" fmla="*/ 50 w 120"/>
                <a:gd name="T59" fmla="*/ 158 h 162"/>
                <a:gd name="T60" fmla="*/ 71 w 120"/>
                <a:gd name="T61" fmla="*/ 149 h 162"/>
                <a:gd name="T62" fmla="*/ 71 w 120"/>
                <a:gd name="T63" fmla="*/ 125 h 162"/>
                <a:gd name="T64" fmla="*/ 79 w 120"/>
                <a:gd name="T65" fmla="*/ 120 h 162"/>
                <a:gd name="T66" fmla="*/ 75 w 120"/>
                <a:gd name="T67" fmla="*/ 102 h 162"/>
                <a:gd name="T68" fmla="*/ 96 w 120"/>
                <a:gd name="T69" fmla="*/ 86 h 162"/>
                <a:gd name="T70" fmla="*/ 102 w 120"/>
                <a:gd name="T71" fmla="*/ 75 h 162"/>
                <a:gd name="T72" fmla="*/ 100 w 120"/>
                <a:gd name="T73" fmla="*/ 60 h 162"/>
                <a:gd name="T74" fmla="*/ 90 w 120"/>
                <a:gd name="T75" fmla="*/ 49 h 162"/>
                <a:gd name="T76" fmla="*/ 86 w 120"/>
                <a:gd name="T77" fmla="*/ 53 h 162"/>
                <a:gd name="T78" fmla="*/ 83 w 120"/>
                <a:gd name="T79" fmla="*/ 53 h 162"/>
                <a:gd name="T80" fmla="*/ 80 w 120"/>
                <a:gd name="T81" fmla="*/ 48 h 162"/>
                <a:gd name="T82" fmla="*/ 89 w 120"/>
                <a:gd name="T83" fmla="*/ 44 h 162"/>
                <a:gd name="T84" fmla="*/ 90 w 120"/>
                <a:gd name="T85" fmla="*/ 4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0" h="162">
                  <a:moveTo>
                    <a:pt x="100" y="60"/>
                  </a:moveTo>
                  <a:cubicBezTo>
                    <a:pt x="108" y="50"/>
                    <a:pt x="120" y="40"/>
                    <a:pt x="107" y="27"/>
                  </a:cubicBezTo>
                  <a:cubicBezTo>
                    <a:pt x="107" y="27"/>
                    <a:pt x="105" y="24"/>
                    <a:pt x="95" y="23"/>
                  </a:cubicBezTo>
                  <a:cubicBezTo>
                    <a:pt x="95" y="23"/>
                    <a:pt x="105" y="8"/>
                    <a:pt x="91" y="3"/>
                  </a:cubicBezTo>
                  <a:cubicBezTo>
                    <a:pt x="91" y="3"/>
                    <a:pt x="88" y="0"/>
                    <a:pt x="84" y="9"/>
                  </a:cubicBezTo>
                  <a:cubicBezTo>
                    <a:pt x="80" y="17"/>
                    <a:pt x="77" y="17"/>
                    <a:pt x="77" y="19"/>
                  </a:cubicBezTo>
                  <a:cubicBezTo>
                    <a:pt x="77" y="21"/>
                    <a:pt x="74" y="21"/>
                    <a:pt x="69" y="19"/>
                  </a:cubicBezTo>
                  <a:cubicBezTo>
                    <a:pt x="64" y="17"/>
                    <a:pt x="56" y="19"/>
                    <a:pt x="56" y="28"/>
                  </a:cubicBezTo>
                  <a:cubicBezTo>
                    <a:pt x="56" y="28"/>
                    <a:pt x="56" y="31"/>
                    <a:pt x="60" y="33"/>
                  </a:cubicBezTo>
                  <a:cubicBezTo>
                    <a:pt x="63" y="36"/>
                    <a:pt x="66" y="37"/>
                    <a:pt x="59" y="43"/>
                  </a:cubicBezTo>
                  <a:cubicBezTo>
                    <a:pt x="53" y="49"/>
                    <a:pt x="50" y="40"/>
                    <a:pt x="50" y="52"/>
                  </a:cubicBezTo>
                  <a:cubicBezTo>
                    <a:pt x="50" y="52"/>
                    <a:pt x="57" y="57"/>
                    <a:pt x="52" y="60"/>
                  </a:cubicBezTo>
                  <a:cubicBezTo>
                    <a:pt x="47" y="63"/>
                    <a:pt x="48" y="59"/>
                    <a:pt x="48" y="56"/>
                  </a:cubicBezTo>
                  <a:cubicBezTo>
                    <a:pt x="48" y="59"/>
                    <a:pt x="43" y="42"/>
                    <a:pt x="32" y="37"/>
                  </a:cubicBezTo>
                  <a:cubicBezTo>
                    <a:pt x="30" y="37"/>
                    <a:pt x="24" y="37"/>
                    <a:pt x="26" y="50"/>
                  </a:cubicBezTo>
                  <a:cubicBezTo>
                    <a:pt x="28" y="63"/>
                    <a:pt x="32" y="66"/>
                    <a:pt x="33" y="76"/>
                  </a:cubicBezTo>
                  <a:cubicBezTo>
                    <a:pt x="33" y="87"/>
                    <a:pt x="43" y="82"/>
                    <a:pt x="45" y="77"/>
                  </a:cubicBezTo>
                  <a:cubicBezTo>
                    <a:pt x="46" y="72"/>
                    <a:pt x="58" y="72"/>
                    <a:pt x="58" y="72"/>
                  </a:cubicBezTo>
                  <a:cubicBezTo>
                    <a:pt x="58" y="72"/>
                    <a:pt x="68" y="71"/>
                    <a:pt x="62" y="75"/>
                  </a:cubicBezTo>
                  <a:cubicBezTo>
                    <a:pt x="56" y="80"/>
                    <a:pt x="22" y="101"/>
                    <a:pt x="22" y="101"/>
                  </a:cubicBezTo>
                  <a:cubicBezTo>
                    <a:pt x="22" y="101"/>
                    <a:pt x="9" y="108"/>
                    <a:pt x="25" y="111"/>
                  </a:cubicBezTo>
                  <a:cubicBezTo>
                    <a:pt x="42" y="113"/>
                    <a:pt x="55" y="100"/>
                    <a:pt x="55" y="100"/>
                  </a:cubicBezTo>
                  <a:cubicBezTo>
                    <a:pt x="55" y="100"/>
                    <a:pt x="61" y="95"/>
                    <a:pt x="59" y="103"/>
                  </a:cubicBezTo>
                  <a:cubicBezTo>
                    <a:pt x="56" y="111"/>
                    <a:pt x="39" y="119"/>
                    <a:pt x="39" y="119"/>
                  </a:cubicBezTo>
                  <a:cubicBezTo>
                    <a:pt x="39" y="119"/>
                    <a:pt x="23" y="125"/>
                    <a:pt x="12" y="128"/>
                  </a:cubicBezTo>
                  <a:cubicBezTo>
                    <a:pt x="0" y="130"/>
                    <a:pt x="4" y="130"/>
                    <a:pt x="7" y="136"/>
                  </a:cubicBezTo>
                  <a:cubicBezTo>
                    <a:pt x="10" y="143"/>
                    <a:pt x="21" y="147"/>
                    <a:pt x="30" y="141"/>
                  </a:cubicBezTo>
                  <a:cubicBezTo>
                    <a:pt x="38" y="135"/>
                    <a:pt x="56" y="129"/>
                    <a:pt x="55" y="136"/>
                  </a:cubicBezTo>
                  <a:cubicBezTo>
                    <a:pt x="55" y="143"/>
                    <a:pt x="54" y="145"/>
                    <a:pt x="43" y="148"/>
                  </a:cubicBezTo>
                  <a:cubicBezTo>
                    <a:pt x="32" y="152"/>
                    <a:pt x="37" y="154"/>
                    <a:pt x="50" y="158"/>
                  </a:cubicBezTo>
                  <a:cubicBezTo>
                    <a:pt x="63" y="162"/>
                    <a:pt x="71" y="157"/>
                    <a:pt x="71" y="149"/>
                  </a:cubicBezTo>
                  <a:cubicBezTo>
                    <a:pt x="71" y="140"/>
                    <a:pt x="71" y="125"/>
                    <a:pt x="71" y="125"/>
                  </a:cubicBezTo>
                  <a:cubicBezTo>
                    <a:pt x="71" y="125"/>
                    <a:pt x="76" y="121"/>
                    <a:pt x="79" y="120"/>
                  </a:cubicBezTo>
                  <a:cubicBezTo>
                    <a:pt x="82" y="119"/>
                    <a:pt x="85" y="103"/>
                    <a:pt x="75" y="102"/>
                  </a:cubicBezTo>
                  <a:cubicBezTo>
                    <a:pt x="75" y="102"/>
                    <a:pt x="81" y="90"/>
                    <a:pt x="96" y="86"/>
                  </a:cubicBezTo>
                  <a:cubicBezTo>
                    <a:pt x="96" y="86"/>
                    <a:pt x="102" y="84"/>
                    <a:pt x="102" y="75"/>
                  </a:cubicBezTo>
                  <a:cubicBezTo>
                    <a:pt x="102" y="66"/>
                    <a:pt x="91" y="70"/>
                    <a:pt x="100" y="60"/>
                  </a:cubicBezTo>
                  <a:close/>
                  <a:moveTo>
                    <a:pt x="90" y="49"/>
                  </a:moveTo>
                  <a:cubicBezTo>
                    <a:pt x="88" y="51"/>
                    <a:pt x="86" y="53"/>
                    <a:pt x="86" y="53"/>
                  </a:cubicBezTo>
                  <a:cubicBezTo>
                    <a:pt x="85" y="59"/>
                    <a:pt x="85" y="55"/>
                    <a:pt x="83" y="53"/>
                  </a:cubicBezTo>
                  <a:cubicBezTo>
                    <a:pt x="80" y="51"/>
                    <a:pt x="80" y="48"/>
                    <a:pt x="80" y="48"/>
                  </a:cubicBezTo>
                  <a:cubicBezTo>
                    <a:pt x="81" y="38"/>
                    <a:pt x="89" y="44"/>
                    <a:pt x="89" y="44"/>
                  </a:cubicBezTo>
                  <a:cubicBezTo>
                    <a:pt x="89" y="44"/>
                    <a:pt x="92" y="48"/>
                    <a:pt x="90" y="4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0" name="ïşľïďé"/>
            <p:cNvSpPr/>
            <p:nvPr/>
          </p:nvSpPr>
          <p:spPr bwMode="auto">
            <a:xfrm>
              <a:off x="4199193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109 h 132"/>
                <a:gd name="T4" fmla="*/ 69 w 105"/>
                <a:gd name="T5" fmla="*/ 23 h 132"/>
                <a:gd name="T6" fmla="*/ 7 w 105"/>
                <a:gd name="T7" fmla="*/ 23 h 132"/>
                <a:gd name="T8" fmla="*/ 7 w 105"/>
                <a:gd name="T9" fmla="*/ 0 h 132"/>
                <a:gd name="T10" fmla="*/ 102 w 105"/>
                <a:gd name="T11" fmla="*/ 0 h 132"/>
                <a:gd name="T12" fmla="*/ 102 w 105"/>
                <a:gd name="T13" fmla="*/ 23 h 132"/>
                <a:gd name="T14" fmla="*/ 33 w 105"/>
                <a:gd name="T15" fmla="*/ 112 h 132"/>
                <a:gd name="T16" fmla="*/ 105 w 105"/>
                <a:gd name="T17" fmla="*/ 112 h 132"/>
                <a:gd name="T18" fmla="*/ 105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109"/>
                  </a:lnTo>
                  <a:lnTo>
                    <a:pt x="69" y="23"/>
                  </a:lnTo>
                  <a:lnTo>
                    <a:pt x="7" y="23"/>
                  </a:lnTo>
                  <a:lnTo>
                    <a:pt x="7" y="0"/>
                  </a:lnTo>
                  <a:lnTo>
                    <a:pt x="102" y="0"/>
                  </a:lnTo>
                  <a:lnTo>
                    <a:pt x="102" y="23"/>
                  </a:lnTo>
                  <a:lnTo>
                    <a:pt x="33" y="112"/>
                  </a:lnTo>
                  <a:lnTo>
                    <a:pt x="105" y="112"/>
                  </a:lnTo>
                  <a:lnTo>
                    <a:pt x="105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1" name="ïśḷïḍê"/>
            <p:cNvSpPr/>
            <p:nvPr/>
          </p:nvSpPr>
          <p:spPr bwMode="auto">
            <a:xfrm>
              <a:off x="4291004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30 w 105"/>
                <a:gd name="T5" fmla="*/ 0 h 132"/>
                <a:gd name="T6" fmla="*/ 30 w 105"/>
                <a:gd name="T7" fmla="*/ 53 h 132"/>
                <a:gd name="T8" fmla="*/ 79 w 105"/>
                <a:gd name="T9" fmla="*/ 53 h 132"/>
                <a:gd name="T10" fmla="*/ 79 w 105"/>
                <a:gd name="T11" fmla="*/ 0 h 132"/>
                <a:gd name="T12" fmla="*/ 105 w 105"/>
                <a:gd name="T13" fmla="*/ 0 h 132"/>
                <a:gd name="T14" fmla="*/ 105 w 105"/>
                <a:gd name="T15" fmla="*/ 132 h 132"/>
                <a:gd name="T16" fmla="*/ 79 w 105"/>
                <a:gd name="T17" fmla="*/ 132 h 132"/>
                <a:gd name="T18" fmla="*/ 79 w 105"/>
                <a:gd name="T19" fmla="*/ 76 h 132"/>
                <a:gd name="T20" fmla="*/ 30 w 105"/>
                <a:gd name="T21" fmla="*/ 76 h 132"/>
                <a:gd name="T22" fmla="*/ 30 w 105"/>
                <a:gd name="T23" fmla="*/ 132 h 132"/>
                <a:gd name="T24" fmla="*/ 0 w 105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53"/>
                  </a:lnTo>
                  <a:lnTo>
                    <a:pt x="79" y="53"/>
                  </a:lnTo>
                  <a:lnTo>
                    <a:pt x="79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79" y="76"/>
                  </a:lnTo>
                  <a:lnTo>
                    <a:pt x="30" y="76"/>
                  </a:lnTo>
                  <a:lnTo>
                    <a:pt x="30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2" name="ïṡḷíḑé"/>
            <p:cNvSpPr/>
            <p:nvPr/>
          </p:nvSpPr>
          <p:spPr bwMode="auto">
            <a:xfrm>
              <a:off x="4391926" y="1624325"/>
              <a:ext cx="68683" cy="92512"/>
            </a:xfrm>
            <a:custGeom>
              <a:avLst/>
              <a:gdLst>
                <a:gd name="T0" fmla="*/ 0 w 98"/>
                <a:gd name="T1" fmla="*/ 132 h 132"/>
                <a:gd name="T2" fmla="*/ 0 w 98"/>
                <a:gd name="T3" fmla="*/ 0 h 132"/>
                <a:gd name="T4" fmla="*/ 95 w 98"/>
                <a:gd name="T5" fmla="*/ 0 h 132"/>
                <a:gd name="T6" fmla="*/ 95 w 98"/>
                <a:gd name="T7" fmla="*/ 23 h 132"/>
                <a:gd name="T8" fmla="*/ 26 w 98"/>
                <a:gd name="T9" fmla="*/ 23 h 132"/>
                <a:gd name="T10" fmla="*/ 26 w 98"/>
                <a:gd name="T11" fmla="*/ 53 h 132"/>
                <a:gd name="T12" fmla="*/ 92 w 98"/>
                <a:gd name="T13" fmla="*/ 53 h 132"/>
                <a:gd name="T14" fmla="*/ 92 w 98"/>
                <a:gd name="T15" fmla="*/ 76 h 132"/>
                <a:gd name="T16" fmla="*/ 26 w 98"/>
                <a:gd name="T17" fmla="*/ 76 h 132"/>
                <a:gd name="T18" fmla="*/ 26 w 98"/>
                <a:gd name="T19" fmla="*/ 112 h 132"/>
                <a:gd name="T20" fmla="*/ 98 w 98"/>
                <a:gd name="T21" fmla="*/ 112 h 132"/>
                <a:gd name="T22" fmla="*/ 98 w 98"/>
                <a:gd name="T23" fmla="*/ 132 h 132"/>
                <a:gd name="T24" fmla="*/ 0 w 98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132">
                  <a:moveTo>
                    <a:pt x="0" y="132"/>
                  </a:moveTo>
                  <a:lnTo>
                    <a:pt x="0" y="0"/>
                  </a:lnTo>
                  <a:lnTo>
                    <a:pt x="95" y="0"/>
                  </a:lnTo>
                  <a:lnTo>
                    <a:pt x="95" y="23"/>
                  </a:lnTo>
                  <a:lnTo>
                    <a:pt x="26" y="23"/>
                  </a:lnTo>
                  <a:lnTo>
                    <a:pt x="26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6" y="76"/>
                  </a:lnTo>
                  <a:lnTo>
                    <a:pt x="26" y="112"/>
                  </a:lnTo>
                  <a:lnTo>
                    <a:pt x="98" y="112"/>
                  </a:lnTo>
                  <a:lnTo>
                    <a:pt x="98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3" name="iśḻíde"/>
            <p:cNvSpPr/>
            <p:nvPr/>
          </p:nvSpPr>
          <p:spPr bwMode="auto">
            <a:xfrm>
              <a:off x="4476729" y="1624325"/>
              <a:ext cx="59572" cy="94615"/>
            </a:xfrm>
            <a:custGeom>
              <a:avLst/>
              <a:gdLst>
                <a:gd name="T0" fmla="*/ 18 w 26"/>
                <a:gd name="T1" fmla="*/ 0 h 41"/>
                <a:gd name="T2" fmla="*/ 26 w 26"/>
                <a:gd name="T3" fmla="*/ 0 h 41"/>
                <a:gd name="T4" fmla="*/ 26 w 26"/>
                <a:gd name="T5" fmla="*/ 26 h 41"/>
                <a:gd name="T6" fmla="*/ 25 w 26"/>
                <a:gd name="T7" fmla="*/ 33 h 41"/>
                <a:gd name="T8" fmla="*/ 20 w 26"/>
                <a:gd name="T9" fmla="*/ 39 h 41"/>
                <a:gd name="T10" fmla="*/ 12 w 26"/>
                <a:gd name="T11" fmla="*/ 41 h 41"/>
                <a:gd name="T12" fmla="*/ 3 w 26"/>
                <a:gd name="T13" fmla="*/ 38 h 41"/>
                <a:gd name="T14" fmla="*/ 0 w 26"/>
                <a:gd name="T15" fmla="*/ 28 h 41"/>
                <a:gd name="T16" fmla="*/ 8 w 26"/>
                <a:gd name="T17" fmla="*/ 27 h 41"/>
                <a:gd name="T18" fmla="*/ 9 w 26"/>
                <a:gd name="T19" fmla="*/ 32 h 41"/>
                <a:gd name="T20" fmla="*/ 13 w 26"/>
                <a:gd name="T21" fmla="*/ 34 h 41"/>
                <a:gd name="T22" fmla="*/ 16 w 26"/>
                <a:gd name="T23" fmla="*/ 33 h 41"/>
                <a:gd name="T24" fmla="*/ 18 w 26"/>
                <a:gd name="T25" fmla="*/ 26 h 41"/>
                <a:gd name="T26" fmla="*/ 18 w 26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41">
                  <a:moveTo>
                    <a:pt x="18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6" y="29"/>
                    <a:pt x="25" y="32"/>
                    <a:pt x="25" y="33"/>
                  </a:cubicBezTo>
                  <a:cubicBezTo>
                    <a:pt x="24" y="36"/>
                    <a:pt x="23" y="37"/>
                    <a:pt x="20" y="39"/>
                  </a:cubicBezTo>
                  <a:cubicBezTo>
                    <a:pt x="18" y="40"/>
                    <a:pt x="16" y="41"/>
                    <a:pt x="12" y="41"/>
                  </a:cubicBezTo>
                  <a:cubicBezTo>
                    <a:pt x="8" y="41"/>
                    <a:pt x="5" y="40"/>
                    <a:pt x="3" y="38"/>
                  </a:cubicBezTo>
                  <a:cubicBezTo>
                    <a:pt x="1" y="35"/>
                    <a:pt x="0" y="32"/>
                    <a:pt x="0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8" y="31"/>
                    <a:pt x="9" y="32"/>
                  </a:cubicBezTo>
                  <a:cubicBezTo>
                    <a:pt x="10" y="33"/>
                    <a:pt x="11" y="34"/>
                    <a:pt x="13" y="34"/>
                  </a:cubicBezTo>
                  <a:cubicBezTo>
                    <a:pt x="14" y="34"/>
                    <a:pt x="16" y="34"/>
                    <a:pt x="16" y="33"/>
                  </a:cubicBezTo>
                  <a:cubicBezTo>
                    <a:pt x="17" y="32"/>
                    <a:pt x="18" y="29"/>
                    <a:pt x="18" y="26"/>
                  </a:cubicBez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4" name="í$ḻîdê"/>
            <p:cNvSpPr/>
            <p:nvPr/>
          </p:nvSpPr>
          <p:spPr bwMode="auto">
            <a:xfrm>
              <a:off x="4561532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5" name="iṩḷídé"/>
            <p:cNvSpPr/>
            <p:nvPr/>
          </p:nvSpPr>
          <p:spPr bwMode="auto">
            <a:xfrm>
              <a:off x="4595874" y="1624325"/>
              <a:ext cx="91811" cy="92512"/>
            </a:xfrm>
            <a:custGeom>
              <a:avLst/>
              <a:gdLst>
                <a:gd name="T0" fmla="*/ 131 w 131"/>
                <a:gd name="T1" fmla="*/ 132 h 132"/>
                <a:gd name="T2" fmla="*/ 102 w 131"/>
                <a:gd name="T3" fmla="*/ 132 h 132"/>
                <a:gd name="T4" fmla="*/ 92 w 131"/>
                <a:gd name="T5" fmla="*/ 102 h 132"/>
                <a:gd name="T6" fmla="*/ 40 w 131"/>
                <a:gd name="T7" fmla="*/ 102 h 132"/>
                <a:gd name="T8" fmla="*/ 26 w 131"/>
                <a:gd name="T9" fmla="*/ 132 h 132"/>
                <a:gd name="T10" fmla="*/ 0 w 131"/>
                <a:gd name="T11" fmla="*/ 132 h 132"/>
                <a:gd name="T12" fmla="*/ 49 w 131"/>
                <a:gd name="T13" fmla="*/ 0 h 132"/>
                <a:gd name="T14" fmla="*/ 79 w 131"/>
                <a:gd name="T15" fmla="*/ 0 h 132"/>
                <a:gd name="T16" fmla="*/ 131 w 131"/>
                <a:gd name="T17" fmla="*/ 132 h 132"/>
                <a:gd name="T18" fmla="*/ 131 w 131"/>
                <a:gd name="T19" fmla="*/ 132 h 132"/>
                <a:gd name="T20" fmla="*/ 82 w 131"/>
                <a:gd name="T21" fmla="*/ 83 h 132"/>
                <a:gd name="T22" fmla="*/ 66 w 131"/>
                <a:gd name="T23" fmla="*/ 33 h 132"/>
                <a:gd name="T24" fmla="*/ 46 w 131"/>
                <a:gd name="T25" fmla="*/ 83 h 132"/>
                <a:gd name="T26" fmla="*/ 82 w 131"/>
                <a:gd name="T27" fmla="*/ 8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132">
                  <a:moveTo>
                    <a:pt x="131" y="132"/>
                  </a:moveTo>
                  <a:lnTo>
                    <a:pt x="102" y="132"/>
                  </a:lnTo>
                  <a:lnTo>
                    <a:pt x="92" y="102"/>
                  </a:lnTo>
                  <a:lnTo>
                    <a:pt x="40" y="102"/>
                  </a:lnTo>
                  <a:lnTo>
                    <a:pt x="26" y="132"/>
                  </a:lnTo>
                  <a:lnTo>
                    <a:pt x="0" y="132"/>
                  </a:lnTo>
                  <a:lnTo>
                    <a:pt x="49" y="0"/>
                  </a:lnTo>
                  <a:lnTo>
                    <a:pt x="79" y="0"/>
                  </a:lnTo>
                  <a:lnTo>
                    <a:pt x="131" y="132"/>
                  </a:lnTo>
                  <a:lnTo>
                    <a:pt x="131" y="132"/>
                  </a:lnTo>
                  <a:close/>
                  <a:moveTo>
                    <a:pt x="82" y="83"/>
                  </a:moveTo>
                  <a:lnTo>
                    <a:pt x="66" y="33"/>
                  </a:lnTo>
                  <a:lnTo>
                    <a:pt x="46" y="83"/>
                  </a:lnTo>
                  <a:lnTo>
                    <a:pt x="8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6" name="iślíḓè"/>
            <p:cNvSpPr/>
            <p:nvPr/>
          </p:nvSpPr>
          <p:spPr bwMode="auto">
            <a:xfrm>
              <a:off x="4703805" y="1624325"/>
              <a:ext cx="73589" cy="92512"/>
            </a:xfrm>
            <a:custGeom>
              <a:avLst/>
              <a:gdLst>
                <a:gd name="T0" fmla="*/ 0 w 105"/>
                <a:gd name="T1" fmla="*/ 132 h 132"/>
                <a:gd name="T2" fmla="*/ 0 w 105"/>
                <a:gd name="T3" fmla="*/ 0 h 132"/>
                <a:gd name="T4" fmla="*/ 26 w 105"/>
                <a:gd name="T5" fmla="*/ 0 h 132"/>
                <a:gd name="T6" fmla="*/ 82 w 105"/>
                <a:gd name="T7" fmla="*/ 89 h 132"/>
                <a:gd name="T8" fmla="*/ 82 w 105"/>
                <a:gd name="T9" fmla="*/ 0 h 132"/>
                <a:gd name="T10" fmla="*/ 105 w 105"/>
                <a:gd name="T11" fmla="*/ 0 h 132"/>
                <a:gd name="T12" fmla="*/ 105 w 105"/>
                <a:gd name="T13" fmla="*/ 132 h 132"/>
                <a:gd name="T14" fmla="*/ 79 w 105"/>
                <a:gd name="T15" fmla="*/ 132 h 132"/>
                <a:gd name="T16" fmla="*/ 26 w 105"/>
                <a:gd name="T17" fmla="*/ 46 h 132"/>
                <a:gd name="T18" fmla="*/ 26 w 105"/>
                <a:gd name="T19" fmla="*/ 132 h 132"/>
                <a:gd name="T20" fmla="*/ 0 w 105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82" y="89"/>
                  </a:lnTo>
                  <a:lnTo>
                    <a:pt x="82" y="0"/>
                  </a:lnTo>
                  <a:lnTo>
                    <a:pt x="105" y="0"/>
                  </a:lnTo>
                  <a:lnTo>
                    <a:pt x="105" y="132"/>
                  </a:lnTo>
                  <a:lnTo>
                    <a:pt x="79" y="132"/>
                  </a:lnTo>
                  <a:lnTo>
                    <a:pt x="26" y="46"/>
                  </a:lnTo>
                  <a:lnTo>
                    <a:pt x="26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7" name="îṥ1ïḋe"/>
            <p:cNvSpPr/>
            <p:nvPr/>
          </p:nvSpPr>
          <p:spPr bwMode="auto">
            <a:xfrm>
              <a:off x="4799821" y="1624325"/>
              <a:ext cx="87606" cy="94615"/>
            </a:xfrm>
            <a:custGeom>
              <a:avLst/>
              <a:gdLst>
                <a:gd name="T0" fmla="*/ 20 w 38"/>
                <a:gd name="T1" fmla="*/ 26 h 41"/>
                <a:gd name="T2" fmla="*/ 20 w 38"/>
                <a:gd name="T3" fmla="*/ 19 h 41"/>
                <a:gd name="T4" fmla="*/ 38 w 38"/>
                <a:gd name="T5" fmla="*/ 19 h 41"/>
                <a:gd name="T6" fmla="*/ 38 w 38"/>
                <a:gd name="T7" fmla="*/ 35 h 41"/>
                <a:gd name="T8" fmla="*/ 30 w 38"/>
                <a:gd name="T9" fmla="*/ 39 h 41"/>
                <a:gd name="T10" fmla="*/ 21 w 38"/>
                <a:gd name="T11" fmla="*/ 41 h 41"/>
                <a:gd name="T12" fmla="*/ 10 w 38"/>
                <a:gd name="T13" fmla="*/ 38 h 41"/>
                <a:gd name="T14" fmla="*/ 3 w 38"/>
                <a:gd name="T15" fmla="*/ 31 h 41"/>
                <a:gd name="T16" fmla="*/ 0 w 38"/>
                <a:gd name="T17" fmla="*/ 20 h 41"/>
                <a:gd name="T18" fmla="*/ 3 w 38"/>
                <a:gd name="T19" fmla="*/ 9 h 41"/>
                <a:gd name="T20" fmla="*/ 11 w 38"/>
                <a:gd name="T21" fmla="*/ 2 h 41"/>
                <a:gd name="T22" fmla="*/ 20 w 38"/>
                <a:gd name="T23" fmla="*/ 0 h 41"/>
                <a:gd name="T24" fmla="*/ 32 w 38"/>
                <a:gd name="T25" fmla="*/ 3 h 41"/>
                <a:gd name="T26" fmla="*/ 37 w 38"/>
                <a:gd name="T27" fmla="*/ 11 h 41"/>
                <a:gd name="T28" fmla="*/ 29 w 38"/>
                <a:gd name="T29" fmla="*/ 13 h 41"/>
                <a:gd name="T30" fmla="*/ 26 w 38"/>
                <a:gd name="T31" fmla="*/ 8 h 41"/>
                <a:gd name="T32" fmla="*/ 20 w 38"/>
                <a:gd name="T33" fmla="*/ 7 h 41"/>
                <a:gd name="T34" fmla="*/ 12 w 38"/>
                <a:gd name="T35" fmla="*/ 10 h 41"/>
                <a:gd name="T36" fmla="*/ 9 w 38"/>
                <a:gd name="T37" fmla="*/ 20 h 41"/>
                <a:gd name="T38" fmla="*/ 12 w 38"/>
                <a:gd name="T39" fmla="*/ 31 h 41"/>
                <a:gd name="T40" fmla="*/ 20 w 38"/>
                <a:gd name="T41" fmla="*/ 34 h 41"/>
                <a:gd name="T42" fmla="*/ 25 w 38"/>
                <a:gd name="T43" fmla="*/ 33 h 41"/>
                <a:gd name="T44" fmla="*/ 29 w 38"/>
                <a:gd name="T45" fmla="*/ 31 h 41"/>
                <a:gd name="T46" fmla="*/ 29 w 38"/>
                <a:gd name="T47" fmla="*/ 26 h 41"/>
                <a:gd name="T48" fmla="*/ 20 w 38"/>
                <a:gd name="T49" fmla="*/ 2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1">
                  <a:moveTo>
                    <a:pt x="20" y="26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8" y="35"/>
                    <a:pt x="38" y="35"/>
                    <a:pt x="38" y="35"/>
                  </a:cubicBezTo>
                  <a:cubicBezTo>
                    <a:pt x="36" y="36"/>
                    <a:pt x="33" y="38"/>
                    <a:pt x="30" y="39"/>
                  </a:cubicBezTo>
                  <a:cubicBezTo>
                    <a:pt x="27" y="40"/>
                    <a:pt x="24" y="41"/>
                    <a:pt x="21" y="41"/>
                  </a:cubicBezTo>
                  <a:cubicBezTo>
                    <a:pt x="16" y="41"/>
                    <a:pt x="13" y="40"/>
                    <a:pt x="10" y="38"/>
                  </a:cubicBezTo>
                  <a:cubicBezTo>
                    <a:pt x="6" y="37"/>
                    <a:pt x="4" y="34"/>
                    <a:pt x="3" y="31"/>
                  </a:cubicBezTo>
                  <a:cubicBezTo>
                    <a:pt x="1" y="28"/>
                    <a:pt x="0" y="24"/>
                    <a:pt x="0" y="20"/>
                  </a:cubicBezTo>
                  <a:cubicBezTo>
                    <a:pt x="0" y="16"/>
                    <a:pt x="1" y="12"/>
                    <a:pt x="3" y="9"/>
                  </a:cubicBezTo>
                  <a:cubicBezTo>
                    <a:pt x="5" y="6"/>
                    <a:pt x="7" y="3"/>
                    <a:pt x="11" y="2"/>
                  </a:cubicBezTo>
                  <a:cubicBezTo>
                    <a:pt x="13" y="0"/>
                    <a:pt x="16" y="0"/>
                    <a:pt x="20" y="0"/>
                  </a:cubicBezTo>
                  <a:cubicBezTo>
                    <a:pt x="25" y="0"/>
                    <a:pt x="29" y="1"/>
                    <a:pt x="32" y="3"/>
                  </a:cubicBezTo>
                  <a:cubicBezTo>
                    <a:pt x="34" y="5"/>
                    <a:pt x="36" y="8"/>
                    <a:pt x="37" y="11"/>
                  </a:cubicBezTo>
                  <a:cubicBezTo>
                    <a:pt x="29" y="13"/>
                    <a:pt x="29" y="13"/>
                    <a:pt x="29" y="13"/>
                  </a:cubicBezTo>
                  <a:cubicBezTo>
                    <a:pt x="29" y="11"/>
                    <a:pt x="27" y="9"/>
                    <a:pt x="26" y="8"/>
                  </a:cubicBezTo>
                  <a:cubicBezTo>
                    <a:pt x="24" y="7"/>
                    <a:pt x="22" y="7"/>
                    <a:pt x="20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9" y="16"/>
                    <a:pt x="9" y="20"/>
                  </a:cubicBezTo>
                  <a:cubicBezTo>
                    <a:pt x="9" y="25"/>
                    <a:pt x="10" y="28"/>
                    <a:pt x="12" y="31"/>
                  </a:cubicBezTo>
                  <a:cubicBezTo>
                    <a:pt x="14" y="33"/>
                    <a:pt x="17" y="34"/>
                    <a:pt x="20" y="34"/>
                  </a:cubicBezTo>
                  <a:cubicBezTo>
                    <a:pt x="22" y="34"/>
                    <a:pt x="23" y="34"/>
                    <a:pt x="25" y="33"/>
                  </a:cubicBezTo>
                  <a:cubicBezTo>
                    <a:pt x="27" y="32"/>
                    <a:pt x="28" y="32"/>
                    <a:pt x="29" y="31"/>
                  </a:cubicBezTo>
                  <a:cubicBezTo>
                    <a:pt x="29" y="26"/>
                    <a:pt x="29" y="26"/>
                    <a:pt x="29" y="26"/>
                  </a:cubicBezTo>
                  <a:lnTo>
                    <a:pt x="20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8" name="iṧḷídè"/>
            <p:cNvSpPr/>
            <p:nvPr/>
          </p:nvSpPr>
          <p:spPr bwMode="auto">
            <a:xfrm>
              <a:off x="4937888" y="1624325"/>
              <a:ext cx="72888" cy="94615"/>
            </a:xfrm>
            <a:custGeom>
              <a:avLst/>
              <a:gdLst>
                <a:gd name="T0" fmla="*/ 0 w 32"/>
                <a:gd name="T1" fmla="*/ 0 h 41"/>
                <a:gd name="T2" fmla="*/ 9 w 32"/>
                <a:gd name="T3" fmla="*/ 0 h 41"/>
                <a:gd name="T4" fmla="*/ 9 w 32"/>
                <a:gd name="T5" fmla="*/ 22 h 41"/>
                <a:gd name="T6" fmla="*/ 9 w 32"/>
                <a:gd name="T7" fmla="*/ 29 h 41"/>
                <a:gd name="T8" fmla="*/ 11 w 32"/>
                <a:gd name="T9" fmla="*/ 33 h 41"/>
                <a:gd name="T10" fmla="*/ 17 w 32"/>
                <a:gd name="T11" fmla="*/ 34 h 41"/>
                <a:gd name="T12" fmla="*/ 22 w 32"/>
                <a:gd name="T13" fmla="*/ 33 h 41"/>
                <a:gd name="T14" fmla="*/ 24 w 32"/>
                <a:gd name="T15" fmla="*/ 29 h 41"/>
                <a:gd name="T16" fmla="*/ 24 w 32"/>
                <a:gd name="T17" fmla="*/ 22 h 41"/>
                <a:gd name="T18" fmla="*/ 24 w 32"/>
                <a:gd name="T19" fmla="*/ 0 h 41"/>
                <a:gd name="T20" fmla="*/ 32 w 32"/>
                <a:gd name="T21" fmla="*/ 0 h 41"/>
                <a:gd name="T22" fmla="*/ 32 w 32"/>
                <a:gd name="T23" fmla="*/ 21 h 41"/>
                <a:gd name="T24" fmla="*/ 32 w 32"/>
                <a:gd name="T25" fmla="*/ 32 h 41"/>
                <a:gd name="T26" fmla="*/ 29 w 32"/>
                <a:gd name="T27" fmla="*/ 37 h 41"/>
                <a:gd name="T28" fmla="*/ 25 w 32"/>
                <a:gd name="T29" fmla="*/ 40 h 41"/>
                <a:gd name="T30" fmla="*/ 17 w 32"/>
                <a:gd name="T31" fmla="*/ 41 h 41"/>
                <a:gd name="T32" fmla="*/ 8 w 32"/>
                <a:gd name="T33" fmla="*/ 40 h 41"/>
                <a:gd name="T34" fmla="*/ 4 w 32"/>
                <a:gd name="T35" fmla="*/ 36 h 41"/>
                <a:gd name="T36" fmla="*/ 1 w 32"/>
                <a:gd name="T37" fmla="*/ 32 h 41"/>
                <a:gd name="T38" fmla="*/ 0 w 32"/>
                <a:gd name="T39" fmla="*/ 22 h 41"/>
                <a:gd name="T40" fmla="*/ 0 w 32"/>
                <a:gd name="T4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41">
                  <a:moveTo>
                    <a:pt x="0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5"/>
                    <a:pt x="9" y="28"/>
                    <a:pt x="9" y="29"/>
                  </a:cubicBezTo>
                  <a:cubicBezTo>
                    <a:pt x="9" y="30"/>
                    <a:pt x="10" y="32"/>
                    <a:pt x="11" y="33"/>
                  </a:cubicBezTo>
                  <a:cubicBezTo>
                    <a:pt x="13" y="34"/>
                    <a:pt x="14" y="34"/>
                    <a:pt x="17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3" y="32"/>
                    <a:pt x="24" y="31"/>
                    <a:pt x="24" y="29"/>
                  </a:cubicBezTo>
                  <a:cubicBezTo>
                    <a:pt x="24" y="28"/>
                    <a:pt x="24" y="26"/>
                    <a:pt x="24" y="22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32" y="26"/>
                    <a:pt x="32" y="30"/>
                    <a:pt x="32" y="32"/>
                  </a:cubicBezTo>
                  <a:cubicBezTo>
                    <a:pt x="31" y="34"/>
                    <a:pt x="30" y="35"/>
                    <a:pt x="29" y="37"/>
                  </a:cubicBezTo>
                  <a:cubicBezTo>
                    <a:pt x="28" y="38"/>
                    <a:pt x="27" y="39"/>
                    <a:pt x="25" y="40"/>
                  </a:cubicBezTo>
                  <a:cubicBezTo>
                    <a:pt x="23" y="41"/>
                    <a:pt x="20" y="41"/>
                    <a:pt x="17" y="41"/>
                  </a:cubicBezTo>
                  <a:cubicBezTo>
                    <a:pt x="13" y="41"/>
                    <a:pt x="10" y="41"/>
                    <a:pt x="8" y="40"/>
                  </a:cubicBezTo>
                  <a:cubicBezTo>
                    <a:pt x="6" y="39"/>
                    <a:pt x="5" y="38"/>
                    <a:pt x="4" y="36"/>
                  </a:cubicBezTo>
                  <a:cubicBezTo>
                    <a:pt x="2" y="35"/>
                    <a:pt x="2" y="33"/>
                    <a:pt x="1" y="32"/>
                  </a:cubicBezTo>
                  <a:cubicBezTo>
                    <a:pt x="1" y="30"/>
                    <a:pt x="0" y="26"/>
                    <a:pt x="0" y="22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9" name="ïṩḷíḍé"/>
            <p:cNvSpPr/>
            <p:nvPr/>
          </p:nvSpPr>
          <p:spPr bwMode="auto">
            <a:xfrm>
              <a:off x="5038810" y="1624325"/>
              <a:ext cx="72888" cy="92512"/>
            </a:xfrm>
            <a:custGeom>
              <a:avLst/>
              <a:gdLst>
                <a:gd name="T0" fmla="*/ 0 w 104"/>
                <a:gd name="T1" fmla="*/ 132 h 132"/>
                <a:gd name="T2" fmla="*/ 0 w 104"/>
                <a:gd name="T3" fmla="*/ 0 h 132"/>
                <a:gd name="T4" fmla="*/ 26 w 104"/>
                <a:gd name="T5" fmla="*/ 0 h 132"/>
                <a:gd name="T6" fmla="*/ 78 w 104"/>
                <a:gd name="T7" fmla="*/ 89 h 132"/>
                <a:gd name="T8" fmla="*/ 78 w 104"/>
                <a:gd name="T9" fmla="*/ 0 h 132"/>
                <a:gd name="T10" fmla="*/ 104 w 104"/>
                <a:gd name="T11" fmla="*/ 0 h 132"/>
                <a:gd name="T12" fmla="*/ 104 w 104"/>
                <a:gd name="T13" fmla="*/ 132 h 132"/>
                <a:gd name="T14" fmla="*/ 78 w 104"/>
                <a:gd name="T15" fmla="*/ 132 h 132"/>
                <a:gd name="T16" fmla="*/ 23 w 104"/>
                <a:gd name="T17" fmla="*/ 46 h 132"/>
                <a:gd name="T18" fmla="*/ 23 w 104"/>
                <a:gd name="T19" fmla="*/ 132 h 132"/>
                <a:gd name="T20" fmla="*/ 0 w 104"/>
                <a:gd name="T21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4" h="132">
                  <a:moveTo>
                    <a:pt x="0" y="132"/>
                  </a:moveTo>
                  <a:lnTo>
                    <a:pt x="0" y="0"/>
                  </a:lnTo>
                  <a:lnTo>
                    <a:pt x="26" y="0"/>
                  </a:lnTo>
                  <a:lnTo>
                    <a:pt x="78" y="89"/>
                  </a:lnTo>
                  <a:lnTo>
                    <a:pt x="78" y="0"/>
                  </a:lnTo>
                  <a:lnTo>
                    <a:pt x="104" y="0"/>
                  </a:lnTo>
                  <a:lnTo>
                    <a:pt x="104" y="132"/>
                  </a:lnTo>
                  <a:lnTo>
                    <a:pt x="78" y="132"/>
                  </a:lnTo>
                  <a:lnTo>
                    <a:pt x="23" y="46"/>
                  </a:lnTo>
                  <a:lnTo>
                    <a:pt x="23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0" name="ï$liḓê"/>
            <p:cNvSpPr/>
            <p:nvPr/>
          </p:nvSpPr>
          <p:spPr bwMode="auto">
            <a:xfrm>
              <a:off x="5136929" y="1624325"/>
              <a:ext cx="18923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1" name="iṩlidè"/>
            <p:cNvSpPr/>
            <p:nvPr/>
          </p:nvSpPr>
          <p:spPr bwMode="auto">
            <a:xfrm>
              <a:off x="5171271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0 w 121"/>
                <a:gd name="T3" fmla="*/ 0 h 132"/>
                <a:gd name="T4" fmla="*/ 30 w 121"/>
                <a:gd name="T5" fmla="*/ 0 h 132"/>
                <a:gd name="T6" fmla="*/ 63 w 121"/>
                <a:gd name="T7" fmla="*/ 99 h 132"/>
                <a:gd name="T8" fmla="*/ 92 w 121"/>
                <a:gd name="T9" fmla="*/ 0 h 132"/>
                <a:gd name="T10" fmla="*/ 121 w 121"/>
                <a:gd name="T11" fmla="*/ 0 h 132"/>
                <a:gd name="T12" fmla="*/ 76 w 121"/>
                <a:gd name="T13" fmla="*/ 132 h 132"/>
                <a:gd name="T14" fmla="*/ 46 w 121"/>
                <a:gd name="T1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63" y="99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6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2" name="íṧļîḓé"/>
            <p:cNvSpPr/>
            <p:nvPr/>
          </p:nvSpPr>
          <p:spPr bwMode="auto">
            <a:xfrm>
              <a:off x="5272193" y="1624325"/>
              <a:ext cx="71487" cy="92512"/>
            </a:xfrm>
            <a:custGeom>
              <a:avLst/>
              <a:gdLst>
                <a:gd name="T0" fmla="*/ 0 w 102"/>
                <a:gd name="T1" fmla="*/ 132 h 132"/>
                <a:gd name="T2" fmla="*/ 0 w 102"/>
                <a:gd name="T3" fmla="*/ 0 h 132"/>
                <a:gd name="T4" fmla="*/ 99 w 102"/>
                <a:gd name="T5" fmla="*/ 0 h 132"/>
                <a:gd name="T6" fmla="*/ 99 w 102"/>
                <a:gd name="T7" fmla="*/ 23 h 132"/>
                <a:gd name="T8" fmla="*/ 27 w 102"/>
                <a:gd name="T9" fmla="*/ 23 h 132"/>
                <a:gd name="T10" fmla="*/ 27 w 102"/>
                <a:gd name="T11" fmla="*/ 53 h 132"/>
                <a:gd name="T12" fmla="*/ 92 w 102"/>
                <a:gd name="T13" fmla="*/ 53 h 132"/>
                <a:gd name="T14" fmla="*/ 92 w 102"/>
                <a:gd name="T15" fmla="*/ 76 h 132"/>
                <a:gd name="T16" fmla="*/ 27 w 102"/>
                <a:gd name="T17" fmla="*/ 76 h 132"/>
                <a:gd name="T18" fmla="*/ 27 w 102"/>
                <a:gd name="T19" fmla="*/ 112 h 132"/>
                <a:gd name="T20" fmla="*/ 102 w 102"/>
                <a:gd name="T21" fmla="*/ 112 h 132"/>
                <a:gd name="T22" fmla="*/ 102 w 102"/>
                <a:gd name="T23" fmla="*/ 132 h 132"/>
                <a:gd name="T24" fmla="*/ 0 w 102"/>
                <a:gd name="T25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32">
                  <a:moveTo>
                    <a:pt x="0" y="132"/>
                  </a:moveTo>
                  <a:lnTo>
                    <a:pt x="0" y="0"/>
                  </a:lnTo>
                  <a:lnTo>
                    <a:pt x="99" y="0"/>
                  </a:lnTo>
                  <a:lnTo>
                    <a:pt x="99" y="23"/>
                  </a:lnTo>
                  <a:lnTo>
                    <a:pt x="27" y="23"/>
                  </a:lnTo>
                  <a:lnTo>
                    <a:pt x="27" y="53"/>
                  </a:lnTo>
                  <a:lnTo>
                    <a:pt x="92" y="53"/>
                  </a:lnTo>
                  <a:lnTo>
                    <a:pt x="92" y="76"/>
                  </a:lnTo>
                  <a:lnTo>
                    <a:pt x="27" y="76"/>
                  </a:lnTo>
                  <a:lnTo>
                    <a:pt x="27" y="112"/>
                  </a:lnTo>
                  <a:lnTo>
                    <a:pt x="102" y="112"/>
                  </a:lnTo>
                  <a:lnTo>
                    <a:pt x="102" y="132"/>
                  </a:lnTo>
                  <a:lnTo>
                    <a:pt x="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3" name="iṩḻîḑè"/>
            <p:cNvSpPr/>
            <p:nvPr/>
          </p:nvSpPr>
          <p:spPr bwMode="auto">
            <a:xfrm>
              <a:off x="5366808" y="1624325"/>
              <a:ext cx="79897" cy="92512"/>
            </a:xfrm>
            <a:custGeom>
              <a:avLst/>
              <a:gdLst>
                <a:gd name="T0" fmla="*/ 0 w 35"/>
                <a:gd name="T1" fmla="*/ 40 h 40"/>
                <a:gd name="T2" fmla="*/ 0 w 35"/>
                <a:gd name="T3" fmla="*/ 0 h 40"/>
                <a:gd name="T4" fmla="*/ 17 w 35"/>
                <a:gd name="T5" fmla="*/ 0 h 40"/>
                <a:gd name="T6" fmla="*/ 26 w 35"/>
                <a:gd name="T7" fmla="*/ 1 h 40"/>
                <a:gd name="T8" fmla="*/ 30 w 35"/>
                <a:gd name="T9" fmla="*/ 5 h 40"/>
                <a:gd name="T10" fmla="*/ 32 w 35"/>
                <a:gd name="T11" fmla="*/ 12 h 40"/>
                <a:gd name="T12" fmla="*/ 30 w 35"/>
                <a:gd name="T13" fmla="*/ 19 h 40"/>
                <a:gd name="T14" fmla="*/ 22 w 35"/>
                <a:gd name="T15" fmla="*/ 23 h 40"/>
                <a:gd name="T16" fmla="*/ 26 w 35"/>
                <a:gd name="T17" fmla="*/ 26 h 40"/>
                <a:gd name="T18" fmla="*/ 31 w 35"/>
                <a:gd name="T19" fmla="*/ 33 h 40"/>
                <a:gd name="T20" fmla="*/ 35 w 35"/>
                <a:gd name="T21" fmla="*/ 40 h 40"/>
                <a:gd name="T22" fmla="*/ 26 w 35"/>
                <a:gd name="T23" fmla="*/ 40 h 40"/>
                <a:gd name="T24" fmla="*/ 20 w 35"/>
                <a:gd name="T25" fmla="*/ 32 h 40"/>
                <a:gd name="T26" fmla="*/ 16 w 35"/>
                <a:gd name="T27" fmla="*/ 26 h 40"/>
                <a:gd name="T28" fmla="*/ 13 w 35"/>
                <a:gd name="T29" fmla="*/ 24 h 40"/>
                <a:gd name="T30" fmla="*/ 9 w 35"/>
                <a:gd name="T31" fmla="*/ 24 h 40"/>
                <a:gd name="T32" fmla="*/ 8 w 35"/>
                <a:gd name="T33" fmla="*/ 24 h 40"/>
                <a:gd name="T34" fmla="*/ 8 w 35"/>
                <a:gd name="T35" fmla="*/ 40 h 40"/>
                <a:gd name="T36" fmla="*/ 0 w 35"/>
                <a:gd name="T37" fmla="*/ 40 h 40"/>
                <a:gd name="T38" fmla="*/ 8 w 35"/>
                <a:gd name="T39" fmla="*/ 17 h 40"/>
                <a:gd name="T40" fmla="*/ 14 w 35"/>
                <a:gd name="T41" fmla="*/ 17 h 40"/>
                <a:gd name="T42" fmla="*/ 21 w 35"/>
                <a:gd name="T43" fmla="*/ 17 h 40"/>
                <a:gd name="T44" fmla="*/ 23 w 35"/>
                <a:gd name="T45" fmla="*/ 15 h 40"/>
                <a:gd name="T46" fmla="*/ 24 w 35"/>
                <a:gd name="T47" fmla="*/ 12 h 40"/>
                <a:gd name="T48" fmla="*/ 23 w 35"/>
                <a:gd name="T49" fmla="*/ 9 h 40"/>
                <a:gd name="T50" fmla="*/ 20 w 35"/>
                <a:gd name="T51" fmla="*/ 7 h 40"/>
                <a:gd name="T52" fmla="*/ 14 w 35"/>
                <a:gd name="T53" fmla="*/ 7 h 40"/>
                <a:gd name="T54" fmla="*/ 8 w 35"/>
                <a:gd name="T55" fmla="*/ 7 h 40"/>
                <a:gd name="T56" fmla="*/ 8 w 35"/>
                <a:gd name="T57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0">
                  <a:moveTo>
                    <a:pt x="0" y="4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1" y="0"/>
                    <a:pt x="24" y="1"/>
                    <a:pt x="26" y="1"/>
                  </a:cubicBezTo>
                  <a:cubicBezTo>
                    <a:pt x="28" y="2"/>
                    <a:pt x="29" y="3"/>
                    <a:pt x="30" y="5"/>
                  </a:cubicBezTo>
                  <a:cubicBezTo>
                    <a:pt x="32" y="7"/>
                    <a:pt x="32" y="9"/>
                    <a:pt x="32" y="12"/>
                  </a:cubicBezTo>
                  <a:cubicBezTo>
                    <a:pt x="32" y="15"/>
                    <a:pt x="31" y="17"/>
                    <a:pt x="30" y="19"/>
                  </a:cubicBezTo>
                  <a:cubicBezTo>
                    <a:pt x="28" y="21"/>
                    <a:pt x="25" y="22"/>
                    <a:pt x="22" y="23"/>
                  </a:cubicBezTo>
                  <a:cubicBezTo>
                    <a:pt x="23" y="24"/>
                    <a:pt x="25" y="25"/>
                    <a:pt x="26" y="26"/>
                  </a:cubicBezTo>
                  <a:cubicBezTo>
                    <a:pt x="27" y="27"/>
                    <a:pt x="29" y="29"/>
                    <a:pt x="31" y="33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8" y="29"/>
                    <a:pt x="17" y="27"/>
                    <a:pt x="16" y="26"/>
                  </a:cubicBezTo>
                  <a:cubicBezTo>
                    <a:pt x="15" y="25"/>
                    <a:pt x="14" y="24"/>
                    <a:pt x="13" y="24"/>
                  </a:cubicBezTo>
                  <a:cubicBezTo>
                    <a:pt x="12" y="24"/>
                    <a:pt x="11" y="24"/>
                    <a:pt x="9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lose/>
                  <a:moveTo>
                    <a:pt x="8" y="17"/>
                  </a:moveTo>
                  <a:cubicBezTo>
                    <a:pt x="14" y="17"/>
                    <a:pt x="14" y="17"/>
                    <a:pt x="14" y="17"/>
                  </a:cubicBezTo>
                  <a:cubicBezTo>
                    <a:pt x="17" y="17"/>
                    <a:pt x="20" y="17"/>
                    <a:pt x="21" y="17"/>
                  </a:cubicBezTo>
                  <a:cubicBezTo>
                    <a:pt x="22" y="16"/>
                    <a:pt x="23" y="16"/>
                    <a:pt x="23" y="15"/>
                  </a:cubicBezTo>
                  <a:cubicBezTo>
                    <a:pt x="24" y="14"/>
                    <a:pt x="24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7"/>
                    <a:pt x="14" y="7"/>
                  </a:cubicBezTo>
                  <a:cubicBezTo>
                    <a:pt x="8" y="7"/>
                    <a:pt x="8" y="7"/>
                    <a:pt x="8" y="7"/>
                  </a:cubicBezTo>
                  <a:lnTo>
                    <a:pt x="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4" name="ïṣľíḑé"/>
            <p:cNvSpPr/>
            <p:nvPr/>
          </p:nvSpPr>
          <p:spPr bwMode="auto">
            <a:xfrm>
              <a:off x="5460722" y="1624325"/>
              <a:ext cx="72888" cy="94615"/>
            </a:xfrm>
            <a:custGeom>
              <a:avLst/>
              <a:gdLst>
                <a:gd name="T0" fmla="*/ 0 w 32"/>
                <a:gd name="T1" fmla="*/ 27 h 41"/>
                <a:gd name="T2" fmla="*/ 8 w 32"/>
                <a:gd name="T3" fmla="*/ 27 h 41"/>
                <a:gd name="T4" fmla="*/ 11 w 32"/>
                <a:gd name="T5" fmla="*/ 32 h 41"/>
                <a:gd name="T6" fmla="*/ 16 w 32"/>
                <a:gd name="T7" fmla="*/ 34 h 41"/>
                <a:gd name="T8" fmla="*/ 22 w 32"/>
                <a:gd name="T9" fmla="*/ 33 h 41"/>
                <a:gd name="T10" fmla="*/ 24 w 32"/>
                <a:gd name="T11" fmla="*/ 29 h 41"/>
                <a:gd name="T12" fmla="*/ 23 w 32"/>
                <a:gd name="T13" fmla="*/ 26 h 41"/>
                <a:gd name="T14" fmla="*/ 21 w 32"/>
                <a:gd name="T15" fmla="*/ 25 h 41"/>
                <a:gd name="T16" fmla="*/ 14 w 32"/>
                <a:gd name="T17" fmla="*/ 23 h 41"/>
                <a:gd name="T18" fmla="*/ 5 w 32"/>
                <a:gd name="T19" fmla="*/ 19 h 41"/>
                <a:gd name="T20" fmla="*/ 1 w 32"/>
                <a:gd name="T21" fmla="*/ 11 h 41"/>
                <a:gd name="T22" fmla="*/ 3 w 32"/>
                <a:gd name="T23" fmla="*/ 5 h 41"/>
                <a:gd name="T24" fmla="*/ 8 w 32"/>
                <a:gd name="T25" fmla="*/ 1 h 41"/>
                <a:gd name="T26" fmla="*/ 16 w 32"/>
                <a:gd name="T27" fmla="*/ 0 h 41"/>
                <a:gd name="T28" fmla="*/ 27 w 32"/>
                <a:gd name="T29" fmla="*/ 3 h 41"/>
                <a:gd name="T30" fmla="*/ 31 w 32"/>
                <a:gd name="T31" fmla="*/ 12 h 41"/>
                <a:gd name="T32" fmla="*/ 23 w 32"/>
                <a:gd name="T33" fmla="*/ 12 h 41"/>
                <a:gd name="T34" fmla="*/ 21 w 32"/>
                <a:gd name="T35" fmla="*/ 8 h 41"/>
                <a:gd name="T36" fmla="*/ 16 w 32"/>
                <a:gd name="T37" fmla="*/ 6 h 41"/>
                <a:gd name="T38" fmla="*/ 10 w 32"/>
                <a:gd name="T39" fmla="*/ 8 h 41"/>
                <a:gd name="T40" fmla="*/ 9 w 32"/>
                <a:gd name="T41" fmla="*/ 10 h 41"/>
                <a:gd name="T42" fmla="*/ 10 w 32"/>
                <a:gd name="T43" fmla="*/ 13 h 41"/>
                <a:gd name="T44" fmla="*/ 18 w 32"/>
                <a:gd name="T45" fmla="*/ 15 h 41"/>
                <a:gd name="T46" fmla="*/ 26 w 32"/>
                <a:gd name="T47" fmla="*/ 18 h 41"/>
                <a:gd name="T48" fmla="*/ 31 w 32"/>
                <a:gd name="T49" fmla="*/ 22 h 41"/>
                <a:gd name="T50" fmla="*/ 32 w 32"/>
                <a:gd name="T51" fmla="*/ 29 h 41"/>
                <a:gd name="T52" fmla="*/ 30 w 32"/>
                <a:gd name="T53" fmla="*/ 35 h 41"/>
                <a:gd name="T54" fmla="*/ 25 w 32"/>
                <a:gd name="T55" fmla="*/ 40 h 41"/>
                <a:gd name="T56" fmla="*/ 16 w 32"/>
                <a:gd name="T57" fmla="*/ 41 h 41"/>
                <a:gd name="T58" fmla="*/ 5 w 32"/>
                <a:gd name="T59" fmla="*/ 38 h 41"/>
                <a:gd name="T60" fmla="*/ 0 w 32"/>
                <a:gd name="T61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2" h="41">
                  <a:moveTo>
                    <a:pt x="0" y="27"/>
                  </a:moveTo>
                  <a:cubicBezTo>
                    <a:pt x="8" y="27"/>
                    <a:pt x="8" y="27"/>
                    <a:pt x="8" y="27"/>
                  </a:cubicBezTo>
                  <a:cubicBezTo>
                    <a:pt x="8" y="29"/>
                    <a:pt x="9" y="31"/>
                    <a:pt x="11" y="32"/>
                  </a:cubicBezTo>
                  <a:cubicBezTo>
                    <a:pt x="12" y="34"/>
                    <a:pt x="14" y="34"/>
                    <a:pt x="16" y="34"/>
                  </a:cubicBezTo>
                  <a:cubicBezTo>
                    <a:pt x="19" y="34"/>
                    <a:pt x="21" y="34"/>
                    <a:pt x="22" y="33"/>
                  </a:cubicBezTo>
                  <a:cubicBezTo>
                    <a:pt x="24" y="31"/>
                    <a:pt x="24" y="30"/>
                    <a:pt x="24" y="29"/>
                  </a:cubicBezTo>
                  <a:cubicBezTo>
                    <a:pt x="24" y="28"/>
                    <a:pt x="24" y="27"/>
                    <a:pt x="23" y="26"/>
                  </a:cubicBezTo>
                  <a:cubicBezTo>
                    <a:pt x="23" y="26"/>
                    <a:pt x="22" y="25"/>
                    <a:pt x="21" y="25"/>
                  </a:cubicBezTo>
                  <a:cubicBezTo>
                    <a:pt x="20" y="24"/>
                    <a:pt x="17" y="24"/>
                    <a:pt x="14" y="23"/>
                  </a:cubicBezTo>
                  <a:cubicBezTo>
                    <a:pt x="10" y="22"/>
                    <a:pt x="7" y="20"/>
                    <a:pt x="5" y="19"/>
                  </a:cubicBezTo>
                  <a:cubicBezTo>
                    <a:pt x="3" y="17"/>
                    <a:pt x="1" y="14"/>
                    <a:pt x="1" y="11"/>
                  </a:cubicBezTo>
                  <a:cubicBezTo>
                    <a:pt x="1" y="9"/>
                    <a:pt x="2" y="7"/>
                    <a:pt x="3" y="5"/>
                  </a:cubicBezTo>
                  <a:cubicBezTo>
                    <a:pt x="4" y="3"/>
                    <a:pt x="6" y="2"/>
                    <a:pt x="8" y="1"/>
                  </a:cubicBezTo>
                  <a:cubicBezTo>
                    <a:pt x="10" y="0"/>
                    <a:pt x="13" y="0"/>
                    <a:pt x="16" y="0"/>
                  </a:cubicBezTo>
                  <a:cubicBezTo>
                    <a:pt x="21" y="0"/>
                    <a:pt x="25" y="1"/>
                    <a:pt x="27" y="3"/>
                  </a:cubicBezTo>
                  <a:cubicBezTo>
                    <a:pt x="30" y="5"/>
                    <a:pt x="31" y="8"/>
                    <a:pt x="31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7"/>
                    <a:pt x="18" y="6"/>
                    <a:pt x="16" y="6"/>
                  </a:cubicBezTo>
                  <a:cubicBezTo>
                    <a:pt x="13" y="6"/>
                    <a:pt x="12" y="7"/>
                    <a:pt x="10" y="8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1"/>
                    <a:pt x="9" y="12"/>
                    <a:pt x="10" y="13"/>
                  </a:cubicBezTo>
                  <a:cubicBezTo>
                    <a:pt x="11" y="14"/>
                    <a:pt x="14" y="14"/>
                    <a:pt x="18" y="15"/>
                  </a:cubicBezTo>
                  <a:cubicBezTo>
                    <a:pt x="22" y="16"/>
                    <a:pt x="24" y="17"/>
                    <a:pt x="26" y="18"/>
                  </a:cubicBezTo>
                  <a:cubicBezTo>
                    <a:pt x="28" y="19"/>
                    <a:pt x="30" y="21"/>
                    <a:pt x="31" y="22"/>
                  </a:cubicBezTo>
                  <a:cubicBezTo>
                    <a:pt x="32" y="24"/>
                    <a:pt x="32" y="26"/>
                    <a:pt x="32" y="29"/>
                  </a:cubicBezTo>
                  <a:cubicBezTo>
                    <a:pt x="32" y="31"/>
                    <a:pt x="32" y="33"/>
                    <a:pt x="30" y="35"/>
                  </a:cubicBezTo>
                  <a:cubicBezTo>
                    <a:pt x="29" y="37"/>
                    <a:pt x="27" y="39"/>
                    <a:pt x="25" y="40"/>
                  </a:cubicBezTo>
                  <a:cubicBezTo>
                    <a:pt x="23" y="41"/>
                    <a:pt x="20" y="41"/>
                    <a:pt x="16" y="41"/>
                  </a:cubicBezTo>
                  <a:cubicBezTo>
                    <a:pt x="11" y="41"/>
                    <a:pt x="7" y="40"/>
                    <a:pt x="5" y="38"/>
                  </a:cubicBezTo>
                  <a:cubicBezTo>
                    <a:pt x="2" y="35"/>
                    <a:pt x="0" y="32"/>
                    <a:pt x="0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5" name="îşḻîḑè"/>
            <p:cNvSpPr/>
            <p:nvPr/>
          </p:nvSpPr>
          <p:spPr bwMode="auto">
            <a:xfrm>
              <a:off x="5556738" y="1624325"/>
              <a:ext cx="18222" cy="925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6" name="iṣḷiḓê"/>
            <p:cNvSpPr/>
            <p:nvPr/>
          </p:nvSpPr>
          <p:spPr bwMode="auto">
            <a:xfrm>
              <a:off x="5593182" y="1624325"/>
              <a:ext cx="73589" cy="92512"/>
            </a:xfrm>
            <a:custGeom>
              <a:avLst/>
              <a:gdLst>
                <a:gd name="T0" fmla="*/ 40 w 105"/>
                <a:gd name="T1" fmla="*/ 132 h 132"/>
                <a:gd name="T2" fmla="*/ 40 w 105"/>
                <a:gd name="T3" fmla="*/ 23 h 132"/>
                <a:gd name="T4" fmla="*/ 0 w 105"/>
                <a:gd name="T5" fmla="*/ 23 h 132"/>
                <a:gd name="T6" fmla="*/ 0 w 105"/>
                <a:gd name="T7" fmla="*/ 0 h 132"/>
                <a:gd name="T8" fmla="*/ 105 w 105"/>
                <a:gd name="T9" fmla="*/ 0 h 132"/>
                <a:gd name="T10" fmla="*/ 105 w 105"/>
                <a:gd name="T11" fmla="*/ 23 h 132"/>
                <a:gd name="T12" fmla="*/ 66 w 105"/>
                <a:gd name="T13" fmla="*/ 23 h 132"/>
                <a:gd name="T14" fmla="*/ 66 w 105"/>
                <a:gd name="T15" fmla="*/ 132 h 132"/>
                <a:gd name="T16" fmla="*/ 40 w 105"/>
                <a:gd name="T1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32">
                  <a:moveTo>
                    <a:pt x="40" y="132"/>
                  </a:moveTo>
                  <a:lnTo>
                    <a:pt x="40" y="2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105" y="0"/>
                  </a:lnTo>
                  <a:lnTo>
                    <a:pt x="105" y="23"/>
                  </a:lnTo>
                  <a:lnTo>
                    <a:pt x="66" y="23"/>
                  </a:lnTo>
                  <a:lnTo>
                    <a:pt x="66" y="132"/>
                  </a:lnTo>
                  <a:lnTo>
                    <a:pt x="40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7" name="işļídè"/>
            <p:cNvSpPr/>
            <p:nvPr/>
          </p:nvSpPr>
          <p:spPr bwMode="auto">
            <a:xfrm>
              <a:off x="5675882" y="1624325"/>
              <a:ext cx="84803" cy="92512"/>
            </a:xfrm>
            <a:custGeom>
              <a:avLst/>
              <a:gdLst>
                <a:gd name="T0" fmla="*/ 46 w 121"/>
                <a:gd name="T1" fmla="*/ 132 h 132"/>
                <a:gd name="T2" fmla="*/ 46 w 121"/>
                <a:gd name="T3" fmla="*/ 79 h 132"/>
                <a:gd name="T4" fmla="*/ 0 w 121"/>
                <a:gd name="T5" fmla="*/ 0 h 132"/>
                <a:gd name="T6" fmla="*/ 30 w 121"/>
                <a:gd name="T7" fmla="*/ 0 h 132"/>
                <a:gd name="T8" fmla="*/ 62 w 121"/>
                <a:gd name="T9" fmla="*/ 53 h 132"/>
                <a:gd name="T10" fmla="*/ 92 w 121"/>
                <a:gd name="T11" fmla="*/ 0 h 132"/>
                <a:gd name="T12" fmla="*/ 121 w 121"/>
                <a:gd name="T13" fmla="*/ 0 h 132"/>
                <a:gd name="T14" fmla="*/ 75 w 121"/>
                <a:gd name="T15" fmla="*/ 79 h 132"/>
                <a:gd name="T16" fmla="*/ 75 w 121"/>
                <a:gd name="T17" fmla="*/ 132 h 132"/>
                <a:gd name="T18" fmla="*/ 46 w 121"/>
                <a:gd name="T1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" h="132">
                  <a:moveTo>
                    <a:pt x="46" y="132"/>
                  </a:moveTo>
                  <a:lnTo>
                    <a:pt x="46" y="79"/>
                  </a:lnTo>
                  <a:lnTo>
                    <a:pt x="0" y="0"/>
                  </a:lnTo>
                  <a:lnTo>
                    <a:pt x="30" y="0"/>
                  </a:lnTo>
                  <a:lnTo>
                    <a:pt x="62" y="53"/>
                  </a:lnTo>
                  <a:lnTo>
                    <a:pt x="92" y="0"/>
                  </a:lnTo>
                  <a:lnTo>
                    <a:pt x="121" y="0"/>
                  </a:lnTo>
                  <a:lnTo>
                    <a:pt x="75" y="79"/>
                  </a:lnTo>
                  <a:lnTo>
                    <a:pt x="75" y="132"/>
                  </a:lnTo>
                  <a:lnTo>
                    <a:pt x="46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EF1-1935-4692-9C86-5FD89D9EDF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ibbpf/libbpf-bootstrap/blob/master/examples/c/bootstrap.bpf.c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950741" y="2176124"/>
            <a:ext cx="694203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2400" b="1" dirty="0" err="1"/>
              <a:t>eunomia-bpf</a:t>
            </a:r>
            <a:r>
              <a:rPr lang="zh-CN" altLang="en-US" sz="2400" b="1" dirty="0"/>
              <a:t>：让 </a:t>
            </a:r>
            <a:r>
              <a:rPr lang="en-US" altLang="zh-CN" sz="2400" b="1" dirty="0" err="1"/>
              <a:t>eBPF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的编译和分发尽可能简单</a:t>
            </a:r>
            <a:endParaRPr lang="zh-CN" altLang="zh-CN" sz="2400" b="1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4421760" y="2996702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椭圆 66"/>
          <p:cNvSpPr/>
          <p:nvPr/>
        </p:nvSpPr>
        <p:spPr>
          <a:xfrm>
            <a:off x="2704647" y="3654791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039798" y="3669753"/>
            <a:ext cx="2071900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2022.11</a:t>
            </a:r>
            <a:endParaRPr lang="zh-CN" altLang="en-US" sz="1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4760646" y="3605453"/>
            <a:ext cx="351052" cy="35105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70" name="文本框 6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5098403" y="3666701"/>
            <a:ext cx="207190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zh-CN" altLang="en-US" sz="1200" dirty="0">
                <a:solidFill>
                  <a:schemeClr val="accent1"/>
                </a:solidFill>
                <a:latin typeface="微软雅黑" panose="020B0503020204020204" pitchFamily="34" charset="-122"/>
                <a:cs typeface="+mn-ea"/>
                <a:sym typeface="+mn-lt"/>
              </a:rPr>
              <a:t>郑昱笙</a:t>
            </a:r>
          </a:p>
        </p:txBody>
      </p:sp>
      <p:grpSp>
        <p:nvGrpSpPr>
          <p:cNvPr id="72" name="Group 59"/>
          <p:cNvGrpSpPr>
            <a:grpSpLocks noChangeAspect="1"/>
          </p:cNvGrpSpPr>
          <p:nvPr/>
        </p:nvGrpSpPr>
        <p:grpSpPr bwMode="auto">
          <a:xfrm>
            <a:off x="2770830" y="3706996"/>
            <a:ext cx="218168" cy="238153"/>
            <a:chOff x="1066" y="1985"/>
            <a:chExt cx="262" cy="286"/>
          </a:xfrm>
          <a:solidFill>
            <a:schemeClr val="bg1"/>
          </a:solidFill>
        </p:grpSpPr>
        <p:sp>
          <p:nvSpPr>
            <p:cNvPr id="74" name="Freeform 60"/>
            <p:cNvSpPr>
              <a:spLocks noEditPoints="1"/>
            </p:cNvSpPr>
            <p:nvPr/>
          </p:nvSpPr>
          <p:spPr bwMode="auto">
            <a:xfrm>
              <a:off x="1066" y="2005"/>
              <a:ext cx="262" cy="266"/>
            </a:xfrm>
            <a:custGeom>
              <a:avLst/>
              <a:gdLst>
                <a:gd name="T0" fmla="*/ 572 w 642"/>
                <a:gd name="T1" fmla="*/ 655 h 655"/>
                <a:gd name="T2" fmla="*/ 70 w 642"/>
                <a:gd name="T3" fmla="*/ 655 h 655"/>
                <a:gd name="T4" fmla="*/ 19 w 642"/>
                <a:gd name="T5" fmla="*/ 630 h 655"/>
                <a:gd name="T6" fmla="*/ 0 w 642"/>
                <a:gd name="T7" fmla="*/ 575 h 655"/>
                <a:gd name="T8" fmla="*/ 0 w 642"/>
                <a:gd name="T9" fmla="*/ 80 h 655"/>
                <a:gd name="T10" fmla="*/ 19 w 642"/>
                <a:gd name="T11" fmla="*/ 25 h 655"/>
                <a:gd name="T12" fmla="*/ 70 w 642"/>
                <a:gd name="T13" fmla="*/ 0 h 655"/>
                <a:gd name="T14" fmla="*/ 93 w 642"/>
                <a:gd name="T15" fmla="*/ 0 h 655"/>
                <a:gd name="T16" fmla="*/ 111 w 642"/>
                <a:gd name="T17" fmla="*/ 18 h 655"/>
                <a:gd name="T18" fmla="*/ 93 w 642"/>
                <a:gd name="T19" fmla="*/ 36 h 655"/>
                <a:gd name="T20" fmla="*/ 70 w 642"/>
                <a:gd name="T21" fmla="*/ 36 h 655"/>
                <a:gd name="T22" fmla="*/ 47 w 642"/>
                <a:gd name="T23" fmla="*/ 48 h 655"/>
                <a:gd name="T24" fmla="*/ 36 w 642"/>
                <a:gd name="T25" fmla="*/ 80 h 655"/>
                <a:gd name="T26" fmla="*/ 36 w 642"/>
                <a:gd name="T27" fmla="*/ 575 h 655"/>
                <a:gd name="T28" fmla="*/ 47 w 642"/>
                <a:gd name="T29" fmla="*/ 607 h 655"/>
                <a:gd name="T30" fmla="*/ 70 w 642"/>
                <a:gd name="T31" fmla="*/ 619 h 655"/>
                <a:gd name="T32" fmla="*/ 572 w 642"/>
                <a:gd name="T33" fmla="*/ 619 h 655"/>
                <a:gd name="T34" fmla="*/ 595 w 642"/>
                <a:gd name="T35" fmla="*/ 607 h 655"/>
                <a:gd name="T36" fmla="*/ 606 w 642"/>
                <a:gd name="T37" fmla="*/ 575 h 655"/>
                <a:gd name="T38" fmla="*/ 606 w 642"/>
                <a:gd name="T39" fmla="*/ 80 h 655"/>
                <a:gd name="T40" fmla="*/ 595 w 642"/>
                <a:gd name="T41" fmla="*/ 48 h 655"/>
                <a:gd name="T42" fmla="*/ 572 w 642"/>
                <a:gd name="T43" fmla="*/ 36 h 655"/>
                <a:gd name="T44" fmla="*/ 547 w 642"/>
                <a:gd name="T45" fmla="*/ 36 h 655"/>
                <a:gd name="T46" fmla="*/ 529 w 642"/>
                <a:gd name="T47" fmla="*/ 18 h 655"/>
                <a:gd name="T48" fmla="*/ 547 w 642"/>
                <a:gd name="T49" fmla="*/ 0 h 655"/>
                <a:gd name="T50" fmla="*/ 572 w 642"/>
                <a:gd name="T51" fmla="*/ 0 h 655"/>
                <a:gd name="T52" fmla="*/ 622 w 642"/>
                <a:gd name="T53" fmla="*/ 25 h 655"/>
                <a:gd name="T54" fmla="*/ 642 w 642"/>
                <a:gd name="T55" fmla="*/ 80 h 655"/>
                <a:gd name="T56" fmla="*/ 642 w 642"/>
                <a:gd name="T57" fmla="*/ 575 h 655"/>
                <a:gd name="T58" fmla="*/ 622 w 642"/>
                <a:gd name="T59" fmla="*/ 630 h 655"/>
                <a:gd name="T60" fmla="*/ 572 w 642"/>
                <a:gd name="T61" fmla="*/ 655 h 655"/>
                <a:gd name="T62" fmla="*/ 418 w 642"/>
                <a:gd name="T63" fmla="*/ 36 h 655"/>
                <a:gd name="T64" fmla="*/ 224 w 642"/>
                <a:gd name="T65" fmla="*/ 36 h 655"/>
                <a:gd name="T66" fmla="*/ 206 w 642"/>
                <a:gd name="T67" fmla="*/ 18 h 655"/>
                <a:gd name="T68" fmla="*/ 224 w 642"/>
                <a:gd name="T69" fmla="*/ 0 h 655"/>
                <a:gd name="T70" fmla="*/ 418 w 642"/>
                <a:gd name="T71" fmla="*/ 0 h 655"/>
                <a:gd name="T72" fmla="*/ 436 w 642"/>
                <a:gd name="T73" fmla="*/ 18 h 655"/>
                <a:gd name="T74" fmla="*/ 418 w 642"/>
                <a:gd name="T75" fmla="*/ 36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42" h="655">
                  <a:moveTo>
                    <a:pt x="572" y="655"/>
                  </a:moveTo>
                  <a:cubicBezTo>
                    <a:pt x="70" y="655"/>
                    <a:pt x="70" y="655"/>
                    <a:pt x="70" y="655"/>
                  </a:cubicBezTo>
                  <a:cubicBezTo>
                    <a:pt x="51" y="655"/>
                    <a:pt x="33" y="646"/>
                    <a:pt x="19" y="630"/>
                  </a:cubicBezTo>
                  <a:cubicBezTo>
                    <a:pt x="7" y="615"/>
                    <a:pt x="0" y="596"/>
                    <a:pt x="0" y="575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60"/>
                    <a:pt x="7" y="40"/>
                    <a:pt x="19" y="25"/>
                  </a:cubicBezTo>
                  <a:cubicBezTo>
                    <a:pt x="33" y="9"/>
                    <a:pt x="51" y="0"/>
                    <a:pt x="70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103" y="0"/>
                    <a:pt x="111" y="8"/>
                    <a:pt x="111" y="18"/>
                  </a:cubicBezTo>
                  <a:cubicBezTo>
                    <a:pt x="111" y="28"/>
                    <a:pt x="103" y="36"/>
                    <a:pt x="93" y="36"/>
                  </a:cubicBezTo>
                  <a:cubicBezTo>
                    <a:pt x="70" y="36"/>
                    <a:pt x="70" y="36"/>
                    <a:pt x="70" y="36"/>
                  </a:cubicBezTo>
                  <a:cubicBezTo>
                    <a:pt x="61" y="36"/>
                    <a:pt x="53" y="40"/>
                    <a:pt x="47" y="48"/>
                  </a:cubicBezTo>
                  <a:cubicBezTo>
                    <a:pt x="40" y="56"/>
                    <a:pt x="36" y="68"/>
                    <a:pt x="36" y="80"/>
                  </a:cubicBezTo>
                  <a:cubicBezTo>
                    <a:pt x="36" y="575"/>
                    <a:pt x="36" y="575"/>
                    <a:pt x="36" y="575"/>
                  </a:cubicBezTo>
                  <a:cubicBezTo>
                    <a:pt x="36" y="587"/>
                    <a:pt x="40" y="599"/>
                    <a:pt x="47" y="607"/>
                  </a:cubicBezTo>
                  <a:cubicBezTo>
                    <a:pt x="53" y="615"/>
                    <a:pt x="61" y="619"/>
                    <a:pt x="70" y="619"/>
                  </a:cubicBezTo>
                  <a:cubicBezTo>
                    <a:pt x="572" y="619"/>
                    <a:pt x="572" y="619"/>
                    <a:pt x="572" y="619"/>
                  </a:cubicBezTo>
                  <a:cubicBezTo>
                    <a:pt x="580" y="619"/>
                    <a:pt x="588" y="615"/>
                    <a:pt x="595" y="607"/>
                  </a:cubicBezTo>
                  <a:cubicBezTo>
                    <a:pt x="602" y="599"/>
                    <a:pt x="606" y="587"/>
                    <a:pt x="606" y="575"/>
                  </a:cubicBezTo>
                  <a:cubicBezTo>
                    <a:pt x="606" y="80"/>
                    <a:pt x="606" y="80"/>
                    <a:pt x="606" y="80"/>
                  </a:cubicBezTo>
                  <a:cubicBezTo>
                    <a:pt x="606" y="68"/>
                    <a:pt x="602" y="56"/>
                    <a:pt x="595" y="48"/>
                  </a:cubicBezTo>
                  <a:cubicBezTo>
                    <a:pt x="588" y="40"/>
                    <a:pt x="580" y="36"/>
                    <a:pt x="572" y="36"/>
                  </a:cubicBezTo>
                  <a:cubicBezTo>
                    <a:pt x="547" y="36"/>
                    <a:pt x="547" y="36"/>
                    <a:pt x="547" y="36"/>
                  </a:cubicBezTo>
                  <a:cubicBezTo>
                    <a:pt x="537" y="36"/>
                    <a:pt x="529" y="28"/>
                    <a:pt x="529" y="18"/>
                  </a:cubicBezTo>
                  <a:cubicBezTo>
                    <a:pt x="529" y="8"/>
                    <a:pt x="537" y="0"/>
                    <a:pt x="547" y="0"/>
                  </a:cubicBezTo>
                  <a:cubicBezTo>
                    <a:pt x="572" y="0"/>
                    <a:pt x="572" y="0"/>
                    <a:pt x="572" y="0"/>
                  </a:cubicBezTo>
                  <a:cubicBezTo>
                    <a:pt x="591" y="0"/>
                    <a:pt x="609" y="9"/>
                    <a:pt x="622" y="25"/>
                  </a:cubicBezTo>
                  <a:cubicBezTo>
                    <a:pt x="635" y="40"/>
                    <a:pt x="642" y="60"/>
                    <a:pt x="642" y="80"/>
                  </a:cubicBezTo>
                  <a:cubicBezTo>
                    <a:pt x="642" y="575"/>
                    <a:pt x="642" y="575"/>
                    <a:pt x="642" y="575"/>
                  </a:cubicBezTo>
                  <a:cubicBezTo>
                    <a:pt x="642" y="596"/>
                    <a:pt x="635" y="615"/>
                    <a:pt x="622" y="630"/>
                  </a:cubicBezTo>
                  <a:cubicBezTo>
                    <a:pt x="609" y="646"/>
                    <a:pt x="591" y="655"/>
                    <a:pt x="572" y="655"/>
                  </a:cubicBezTo>
                  <a:close/>
                  <a:moveTo>
                    <a:pt x="418" y="36"/>
                  </a:moveTo>
                  <a:cubicBezTo>
                    <a:pt x="224" y="36"/>
                    <a:pt x="224" y="36"/>
                    <a:pt x="224" y="36"/>
                  </a:cubicBezTo>
                  <a:cubicBezTo>
                    <a:pt x="214" y="36"/>
                    <a:pt x="206" y="28"/>
                    <a:pt x="206" y="18"/>
                  </a:cubicBezTo>
                  <a:cubicBezTo>
                    <a:pt x="206" y="8"/>
                    <a:pt x="214" y="0"/>
                    <a:pt x="224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428" y="0"/>
                    <a:pt x="436" y="8"/>
                    <a:pt x="436" y="18"/>
                  </a:cubicBezTo>
                  <a:cubicBezTo>
                    <a:pt x="436" y="28"/>
                    <a:pt x="428" y="36"/>
                    <a:pt x="418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61"/>
            <p:cNvSpPr>
              <a:spLocks noEditPoints="1"/>
            </p:cNvSpPr>
            <p:nvPr/>
          </p:nvSpPr>
          <p:spPr bwMode="auto">
            <a:xfrm>
              <a:off x="1124" y="1985"/>
              <a:ext cx="146" cy="64"/>
            </a:xfrm>
            <a:custGeom>
              <a:avLst/>
              <a:gdLst>
                <a:gd name="T0" fmla="*/ 18 w 357"/>
                <a:gd name="T1" fmla="*/ 0 h 157"/>
                <a:gd name="T2" fmla="*/ 36 w 357"/>
                <a:gd name="T3" fmla="*/ 18 h 157"/>
                <a:gd name="T4" fmla="*/ 36 w 357"/>
                <a:gd name="T5" fmla="*/ 139 h 157"/>
                <a:gd name="T6" fmla="*/ 18 w 357"/>
                <a:gd name="T7" fmla="*/ 157 h 157"/>
                <a:gd name="T8" fmla="*/ 0 w 357"/>
                <a:gd name="T9" fmla="*/ 139 h 157"/>
                <a:gd name="T10" fmla="*/ 0 w 357"/>
                <a:gd name="T11" fmla="*/ 18 h 157"/>
                <a:gd name="T12" fmla="*/ 18 w 357"/>
                <a:gd name="T13" fmla="*/ 0 h 157"/>
                <a:gd name="T14" fmla="*/ 339 w 357"/>
                <a:gd name="T15" fmla="*/ 0 h 157"/>
                <a:gd name="T16" fmla="*/ 357 w 357"/>
                <a:gd name="T17" fmla="*/ 18 h 157"/>
                <a:gd name="T18" fmla="*/ 357 w 357"/>
                <a:gd name="T19" fmla="*/ 139 h 157"/>
                <a:gd name="T20" fmla="*/ 339 w 357"/>
                <a:gd name="T21" fmla="*/ 157 h 157"/>
                <a:gd name="T22" fmla="*/ 321 w 357"/>
                <a:gd name="T23" fmla="*/ 139 h 157"/>
                <a:gd name="T24" fmla="*/ 321 w 357"/>
                <a:gd name="T25" fmla="*/ 18 h 157"/>
                <a:gd name="T26" fmla="*/ 339 w 357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7" h="157">
                  <a:moveTo>
                    <a:pt x="18" y="0"/>
                  </a:moveTo>
                  <a:cubicBezTo>
                    <a:pt x="28" y="0"/>
                    <a:pt x="36" y="8"/>
                    <a:pt x="36" y="18"/>
                  </a:cubicBezTo>
                  <a:cubicBezTo>
                    <a:pt x="36" y="139"/>
                    <a:pt x="36" y="139"/>
                    <a:pt x="36" y="139"/>
                  </a:cubicBezTo>
                  <a:cubicBezTo>
                    <a:pt x="36" y="149"/>
                    <a:pt x="28" y="157"/>
                    <a:pt x="18" y="157"/>
                  </a:cubicBezTo>
                  <a:cubicBezTo>
                    <a:pt x="8" y="157"/>
                    <a:pt x="0" y="149"/>
                    <a:pt x="0" y="139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lose/>
                  <a:moveTo>
                    <a:pt x="339" y="0"/>
                  </a:moveTo>
                  <a:cubicBezTo>
                    <a:pt x="349" y="0"/>
                    <a:pt x="357" y="8"/>
                    <a:pt x="357" y="18"/>
                  </a:cubicBezTo>
                  <a:cubicBezTo>
                    <a:pt x="357" y="139"/>
                    <a:pt x="357" y="139"/>
                    <a:pt x="357" y="139"/>
                  </a:cubicBezTo>
                  <a:cubicBezTo>
                    <a:pt x="357" y="149"/>
                    <a:pt x="349" y="157"/>
                    <a:pt x="339" y="157"/>
                  </a:cubicBezTo>
                  <a:cubicBezTo>
                    <a:pt x="329" y="157"/>
                    <a:pt x="321" y="149"/>
                    <a:pt x="321" y="139"/>
                  </a:cubicBezTo>
                  <a:cubicBezTo>
                    <a:pt x="321" y="18"/>
                    <a:pt x="321" y="18"/>
                    <a:pt x="321" y="18"/>
                  </a:cubicBezTo>
                  <a:cubicBezTo>
                    <a:pt x="321" y="8"/>
                    <a:pt x="329" y="0"/>
                    <a:pt x="3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62"/>
            <p:cNvSpPr>
              <a:spLocks noEditPoints="1"/>
            </p:cNvSpPr>
            <p:nvPr/>
          </p:nvSpPr>
          <p:spPr bwMode="auto">
            <a:xfrm>
              <a:off x="1074" y="2044"/>
              <a:ext cx="246" cy="183"/>
            </a:xfrm>
            <a:custGeom>
              <a:avLst/>
              <a:gdLst>
                <a:gd name="T0" fmla="*/ 0 w 603"/>
                <a:gd name="T1" fmla="*/ 18 h 450"/>
                <a:gd name="T2" fmla="*/ 18 w 603"/>
                <a:gd name="T3" fmla="*/ 0 h 450"/>
                <a:gd name="T4" fmla="*/ 585 w 603"/>
                <a:gd name="T5" fmla="*/ 0 h 450"/>
                <a:gd name="T6" fmla="*/ 603 w 603"/>
                <a:gd name="T7" fmla="*/ 18 h 450"/>
                <a:gd name="T8" fmla="*/ 585 w 603"/>
                <a:gd name="T9" fmla="*/ 36 h 450"/>
                <a:gd name="T10" fmla="*/ 18 w 603"/>
                <a:gd name="T11" fmla="*/ 36 h 450"/>
                <a:gd name="T12" fmla="*/ 0 w 603"/>
                <a:gd name="T13" fmla="*/ 18 h 450"/>
                <a:gd name="T14" fmla="*/ 306 w 603"/>
                <a:gd name="T15" fmla="*/ 450 h 450"/>
                <a:gd name="T16" fmla="*/ 184 w 603"/>
                <a:gd name="T17" fmla="*/ 400 h 450"/>
                <a:gd name="T18" fmla="*/ 134 w 603"/>
                <a:gd name="T19" fmla="*/ 279 h 450"/>
                <a:gd name="T20" fmla="*/ 184 w 603"/>
                <a:gd name="T21" fmla="*/ 158 h 450"/>
                <a:gd name="T22" fmla="*/ 306 w 603"/>
                <a:gd name="T23" fmla="*/ 107 h 450"/>
                <a:gd name="T24" fmla="*/ 324 w 603"/>
                <a:gd name="T25" fmla="*/ 125 h 450"/>
                <a:gd name="T26" fmla="*/ 306 w 603"/>
                <a:gd name="T27" fmla="*/ 143 h 450"/>
                <a:gd name="T28" fmla="*/ 170 w 603"/>
                <a:gd name="T29" fmla="*/ 279 h 450"/>
                <a:gd name="T30" fmla="*/ 306 w 603"/>
                <a:gd name="T31" fmla="*/ 414 h 450"/>
                <a:gd name="T32" fmla="*/ 441 w 603"/>
                <a:gd name="T33" fmla="*/ 279 h 450"/>
                <a:gd name="T34" fmla="*/ 459 w 603"/>
                <a:gd name="T35" fmla="*/ 261 h 450"/>
                <a:gd name="T36" fmla="*/ 477 w 603"/>
                <a:gd name="T37" fmla="*/ 279 h 450"/>
                <a:gd name="T38" fmla="*/ 427 w 603"/>
                <a:gd name="T39" fmla="*/ 400 h 450"/>
                <a:gd name="T40" fmla="*/ 306 w 603"/>
                <a:gd name="T41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03" h="450">
                  <a:moveTo>
                    <a:pt x="0" y="18"/>
                  </a:moveTo>
                  <a:cubicBezTo>
                    <a:pt x="0" y="8"/>
                    <a:pt x="8" y="0"/>
                    <a:pt x="18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95" y="0"/>
                    <a:pt x="603" y="8"/>
                    <a:pt x="603" y="18"/>
                  </a:cubicBezTo>
                  <a:cubicBezTo>
                    <a:pt x="603" y="28"/>
                    <a:pt x="595" y="36"/>
                    <a:pt x="585" y="36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8" y="36"/>
                    <a:pt x="0" y="28"/>
                    <a:pt x="0" y="18"/>
                  </a:cubicBezTo>
                  <a:close/>
                  <a:moveTo>
                    <a:pt x="306" y="450"/>
                  </a:moveTo>
                  <a:cubicBezTo>
                    <a:pt x="260" y="450"/>
                    <a:pt x="217" y="433"/>
                    <a:pt x="184" y="400"/>
                  </a:cubicBezTo>
                  <a:cubicBezTo>
                    <a:pt x="152" y="368"/>
                    <a:pt x="134" y="325"/>
                    <a:pt x="134" y="279"/>
                  </a:cubicBezTo>
                  <a:cubicBezTo>
                    <a:pt x="134" y="233"/>
                    <a:pt x="152" y="190"/>
                    <a:pt x="184" y="158"/>
                  </a:cubicBezTo>
                  <a:cubicBezTo>
                    <a:pt x="217" y="125"/>
                    <a:pt x="260" y="107"/>
                    <a:pt x="306" y="107"/>
                  </a:cubicBezTo>
                  <a:cubicBezTo>
                    <a:pt x="316" y="107"/>
                    <a:pt x="324" y="115"/>
                    <a:pt x="324" y="125"/>
                  </a:cubicBezTo>
                  <a:cubicBezTo>
                    <a:pt x="324" y="135"/>
                    <a:pt x="316" y="143"/>
                    <a:pt x="306" y="143"/>
                  </a:cubicBezTo>
                  <a:cubicBezTo>
                    <a:pt x="231" y="143"/>
                    <a:pt x="170" y="204"/>
                    <a:pt x="170" y="279"/>
                  </a:cubicBezTo>
                  <a:cubicBezTo>
                    <a:pt x="170" y="354"/>
                    <a:pt x="231" y="414"/>
                    <a:pt x="306" y="414"/>
                  </a:cubicBezTo>
                  <a:cubicBezTo>
                    <a:pt x="380" y="414"/>
                    <a:pt x="441" y="354"/>
                    <a:pt x="441" y="279"/>
                  </a:cubicBezTo>
                  <a:cubicBezTo>
                    <a:pt x="441" y="269"/>
                    <a:pt x="449" y="261"/>
                    <a:pt x="459" y="261"/>
                  </a:cubicBezTo>
                  <a:cubicBezTo>
                    <a:pt x="469" y="261"/>
                    <a:pt x="477" y="269"/>
                    <a:pt x="477" y="279"/>
                  </a:cubicBezTo>
                  <a:cubicBezTo>
                    <a:pt x="477" y="325"/>
                    <a:pt x="459" y="368"/>
                    <a:pt x="427" y="400"/>
                  </a:cubicBezTo>
                  <a:cubicBezTo>
                    <a:pt x="395" y="433"/>
                    <a:pt x="351" y="450"/>
                    <a:pt x="306" y="4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63"/>
            <p:cNvSpPr/>
            <p:nvPr/>
          </p:nvSpPr>
          <p:spPr bwMode="auto">
            <a:xfrm>
              <a:off x="1193" y="2088"/>
              <a:ext cx="53" cy="72"/>
            </a:xfrm>
            <a:custGeom>
              <a:avLst/>
              <a:gdLst>
                <a:gd name="T0" fmla="*/ 113 w 131"/>
                <a:gd name="T1" fmla="*/ 176 h 176"/>
                <a:gd name="T2" fmla="*/ 18 w 131"/>
                <a:gd name="T3" fmla="*/ 176 h 176"/>
                <a:gd name="T4" fmla="*/ 0 w 131"/>
                <a:gd name="T5" fmla="*/ 158 h 176"/>
                <a:gd name="T6" fmla="*/ 0 w 131"/>
                <a:gd name="T7" fmla="*/ 18 h 176"/>
                <a:gd name="T8" fmla="*/ 18 w 131"/>
                <a:gd name="T9" fmla="*/ 0 h 176"/>
                <a:gd name="T10" fmla="*/ 36 w 131"/>
                <a:gd name="T11" fmla="*/ 18 h 176"/>
                <a:gd name="T12" fmla="*/ 36 w 131"/>
                <a:gd name="T13" fmla="*/ 140 h 176"/>
                <a:gd name="T14" fmla="*/ 113 w 131"/>
                <a:gd name="T15" fmla="*/ 140 h 176"/>
                <a:gd name="T16" fmla="*/ 131 w 131"/>
                <a:gd name="T17" fmla="*/ 158 h 176"/>
                <a:gd name="T18" fmla="*/ 113 w 131"/>
                <a:gd name="T1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76">
                  <a:moveTo>
                    <a:pt x="113" y="176"/>
                  </a:moveTo>
                  <a:cubicBezTo>
                    <a:pt x="18" y="176"/>
                    <a:pt x="18" y="176"/>
                    <a:pt x="18" y="176"/>
                  </a:cubicBezTo>
                  <a:cubicBezTo>
                    <a:pt x="8" y="176"/>
                    <a:pt x="0" y="168"/>
                    <a:pt x="0" y="15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8" y="0"/>
                    <a:pt x="36" y="8"/>
                    <a:pt x="36" y="18"/>
                  </a:cubicBezTo>
                  <a:cubicBezTo>
                    <a:pt x="36" y="140"/>
                    <a:pt x="36" y="140"/>
                    <a:pt x="36" y="140"/>
                  </a:cubicBezTo>
                  <a:cubicBezTo>
                    <a:pt x="113" y="140"/>
                    <a:pt x="113" y="140"/>
                    <a:pt x="113" y="140"/>
                  </a:cubicBezTo>
                  <a:cubicBezTo>
                    <a:pt x="123" y="140"/>
                    <a:pt x="131" y="148"/>
                    <a:pt x="131" y="158"/>
                  </a:cubicBezTo>
                  <a:cubicBezTo>
                    <a:pt x="131" y="168"/>
                    <a:pt x="123" y="176"/>
                    <a:pt x="113" y="1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Group 66"/>
          <p:cNvGrpSpPr>
            <a:grpSpLocks noChangeAspect="1"/>
          </p:cNvGrpSpPr>
          <p:nvPr/>
        </p:nvGrpSpPr>
        <p:grpSpPr bwMode="auto">
          <a:xfrm>
            <a:off x="4858982" y="3722162"/>
            <a:ext cx="192087" cy="207963"/>
            <a:chOff x="2111" y="2322"/>
            <a:chExt cx="121" cy="131"/>
          </a:xfrm>
          <a:solidFill>
            <a:schemeClr val="bg1"/>
          </a:solidFill>
        </p:grpSpPr>
        <p:sp>
          <p:nvSpPr>
            <p:cNvPr id="81" name="Freeform 67"/>
            <p:cNvSpPr/>
            <p:nvPr/>
          </p:nvSpPr>
          <p:spPr bwMode="auto">
            <a:xfrm>
              <a:off x="2159" y="2350"/>
              <a:ext cx="40" cy="37"/>
            </a:xfrm>
            <a:custGeom>
              <a:avLst/>
              <a:gdLst>
                <a:gd name="T0" fmla="*/ 89 w 213"/>
                <a:gd name="T1" fmla="*/ 19 h 198"/>
                <a:gd name="T2" fmla="*/ 196 w 213"/>
                <a:gd name="T3" fmla="*/ 143 h 198"/>
                <a:gd name="T4" fmla="*/ 208 w 213"/>
                <a:gd name="T5" fmla="*/ 189 h 198"/>
                <a:gd name="T6" fmla="*/ 206 w 213"/>
                <a:gd name="T7" fmla="*/ 191 h 198"/>
                <a:gd name="T8" fmla="*/ 158 w 213"/>
                <a:gd name="T9" fmla="*/ 186 h 198"/>
                <a:gd name="T10" fmla="*/ 22 w 213"/>
                <a:gd name="T11" fmla="*/ 92 h 198"/>
                <a:gd name="T12" fmla="*/ 13 w 213"/>
                <a:gd name="T13" fmla="*/ 44 h 198"/>
                <a:gd name="T14" fmla="*/ 40 w 213"/>
                <a:gd name="T15" fmla="*/ 15 h 198"/>
                <a:gd name="T16" fmla="*/ 89 w 213"/>
                <a:gd name="T17" fmla="*/ 1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3" h="198">
                  <a:moveTo>
                    <a:pt x="89" y="19"/>
                  </a:moveTo>
                  <a:cubicBezTo>
                    <a:pt x="196" y="143"/>
                    <a:pt x="196" y="143"/>
                    <a:pt x="196" y="143"/>
                  </a:cubicBezTo>
                  <a:cubicBezTo>
                    <a:pt x="210" y="160"/>
                    <a:pt x="213" y="183"/>
                    <a:pt x="208" y="189"/>
                  </a:cubicBezTo>
                  <a:cubicBezTo>
                    <a:pt x="206" y="191"/>
                    <a:pt x="206" y="191"/>
                    <a:pt x="206" y="191"/>
                  </a:cubicBezTo>
                  <a:cubicBezTo>
                    <a:pt x="200" y="197"/>
                    <a:pt x="176" y="198"/>
                    <a:pt x="158" y="186"/>
                  </a:cubicBezTo>
                  <a:cubicBezTo>
                    <a:pt x="22" y="92"/>
                    <a:pt x="22" y="92"/>
                    <a:pt x="22" y="92"/>
                  </a:cubicBezTo>
                  <a:cubicBezTo>
                    <a:pt x="4" y="80"/>
                    <a:pt x="0" y="58"/>
                    <a:pt x="13" y="44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3" y="0"/>
                    <a:pt x="74" y="2"/>
                    <a:pt x="89" y="1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68"/>
            <p:cNvSpPr>
              <a:spLocks noEditPoints="1"/>
            </p:cNvSpPr>
            <p:nvPr/>
          </p:nvSpPr>
          <p:spPr bwMode="auto">
            <a:xfrm>
              <a:off x="2129" y="2322"/>
              <a:ext cx="71" cy="90"/>
            </a:xfrm>
            <a:custGeom>
              <a:avLst/>
              <a:gdLst>
                <a:gd name="T0" fmla="*/ 142 w 381"/>
                <a:gd name="T1" fmla="*/ 449 h 481"/>
                <a:gd name="T2" fmla="*/ 348 w 381"/>
                <a:gd name="T3" fmla="*/ 236 h 481"/>
                <a:gd name="T4" fmla="*/ 374 w 381"/>
                <a:gd name="T5" fmla="*/ 235 h 481"/>
                <a:gd name="T6" fmla="*/ 374 w 381"/>
                <a:gd name="T7" fmla="*/ 260 h 481"/>
                <a:gd name="T8" fmla="*/ 168 w 381"/>
                <a:gd name="T9" fmla="*/ 474 h 481"/>
                <a:gd name="T10" fmla="*/ 142 w 381"/>
                <a:gd name="T11" fmla="*/ 474 h 481"/>
                <a:gd name="T12" fmla="*/ 142 w 381"/>
                <a:gd name="T13" fmla="*/ 449 h 481"/>
                <a:gd name="T14" fmla="*/ 122 w 381"/>
                <a:gd name="T15" fmla="*/ 245 h 481"/>
                <a:gd name="T16" fmla="*/ 0 w 381"/>
                <a:gd name="T17" fmla="*/ 123 h 481"/>
                <a:gd name="T18" fmla="*/ 20 w 381"/>
                <a:gd name="T19" fmla="*/ 56 h 481"/>
                <a:gd name="T20" fmla="*/ 45 w 381"/>
                <a:gd name="T21" fmla="*/ 51 h 481"/>
                <a:gd name="T22" fmla="*/ 50 w 381"/>
                <a:gd name="T23" fmla="*/ 76 h 481"/>
                <a:gd name="T24" fmla="*/ 36 w 381"/>
                <a:gd name="T25" fmla="*/ 123 h 481"/>
                <a:gd name="T26" fmla="*/ 122 w 381"/>
                <a:gd name="T27" fmla="*/ 209 h 481"/>
                <a:gd name="T28" fmla="*/ 209 w 381"/>
                <a:gd name="T29" fmla="*/ 123 h 481"/>
                <a:gd name="T30" fmla="*/ 133 w 381"/>
                <a:gd name="T31" fmla="*/ 37 h 481"/>
                <a:gd name="T32" fmla="*/ 117 w 381"/>
                <a:gd name="T33" fmla="*/ 17 h 481"/>
                <a:gd name="T34" fmla="*/ 137 w 381"/>
                <a:gd name="T35" fmla="*/ 2 h 481"/>
                <a:gd name="T36" fmla="*/ 245 w 381"/>
                <a:gd name="T37" fmla="*/ 123 h 481"/>
                <a:gd name="T38" fmla="*/ 122 w 381"/>
                <a:gd name="T39" fmla="*/ 245 h 481"/>
                <a:gd name="T40" fmla="*/ 67 w 381"/>
                <a:gd name="T41" fmla="*/ 52 h 481"/>
                <a:gd name="T42" fmla="*/ 52 w 381"/>
                <a:gd name="T43" fmla="*/ 44 h 481"/>
                <a:gd name="T44" fmla="*/ 58 w 381"/>
                <a:gd name="T45" fmla="*/ 19 h 481"/>
                <a:gd name="T46" fmla="*/ 81 w 381"/>
                <a:gd name="T47" fmla="*/ 8 h 481"/>
                <a:gd name="T48" fmla="*/ 104 w 381"/>
                <a:gd name="T49" fmla="*/ 19 h 481"/>
                <a:gd name="T50" fmla="*/ 93 w 381"/>
                <a:gd name="T51" fmla="*/ 42 h 481"/>
                <a:gd name="T52" fmla="*/ 77 w 381"/>
                <a:gd name="T53" fmla="*/ 50 h 481"/>
                <a:gd name="T54" fmla="*/ 67 w 381"/>
                <a:gd name="T55" fmla="*/ 5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1" h="481">
                  <a:moveTo>
                    <a:pt x="142" y="449"/>
                  </a:moveTo>
                  <a:cubicBezTo>
                    <a:pt x="348" y="236"/>
                    <a:pt x="348" y="236"/>
                    <a:pt x="348" y="236"/>
                  </a:cubicBezTo>
                  <a:cubicBezTo>
                    <a:pt x="355" y="228"/>
                    <a:pt x="366" y="228"/>
                    <a:pt x="374" y="235"/>
                  </a:cubicBezTo>
                  <a:cubicBezTo>
                    <a:pt x="381" y="242"/>
                    <a:pt x="381" y="253"/>
                    <a:pt x="374" y="260"/>
                  </a:cubicBezTo>
                  <a:cubicBezTo>
                    <a:pt x="168" y="474"/>
                    <a:pt x="168" y="474"/>
                    <a:pt x="168" y="474"/>
                  </a:cubicBezTo>
                  <a:cubicBezTo>
                    <a:pt x="161" y="481"/>
                    <a:pt x="150" y="481"/>
                    <a:pt x="142" y="474"/>
                  </a:cubicBezTo>
                  <a:cubicBezTo>
                    <a:pt x="135" y="467"/>
                    <a:pt x="135" y="456"/>
                    <a:pt x="142" y="449"/>
                  </a:cubicBezTo>
                  <a:close/>
                  <a:moveTo>
                    <a:pt x="122" y="245"/>
                  </a:moveTo>
                  <a:cubicBezTo>
                    <a:pt x="55" y="245"/>
                    <a:pt x="0" y="190"/>
                    <a:pt x="0" y="123"/>
                  </a:cubicBezTo>
                  <a:cubicBezTo>
                    <a:pt x="0" y="99"/>
                    <a:pt x="7" y="76"/>
                    <a:pt x="20" y="56"/>
                  </a:cubicBezTo>
                  <a:cubicBezTo>
                    <a:pt x="26" y="48"/>
                    <a:pt x="37" y="45"/>
                    <a:pt x="45" y="51"/>
                  </a:cubicBezTo>
                  <a:cubicBezTo>
                    <a:pt x="53" y="56"/>
                    <a:pt x="56" y="67"/>
                    <a:pt x="50" y="76"/>
                  </a:cubicBezTo>
                  <a:cubicBezTo>
                    <a:pt x="41" y="90"/>
                    <a:pt x="36" y="106"/>
                    <a:pt x="36" y="123"/>
                  </a:cubicBezTo>
                  <a:cubicBezTo>
                    <a:pt x="36" y="171"/>
                    <a:pt x="75" y="209"/>
                    <a:pt x="122" y="209"/>
                  </a:cubicBezTo>
                  <a:cubicBezTo>
                    <a:pt x="170" y="209"/>
                    <a:pt x="209" y="171"/>
                    <a:pt x="209" y="123"/>
                  </a:cubicBezTo>
                  <a:cubicBezTo>
                    <a:pt x="209" y="79"/>
                    <a:pt x="176" y="42"/>
                    <a:pt x="133" y="37"/>
                  </a:cubicBezTo>
                  <a:cubicBezTo>
                    <a:pt x="123" y="36"/>
                    <a:pt x="116" y="27"/>
                    <a:pt x="117" y="17"/>
                  </a:cubicBezTo>
                  <a:cubicBezTo>
                    <a:pt x="118" y="7"/>
                    <a:pt x="127" y="0"/>
                    <a:pt x="137" y="2"/>
                  </a:cubicBezTo>
                  <a:cubicBezTo>
                    <a:pt x="198" y="9"/>
                    <a:pt x="245" y="61"/>
                    <a:pt x="245" y="123"/>
                  </a:cubicBezTo>
                  <a:cubicBezTo>
                    <a:pt x="245" y="190"/>
                    <a:pt x="190" y="245"/>
                    <a:pt x="122" y="245"/>
                  </a:cubicBezTo>
                  <a:close/>
                  <a:moveTo>
                    <a:pt x="67" y="52"/>
                  </a:moveTo>
                  <a:cubicBezTo>
                    <a:pt x="61" y="52"/>
                    <a:pt x="55" y="50"/>
                    <a:pt x="52" y="44"/>
                  </a:cubicBezTo>
                  <a:cubicBezTo>
                    <a:pt x="47" y="36"/>
                    <a:pt x="49" y="25"/>
                    <a:pt x="58" y="19"/>
                  </a:cubicBezTo>
                  <a:cubicBezTo>
                    <a:pt x="65" y="15"/>
                    <a:pt x="73" y="11"/>
                    <a:pt x="81" y="8"/>
                  </a:cubicBezTo>
                  <a:cubicBezTo>
                    <a:pt x="91" y="5"/>
                    <a:pt x="101" y="9"/>
                    <a:pt x="104" y="19"/>
                  </a:cubicBezTo>
                  <a:cubicBezTo>
                    <a:pt x="107" y="28"/>
                    <a:pt x="103" y="38"/>
                    <a:pt x="93" y="42"/>
                  </a:cubicBezTo>
                  <a:cubicBezTo>
                    <a:pt x="87" y="44"/>
                    <a:pt x="82" y="47"/>
                    <a:pt x="77" y="50"/>
                  </a:cubicBezTo>
                  <a:cubicBezTo>
                    <a:pt x="74" y="52"/>
                    <a:pt x="71" y="52"/>
                    <a:pt x="67" y="5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69"/>
            <p:cNvSpPr>
              <a:spLocks noEditPoints="1"/>
            </p:cNvSpPr>
            <p:nvPr/>
          </p:nvSpPr>
          <p:spPr bwMode="auto">
            <a:xfrm>
              <a:off x="2111" y="2406"/>
              <a:ext cx="121" cy="47"/>
            </a:xfrm>
            <a:custGeom>
              <a:avLst/>
              <a:gdLst>
                <a:gd name="T0" fmla="*/ 597 w 648"/>
                <a:gd name="T1" fmla="*/ 249 h 249"/>
                <a:gd name="T2" fmla="*/ 50 w 648"/>
                <a:gd name="T3" fmla="*/ 249 h 249"/>
                <a:gd name="T4" fmla="*/ 0 w 648"/>
                <a:gd name="T5" fmla="*/ 198 h 249"/>
                <a:gd name="T6" fmla="*/ 0 w 648"/>
                <a:gd name="T7" fmla="*/ 50 h 249"/>
                <a:gd name="T8" fmla="*/ 50 w 648"/>
                <a:gd name="T9" fmla="*/ 0 h 249"/>
                <a:gd name="T10" fmla="*/ 597 w 648"/>
                <a:gd name="T11" fmla="*/ 0 h 249"/>
                <a:gd name="T12" fmla="*/ 648 w 648"/>
                <a:gd name="T13" fmla="*/ 50 h 249"/>
                <a:gd name="T14" fmla="*/ 648 w 648"/>
                <a:gd name="T15" fmla="*/ 198 h 249"/>
                <a:gd name="T16" fmla="*/ 597 w 648"/>
                <a:gd name="T17" fmla="*/ 249 h 249"/>
                <a:gd name="T18" fmla="*/ 50 w 648"/>
                <a:gd name="T19" fmla="*/ 35 h 249"/>
                <a:gd name="T20" fmla="*/ 36 w 648"/>
                <a:gd name="T21" fmla="*/ 50 h 249"/>
                <a:gd name="T22" fmla="*/ 36 w 648"/>
                <a:gd name="T23" fmla="*/ 198 h 249"/>
                <a:gd name="T24" fmla="*/ 50 w 648"/>
                <a:gd name="T25" fmla="*/ 213 h 249"/>
                <a:gd name="T26" fmla="*/ 597 w 648"/>
                <a:gd name="T27" fmla="*/ 213 h 249"/>
                <a:gd name="T28" fmla="*/ 612 w 648"/>
                <a:gd name="T29" fmla="*/ 198 h 249"/>
                <a:gd name="T30" fmla="*/ 612 w 648"/>
                <a:gd name="T31" fmla="*/ 50 h 249"/>
                <a:gd name="T32" fmla="*/ 597 w 648"/>
                <a:gd name="T33" fmla="*/ 35 h 249"/>
                <a:gd name="T34" fmla="*/ 50 w 648"/>
                <a:gd name="T35" fmla="*/ 3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8" h="249">
                  <a:moveTo>
                    <a:pt x="597" y="249"/>
                  </a:moveTo>
                  <a:cubicBezTo>
                    <a:pt x="50" y="249"/>
                    <a:pt x="50" y="249"/>
                    <a:pt x="50" y="249"/>
                  </a:cubicBezTo>
                  <a:cubicBezTo>
                    <a:pt x="22" y="249"/>
                    <a:pt x="0" y="226"/>
                    <a:pt x="0" y="198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625" y="0"/>
                    <a:pt x="648" y="22"/>
                    <a:pt x="648" y="50"/>
                  </a:cubicBezTo>
                  <a:cubicBezTo>
                    <a:pt x="648" y="198"/>
                    <a:pt x="648" y="198"/>
                    <a:pt x="648" y="198"/>
                  </a:cubicBezTo>
                  <a:cubicBezTo>
                    <a:pt x="648" y="226"/>
                    <a:pt x="625" y="249"/>
                    <a:pt x="597" y="249"/>
                  </a:cubicBezTo>
                  <a:close/>
                  <a:moveTo>
                    <a:pt x="50" y="35"/>
                  </a:moveTo>
                  <a:cubicBezTo>
                    <a:pt x="42" y="35"/>
                    <a:pt x="36" y="42"/>
                    <a:pt x="36" y="50"/>
                  </a:cubicBezTo>
                  <a:cubicBezTo>
                    <a:pt x="36" y="198"/>
                    <a:pt x="36" y="198"/>
                    <a:pt x="36" y="198"/>
                  </a:cubicBezTo>
                  <a:cubicBezTo>
                    <a:pt x="36" y="206"/>
                    <a:pt x="42" y="213"/>
                    <a:pt x="50" y="213"/>
                  </a:cubicBezTo>
                  <a:cubicBezTo>
                    <a:pt x="597" y="213"/>
                    <a:pt x="597" y="213"/>
                    <a:pt x="597" y="213"/>
                  </a:cubicBezTo>
                  <a:cubicBezTo>
                    <a:pt x="605" y="213"/>
                    <a:pt x="612" y="206"/>
                    <a:pt x="612" y="198"/>
                  </a:cubicBezTo>
                  <a:cubicBezTo>
                    <a:pt x="612" y="50"/>
                    <a:pt x="612" y="50"/>
                    <a:pt x="612" y="50"/>
                  </a:cubicBezTo>
                  <a:cubicBezTo>
                    <a:pt x="612" y="42"/>
                    <a:pt x="605" y="35"/>
                    <a:pt x="597" y="35"/>
                  </a:cubicBezTo>
                  <a:lnTo>
                    <a:pt x="50" y="3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001015" y="2628249"/>
            <a:ext cx="6841490" cy="87453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eBPF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轻量级开发框架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indent="127000" algn="ctr">
              <a:lnSpc>
                <a:spcPct val="150000"/>
              </a:lnSpc>
              <a:spcBef>
                <a:spcPts val="600"/>
              </a:spcBef>
            </a:pPr>
            <a:r>
              <a:rPr lang="en-US" altLang="zh-CN" sz="14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https://github.com/eunomia-bpf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404912" y="1866579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项目目标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89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圆形"/>
          <p:cNvSpPr/>
          <p:nvPr/>
        </p:nvSpPr>
        <p:spPr>
          <a:xfrm>
            <a:off x="6157794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6" name="圆形"/>
          <p:cNvSpPr/>
          <p:nvPr/>
        </p:nvSpPr>
        <p:spPr>
          <a:xfrm>
            <a:off x="3266550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7" name="圆形"/>
          <p:cNvSpPr/>
          <p:nvPr/>
        </p:nvSpPr>
        <p:spPr>
          <a:xfrm>
            <a:off x="375305" y="1794147"/>
            <a:ext cx="2610901" cy="2610901"/>
          </a:xfrm>
          <a:prstGeom prst="ellipse">
            <a:avLst/>
          </a:prstGeom>
          <a:ln w="25400">
            <a:solidFill>
              <a:srgbClr val="FF6A00"/>
            </a:solidFill>
            <a:miter lim="400000"/>
          </a:ln>
        </p:spPr>
        <p:txBody>
          <a:bodyPr lIns="19682" tIns="19682" rIns="19682" bIns="19682" anchor="ctr"/>
          <a:lstStyle/>
          <a:p>
            <a:pPr defTabSz="308074">
              <a:defRPr sz="3000">
                <a:latin typeface="Alibaba PuHuiTi 2 45 Light"/>
                <a:ea typeface="Alibaba PuHuiTi 2 45 Light"/>
                <a:cs typeface="Alibaba PuHuiTi 2 45 Light"/>
                <a:sym typeface="Alibaba PuHuiTi 2 45 Light"/>
              </a:defRPr>
            </a:pPr>
            <a:endParaRPr sz="1125"/>
          </a:p>
        </p:txBody>
      </p:sp>
      <p:sp>
        <p:nvSpPr>
          <p:cNvPr id="308" name="IT基础设施云化"/>
          <p:cNvSpPr txBox="1"/>
          <p:nvPr/>
        </p:nvSpPr>
        <p:spPr>
          <a:xfrm>
            <a:off x="588042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编写内核态即可运行</a:t>
            </a:r>
            <a:endParaRPr sz="1875" dirty="0"/>
          </a:p>
        </p:txBody>
      </p:sp>
      <p:sp>
        <p:nvSpPr>
          <p:cNvPr id="309" name="矩形 10"/>
          <p:cNvSpPr txBox="1"/>
          <p:nvPr/>
        </p:nvSpPr>
        <p:spPr>
          <a:xfrm>
            <a:off x="1099899" y="3306007"/>
            <a:ext cx="1162113" cy="36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学习成本</a:t>
            </a:r>
            <a:endParaRPr lang="en-US" altLang="zh-CN" sz="1050" dirty="0"/>
          </a:p>
          <a:p>
            <a:endParaRPr lang="en-US" sz="1050" dirty="0"/>
          </a:p>
          <a:p>
            <a:r>
              <a:rPr lang="zh-CN" altLang="en-US" sz="1050" dirty="0"/>
              <a:t>提高开发效率</a:t>
            </a:r>
            <a:endParaRPr sz="1050" dirty="0"/>
          </a:p>
        </p:txBody>
      </p:sp>
      <p:sp>
        <p:nvSpPr>
          <p:cNvPr id="310" name="核心技术互联网化"/>
          <p:cNvSpPr txBox="1"/>
          <p:nvPr/>
        </p:nvSpPr>
        <p:spPr>
          <a:xfrm>
            <a:off x="3479287" y="2924708"/>
            <a:ext cx="2185427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编译和运行完全分离</a:t>
            </a:r>
            <a:endParaRPr sz="1875" dirty="0"/>
          </a:p>
        </p:txBody>
      </p:sp>
      <p:sp>
        <p:nvSpPr>
          <p:cNvPr id="311" name="矩形 11"/>
          <p:cNvSpPr txBox="1"/>
          <p:nvPr/>
        </p:nvSpPr>
        <p:spPr>
          <a:xfrm>
            <a:off x="3710800" y="3306007"/>
            <a:ext cx="1889660" cy="366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0287" tIns="10287" rIns="10287" bIns="10287">
            <a:spAutoFit/>
          </a:bodyPr>
          <a:lstStyle>
            <a:lvl1pPr defTabSz="458610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zh-CN" altLang="en-US" sz="1050" dirty="0"/>
              <a:t>降低部署和使用的资源消耗</a:t>
            </a:r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简化使用方式</a:t>
            </a:r>
            <a:endParaRPr sz="1050" dirty="0"/>
          </a:p>
        </p:txBody>
      </p:sp>
      <p:sp>
        <p:nvSpPr>
          <p:cNvPr id="312" name="应用数据化，智能化"/>
          <p:cNvSpPr txBox="1"/>
          <p:nvPr/>
        </p:nvSpPr>
        <p:spPr>
          <a:xfrm>
            <a:off x="6258783" y="2924708"/>
            <a:ext cx="2344445" cy="309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>
            <a:spAutoFit/>
          </a:bodyPr>
          <a:lstStyle>
            <a:lvl1pPr defTabSz="45861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使用 </a:t>
            </a:r>
            <a:r>
              <a:rPr lang="en-US" altLang="zh-CN" sz="1875" dirty="0"/>
              <a:t>JSON/WASM </a:t>
            </a:r>
            <a:r>
              <a:rPr lang="zh-CN" altLang="en-US" sz="1875" dirty="0"/>
              <a:t>分发</a:t>
            </a:r>
            <a:endParaRPr sz="1875" dirty="0"/>
          </a:p>
        </p:txBody>
      </p:sp>
      <p:sp>
        <p:nvSpPr>
          <p:cNvPr id="313" name="矩形 12"/>
          <p:cNvSpPr txBox="1"/>
          <p:nvPr/>
        </p:nvSpPr>
        <p:spPr>
          <a:xfrm>
            <a:off x="6649641" y="3274052"/>
            <a:ext cx="1835374" cy="592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287" tIns="10287" rIns="10287" bIns="10287">
            <a:spAutoFit/>
          </a:bodyPr>
          <a:lstStyle/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和 </a:t>
            </a:r>
            <a:r>
              <a:rPr lang="en-US" altLang="zh-CN" sz="1050" dirty="0" err="1"/>
              <a:t>WebAssembly</a:t>
            </a:r>
            <a:r>
              <a:rPr lang="en-US" altLang="zh-CN" sz="1050" dirty="0"/>
              <a:t> </a:t>
            </a:r>
            <a:r>
              <a:rPr lang="zh-CN" altLang="en-US" sz="1050" dirty="0"/>
              <a:t>生态相结合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类似 </a:t>
            </a:r>
            <a:r>
              <a:rPr lang="en-US" altLang="zh-CN" sz="1050" dirty="0"/>
              <a:t>docker </a:t>
            </a:r>
            <a:r>
              <a:rPr lang="zh-CN" altLang="en-US" sz="1050" dirty="0"/>
              <a:t>的使用体验</a:t>
            </a: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endParaRPr lang="en-US" altLang="zh-CN" sz="1050" dirty="0"/>
          </a:p>
          <a:p>
            <a:pPr defTabSz="171979">
              <a:lnSpc>
                <a:spcPct val="70000"/>
              </a:lnSpc>
              <a:defRPr sz="2000"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pPr>
            <a:r>
              <a:rPr lang="zh-CN" altLang="en-US" sz="1050" dirty="0"/>
              <a:t>保留动态调整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程序的可能</a:t>
            </a:r>
            <a:endParaRPr lang="en-US" altLang="zh-CN" sz="1050" dirty="0"/>
          </a:p>
        </p:txBody>
      </p:sp>
      <p:sp>
        <p:nvSpPr>
          <p:cNvPr id="314" name="低成本高性能高可用"/>
          <p:cNvSpPr txBox="1"/>
          <p:nvPr/>
        </p:nvSpPr>
        <p:spPr>
          <a:xfrm>
            <a:off x="876583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自动获取内核态导出数据</a:t>
            </a:r>
            <a:endParaRPr sz="1125" dirty="0"/>
          </a:p>
        </p:txBody>
      </p:sp>
      <p:sp>
        <p:nvSpPr>
          <p:cNvPr id="315" name="敏捷创新快"/>
          <p:cNvSpPr txBox="1"/>
          <p:nvPr/>
        </p:nvSpPr>
        <p:spPr>
          <a:xfrm>
            <a:off x="3767827" y="2692804"/>
            <a:ext cx="1608346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在部署时不需要重新编译</a:t>
            </a:r>
            <a:endParaRPr sz="1125" dirty="0"/>
          </a:p>
        </p:txBody>
      </p:sp>
      <p:sp>
        <p:nvSpPr>
          <p:cNvPr id="316" name="数字化转型的最短路径"/>
          <p:cNvSpPr txBox="1"/>
          <p:nvPr/>
        </p:nvSpPr>
        <p:spPr>
          <a:xfrm>
            <a:off x="6731207" y="2692804"/>
            <a:ext cx="1464075" cy="194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0583" tIns="10583" rIns="10583" bIns="10583" anchor="ctr">
            <a:spAutoFit/>
          </a:bodyPr>
          <a:lstStyle>
            <a:lvl1pPr defTabSz="458610">
              <a:defRPr sz="3000">
                <a:solidFill>
                  <a:srgbClr val="FF6A00"/>
                </a:solidFill>
                <a:latin typeface="Alibaba PuHuiTi 2 65 Medium"/>
                <a:ea typeface="Alibaba PuHuiTi 2 65 Medium"/>
                <a:cs typeface="Alibaba PuHuiTi 2 65 Medium"/>
                <a:sym typeface="Alibaba PuHuiTi 2 65 Medium"/>
              </a:defRPr>
            </a:lvl1pPr>
          </a:lstStyle>
          <a:p>
            <a:r>
              <a:rPr lang="zh-CN" altLang="en-US" sz="1125" dirty="0"/>
              <a:t>提供标准化的分发方式</a:t>
            </a:r>
            <a:endParaRPr sz="1125" dirty="0"/>
          </a:p>
        </p:txBody>
      </p:sp>
      <p:sp>
        <p:nvSpPr>
          <p:cNvPr id="317" name="例:这里是标题标题标题"/>
          <p:cNvSpPr txBox="1"/>
          <p:nvPr/>
        </p:nvSpPr>
        <p:spPr>
          <a:xfrm>
            <a:off x="2908323" y="176730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4000" dirty="0" err="1"/>
              <a:t>eunomia-bpf</a:t>
            </a:r>
            <a:endParaRPr lang="en-US" altLang="zh-CN" sz="4000" dirty="0"/>
          </a:p>
        </p:txBody>
      </p:sp>
      <p:sp>
        <p:nvSpPr>
          <p:cNvPr id="318" name="New Future on Cloud"/>
          <p:cNvSpPr txBox="1"/>
          <p:nvPr/>
        </p:nvSpPr>
        <p:spPr>
          <a:xfrm>
            <a:off x="3063355" y="848454"/>
            <a:ext cx="2537105" cy="266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334" tIns="5334" rIns="5334" bIns="5334">
            <a:spAutoFit/>
          </a:bodyPr>
          <a:lstStyle>
            <a:lvl1pPr defTabSz="219455">
              <a:lnSpc>
                <a:spcPct val="110000"/>
              </a:lnSpc>
              <a:defRPr>
                <a:solidFill>
                  <a:srgbClr val="53585F"/>
                </a:solidFill>
                <a:latin typeface="Alibaba Sans"/>
                <a:ea typeface="Alibaba Sans"/>
                <a:cs typeface="Alibaba Sans"/>
                <a:sym typeface="Alibaba Sans"/>
              </a:defRPr>
            </a:lvl1pPr>
          </a:lstStyle>
          <a:p>
            <a:r>
              <a:rPr lang="en-US" altLang="zh-CN" sz="1600" dirty="0" err="1"/>
              <a:t>eBPF</a:t>
            </a:r>
            <a:r>
              <a:rPr lang="zh-CN" altLang="en-US" sz="1600" dirty="0"/>
              <a:t> 轻量级开发框架：目标</a:t>
            </a:r>
          </a:p>
        </p:txBody>
      </p:sp>
      <p:sp>
        <p:nvSpPr>
          <p:cNvPr id="31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925D45-88BF-580B-2E5C-432689D00D08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666934" y="1030301"/>
            <a:ext cx="7981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 err="1"/>
              <a:t>eunomia-bpf</a:t>
            </a:r>
            <a:r>
              <a:rPr lang="en-US" altLang="zh-CN" sz="1800" dirty="0"/>
              <a:t> </a:t>
            </a:r>
            <a:r>
              <a:rPr lang="zh-CN" altLang="en-US" sz="1800" dirty="0"/>
              <a:t>核心部分的开发使用流程 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3" y="230185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2400" dirty="0">
                <a:solidFill>
                  <a:schemeClr val="accent1"/>
                </a:solidFill>
                <a:cs typeface="+mn-ea"/>
                <a:sym typeface="+mn-lt"/>
              </a:rPr>
              <a:t>目标</a:t>
            </a:r>
            <a:endParaRPr lang="zh-CN" altLang="en-US" sz="2400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277058" y="2087997"/>
            <a:ext cx="137374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编写、编译内核态代码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322490" y="1606304"/>
            <a:ext cx="2515780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生成包含更多信息的 </a:t>
            </a:r>
            <a:r>
              <a:rPr lang="en-US" altLang="zh-CN" dirty="0" err="1"/>
              <a:t>bpf.o</a:t>
            </a:r>
            <a:endParaRPr lang="en-US" altLang="zh-CN" dirty="0"/>
          </a:p>
          <a:p>
            <a:pPr algn="ctr"/>
            <a:r>
              <a:rPr lang="en-US" altLang="zh-CN" dirty="0"/>
              <a:t>BPF </a:t>
            </a:r>
            <a:r>
              <a:rPr lang="zh-CN" altLang="en-US" dirty="0"/>
              <a:t>二进制程序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1650804" y="1883200"/>
            <a:ext cx="671686" cy="481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0D87DF7-3B90-6805-B94C-843CBFC84EE9}"/>
              </a:ext>
            </a:extLst>
          </p:cNvPr>
          <p:cNvSpPr/>
          <p:nvPr/>
        </p:nvSpPr>
        <p:spPr>
          <a:xfrm>
            <a:off x="845391" y="3039043"/>
            <a:ext cx="2022091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从源代码中提取额外的信息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B706D93-9943-25F4-FB6C-E42E8BA35F16}"/>
              </a:ext>
            </a:extLst>
          </p:cNvPr>
          <p:cNvSpPr/>
          <p:nvPr/>
        </p:nvSpPr>
        <p:spPr>
          <a:xfrm>
            <a:off x="2322490" y="2322673"/>
            <a:ext cx="2485622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 </a:t>
            </a:r>
            <a:r>
              <a:rPr lang="en-US" altLang="zh-CN" dirty="0"/>
              <a:t>JSON/YAML </a:t>
            </a:r>
            <a:r>
              <a:rPr lang="zh-CN" altLang="en-US" dirty="0"/>
              <a:t>的配置信息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7232FF8-AE18-251D-DBE5-80FAE625A49A}"/>
              </a:ext>
            </a:extLst>
          </p:cNvPr>
          <p:cNvCxnSpPr>
            <a:stCxn id="5" idx="3"/>
            <a:endCxn id="25" idx="1"/>
          </p:cNvCxnSpPr>
          <p:nvPr/>
        </p:nvCxnSpPr>
        <p:spPr>
          <a:xfrm>
            <a:off x="1650804" y="2364893"/>
            <a:ext cx="671686" cy="23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0D66BC23-88E6-8AF9-5D1D-1E0677BB892D}"/>
              </a:ext>
            </a:extLst>
          </p:cNvPr>
          <p:cNvSpPr/>
          <p:nvPr/>
        </p:nvSpPr>
        <p:spPr>
          <a:xfrm>
            <a:off x="5420877" y="2022085"/>
            <a:ext cx="1125884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 </a:t>
            </a:r>
            <a:r>
              <a:rPr lang="en-US" altLang="zh-CN" dirty="0"/>
              <a:t>JSON </a:t>
            </a:r>
            <a:r>
              <a:rPr lang="zh-CN" altLang="en-US" dirty="0"/>
              <a:t>或其他格式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40741E0-D51C-4985-2EB5-2C9F4D893058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>
            <a:off x="4838270" y="1883200"/>
            <a:ext cx="582607" cy="36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208580A-E2CB-6091-35DA-00A22D0EA98F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 flipV="1">
            <a:off x="4808112" y="2247101"/>
            <a:ext cx="612765" cy="352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5C425D87-4D0E-8DBC-42D2-5683B435C377}"/>
              </a:ext>
            </a:extLst>
          </p:cNvPr>
          <p:cNvSpPr/>
          <p:nvPr/>
        </p:nvSpPr>
        <p:spPr>
          <a:xfrm>
            <a:off x="7260409" y="1399633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直接分发使用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FAF3341-601F-A68C-53C2-16F3C1F7EA3A}"/>
              </a:ext>
            </a:extLst>
          </p:cNvPr>
          <p:cNvSpPr/>
          <p:nvPr/>
        </p:nvSpPr>
        <p:spPr>
          <a:xfrm>
            <a:off x="7260409" y="2022085"/>
            <a:ext cx="1428538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C/C++/Rust/Go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6D71D80-E595-B328-59DF-ACD45B6E1AF3}"/>
              </a:ext>
            </a:extLst>
          </p:cNvPr>
          <p:cNvSpPr/>
          <p:nvPr/>
        </p:nvSpPr>
        <p:spPr>
          <a:xfrm>
            <a:off x="7252386" y="2599569"/>
            <a:ext cx="873617" cy="4500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WASM</a:t>
            </a:r>
            <a:endParaRPr lang="zh-CN" altLang="en-US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4E5F5F8-CCDD-D0F5-BA34-BA42225581A7}"/>
              </a:ext>
            </a:extLst>
          </p:cNvPr>
          <p:cNvCxnSpPr>
            <a:cxnSpLocks/>
            <a:stCxn id="36" idx="3"/>
            <a:endCxn id="56" idx="1"/>
          </p:cNvCxnSpPr>
          <p:nvPr/>
        </p:nvCxnSpPr>
        <p:spPr>
          <a:xfrm flipV="1">
            <a:off x="6546761" y="1624649"/>
            <a:ext cx="713648" cy="622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5875C8C-8B45-C661-66E7-3966567C1871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>
            <a:off x="6546761" y="2247101"/>
            <a:ext cx="713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A771E5D-8D4E-4CE7-F7B5-580A615FAA24}"/>
              </a:ext>
            </a:extLst>
          </p:cNvPr>
          <p:cNvCxnSpPr>
            <a:stCxn id="36" idx="3"/>
            <a:endCxn id="58" idx="1"/>
          </p:cNvCxnSpPr>
          <p:nvPr/>
        </p:nvCxnSpPr>
        <p:spPr>
          <a:xfrm>
            <a:off x="6546761" y="2247101"/>
            <a:ext cx="705625" cy="57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02B5954-9483-F09D-9C5C-F1AD884CB28A}"/>
              </a:ext>
            </a:extLst>
          </p:cNvPr>
          <p:cNvSpPr txBox="1"/>
          <p:nvPr/>
        </p:nvSpPr>
        <p:spPr>
          <a:xfrm>
            <a:off x="2220221" y="3681503"/>
            <a:ext cx="62454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通常的编译流程在使用用户态加载框架处理 </a:t>
            </a:r>
            <a:r>
              <a:rPr lang="en-US" altLang="zh-CN" sz="1400" dirty="0" err="1"/>
              <a:t>bpf.o</a:t>
            </a:r>
            <a:r>
              <a:rPr lang="en-US" altLang="zh-CN" sz="1400" dirty="0"/>
              <a:t> </a:t>
            </a:r>
            <a:r>
              <a:rPr lang="zh-CN" altLang="en-US" sz="1400" dirty="0"/>
              <a:t>的时候已经丢失了部分信息：改变思路，引入额外的编译步骤，直接从源代码中获取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类似 </a:t>
            </a:r>
            <a:r>
              <a:rPr lang="en-US" altLang="zh-CN" sz="1400" dirty="0"/>
              <a:t>IR </a:t>
            </a:r>
            <a:r>
              <a:rPr lang="zh-CN" altLang="en-US" sz="1400" dirty="0"/>
              <a:t>的想法：引入配置文件的方式，作为不同用户态语言和动态加载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内核态代码的桥梁，不需要为每一种语言做一套 </a:t>
            </a:r>
            <a:r>
              <a:rPr lang="en-US" altLang="zh-CN" sz="1400" dirty="0"/>
              <a:t>API </a:t>
            </a:r>
            <a:r>
              <a:rPr lang="zh-CN" altLang="en-US" sz="1400" dirty="0"/>
              <a:t>和开发框架</a:t>
            </a:r>
            <a:endParaRPr lang="en-US" altLang="zh-CN" sz="1400" dirty="0"/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6194249C-8855-FD0C-9783-896FB16FA987}"/>
              </a:ext>
            </a:extLst>
          </p:cNvPr>
          <p:cNvSpPr/>
          <p:nvPr/>
        </p:nvSpPr>
        <p:spPr>
          <a:xfrm>
            <a:off x="4808112" y="3039043"/>
            <a:ext cx="2659167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根据配置信息动态加载和调整 </a:t>
            </a:r>
            <a:r>
              <a:rPr lang="en-US" altLang="zh-CN" dirty="0" err="1"/>
              <a:t>eBPF</a:t>
            </a:r>
            <a:r>
              <a:rPr lang="en-US" altLang="zh-CN" dirty="0"/>
              <a:t> </a:t>
            </a:r>
            <a:r>
              <a:rPr lang="zh-CN" altLang="en-US" dirty="0"/>
              <a:t>程序</a:t>
            </a:r>
          </a:p>
        </p:txBody>
      </p:sp>
    </p:spTree>
    <p:extLst>
      <p:ext uri="{BB962C8B-B14F-4D97-AF65-F5344CB8AC3E}">
        <p14:creationId xmlns:p14="http://schemas.microsoft.com/office/powerpoint/2010/main" val="427447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217921" y="1828810"/>
            <a:ext cx="2448106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使用案例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B4858-45AB-08E1-7458-F103830841D0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D728A0-EAC0-E961-4DC5-0655EDC3504F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86ED272-20A7-FEBD-9927-53CF3627B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DC8BFEB-661D-F3A6-4AC8-4E5FA132AE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集群本地存储+OSS冷存架构性价比"/>
          <p:cNvSpPr txBox="1"/>
          <p:nvPr/>
        </p:nvSpPr>
        <p:spPr>
          <a:xfrm>
            <a:off x="6307787" y="1086352"/>
            <a:ext cx="2021927" cy="193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algn="l" defTabSz="274320"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1875" dirty="0"/>
              <a:t>从网页端下载预编译 </a:t>
            </a:r>
            <a:r>
              <a:rPr lang="en-US" altLang="zh-CN" sz="1875" dirty="0" err="1"/>
              <a:t>eBPF</a:t>
            </a:r>
            <a:r>
              <a:rPr lang="en-US" altLang="zh-CN" sz="1875" dirty="0"/>
              <a:t> </a:t>
            </a:r>
            <a:r>
              <a:rPr lang="zh-CN" altLang="en-US" sz="1875" dirty="0"/>
              <a:t>程序</a:t>
            </a:r>
            <a:endParaRPr sz="1875" dirty="0"/>
          </a:p>
        </p:txBody>
      </p:sp>
      <p:sp>
        <p:nvSpPr>
          <p:cNvPr id="367" name="高性能的数据存取能力…"/>
          <p:cNvSpPr txBox="1"/>
          <p:nvPr/>
        </p:nvSpPr>
        <p:spPr>
          <a:xfrm>
            <a:off x="6276111" y="2023117"/>
            <a:ext cx="2312356" cy="15465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一行命令即可从云端运行任意最新版本的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类似 </a:t>
            </a:r>
            <a:r>
              <a:rPr lang="en-US" altLang="zh-CN" sz="1200" dirty="0"/>
              <a:t>docker </a:t>
            </a:r>
            <a:r>
              <a:rPr lang="zh-CN" altLang="en-US" sz="1200" dirty="0"/>
              <a:t>的使用体验：</a:t>
            </a:r>
            <a:r>
              <a:rPr lang="en-US" altLang="zh-CN" sz="1200" dirty="0"/>
              <a:t>OCI </a:t>
            </a:r>
            <a:r>
              <a:rPr lang="zh-CN" altLang="en-US" sz="1200" dirty="0"/>
              <a:t>存储 </a:t>
            </a:r>
            <a:r>
              <a:rPr lang="en-US" altLang="zh-CN" sz="1200" dirty="0"/>
              <a:t>WASM </a:t>
            </a:r>
            <a:r>
              <a:rPr lang="zh-CN" altLang="en-US" sz="1200" dirty="0"/>
              <a:t>模块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使用 </a:t>
            </a:r>
            <a:r>
              <a:rPr lang="en-US" altLang="zh-CN" sz="1200" dirty="0" err="1"/>
              <a:t>WebAssembly</a:t>
            </a:r>
            <a:r>
              <a:rPr lang="en-US" altLang="zh-CN" sz="1200" dirty="0"/>
              <a:t> </a:t>
            </a:r>
            <a:r>
              <a:rPr lang="zh-CN" altLang="en-US" sz="1200" dirty="0"/>
              <a:t>模块或 </a:t>
            </a:r>
            <a:r>
              <a:rPr lang="en-US" altLang="zh-CN" sz="1200" dirty="0"/>
              <a:t>JSON </a:t>
            </a:r>
            <a:r>
              <a:rPr lang="zh-CN" altLang="en-US" sz="1200" dirty="0"/>
              <a:t>对象进行标准化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程序的分发和动态加载运行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3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一次编译到处运行：部署时不需要重新编译、架构无关</a:t>
            </a:r>
          </a:p>
        </p:txBody>
      </p:sp>
      <p:sp>
        <p:nvSpPr>
          <p:cNvPr id="369" name="例:这里是标题标题标题"/>
          <p:cNvSpPr txBox="1"/>
          <p:nvPr/>
        </p:nvSpPr>
        <p:spPr>
          <a:xfrm>
            <a:off x="2419207" y="289010"/>
            <a:ext cx="496897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/>
              <a:t>下载使用预编译 </a:t>
            </a:r>
            <a:r>
              <a:rPr lang="en-US" altLang="zh-CN" sz="2800" dirty="0" err="1"/>
              <a:t>eBPF</a:t>
            </a:r>
            <a:r>
              <a:rPr lang="en-US" altLang="zh-CN" sz="2800" dirty="0"/>
              <a:t> </a:t>
            </a:r>
            <a:r>
              <a:rPr lang="zh-CN" altLang="en-US" sz="2800" dirty="0"/>
              <a:t>程序</a:t>
            </a:r>
            <a:endParaRPr sz="2800" dirty="0"/>
          </a:p>
        </p:txBody>
      </p:sp>
      <p:sp>
        <p:nvSpPr>
          <p:cNvPr id="371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9C4723-0575-AE5B-4218-FC0818DE8A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67" y="1086352"/>
            <a:ext cx="5729300" cy="321948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8E47392-3C0D-9FB2-A834-F6691ABC44D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46144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4617000" y="1483875"/>
            <a:ext cx="4188512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只需要编写内核态代码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最大程度减少新手的上手障碍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省略用户态的重复性加载框架编写</a:t>
            </a:r>
            <a:endParaRPr lang="en-US" altLang="zh-CN" sz="1200" dirty="0"/>
          </a:p>
        </p:txBody>
      </p:sp>
      <p:sp>
        <p:nvSpPr>
          <p:cNvPr id="373" name="集群规模动态弹性扩缩容…"/>
          <p:cNvSpPr txBox="1"/>
          <p:nvPr/>
        </p:nvSpPr>
        <p:spPr>
          <a:xfrm>
            <a:off x="4647708" y="2394428"/>
            <a:ext cx="4127097" cy="6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和原生 </a:t>
            </a:r>
            <a:r>
              <a:rPr lang="en-US" altLang="zh-CN" sz="2025" dirty="0" err="1"/>
              <a:t>libbpf</a:t>
            </a:r>
            <a:r>
              <a:rPr lang="en-US" altLang="zh-CN" sz="2025" dirty="0"/>
              <a:t> </a:t>
            </a:r>
            <a:r>
              <a:rPr lang="zh-CN" altLang="en-US" sz="2025" dirty="0"/>
              <a:t>完全兼容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兼容主流框架，最大程度减少迁移成本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无任何特殊语法限制，不需要包含任何特定的头文件或声明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支持 </a:t>
            </a:r>
            <a:r>
              <a:rPr lang="en-US" altLang="zh-CN" sz="1200" dirty="0" err="1"/>
              <a:t>libbpf</a:t>
            </a:r>
            <a:r>
              <a:rPr lang="en-US" altLang="zh-CN" sz="1200" dirty="0"/>
              <a:t> </a:t>
            </a:r>
            <a:r>
              <a:rPr lang="zh-CN" altLang="en-US" sz="1200" dirty="0"/>
              <a:t>自带的所有 </a:t>
            </a:r>
            <a:r>
              <a:rPr lang="en-US" altLang="zh-CN" sz="1200" dirty="0"/>
              <a:t>attach </a:t>
            </a:r>
            <a:r>
              <a:rPr lang="zh-CN" altLang="en-US" sz="1200" dirty="0"/>
              <a:t>类型，并且可以方便地扩展自定义 </a:t>
            </a:r>
            <a:r>
              <a:rPr lang="en-US" altLang="zh-CN" sz="1200" dirty="0" err="1"/>
              <a:t>eBPF</a:t>
            </a:r>
            <a:r>
              <a:rPr lang="en-US" altLang="zh-CN" sz="1200" dirty="0"/>
              <a:t> </a:t>
            </a:r>
            <a:r>
              <a:rPr lang="zh-CN" altLang="en-US" sz="1200" dirty="0"/>
              <a:t>程序的 </a:t>
            </a:r>
            <a:r>
              <a:rPr lang="en-US" altLang="zh-CN" sz="1200" dirty="0"/>
              <a:t>attach point 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可以在源代码中通过一些类似 </a:t>
            </a:r>
            <a:r>
              <a:rPr lang="en-US" altLang="zh-CN" sz="1200" dirty="0"/>
              <a:t>SEC </a:t>
            </a:r>
            <a:r>
              <a:rPr lang="zh-CN" altLang="en-US" sz="1200" dirty="0"/>
              <a:t>或者 </a:t>
            </a:r>
            <a:r>
              <a:rPr lang="en-US" altLang="zh-CN" sz="1200" dirty="0" err="1"/>
              <a:t>doxygen</a:t>
            </a:r>
            <a:r>
              <a:rPr lang="en-US" altLang="zh-CN" sz="1200" dirty="0"/>
              <a:t> </a:t>
            </a:r>
            <a:r>
              <a:rPr lang="zh-CN" altLang="en-US" sz="1200" dirty="0"/>
              <a:t>那种类型的注释的方式，添加一些额外的辅助加载信息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支持 </a:t>
            </a:r>
            <a:r>
              <a:rPr lang="en-US" altLang="zh-CN" sz="1200" dirty="0" err="1"/>
              <a:t>tracepoint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kprobe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fentry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lsm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uprobe</a:t>
            </a:r>
            <a:r>
              <a:rPr lang="en-US" altLang="zh-CN" sz="1200" dirty="0"/>
              <a:t> </a:t>
            </a:r>
            <a:r>
              <a:rPr lang="zh-CN" altLang="en-US" sz="1200" dirty="0"/>
              <a:t>等多种类型</a:t>
            </a:r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30823" y="279049"/>
            <a:ext cx="5818978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/>
              <a:t>Hello World</a:t>
            </a:r>
          </a:p>
          <a:p>
            <a:r>
              <a:rPr lang="en-US" altLang="zh-CN" sz="1600" dirty="0"/>
              <a:t>					“</a:t>
            </a:r>
            <a:r>
              <a:rPr lang="zh-CN" altLang="en-US" sz="1600" dirty="0"/>
              <a:t>年轻人的第一个 </a:t>
            </a:r>
            <a:r>
              <a:rPr lang="en-US" altLang="zh-CN" sz="1600" dirty="0" err="1"/>
              <a:t>eBPF</a:t>
            </a:r>
            <a:r>
              <a:rPr lang="en-US" altLang="zh-CN" sz="1600" dirty="0"/>
              <a:t> </a:t>
            </a:r>
            <a:r>
              <a:rPr lang="zh-CN" altLang="en-US" sz="1600" dirty="0"/>
              <a:t>程序</a:t>
            </a:r>
            <a:r>
              <a:rPr lang="en-US" altLang="zh-CN" sz="1600" dirty="0"/>
              <a:t>”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23CAF7-6C89-7FEA-0968-96E8B2F9C282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DB8B0-1F92-06D1-7BD5-E757B638E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60" y="1141928"/>
            <a:ext cx="4185633" cy="3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996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运维服务效率大幅提升…"/>
          <p:cNvSpPr txBox="1"/>
          <p:nvPr/>
        </p:nvSpPr>
        <p:spPr>
          <a:xfrm>
            <a:off x="3896441" y="800221"/>
            <a:ext cx="5110183" cy="73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875" dirty="0"/>
              <a:t>使用容器打包编译工具链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不需要担心环境配置问题、一行命令生成项目模板、一行命令编译</a:t>
            </a:r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30823" y="279049"/>
            <a:ext cx="5818978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2800" dirty="0"/>
              <a:t>编译运行 </a:t>
            </a:r>
            <a:r>
              <a:rPr lang="en-US" altLang="zh-CN" sz="2800" dirty="0" err="1"/>
              <a:t>eBPF</a:t>
            </a:r>
            <a:r>
              <a:rPr lang="en-US" altLang="zh-CN" sz="2800" dirty="0"/>
              <a:t> </a:t>
            </a:r>
            <a:r>
              <a:rPr lang="zh-CN" altLang="en-US" sz="2800" dirty="0"/>
              <a:t>程序</a:t>
            </a:r>
            <a:endParaRPr lang="en-US" altLang="zh-CN" sz="2800" dirty="0"/>
          </a:p>
          <a:p>
            <a:r>
              <a:rPr lang="en-US" altLang="zh-CN" sz="1600" dirty="0"/>
              <a:t>					</a:t>
            </a:r>
            <a:endParaRPr sz="16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E96BF73-03B7-4453-8C67-597655141760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EC994F-183E-4DF1-D7FC-173326F69E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441" y="2465033"/>
            <a:ext cx="3713408" cy="2432064"/>
          </a:xfrm>
          <a:prstGeom prst="rect">
            <a:avLst/>
          </a:prstGeom>
        </p:spPr>
      </p:pic>
      <p:sp>
        <p:nvSpPr>
          <p:cNvPr id="8" name="运维服务效率大幅提升…">
            <a:extLst>
              <a:ext uri="{FF2B5EF4-FFF2-40B4-BE49-F238E27FC236}">
                <a16:creationId xmlns:a16="http://schemas.microsoft.com/office/drawing/2014/main" id="{60301E9D-1894-8BA2-B022-406609F5DDED}"/>
              </a:ext>
            </a:extLst>
          </p:cNvPr>
          <p:cNvSpPr txBox="1"/>
          <p:nvPr/>
        </p:nvSpPr>
        <p:spPr>
          <a:xfrm>
            <a:off x="3896441" y="1408862"/>
            <a:ext cx="3333102" cy="10561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875" dirty="0"/>
              <a:t>生成对应的配置文件信息</a:t>
            </a:r>
            <a:endParaRPr lang="en-US" altLang="zh-CN" sz="1875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以标准化的 </a:t>
            </a:r>
            <a:r>
              <a:rPr lang="en-US" altLang="zh-CN" sz="1200" dirty="0"/>
              <a:t>JSON </a:t>
            </a:r>
            <a:r>
              <a:rPr lang="zh-CN" altLang="en-US" sz="1200" dirty="0"/>
              <a:t>或 </a:t>
            </a:r>
            <a:r>
              <a:rPr lang="en-US" altLang="zh-CN" sz="1200" dirty="0"/>
              <a:t>YAML </a:t>
            </a:r>
            <a:r>
              <a:rPr lang="zh-CN" altLang="en-US" sz="1200" dirty="0"/>
              <a:t>的方式呈现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可读可编辑</a:t>
            </a:r>
            <a:endParaRPr lang="en-US" altLang="zh-CN" sz="12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200" dirty="0"/>
              <a:t>修改配置文件即可实现动态加载、配置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BA5F696-DBF1-660F-44E4-1DFF02F4B4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48" y="1025752"/>
            <a:ext cx="3048203" cy="38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424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676" y="2165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用户态传递信息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1064701" y="1166690"/>
            <a:ext cx="39666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使用原生 </a:t>
            </a:r>
            <a:r>
              <a:rPr lang="en-US" altLang="zh-CN" sz="2000" b="0" i="0" dirty="0">
                <a:solidFill>
                  <a:srgbClr val="121212"/>
                </a:solidFill>
                <a:effectLst/>
                <a:latin typeface="-apple-system"/>
              </a:rPr>
              <a:t>C </a:t>
            </a: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语言结构体往用户态传递信息：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只需要在特定的头文件中定义好传递信息的内核态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语言结构体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或不定义在头文件中，也可以使用特定的注释方式进行注解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自动序列化和导出对应信息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B61FFA-57F1-CC85-190F-4C5F1C7F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029" y="1189926"/>
            <a:ext cx="3459798" cy="37525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F431850-143F-B58F-AA2B-25A725CBA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10" y="3079541"/>
            <a:ext cx="4330319" cy="186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8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6676" y="21657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用户态传递信息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605354" y="1055073"/>
            <a:ext cx="33785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自动完成对于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ring buffer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或者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perf event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的加载、导出事件等，只需要编写内核态代码即可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根据注解自动从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hash map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中采样获取对应信息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E1BB22-BD06-F70D-EAF7-9761DBD1A23C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442FAB-B72C-AC20-E0B0-D17AF76E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891" y="922574"/>
            <a:ext cx="4752422" cy="379121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D022896-1939-DDAE-9631-F40B8AF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0" y="2412980"/>
            <a:ext cx="3948538" cy="230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集群本地存储+OSS冷存架构性价比高…"/>
          <p:cNvSpPr txBox="1"/>
          <p:nvPr/>
        </p:nvSpPr>
        <p:spPr>
          <a:xfrm>
            <a:off x="4537656" y="770576"/>
            <a:ext cx="4188512" cy="757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在 </a:t>
            </a:r>
            <a:r>
              <a:rPr lang="en-US" altLang="zh-CN" sz="2025" dirty="0"/>
              <a:t>WASM </a:t>
            </a:r>
            <a:r>
              <a:rPr lang="zh-CN" altLang="en-US" sz="2025" dirty="0"/>
              <a:t>中编写用户态辅助程序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可选的用户态 </a:t>
            </a:r>
            <a:r>
              <a:rPr lang="en-US" altLang="zh-CN" sz="1050" dirty="0" err="1"/>
              <a:t>wasm</a:t>
            </a:r>
            <a:r>
              <a:rPr lang="en-US" altLang="zh-CN" sz="1050" dirty="0"/>
              <a:t> </a:t>
            </a:r>
            <a:r>
              <a:rPr lang="zh-CN" altLang="en-US" sz="1050" dirty="0"/>
              <a:t>程序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提供安全、高效的用户态数据处理和控制逻辑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平台无关</a:t>
            </a:r>
            <a:endParaRPr lang="en-US" altLang="zh-CN" sz="105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探索使用更多的语言来进行开发 </a:t>
            </a:r>
            <a:r>
              <a:rPr lang="en-US" altLang="zh-CN" sz="1050" dirty="0" err="1"/>
              <a:t>eBPF</a:t>
            </a:r>
            <a:r>
              <a:rPr lang="en-US" altLang="zh-CN" sz="1050" dirty="0"/>
              <a:t> </a:t>
            </a:r>
            <a:r>
              <a:rPr lang="zh-CN" altLang="en-US" sz="1050" dirty="0"/>
              <a:t>程序：</a:t>
            </a:r>
            <a:r>
              <a:rPr lang="en-US" altLang="zh-CN" sz="1050" dirty="0"/>
              <a:t>JS/TS </a:t>
            </a:r>
            <a:r>
              <a:rPr lang="zh-CN" altLang="en-US" sz="1050" dirty="0"/>
              <a:t>等等</a:t>
            </a:r>
            <a:r>
              <a:rPr lang="en-US" altLang="zh-CN" sz="1050" dirty="0"/>
              <a:t>…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050" dirty="0"/>
              <a:t>最大程度上复用现有的生态和代码：把 </a:t>
            </a:r>
            <a:r>
              <a:rPr lang="en-US" altLang="zh-CN" sz="1050" dirty="0"/>
              <a:t>bcc/</a:t>
            </a:r>
            <a:r>
              <a:rPr lang="en-US" altLang="zh-CN" sz="1050" dirty="0" err="1"/>
              <a:t>libbpf</a:t>
            </a:r>
            <a:r>
              <a:rPr lang="en-US" altLang="zh-CN" sz="1050" dirty="0"/>
              <a:t>-tools </a:t>
            </a:r>
            <a:r>
              <a:rPr lang="zh-CN" altLang="en-US" sz="1050" dirty="0"/>
              <a:t>不需要修改直接编译为 </a:t>
            </a:r>
            <a:r>
              <a:rPr lang="en-US" altLang="zh-CN" sz="1050" dirty="0"/>
              <a:t>WASM </a:t>
            </a:r>
            <a:r>
              <a:rPr lang="zh-CN" altLang="en-US" sz="1050" dirty="0"/>
              <a:t>模块</a:t>
            </a:r>
            <a:endParaRPr lang="en-US" altLang="zh-CN" sz="105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sp>
        <p:nvSpPr>
          <p:cNvPr id="373" name="集群规模动态弹性扩缩容…"/>
          <p:cNvSpPr txBox="1"/>
          <p:nvPr/>
        </p:nvSpPr>
        <p:spPr>
          <a:xfrm>
            <a:off x="4537656" y="2278967"/>
            <a:ext cx="3902299" cy="666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 defTabSz="102870">
              <a:lnSpc>
                <a:spcPct val="120000"/>
              </a:lnSpc>
              <a:defRPr sz="5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2025" dirty="0"/>
              <a:t>打包生成 </a:t>
            </a:r>
            <a:r>
              <a:rPr lang="en-US" altLang="zh-CN" sz="2025" dirty="0"/>
              <a:t>WASM </a:t>
            </a:r>
            <a:r>
              <a:rPr lang="zh-CN" altLang="en-US" sz="2025" dirty="0"/>
              <a:t>模块</a:t>
            </a:r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100" dirty="0"/>
              <a:t>借助 </a:t>
            </a:r>
            <a:r>
              <a:rPr lang="en-US" altLang="zh-CN" sz="1100" dirty="0" err="1"/>
              <a:t>WebAssembly</a:t>
            </a:r>
            <a:r>
              <a:rPr lang="en-US" altLang="zh-CN" sz="1100" dirty="0"/>
              <a:t> </a:t>
            </a:r>
            <a:r>
              <a:rPr lang="zh-CN" altLang="en-US" sz="1100" dirty="0"/>
              <a:t>的相关生态帮助分发、管理 </a:t>
            </a:r>
            <a:r>
              <a:rPr lang="en-US" altLang="zh-CN" sz="1100" dirty="0" err="1"/>
              <a:t>eBPF</a:t>
            </a:r>
            <a:r>
              <a:rPr lang="en-US" altLang="zh-CN" sz="1100" dirty="0"/>
              <a:t> </a:t>
            </a:r>
            <a:r>
              <a:rPr lang="zh-CN" altLang="en-US" sz="1100" dirty="0"/>
              <a:t>程序</a:t>
            </a:r>
            <a:endParaRPr lang="en-US" altLang="zh-CN" sz="1100" dirty="0"/>
          </a:p>
          <a:p>
            <a:pPr marL="171450" indent="-171450" defTabSz="102870">
              <a:lnSpc>
                <a:spcPct val="120000"/>
              </a:lnSpc>
              <a:buFont typeface="Arial" panose="020B0604020202020204" pitchFamily="34" charset="0"/>
              <a:buChar char="•"/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r>
              <a:rPr lang="zh-CN" altLang="en-US" sz="1100" dirty="0"/>
              <a:t>可嵌入大型应用中作为可编程模块或插件使用</a:t>
            </a:r>
            <a:endParaRPr lang="en-US" altLang="zh-CN" sz="1100" dirty="0"/>
          </a:p>
          <a:p>
            <a:pPr defTabSz="102870">
              <a:lnSpc>
                <a:spcPct val="120000"/>
              </a:lnSpc>
              <a:defRPr sz="2000">
                <a:solidFill>
                  <a:srgbClr val="53585F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pPr>
            <a:endParaRPr lang="zh-CN" altLang="en-US" sz="750" dirty="0"/>
          </a:p>
        </p:txBody>
      </p:sp>
      <p:pic>
        <p:nvPicPr>
          <p:cNvPr id="376" name="图片 (1).png" descr="图片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55" y="2830497"/>
            <a:ext cx="230921" cy="230921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例:这里是标题标题标题"/>
          <p:cNvSpPr txBox="1"/>
          <p:nvPr/>
        </p:nvSpPr>
        <p:spPr>
          <a:xfrm>
            <a:off x="2576720" y="247356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en-US" altLang="zh-CN" sz="3000" dirty="0" err="1"/>
              <a:t>WebAssembly</a:t>
            </a:r>
            <a:endParaRPr sz="3000" dirty="0"/>
          </a:p>
        </p:txBody>
      </p:sp>
      <p:sp>
        <p:nvSpPr>
          <p:cNvPr id="379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8AEAE9-C448-441E-1150-2057B72F2C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757" y="3277768"/>
            <a:ext cx="4188512" cy="154127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91CD46A-F927-C1E0-3D6E-3AB386EE923A}"/>
              </a:ext>
            </a:extLst>
          </p:cNvPr>
          <p:cNvSpPr txBox="1"/>
          <p:nvPr/>
        </p:nvSpPr>
        <p:spPr>
          <a:xfrm>
            <a:off x="1750400" y="247356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EEBE70B-CC42-F3B9-F13E-D7F9DF6732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72" y="841947"/>
            <a:ext cx="3644685" cy="39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242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7998A9-C14E-4BA3-95A1-896586F6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9" name="文本框 1">
            <a:extLst>
              <a:ext uri="{FF2B5EF4-FFF2-40B4-BE49-F238E27FC236}">
                <a16:creationId xmlns:a16="http://schemas.microsoft.com/office/drawing/2014/main" id="{05F290F8-BCF2-C80D-1CC4-725006A5547E}"/>
              </a:ext>
            </a:extLst>
          </p:cNvPr>
          <p:cNvSpPr txBox="1"/>
          <p:nvPr/>
        </p:nvSpPr>
        <p:spPr>
          <a:xfrm>
            <a:off x="3501161" y="1244754"/>
            <a:ext cx="4375068" cy="28467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9525" tIns="49525" rIns="49525" bIns="49525" anchor="ctr">
            <a:spAutoFit/>
          </a:bodyPr>
          <a:lstStyle>
            <a:lvl1pPr algn="l" defTabSz="490713">
              <a:lnSpc>
                <a:spcPct val="110000"/>
              </a:lnSpc>
              <a:defRPr sz="6000" b="1">
                <a:solidFill>
                  <a:srgbClr val="53585F"/>
                </a:solidFill>
                <a:latin typeface="Alibaba Sans 102"/>
                <a:ea typeface="Alibaba Sans 102"/>
                <a:cs typeface="Alibaba Sans 102"/>
                <a:sym typeface="Alibaba Sans 102"/>
              </a:defRPr>
            </a:lvl1pPr>
          </a:lstStyle>
          <a:p>
            <a:r>
              <a:rPr sz="3600" dirty="0"/>
              <a:t>1</a:t>
            </a:r>
            <a:r>
              <a:rPr lang="en-US" sz="3600" dirty="0"/>
              <a:t>   </a:t>
            </a:r>
            <a:r>
              <a:rPr lang="zh-CN" altLang="en-US" sz="3200" dirty="0"/>
              <a:t>背景 </a:t>
            </a:r>
            <a:endParaRPr lang="en-US" altLang="zh-CN" sz="3200" dirty="0"/>
          </a:p>
          <a:p>
            <a:r>
              <a:rPr lang="en-US" altLang="zh-CN" sz="3200" dirty="0"/>
              <a:t>2    </a:t>
            </a:r>
            <a:r>
              <a:rPr lang="zh-CN" altLang="en-US" sz="3200" dirty="0"/>
              <a:t>项目目标</a:t>
            </a:r>
            <a:endParaRPr lang="en-US" altLang="zh-CN" sz="3200" dirty="0"/>
          </a:p>
          <a:p>
            <a:r>
              <a:rPr lang="en-US" altLang="zh-CN" sz="3200" dirty="0"/>
              <a:t>3    </a:t>
            </a:r>
            <a:r>
              <a:rPr lang="zh-CN" altLang="en-US" sz="3200" dirty="0"/>
              <a:t>使用案例</a:t>
            </a:r>
            <a:endParaRPr lang="en-US" altLang="zh-CN" sz="3200" dirty="0"/>
          </a:p>
          <a:p>
            <a:r>
              <a:rPr lang="en-US" altLang="zh-CN" sz="3200" dirty="0"/>
              <a:t>4    </a:t>
            </a:r>
            <a:r>
              <a:rPr lang="zh-CN" altLang="en-US" sz="3200" dirty="0"/>
              <a:t>架构</a:t>
            </a:r>
            <a:endParaRPr lang="en-US" altLang="zh-CN" sz="3200" dirty="0"/>
          </a:p>
          <a:p>
            <a:r>
              <a:rPr lang="en-US" altLang="zh-CN" sz="3200" dirty="0"/>
              <a:t>5    </a:t>
            </a:r>
            <a:r>
              <a:rPr lang="zh-CN" altLang="en-US" sz="3200" dirty="0"/>
              <a:t>未来的发展方向</a:t>
            </a:r>
            <a:endParaRPr sz="3200" dirty="0"/>
          </a:p>
        </p:txBody>
      </p:sp>
      <p:sp>
        <p:nvSpPr>
          <p:cNvPr id="15" name="Contents">
            <a:extLst>
              <a:ext uri="{FF2B5EF4-FFF2-40B4-BE49-F238E27FC236}">
                <a16:creationId xmlns:a16="http://schemas.microsoft.com/office/drawing/2014/main" id="{8346455F-B6FD-0FB7-CF5E-F28F4ACF729F}"/>
              </a:ext>
            </a:extLst>
          </p:cNvPr>
          <p:cNvSpPr txBox="1"/>
          <p:nvPr/>
        </p:nvSpPr>
        <p:spPr>
          <a:xfrm>
            <a:off x="1267771" y="1878875"/>
            <a:ext cx="2860110" cy="967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2577" tIns="22577" rIns="22577" bIns="22577"/>
          <a:lstStyle>
            <a:lvl1pPr algn="l" defTabSz="366888">
              <a:defRPr sz="8000">
                <a:solidFill>
                  <a:srgbClr val="1C1C1C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3200" dirty="0"/>
              <a:t>目录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5026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625217" y="957465"/>
            <a:ext cx="37045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提供基于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async Rust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的自定义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Prometheus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或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OpenTelemetry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可观测性数据收集器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通过 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API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请求即可启动和管理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程序；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as a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仅需一个数十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kb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的请求，加载时间通常为数十毫秒且内存占用少（例如使用 </a:t>
            </a:r>
            <a:r>
              <a:rPr lang="en-US" altLang="zh-CN" sz="1800" b="0" i="0" u="none" strike="noStrike" dirty="0" err="1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libbpf</a:t>
            </a:r>
            <a:r>
              <a:rPr lang="en-US" altLang="zh-CN" sz="1800" b="0" i="0" u="none" strike="noStrike" dirty="0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-bootstrap/</a:t>
            </a:r>
            <a:r>
              <a:rPr lang="en-US" altLang="zh-CN" sz="1800" b="0" i="0" u="none" strike="noStrike" dirty="0" err="1">
                <a:solidFill>
                  <a:srgbClr val="0366D6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  <a:hlinkClick r:id="rId2"/>
              </a:rPr>
              <a:t>bootstrap.bpf.c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 ，热加载时间约为 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50ms,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运行时内存占用约为 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5 MB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，同时新增更多的 </a:t>
            </a:r>
            <a:r>
              <a:rPr lang="en-US" altLang="zh-CN" sz="1800" b="0" i="0" dirty="0" err="1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eBPF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 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程序实例通常只会增加数百 </a:t>
            </a:r>
            <a:r>
              <a:rPr lang="en-US" altLang="zh-CN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kB </a:t>
            </a:r>
            <a:r>
              <a:rPr lang="zh-CN" altLang="en-US" sz="1800" b="0" i="0" dirty="0">
                <a:solidFill>
                  <a:srgbClr val="24292E"/>
                </a:solidFill>
                <a:effectLst/>
                <a:latin typeface="PingFang SC,PingFangSC-Medium,PingFangSC-Regular,Roboto,PingFang SC,-apple-system,BlinkMacSystemFont,Helvetica Neue,Microsoft YaHei,Source Han Sans SC,Noto Sans CJK SC,WenQuanYi Micro Hei,sans-serif"/>
              </a:rPr>
              <a:t>的内存占用）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52E7A8-6F64-CD40-596D-1E64A6C0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4" y="910338"/>
            <a:ext cx="4313527" cy="2700338"/>
          </a:xfrm>
          <a:prstGeom prst="rect">
            <a:avLst/>
          </a:prstGeom>
        </p:spPr>
      </p:pic>
      <p:pic>
        <p:nvPicPr>
          <p:cNvPr id="2050" name="Picture 2" descr="prometheus">
            <a:extLst>
              <a:ext uri="{FF2B5EF4-FFF2-40B4-BE49-F238E27FC236}">
                <a16:creationId xmlns:a16="http://schemas.microsoft.com/office/drawing/2014/main" id="{6217F216-D5DA-8026-4D8B-0011829C5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783" y="3729092"/>
            <a:ext cx="3473202" cy="105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5">
            <a:extLst>
              <a:ext uri="{FF2B5EF4-FFF2-40B4-BE49-F238E27FC236}">
                <a16:creationId xmlns:a16="http://schemas.microsoft.com/office/drawing/2014/main" id="{2F2246FF-DEB1-C30A-3E44-E174119E1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357" y="215717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可观测性数据导出器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3E24B0-0FF1-C4B9-B9F1-27B6627066DD}"/>
              </a:ext>
            </a:extLst>
          </p:cNvPr>
          <p:cNvSpPr txBox="1"/>
          <p:nvPr/>
        </p:nvSpPr>
        <p:spPr>
          <a:xfrm>
            <a:off x="1742971" y="246494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5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685" y="221272"/>
            <a:ext cx="22365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用户态接口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5524148" y="1014030"/>
            <a:ext cx="32865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可以将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eunomia-bpf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运行时嵌入其他大型应用中，作为 </a:t>
            </a: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动态加载库使用；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和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bpftool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gen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生成的代码框架类似。提供核心的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API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原语（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open/load/attach/poll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）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可以再使用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libbpf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原生的一些用户态辅助函数，例如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bpf_map_lookup_elem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等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提供 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C/C++/Rust/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wasm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等多种开发接口，探索更多语言的用户态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开发方式</a:t>
            </a:r>
            <a:endParaRPr lang="en-US" altLang="zh-CN" sz="16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F231B3-7226-C4E3-8888-96F4F48B2671}"/>
              </a:ext>
            </a:extLst>
          </p:cNvPr>
          <p:cNvSpPr txBox="1"/>
          <p:nvPr/>
        </p:nvSpPr>
        <p:spPr>
          <a:xfrm>
            <a:off x="334190" y="4250688"/>
            <a:ext cx="82946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本质上是一个配置文件的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程序的动态加载、热更新运行时抽象层（类似于 </a:t>
            </a:r>
            <a:r>
              <a:rPr lang="en-US" altLang="zh-CN" sz="1400" dirty="0"/>
              <a:t>RPC </a:t>
            </a:r>
            <a:r>
              <a:rPr lang="zh-CN" altLang="en-US" sz="1400" dirty="0"/>
              <a:t>的思想）不局限于某些特定的库，可以借助其他框架实现不支持 </a:t>
            </a:r>
            <a:r>
              <a:rPr lang="en-US" altLang="zh-CN" sz="1400" dirty="0"/>
              <a:t>BTF </a:t>
            </a:r>
            <a:r>
              <a:rPr lang="zh-CN" altLang="en-US" sz="1400" dirty="0"/>
              <a:t>的运行方案、低内核版本的支持等。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3D74E7-F6B1-F1D8-AA12-B6C03D604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6" y="1305321"/>
            <a:ext cx="5217582" cy="24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5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213034" y="1890365"/>
            <a:ext cx="26276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架构 </a:t>
            </a:r>
            <a:r>
              <a:rPr lang="en-US" altLang="zh-CN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&amp; </a:t>
            </a: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生态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34A600-0DAD-5449-14E9-FB242FAF4BF4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D88086-D980-3365-051F-720FCFE4CCE1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DC6EC5C-7B4D-6A5E-22B9-CE0988413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FD27B80-47FF-7A93-3454-DEB49DCD9584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0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例:这里是标题标题标题"/>
          <p:cNvSpPr txBox="1"/>
          <p:nvPr/>
        </p:nvSpPr>
        <p:spPr>
          <a:xfrm>
            <a:off x="2530824" y="278013"/>
            <a:ext cx="4082353" cy="4868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466" tIns="8466" rIns="8466" bIns="8466"/>
          <a:lstStyle>
            <a:lvl1pPr defTabSz="366888">
              <a:defRPr sz="8000">
                <a:solidFill>
                  <a:srgbClr val="1E1E1E"/>
                </a:solidFill>
                <a:latin typeface="Alibaba PuHuiTi 2 55 Regular"/>
                <a:ea typeface="Alibaba PuHuiTi 2 55 Regular"/>
                <a:cs typeface="Alibaba PuHuiTi 2 55 Regular"/>
                <a:sym typeface="Alibaba PuHuiTi 2 55 Regular"/>
              </a:defRPr>
            </a:lvl1pPr>
          </a:lstStyle>
          <a:p>
            <a:r>
              <a:rPr lang="zh-CN" altLang="en-US" sz="3000" dirty="0"/>
              <a:t>系统架构</a:t>
            </a:r>
            <a:endParaRPr sz="3000" dirty="0"/>
          </a:p>
        </p:txBody>
      </p:sp>
      <p:sp>
        <p:nvSpPr>
          <p:cNvPr id="282" name="文本框 1" hidden="1"/>
          <p:cNvSpPr txBox="1"/>
          <p:nvPr/>
        </p:nvSpPr>
        <p:spPr>
          <a:xfrm>
            <a:off x="-1125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413"/>
          </a:p>
          <a:p>
            <a:pPr>
              <a:buClr>
                <a:srgbClr val="FFFFFF"/>
              </a:buClr>
            </a:pPr>
            <a:r>
              <a:rPr lang="en-US" sz="506">
                <a:solidFill>
                  <a:srgbClr val="FFFFFF"/>
                </a:solidFill>
              </a:rPr>
              <a:t>BBAAD9C20180234D78A0072836F0B46062B9B20715048B20A6D98139B1532BF60B44BC38916EFB0222692908C84601EBEFF921AA61D02B411BBFC202745E22D524F665ADBA25769744C22C076802468F5E40E9EA74477153B8EBE19701812C28DCC6229FDE3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527EA4-2B05-7345-1B34-C9705893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64" y="845713"/>
            <a:ext cx="5392211" cy="391708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872896-99D2-CA42-96A4-E8A1019DF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140" y="264007"/>
            <a:ext cx="11112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文档</a:t>
            </a:r>
            <a:endParaRPr lang="en-US" altLang="zh-CN" sz="3600" b="1" dirty="0">
              <a:solidFill>
                <a:schemeClr val="accent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82506A-30E8-522A-E8AD-DD303695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60" y="910338"/>
            <a:ext cx="6758756" cy="341517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C75F541-17F9-C9E1-6357-E6A34AD52B7C}"/>
              </a:ext>
            </a:extLst>
          </p:cNvPr>
          <p:cNvSpPr txBox="1"/>
          <p:nvPr/>
        </p:nvSpPr>
        <p:spPr>
          <a:xfrm>
            <a:off x="1550505" y="4560314"/>
            <a:ext cx="7434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详细的文档和教程网站：</a:t>
            </a:r>
            <a:r>
              <a:rPr lang="en-US" altLang="zh-CN" sz="1800" dirty="0"/>
              <a:t>https://eunomia-bpf.github.io/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188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8715" y="184940"/>
            <a:ext cx="37924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6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Github</a:t>
            </a:r>
            <a:r>
              <a:rPr lang="en-US" altLang="zh-CN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Template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AA3F3-B04A-F786-B2B4-75BD8443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69" y="923905"/>
            <a:ext cx="7566661" cy="35503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E942B4-FA93-58CF-9C6A-96CE790AAF28}"/>
              </a:ext>
            </a:extLst>
          </p:cNvPr>
          <p:cNvSpPr txBox="1"/>
          <p:nvPr/>
        </p:nvSpPr>
        <p:spPr>
          <a:xfrm>
            <a:off x="4163637" y="4558450"/>
            <a:ext cx="46488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本地不需要安装配置任何</a:t>
            </a:r>
            <a:r>
              <a:rPr lang="zh-CN" altLang="en-US" sz="2000" dirty="0">
                <a:solidFill>
                  <a:srgbClr val="121212"/>
                </a:solidFill>
                <a:latin typeface="-apple-system"/>
              </a:rPr>
              <a:t>编译环境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6307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2495955" y="271039"/>
            <a:ext cx="41520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在线编译运行、快速体验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2498677-E176-C490-F71E-B86B6E9122E8}"/>
              </a:ext>
            </a:extLst>
          </p:cNvPr>
          <p:cNvSpPr txBox="1"/>
          <p:nvPr/>
        </p:nvSpPr>
        <p:spPr>
          <a:xfrm>
            <a:off x="420824" y="752718"/>
            <a:ext cx="79016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Consolas" panose="020B0609020204030204" pitchFamily="49" charset="0"/>
              </a:rPr>
              <a:t>提供前端和快速上手平台：只需要在网页上编写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内核态程序，即可一键完成在线编译、在线查看运行结果；也可以直接下载编译好的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字节码在本地一键运行；</a:t>
            </a:r>
            <a:r>
              <a:rPr lang="en-US" altLang="zh-CN" sz="1800" dirty="0">
                <a:latin typeface="Consolas" panose="020B0609020204030204" pitchFamily="49" charset="0"/>
              </a:rPr>
              <a:t> https://bolipi.com/ebpf/home/online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1A745E-74AB-4BDC-1208-BFF50F9B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6" y="1646971"/>
            <a:ext cx="7901645" cy="33828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929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152480" y="1802153"/>
            <a:ext cx="25010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B54914-BC29-8F95-8836-14CE619FA68B}"/>
              </a:ext>
            </a:extLst>
          </p:cNvPr>
          <p:cNvSpPr txBox="1"/>
          <p:nvPr/>
        </p:nvSpPr>
        <p:spPr>
          <a:xfrm>
            <a:off x="1915840" y="1751866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F4F808-8088-674D-4142-7D10A7F67ECB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A5A81263-5840-C33D-93FF-9CB67B611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C77C76-5577-FF7F-278C-7AE46E509DE3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05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EFDD470-CF5F-343A-5824-AE69DB1413C7}"/>
              </a:ext>
            </a:extLst>
          </p:cNvPr>
          <p:cNvSpPr txBox="1"/>
          <p:nvPr/>
        </p:nvSpPr>
        <p:spPr>
          <a:xfrm>
            <a:off x="603362" y="850664"/>
            <a:ext cx="7975374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latin typeface="Consolas" panose="020B0609020204030204" pitchFamily="49" charset="0"/>
              </a:rPr>
              <a:t>eunomia-bpf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本质上是一套使用配置文件进行 </a:t>
            </a:r>
            <a:r>
              <a:rPr lang="en-US" altLang="zh-CN" sz="1800" dirty="0" err="1">
                <a:latin typeface="Consolas" panose="020B0609020204030204" pitchFamily="49" charset="0"/>
              </a:rPr>
              <a:t>eBPF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程序动态加载的标准，以及帮助获取配置信息的编译工具链，来：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让开发者专注于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内核程序的编写，简化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程序的开发、分发、运行；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尽可能复用现有的生态，避免重复造轮子；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后端的运行时可以是多种多样的，只需要能正确通过配置文件进行加载即可：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可以选择标准的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在 </a:t>
            </a:r>
            <a:r>
              <a:rPr lang="en-US" altLang="zh-CN" sz="1600" dirty="0">
                <a:latin typeface="Consolas" panose="020B0609020204030204" pitchFamily="49" charset="0"/>
              </a:rPr>
              <a:t>C/C++ </a:t>
            </a:r>
            <a:r>
              <a:rPr lang="zh-CN" altLang="en-US" sz="1600" dirty="0">
                <a:latin typeface="Consolas" panose="020B0609020204030204" pitchFamily="49" charset="0"/>
              </a:rPr>
              <a:t>语言中进行开发，或者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-go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latin typeface="Consolas" panose="020B0609020204030204" pitchFamily="49" charset="0"/>
              </a:rPr>
              <a:t>libbpf-rs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或者希望具有远程编译的特性，需要对低内核版本进行适配，也可以选择 </a:t>
            </a:r>
            <a:r>
              <a:rPr lang="en-US" altLang="zh-CN" sz="1600" dirty="0" err="1">
                <a:latin typeface="Consolas" panose="020B0609020204030204" pitchFamily="49" charset="0"/>
              </a:rPr>
              <a:t>Coolbpf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 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的实现；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可以在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中加载和处理配置文件信息，也可以很方便地和大型系统做集成，嵌入到一个大型的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程序管理、编排、可视化系统中作为一个动态加载器使用；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dirty="0">
                <a:latin typeface="Consolas" panose="020B0609020204030204" pitchFamily="49" charset="0"/>
              </a:rPr>
              <a:t>我们提供的基于 </a:t>
            </a:r>
            <a:r>
              <a:rPr lang="en-US" altLang="zh-CN" sz="1800" dirty="0" err="1">
                <a:latin typeface="Consolas" panose="020B0609020204030204" pitchFamily="49" charset="0"/>
              </a:rPr>
              <a:t>libbpf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zh-CN" altLang="en-US" sz="1800" dirty="0">
                <a:latin typeface="Consolas" panose="020B0609020204030204" pitchFamily="49" charset="0"/>
              </a:rPr>
              <a:t>的动态加载运行时示例实现，代码仅不到 </a:t>
            </a:r>
            <a:r>
              <a:rPr lang="en-US" altLang="zh-CN" sz="1800" dirty="0">
                <a:latin typeface="Consolas" panose="020B0609020204030204" pitchFamily="49" charset="0"/>
              </a:rPr>
              <a:t>1k </a:t>
            </a:r>
            <a:r>
              <a:rPr lang="zh-CN" altLang="en-US" sz="1800" dirty="0">
                <a:latin typeface="Consolas" panose="020B0609020204030204" pitchFamily="49" charset="0"/>
              </a:rPr>
              <a:t>行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792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377881" y="4713746"/>
            <a:ext cx="527048" cy="307777"/>
          </a:xfrm>
        </p:spPr>
        <p:txBody>
          <a:bodyPr/>
          <a:lstStyle/>
          <a:p>
            <a:fld id="{ACBECEF1-1935-4692-9C86-5FD89D9EDF46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3577982" y="271039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未来的计划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4452240" y="752719"/>
            <a:ext cx="27761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F2428904-3781-6A2F-1D9B-B913F7565750}"/>
              </a:ext>
            </a:extLst>
          </p:cNvPr>
          <p:cNvSpPr txBox="1"/>
          <p:nvPr/>
        </p:nvSpPr>
        <p:spPr>
          <a:xfrm>
            <a:off x="603362" y="850664"/>
            <a:ext cx="797537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Consolas" panose="020B0609020204030204" pitchFamily="49" charset="0"/>
              </a:rPr>
              <a:t>提供一套标准化的、从配置文件和 </a:t>
            </a:r>
            <a:r>
              <a:rPr lang="en-US" altLang="zh-CN" sz="1800" dirty="0">
                <a:latin typeface="Consolas" panose="020B0609020204030204" pitchFamily="49" charset="0"/>
              </a:rPr>
              <a:t>WASM </a:t>
            </a:r>
            <a:r>
              <a:rPr lang="zh-CN" altLang="en-US" sz="1800" dirty="0">
                <a:latin typeface="Consolas" panose="020B0609020204030204" pitchFamily="49" charset="0"/>
              </a:rPr>
              <a:t>出发的动态加载方案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SIG </a:t>
            </a:r>
            <a:r>
              <a:rPr lang="zh-CN" altLang="en-US" sz="1600" dirty="0">
                <a:latin typeface="Consolas" panose="020B0609020204030204" pitchFamily="49" charset="0"/>
              </a:rPr>
              <a:t>社区的其他成员一起讨论并形成一个具体的 </a:t>
            </a:r>
            <a:r>
              <a:rPr lang="en-US" altLang="zh-CN" sz="1600" dirty="0">
                <a:latin typeface="Consolas" panose="020B0609020204030204" pitchFamily="49" charset="0"/>
              </a:rPr>
              <a:t>API </a:t>
            </a:r>
            <a:r>
              <a:rPr lang="zh-CN" altLang="en-US" sz="1600" dirty="0">
                <a:latin typeface="Consolas" panose="020B0609020204030204" pitchFamily="49" charset="0"/>
              </a:rPr>
              <a:t>标准，提供更完善和稳定的 </a:t>
            </a:r>
            <a:r>
              <a:rPr lang="en-US" altLang="zh-CN" sz="1600" dirty="0">
                <a:latin typeface="Consolas" panose="020B0609020204030204" pitchFamily="49" charset="0"/>
              </a:rPr>
              <a:t>API </a:t>
            </a:r>
            <a:r>
              <a:rPr lang="zh-CN" altLang="en-US" sz="1600" dirty="0">
                <a:latin typeface="Consolas" panose="020B0609020204030204" pitchFamily="49" charset="0"/>
              </a:rPr>
              <a:t>、配置文件、和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镜像定义；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尝试和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上游社区对接，例如 </a:t>
            </a:r>
            <a:r>
              <a:rPr lang="en-US" altLang="zh-CN" sz="1600" dirty="0" err="1">
                <a:latin typeface="Consolas" panose="020B0609020204030204" pitchFamily="49" charset="0"/>
              </a:rPr>
              <a:t>bpftool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 err="1">
                <a:latin typeface="Consolas" panose="020B0609020204030204" pitchFamily="49" charset="0"/>
              </a:rPr>
              <a:t>libbpf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尝试和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上游社区对接，提供从</a:t>
            </a:r>
            <a:r>
              <a:rPr lang="en-US" altLang="zh-CN" sz="1600" dirty="0">
                <a:latin typeface="Consolas" panose="020B0609020204030204" pitchFamily="49" charset="0"/>
              </a:rPr>
              <a:t> WASI </a:t>
            </a:r>
            <a:r>
              <a:rPr lang="zh-CN" altLang="en-US" sz="1600" dirty="0">
                <a:latin typeface="Consolas" panose="020B0609020204030204" pitchFamily="49" charset="0"/>
              </a:rPr>
              <a:t>动态加载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程序的能力；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endParaRPr lang="en-US" altLang="zh-CN" sz="1800" dirty="0">
              <a:latin typeface="Consolas" panose="020B0609020204030204" pitchFamily="49" charset="0"/>
            </a:endParaRPr>
          </a:p>
          <a:p>
            <a:r>
              <a:rPr lang="zh-CN" altLang="en-US" sz="1800" b="0" dirty="0">
                <a:effectLst/>
                <a:latin typeface="Consolas" panose="020B0609020204030204" pitchFamily="49" charset="0"/>
              </a:rPr>
              <a:t>和其他社区合作，完善 </a:t>
            </a:r>
            <a:r>
              <a:rPr lang="en-US" altLang="zh-CN" sz="18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800" b="0" dirty="0">
                <a:effectLst/>
                <a:latin typeface="Consolas" panose="020B0609020204030204" pitchFamily="49" charset="0"/>
              </a:rPr>
              <a:t>相关生态；</a:t>
            </a:r>
            <a:endParaRPr lang="en-US" altLang="zh-CN" sz="1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LMP </a:t>
            </a:r>
            <a:r>
              <a:rPr lang="zh-CN" altLang="en-US" sz="1600" dirty="0">
                <a:latin typeface="Consolas" panose="020B0609020204030204" pitchFamily="49" charset="0"/>
              </a:rPr>
              <a:t>社区一起完成基于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和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分发运行方案；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借助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，提供更好的低内核版本的支持、远程编译和分发支持等；也可以给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添加使用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模块、更多的语言进行用户态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API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开发的能力，以及让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Coolbpf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也能编写内核态代码即可运行；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effectLst/>
                <a:latin typeface="Consolas" panose="020B0609020204030204" pitchFamily="49" charset="0"/>
              </a:rPr>
              <a:t>其他：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提供更完善的文档；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更完善的 </a:t>
            </a:r>
            <a:r>
              <a:rPr lang="en-US" altLang="zh-CN" sz="1600" dirty="0">
                <a:latin typeface="Consolas" panose="020B0609020204030204" pitchFamily="49" charset="0"/>
              </a:rPr>
              <a:t>OCI </a:t>
            </a:r>
            <a:r>
              <a:rPr lang="zh-CN" altLang="en-US" sz="1600" dirty="0">
                <a:latin typeface="Consolas" panose="020B0609020204030204" pitchFamily="49" charset="0"/>
              </a:rPr>
              <a:t>镜像和 </a:t>
            </a:r>
            <a:r>
              <a:rPr lang="en-US" altLang="zh-CN" sz="1600" dirty="0">
                <a:latin typeface="Consolas" panose="020B0609020204030204" pitchFamily="49" charset="0"/>
              </a:rPr>
              <a:t>WASM </a:t>
            </a:r>
            <a:r>
              <a:rPr lang="zh-CN" altLang="en-US" sz="1600" dirty="0">
                <a:latin typeface="Consolas" panose="020B0609020204030204" pitchFamily="49" charset="0"/>
              </a:rPr>
              <a:t>支持；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支持更多的架构：</a:t>
            </a:r>
            <a:r>
              <a:rPr lang="zh-CN" altLang="en-US" sz="1600" dirty="0">
                <a:latin typeface="Consolas" panose="020B0609020204030204" pitchFamily="49" charset="0"/>
              </a:rPr>
              <a:t>除了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arm/x86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之外，还可以</a:t>
            </a:r>
            <a:r>
              <a:rPr lang="zh-CN" altLang="en-US" sz="1600" dirty="0">
                <a:latin typeface="Consolas" panose="020B0609020204030204" pitchFamily="49" charset="0"/>
              </a:rPr>
              <a:t>支持 </a:t>
            </a:r>
            <a:r>
              <a:rPr lang="en-US" altLang="zh-CN" sz="1600" dirty="0">
                <a:latin typeface="Consolas" panose="020B0609020204030204" pitchFamily="49" charset="0"/>
              </a:rPr>
              <a:t>RISC-V </a:t>
            </a:r>
            <a:r>
              <a:rPr lang="zh-CN" altLang="en-US" sz="1600" dirty="0">
                <a:latin typeface="Consolas" panose="020B0609020204030204" pitchFamily="49" charset="0"/>
              </a:rPr>
              <a:t>等；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647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5"/>
          <p:cNvSpPr txBox="1">
            <a:spLocks noChangeArrowheads="1"/>
          </p:cNvSpPr>
          <p:nvPr/>
        </p:nvSpPr>
        <p:spPr bwMode="auto">
          <a:xfrm>
            <a:off x="3404912" y="1866579"/>
            <a:ext cx="20377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CD1F0B-97D9-30F1-808A-8EE3B61E9D32}"/>
              </a:ext>
            </a:extLst>
          </p:cNvPr>
          <p:cNvSpPr txBox="1"/>
          <p:nvPr/>
        </p:nvSpPr>
        <p:spPr>
          <a:xfrm>
            <a:off x="2307618" y="1861160"/>
            <a:ext cx="1010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54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10D60336-F353-C1B4-4E8C-31A2BB10C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4222" y="1773676"/>
            <a:ext cx="920586" cy="92058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84EA274-E8E2-8A27-17F2-71C9A1036AC8}"/>
              </a:ext>
            </a:extLst>
          </p:cNvPr>
          <p:cNvSpPr txBox="1"/>
          <p:nvPr/>
        </p:nvSpPr>
        <p:spPr>
          <a:xfrm>
            <a:off x="2487251" y="1898777"/>
            <a:ext cx="73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36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1346200" y="2377440"/>
            <a:ext cx="6591300" cy="701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40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Thanks for watching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4411462" y="3082046"/>
            <a:ext cx="27954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 descr="e7d195523061f1c09e9d68d7cf438b91ef959ecb14fc25d26BBA7F7DBC18E55DFF4014AF651F0BF2569D4B6C1DA7F1A4683A481403BD872FC687266AD13265C1DE7C373772FD8728ABDD69ADD03BFF5BE2862BC891DBB79E43A8244B4D7DEEF5699FBCECC4B588A2B2DB873A491956D064FEA000E55D99376C74C72843D12C9B3B90E2D60B285D6553FF3EF3DB706EFF"/>
          <p:cNvSpPr txBox="1">
            <a:spLocks noChangeArrowheads="1"/>
          </p:cNvSpPr>
          <p:nvPr/>
        </p:nvSpPr>
        <p:spPr bwMode="auto">
          <a:xfrm>
            <a:off x="3985269" y="3315631"/>
            <a:ext cx="2071900" cy="3067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defTabSz="514350" fontAlgn="base">
              <a:spcBef>
                <a:spcPct val="0"/>
              </a:spcBef>
              <a:spcAft>
                <a:spcPct val="0"/>
              </a:spcAft>
              <a:tabLst>
                <a:tab pos="2149475" algn="l"/>
              </a:tabLst>
            </a:pPr>
            <a:r>
              <a:rPr lang="en-US" altLang="zh-CN" sz="1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Date: 2022.11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5">
            <a:extLst>
              <a:ext uri="{FF2B5EF4-FFF2-40B4-BE49-F238E27FC236}">
                <a16:creationId xmlns:a16="http://schemas.microsoft.com/office/drawing/2014/main" id="{4323ACE2-5093-016B-64E5-85BC55724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201" y="216299"/>
            <a:ext cx="505458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 err="1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eBPF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：一个革命性的技术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1A4F1B-4CD3-9080-3312-7E9C5E9EA144}"/>
              </a:ext>
            </a:extLst>
          </p:cNvPr>
          <p:cNvSpPr txBox="1"/>
          <p:nvPr/>
        </p:nvSpPr>
        <p:spPr>
          <a:xfrm>
            <a:off x="440022" y="1124986"/>
            <a:ext cx="265747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与内核的关系有点类似于 </a:t>
            </a:r>
            <a:r>
              <a:rPr lang="en-US" altLang="zh-CN" sz="1600" b="0" i="0" dirty="0">
                <a:solidFill>
                  <a:srgbClr val="00B050"/>
                </a:solidFill>
                <a:effectLst/>
                <a:latin typeface="-apple-system"/>
              </a:rPr>
              <a:t>JavaScript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或者 </a:t>
            </a:r>
            <a:r>
              <a:rPr lang="en-US" altLang="zh-CN" sz="1600" b="0" i="0" dirty="0">
                <a:solidFill>
                  <a:srgbClr val="00B050"/>
                </a:solidFill>
                <a:effectLst/>
                <a:latin typeface="-apple-system"/>
              </a:rPr>
              <a:t>WASM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与浏览器内核的关系。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 提供了一种新的</a:t>
            </a:r>
            <a:r>
              <a:rPr lang="zh-CN" altLang="en-US" sz="1600" b="0" i="0" dirty="0">
                <a:solidFill>
                  <a:srgbClr val="00B050"/>
                </a:solidFill>
                <a:effectLst/>
                <a:latin typeface="-apple-system"/>
              </a:rPr>
              <a:t>内核可编程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的选项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6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程序架构强调</a:t>
            </a:r>
            <a:r>
              <a:rPr lang="zh-CN" altLang="en-US" sz="1600" b="0" i="0" dirty="0">
                <a:solidFill>
                  <a:srgbClr val="00B050"/>
                </a:solidFill>
                <a:effectLst/>
                <a:latin typeface="-apple-system"/>
              </a:rPr>
              <a:t>安全性和稳定性</a:t>
            </a:r>
            <a:r>
              <a:rPr lang="zh-CN" altLang="en-US" sz="1600" b="0" i="0" dirty="0">
                <a:solidFill>
                  <a:srgbClr val="121212"/>
                </a:solidFill>
                <a:effectLst/>
                <a:latin typeface="-apple-system"/>
              </a:rPr>
              <a:t>，不需要重新编译内核，使用更加便捷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多种应用方式和多种 </a:t>
            </a:r>
            <a:r>
              <a:rPr lang="en-US" altLang="zh-CN" sz="16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-apple-system"/>
              </a:rPr>
              <a:t>程序类型</a:t>
            </a:r>
            <a:endParaRPr lang="en-US" altLang="zh-CN" sz="16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6082EDC-214F-05E2-1E15-D08F16CB3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557" y="1395882"/>
            <a:ext cx="51339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75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732854" y="1470307"/>
            <a:ext cx="79818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一般来说，一个完整的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应用程序分为用户空间程序和内核程序两部分：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zh-CN" altLang="en-US" sz="1800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用户空间程序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：加载、控制 </a:t>
            </a:r>
            <a:r>
              <a:rPr lang="en-US" altLang="zh-CN" sz="1800" b="0" i="0" dirty="0" err="1"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程序、数据处理；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 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内核中的 </a:t>
            </a:r>
            <a:r>
              <a:rPr lang="en-US" altLang="zh-CN" sz="1800" b="0" i="0" dirty="0" err="1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eBPF</a:t>
            </a:r>
            <a:r>
              <a:rPr lang="en-US" altLang="zh-CN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zh-CN" altLang="en-US" sz="18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程序</a:t>
            </a:r>
            <a:r>
              <a:rPr lang="zh-CN" altLang="en-US" sz="1800" b="0" i="0" dirty="0">
                <a:effectLst/>
                <a:latin typeface="Open Sans" panose="020B0606030504020204" pitchFamily="34" charset="0"/>
              </a:rPr>
              <a:t>：事件驱动、接受用户态的控制、上传信息</a:t>
            </a:r>
            <a:endParaRPr lang="en-US" altLang="zh-CN" sz="1800" b="0" i="0" dirty="0">
              <a:effectLst/>
              <a:latin typeface="Open Sans" panose="020B0606030504020204" pitchFamily="34" charset="0"/>
            </a:endParaRPr>
          </a:p>
          <a:p>
            <a:pPr algn="l"/>
            <a:endParaRPr lang="en-US" altLang="zh-CN" sz="1800" dirty="0">
              <a:latin typeface="-apple-system"/>
            </a:endParaRPr>
          </a:p>
          <a:p>
            <a:pPr algn="l"/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eBPF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程序的基础设施：除了内核的加载器和运行时之外，通常还需要用户态的辅助加载框架和通信框架如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BCC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libbpf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等，以及对应的编译工具链 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Clang/LLVM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、辅助工具 </a:t>
            </a:r>
            <a:r>
              <a:rPr lang="en-US" altLang="zh-CN" sz="1800" dirty="0" err="1">
                <a:solidFill>
                  <a:srgbClr val="121212"/>
                </a:solidFill>
                <a:latin typeface="-apple-system"/>
              </a:rPr>
              <a:t>bpftool</a:t>
            </a:r>
            <a:r>
              <a:rPr lang="en-US" altLang="zh-CN" sz="1800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等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131021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642701" y="1470307"/>
            <a:ext cx="7981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常见的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开发和部署使用方式：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/>
              <a:t>BCC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bpftrace</a:t>
            </a:r>
            <a:r>
              <a:rPr lang="en-US" altLang="zh-CN" sz="1800" dirty="0"/>
              <a:t> </a:t>
            </a:r>
            <a:r>
              <a:rPr lang="zh-CN" altLang="en-US" sz="1800" dirty="0"/>
              <a:t>为代表的脚本方式编写和分发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819955" y="2622997"/>
            <a:ext cx="1592687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902039" y="2622997"/>
            <a:ext cx="150253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编写用户态的加载处理代码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E42CE-AF11-5D88-3751-53B01870B62E}"/>
              </a:ext>
            </a:extLst>
          </p:cNvPr>
          <p:cNvSpPr/>
          <p:nvPr/>
        </p:nvSpPr>
        <p:spPr>
          <a:xfrm>
            <a:off x="6744237" y="2622998"/>
            <a:ext cx="1953297" cy="5537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运行时动态编译运行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412642" y="2899893"/>
            <a:ext cx="489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9269F3-2B3B-E101-1E78-6B2208A9B9D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404575" y="2899893"/>
            <a:ext cx="2339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E3777F2-617B-11A8-9EBB-5889AA8AE612}"/>
              </a:ext>
            </a:extLst>
          </p:cNvPr>
          <p:cNvSpPr/>
          <p:nvPr/>
        </p:nvSpPr>
        <p:spPr>
          <a:xfrm>
            <a:off x="4823138" y="2321955"/>
            <a:ext cx="1502536" cy="4394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以源代码方式分发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768BBB-7EFB-7858-CA09-14F68A03D724}"/>
              </a:ext>
            </a:extLst>
          </p:cNvPr>
          <p:cNvSpPr txBox="1"/>
          <p:nvPr/>
        </p:nvSpPr>
        <p:spPr>
          <a:xfrm>
            <a:off x="2869842" y="3453684"/>
            <a:ext cx="53039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部署依赖 </a:t>
            </a:r>
            <a:r>
              <a:rPr lang="en-US" altLang="zh-CN" sz="1400" dirty="0"/>
              <a:t>Clang/LLVM </a:t>
            </a:r>
            <a:r>
              <a:rPr lang="zh-CN" altLang="en-US" sz="1400" dirty="0"/>
              <a:t>等库，每次运行都要执行 </a:t>
            </a:r>
            <a:r>
              <a:rPr lang="en-US" altLang="zh-CN" sz="1400" dirty="0"/>
              <a:t>Clang/LLVM</a:t>
            </a:r>
            <a:r>
              <a:rPr lang="zh-CN" altLang="en-US" sz="1400" dirty="0"/>
              <a:t>重新编译，编译环境配置复杂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需要编写复杂的用户态加载框架，对每个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函数分别进行加载，源代码形态的 </a:t>
            </a:r>
            <a:r>
              <a:rPr lang="en-US" altLang="zh-CN" sz="1400" dirty="0" err="1"/>
              <a:t>eBPF</a:t>
            </a:r>
            <a:r>
              <a:rPr lang="en-US" altLang="zh-CN" sz="1400" dirty="0"/>
              <a:t> </a:t>
            </a:r>
            <a:r>
              <a:rPr lang="zh-CN" altLang="en-US" sz="1400" dirty="0"/>
              <a:t>程序难以标准化分发；</a:t>
            </a:r>
            <a:endParaRPr lang="en-US" altLang="zh-CN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1400" dirty="0"/>
              <a:t>更为灵活</a:t>
            </a:r>
          </a:p>
        </p:txBody>
      </p:sp>
    </p:spTree>
    <p:extLst>
      <p:ext uri="{BB962C8B-B14F-4D97-AF65-F5344CB8AC3E}">
        <p14:creationId xmlns:p14="http://schemas.microsoft.com/office/powerpoint/2010/main" val="3119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581075" y="1182815"/>
            <a:ext cx="79818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常见的 </a:t>
            </a:r>
            <a:r>
              <a:rPr lang="en-US" altLang="zh-CN" sz="1800" b="0" i="0" dirty="0" err="1">
                <a:solidFill>
                  <a:srgbClr val="121212"/>
                </a:solidFill>
                <a:effectLst/>
                <a:latin typeface="-apple-system"/>
              </a:rPr>
              <a:t>eBPF</a:t>
            </a:r>
            <a:r>
              <a:rPr lang="en-US" altLang="zh-CN" sz="1800" b="0" i="0" dirty="0">
                <a:solidFill>
                  <a:srgbClr val="121212"/>
                </a:solidFill>
                <a:effectLst/>
                <a:latin typeface="-apple-system"/>
              </a:rPr>
              <a:t> 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开发和部署使用方式：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 err="1"/>
              <a:t>libbpf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libbpf</a:t>
            </a:r>
            <a:r>
              <a:rPr lang="en-US" altLang="zh-CN" sz="1800" dirty="0"/>
              <a:t>-go/</a:t>
            </a:r>
            <a:r>
              <a:rPr lang="en-US" altLang="zh-CN" sz="1800" dirty="0" err="1"/>
              <a:t>rs</a:t>
            </a:r>
            <a:r>
              <a:rPr lang="zh-CN" altLang="en-US" sz="1800" dirty="0"/>
              <a:t>、</a:t>
            </a:r>
            <a:r>
              <a:rPr lang="en-US" altLang="zh-CN" sz="1800" dirty="0"/>
              <a:t>cilium/</a:t>
            </a:r>
            <a:r>
              <a:rPr lang="en-US" altLang="zh-CN" sz="1800" dirty="0" err="1"/>
              <a:t>ebpf</a:t>
            </a:r>
            <a:r>
              <a:rPr lang="en-US" altLang="zh-CN" sz="1800" dirty="0"/>
              <a:t> </a:t>
            </a:r>
            <a:r>
              <a:rPr lang="zh-CN" altLang="en-US" sz="1800" dirty="0"/>
              <a:t>等 </a:t>
            </a:r>
            <a:r>
              <a:rPr lang="en-US" altLang="zh-CN" sz="1800" dirty="0"/>
              <a:t>CO-RE</a:t>
            </a:r>
            <a:r>
              <a:rPr lang="zh-CN" altLang="en-US" sz="1800" dirty="0"/>
              <a:t>（一次编译、到处运行）框架</a:t>
            </a:r>
            <a:endParaRPr lang="en-US" altLang="zh-CN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C398B59-4D2C-20D5-8D60-84152BEB5616}"/>
              </a:ext>
            </a:extLst>
          </p:cNvPr>
          <p:cNvSpPr/>
          <p:nvPr/>
        </p:nvSpPr>
        <p:spPr>
          <a:xfrm>
            <a:off x="847537" y="2360092"/>
            <a:ext cx="1373746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编写、编译内核态代码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092E4E5-CFAC-03F1-ACA6-1717BA37BEF5}"/>
              </a:ext>
            </a:extLst>
          </p:cNvPr>
          <p:cNvSpPr/>
          <p:nvPr/>
        </p:nvSpPr>
        <p:spPr>
          <a:xfrm>
            <a:off x="2622674" y="2346102"/>
            <a:ext cx="1687133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 </a:t>
            </a:r>
            <a:r>
              <a:rPr lang="en-US" altLang="zh-CN" dirty="0" err="1"/>
              <a:t>bpf.o</a:t>
            </a:r>
            <a:endParaRPr lang="en-US" altLang="zh-CN" dirty="0"/>
          </a:p>
          <a:p>
            <a:pPr algn="ctr"/>
            <a:r>
              <a:rPr lang="en-US" altLang="zh-CN" dirty="0"/>
              <a:t>BPF </a:t>
            </a:r>
            <a:r>
              <a:rPr lang="zh-CN" altLang="en-US" dirty="0"/>
              <a:t>二进制程序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FE42CE-AF11-5D88-3751-53B01870B62E}"/>
              </a:ext>
            </a:extLst>
          </p:cNvPr>
          <p:cNvSpPr/>
          <p:nvPr/>
        </p:nvSpPr>
        <p:spPr>
          <a:xfrm>
            <a:off x="5013960" y="2217715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C/C++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AF63A7-536C-4F76-7543-67FCA9653B4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2221283" y="2622998"/>
            <a:ext cx="401391" cy="13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D9269F3-2B3B-E101-1E78-6B2208A9B9D2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309807" y="2422884"/>
            <a:ext cx="704153" cy="200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9F3A7D9A-5966-5F82-D648-597417EA8093}"/>
              </a:ext>
            </a:extLst>
          </p:cNvPr>
          <p:cNvSpPr/>
          <p:nvPr/>
        </p:nvSpPr>
        <p:spPr>
          <a:xfrm>
            <a:off x="5024907" y="2811644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go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15680F8-D7E5-979C-3058-8BD226B141EC}"/>
              </a:ext>
            </a:extLst>
          </p:cNvPr>
          <p:cNvSpPr/>
          <p:nvPr/>
        </p:nvSpPr>
        <p:spPr>
          <a:xfrm>
            <a:off x="5024907" y="3406356"/>
            <a:ext cx="1185072" cy="4103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rust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0486B4A-EF00-6630-E7E8-18B56FE85F6E}"/>
              </a:ext>
            </a:extLst>
          </p:cNvPr>
          <p:cNvCxnSpPr>
            <a:stCxn id="7" idx="3"/>
            <a:endCxn id="32" idx="1"/>
          </p:cNvCxnSpPr>
          <p:nvPr/>
        </p:nvCxnSpPr>
        <p:spPr>
          <a:xfrm>
            <a:off x="4309807" y="2622998"/>
            <a:ext cx="715100" cy="393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0A61266-8A16-6154-ABFE-BABCD06F5A7D}"/>
              </a:ext>
            </a:extLst>
          </p:cNvPr>
          <p:cNvCxnSpPr>
            <a:stCxn id="7" idx="3"/>
            <a:endCxn id="33" idx="1"/>
          </p:cNvCxnSpPr>
          <p:nvPr/>
        </p:nvCxnSpPr>
        <p:spPr>
          <a:xfrm>
            <a:off x="4309807" y="2622998"/>
            <a:ext cx="715100" cy="98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30521E49-3991-0415-BF8A-5A4FAE3D0814}"/>
              </a:ext>
            </a:extLst>
          </p:cNvPr>
          <p:cNvSpPr/>
          <p:nvPr/>
        </p:nvSpPr>
        <p:spPr>
          <a:xfrm>
            <a:off x="6890197" y="2650969"/>
            <a:ext cx="1687133" cy="5767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以包含预编译 </a:t>
            </a:r>
            <a:r>
              <a:rPr lang="en-US" altLang="zh-CN" dirty="0"/>
              <a:t>BPF </a:t>
            </a:r>
            <a:r>
              <a:rPr lang="zh-CN" altLang="en-US" dirty="0"/>
              <a:t>代码的二进制分发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2C3821C-C1EA-CB7F-9E01-48CDDA315D2F}"/>
              </a:ext>
            </a:extLst>
          </p:cNvPr>
          <p:cNvCxnSpPr>
            <a:stCxn id="8" idx="3"/>
            <a:endCxn id="45" idx="1"/>
          </p:cNvCxnSpPr>
          <p:nvPr/>
        </p:nvCxnSpPr>
        <p:spPr>
          <a:xfrm>
            <a:off x="6199032" y="2422884"/>
            <a:ext cx="691165" cy="51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0ED5DE7-7683-31D0-8960-56D31371C552}"/>
              </a:ext>
            </a:extLst>
          </p:cNvPr>
          <p:cNvCxnSpPr>
            <a:stCxn id="32" idx="3"/>
            <a:endCxn id="45" idx="1"/>
          </p:cNvCxnSpPr>
          <p:nvPr/>
        </p:nvCxnSpPr>
        <p:spPr>
          <a:xfrm flipV="1">
            <a:off x="6209979" y="2939348"/>
            <a:ext cx="680218" cy="77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7CF2BE5C-A1F5-A25C-F3F7-916291D69D5D}"/>
              </a:ext>
            </a:extLst>
          </p:cNvPr>
          <p:cNvCxnSpPr>
            <a:stCxn id="33" idx="3"/>
            <a:endCxn id="45" idx="1"/>
          </p:cNvCxnSpPr>
          <p:nvPr/>
        </p:nvCxnSpPr>
        <p:spPr>
          <a:xfrm flipV="1">
            <a:off x="6209979" y="2939348"/>
            <a:ext cx="680218" cy="67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10D87DF7-3B90-6805-B94C-843CBFC84EE9}"/>
              </a:ext>
            </a:extLst>
          </p:cNvPr>
          <p:cNvSpPr/>
          <p:nvPr/>
        </p:nvSpPr>
        <p:spPr>
          <a:xfrm>
            <a:off x="4833548" y="3971459"/>
            <a:ext cx="2022091" cy="5419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多种不同的用户态加载框架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C86DAC-5164-125B-73EE-C0A821E1D98F}"/>
              </a:ext>
            </a:extLst>
          </p:cNvPr>
          <p:cNvSpPr txBox="1"/>
          <p:nvPr/>
        </p:nvSpPr>
        <p:spPr>
          <a:xfrm>
            <a:off x="397099" y="3171578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更好的移植性，部署时不需要 重新编译；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需要编写或自动生成复杂的用户态加载框架；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没有标准的分发方案；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C</a:t>
            </a:r>
            <a:r>
              <a:rPr lang="zh-CN" altLang="en-US" sz="1400" dirty="0"/>
              <a:t>、</a:t>
            </a:r>
            <a:r>
              <a:rPr lang="en-US" altLang="zh-CN" sz="1400" dirty="0"/>
              <a:t>Go</a:t>
            </a:r>
            <a:r>
              <a:rPr lang="zh-CN" altLang="en-US" sz="1400" dirty="0"/>
              <a:t>、</a:t>
            </a:r>
            <a:r>
              <a:rPr lang="en-US" altLang="zh-CN" sz="1400" dirty="0"/>
              <a:t>Rust </a:t>
            </a:r>
            <a:r>
              <a:rPr lang="zh-CN" altLang="en-US" sz="1400" dirty="0"/>
              <a:t>等框架都各自有各自的生态和 </a:t>
            </a:r>
            <a:r>
              <a:rPr lang="en-US" altLang="zh-CN" sz="1400" dirty="0"/>
              <a:t>API</a:t>
            </a:r>
            <a:r>
              <a:rPr lang="zh-CN" altLang="en-US" sz="1400" dirty="0"/>
              <a:t>，工具难以兼容、复用、管理；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内核代码和用户态代码绑定，难以动态加载和调整；</a:t>
            </a:r>
          </a:p>
        </p:txBody>
      </p:sp>
    </p:spTree>
    <p:extLst>
      <p:ext uri="{BB962C8B-B14F-4D97-AF65-F5344CB8AC3E}">
        <p14:creationId xmlns:p14="http://schemas.microsoft.com/office/powerpoint/2010/main" val="186245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87F7F-D890-365A-FB93-1627A6627078}"/>
              </a:ext>
            </a:extLst>
          </p:cNvPr>
          <p:cNvSpPr txBox="1"/>
          <p:nvPr/>
        </p:nvSpPr>
        <p:spPr>
          <a:xfrm>
            <a:off x="1014666" y="920947"/>
            <a:ext cx="675988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还</a:t>
            </a:r>
            <a:r>
              <a:rPr lang="zh-CN" altLang="en-US" sz="1800" dirty="0">
                <a:solidFill>
                  <a:srgbClr val="121212"/>
                </a:solidFill>
                <a:latin typeface="-apple-system"/>
              </a:rPr>
              <a:t>可能</a:t>
            </a:r>
            <a:r>
              <a:rPr lang="zh-CN" altLang="en-US" sz="1800" b="0" i="0" dirty="0">
                <a:solidFill>
                  <a:srgbClr val="121212"/>
                </a:solidFill>
                <a:effectLst/>
                <a:latin typeface="-apple-system"/>
              </a:rPr>
              <a:t>存在哪些不够方便的地方？</a:t>
            </a:r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sz="18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effectLst/>
                <a:latin typeface="Consolas" panose="020B0609020204030204" pitchFamily="49" charset="0"/>
              </a:rPr>
              <a:t>搭建和开发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程序是一个门槛比较高、比较复杂的工作，必须</a:t>
            </a:r>
            <a:r>
              <a:rPr lang="zh-CN" altLang="en-US" sz="16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同时关注内核态和用户态两个方面的交互和信息处理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，还要配置环境，有没有更方便的方式？</a:t>
            </a:r>
            <a:endParaRPr lang="en-US" altLang="zh-CN" sz="1600" b="0" dirty="0"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目前不同用户态语言如 </a:t>
            </a:r>
            <a:r>
              <a:rPr lang="en-US" altLang="zh-CN" sz="1600" dirty="0"/>
              <a:t>C</a:t>
            </a:r>
            <a:r>
              <a:rPr lang="zh-CN" altLang="en-US" sz="1600" dirty="0"/>
              <a:t>、</a:t>
            </a:r>
            <a:r>
              <a:rPr lang="en-US" altLang="zh-CN" sz="1600" dirty="0"/>
              <a:t>Go</a:t>
            </a:r>
            <a:r>
              <a:rPr lang="zh-CN" altLang="en-US" sz="1600" dirty="0"/>
              <a:t>、</a:t>
            </a:r>
            <a:r>
              <a:rPr lang="en-US" altLang="zh-CN" sz="1600" dirty="0"/>
              <a:t>Rust </a:t>
            </a:r>
            <a:r>
              <a:rPr lang="zh-CN" altLang="en-US" sz="1600" dirty="0"/>
              <a:t>等编写的工具难以兼容、难以</a:t>
            </a:r>
            <a:r>
              <a:rPr lang="zh-CN" altLang="en-US" sz="1600" dirty="0">
                <a:solidFill>
                  <a:srgbClr val="00B050"/>
                </a:solidFill>
              </a:rPr>
              <a:t>统一管理</a:t>
            </a:r>
            <a:r>
              <a:rPr lang="zh-CN" altLang="en-US" sz="1600" dirty="0"/>
              <a:t>，多种开发生态</a:t>
            </a:r>
            <a:r>
              <a:rPr lang="zh-CN" altLang="en-US" sz="1600" dirty="0">
                <a:solidFill>
                  <a:srgbClr val="00B050"/>
                </a:solidFill>
              </a:rPr>
              <a:t>难以整合</a:t>
            </a:r>
            <a:r>
              <a:rPr lang="zh-CN" altLang="en-US" sz="1600" dirty="0"/>
              <a:t>：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如何跨架构、跨语言和内核版本，使用标准化的方式方便又快捷的打包、分发、发布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程序，同时还需要能很方便地动态调整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程序的挂载点、参数等等？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Consolas" panose="020B0609020204030204" pitchFamily="49" charset="0"/>
              </a:rPr>
              <a:t>如何更方便地使用 </a:t>
            </a:r>
            <a:r>
              <a:rPr lang="en-US" altLang="zh-CN" sz="1600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的工具？有没有可能从云端一行命令拉下来就使用，类似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docker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那样？或者把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程序作为服务运行，通过 </a:t>
            </a:r>
            <a:r>
              <a:rPr lang="en-US" altLang="zh-CN" sz="1600" dirty="0">
                <a:latin typeface="Consolas" panose="020B0609020204030204" pitchFamily="49" charset="0"/>
              </a:rPr>
              <a:t>HTTP </a:t>
            </a:r>
            <a:r>
              <a:rPr lang="zh-CN" altLang="en-US" sz="1600" dirty="0">
                <a:latin typeface="Consolas" panose="020B0609020204030204" pitchFamily="49" charset="0"/>
              </a:rPr>
              <a:t>请求和 </a:t>
            </a:r>
            <a:r>
              <a:rPr lang="en-US" altLang="zh-CN" sz="1600" dirty="0">
                <a:latin typeface="Consolas" panose="020B0609020204030204" pitchFamily="49" charset="0"/>
              </a:rPr>
              <a:t>URL </a:t>
            </a:r>
            <a:r>
              <a:rPr lang="zh-CN" altLang="en-US" sz="1600" dirty="0">
                <a:latin typeface="Consolas" panose="020B0609020204030204" pitchFamily="49" charset="0"/>
              </a:rPr>
              <a:t>即可动态插拔运行任意一个可重定位的 </a:t>
            </a:r>
            <a:r>
              <a:rPr lang="en-US" altLang="zh-CN" sz="1600" dirty="0" err="1"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程序？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rgbClr val="121212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如何更方便地编译和分发使用 </a:t>
            </a:r>
            <a:r>
              <a:rPr lang="en-US" altLang="zh-CN" sz="1600" dirty="0" err="1">
                <a:solidFill>
                  <a:srgbClr val="121212"/>
                </a:solidFill>
                <a:latin typeface="Consolas" panose="020B0609020204030204" pitchFamily="49" charset="0"/>
              </a:rPr>
              <a:t>eBPF</a:t>
            </a:r>
            <a:r>
              <a:rPr lang="en-US" altLang="zh-CN" sz="1600" dirty="0">
                <a:solidFill>
                  <a:srgbClr val="121212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solidFill>
                  <a:srgbClr val="121212"/>
                </a:solidFill>
                <a:latin typeface="Consolas" panose="020B0609020204030204" pitchFamily="49" charset="0"/>
              </a:rPr>
              <a:t>程序？</a:t>
            </a:r>
            <a:endParaRPr lang="en-US" altLang="zh-CN" sz="1800" dirty="0">
              <a:solidFill>
                <a:srgbClr val="121212"/>
              </a:solidFill>
              <a:latin typeface="-apple-system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</p:spTree>
    <p:extLst>
      <p:ext uri="{BB962C8B-B14F-4D97-AF65-F5344CB8AC3E}">
        <p14:creationId xmlns:p14="http://schemas.microsoft.com/office/powerpoint/2010/main" val="330955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BBE4C6-510C-C8A0-2BC6-C2B7F6B7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EF1-1935-4692-9C86-5FD89D9EDF4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8BADB-3628-FC57-F70E-D2871DA4EE9F}"/>
              </a:ext>
            </a:extLst>
          </p:cNvPr>
          <p:cNvSpPr txBox="1"/>
          <p:nvPr/>
        </p:nvSpPr>
        <p:spPr>
          <a:xfrm>
            <a:off x="1778914" y="250321"/>
            <a:ext cx="734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2800" dirty="0" err="1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218131-B3A1-90AC-1321-7AEBCFF92905}"/>
              </a:ext>
            </a:extLst>
          </p:cNvPr>
          <p:cNvSpPr txBox="1"/>
          <p:nvPr/>
        </p:nvSpPr>
        <p:spPr>
          <a:xfrm>
            <a:off x="2146178" y="281098"/>
            <a:ext cx="1968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rPr>
              <a:t>项目背景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1C964-9F69-3898-A72D-A39B9404B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962" y="1595540"/>
            <a:ext cx="4691832" cy="23855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2177BDA-4E62-A34F-0425-E6DD77AD9177}"/>
              </a:ext>
            </a:extLst>
          </p:cNvPr>
          <p:cNvSpPr txBox="1"/>
          <p:nvPr/>
        </p:nvSpPr>
        <p:spPr>
          <a:xfrm>
            <a:off x="602860" y="9537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chemeClr val="accent1"/>
                </a:solidFill>
                <a:cs typeface="+mn-ea"/>
              </a:rPr>
              <a:t>WebAssembly</a:t>
            </a:r>
            <a:endParaRPr lang="en-US" altLang="zh-CN" sz="2400" dirty="0">
              <a:solidFill>
                <a:schemeClr val="accent1"/>
              </a:solidFill>
              <a:cs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AD9FA28-246E-A494-B4A7-BE670B4197A8}"/>
              </a:ext>
            </a:extLst>
          </p:cNvPr>
          <p:cNvSpPr txBox="1"/>
          <p:nvPr/>
        </p:nvSpPr>
        <p:spPr>
          <a:xfrm>
            <a:off x="602860" y="1595540"/>
            <a:ext cx="2530999" cy="1962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WebAssembly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缩写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是基于堆栈虚拟机的二进制指令格式。到现在为止，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WASM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已经发展成为一个轻量级、高性能、跨平台和多语种的软件沙盒环境，被运用于云原生软件组件，可以在非浏览器环境下运行。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wasm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的设计思路和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ebpf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也有不少相似之处。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458F712-B682-DD55-C809-6DC73A2D49E6}"/>
              </a:ext>
            </a:extLst>
          </p:cNvPr>
          <p:cNvSpPr txBox="1"/>
          <p:nvPr/>
        </p:nvSpPr>
        <p:spPr>
          <a:xfrm>
            <a:off x="671848" y="3914505"/>
            <a:ext cx="7557752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0" i="0" dirty="0" err="1">
                <a:effectLst/>
                <a:latin typeface="-apple-system"/>
              </a:rPr>
              <a:t>Docker+Wasm</a:t>
            </a:r>
            <a:r>
              <a:rPr lang="en-US" altLang="zh-CN" b="0" i="0" dirty="0">
                <a:effectLst/>
                <a:latin typeface="-apple-system"/>
              </a:rPr>
              <a:t> </a:t>
            </a:r>
            <a:r>
              <a:rPr lang="zh-CN" altLang="en-US" b="0" i="0" dirty="0">
                <a:effectLst/>
                <a:latin typeface="-apple-system"/>
              </a:rPr>
              <a:t>让开发者能够更容易</a:t>
            </a:r>
            <a:r>
              <a:rPr lang="zh-CN" altLang="en-US" i="0" dirty="0">
                <a:effectLst/>
                <a:latin typeface="-apple-system"/>
              </a:rPr>
              <a:t>地快速构建和分发使用面向 </a:t>
            </a:r>
            <a:r>
              <a:rPr lang="en-US" altLang="zh-CN" i="0" dirty="0" err="1">
                <a:effectLst/>
                <a:latin typeface="-apple-system"/>
              </a:rPr>
              <a:t>Wasm</a:t>
            </a:r>
            <a:r>
              <a:rPr lang="en-US" altLang="zh-CN" i="0" dirty="0">
                <a:effectLst/>
                <a:latin typeface="-apple-system"/>
              </a:rPr>
              <a:t> </a:t>
            </a:r>
            <a:r>
              <a:rPr lang="zh-CN" altLang="en-US" i="0" dirty="0">
                <a:effectLst/>
                <a:latin typeface="-apple-system"/>
              </a:rPr>
              <a:t>运行时的应用程序。</a:t>
            </a:r>
            <a:endParaRPr lang="zh-CN" altLang="en-US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4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72">
        <p14:conveyor dir="l"/>
      </p:transition>
    </mc:Choice>
    <mc:Fallback xmlns="">
      <p:transition advTm="37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ljMThiMTc4NTkzNGMzN2U5N2IwZTE0OTg3NGIyYT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24|1.8"/>
</p:tagLst>
</file>

<file path=ppt/theme/theme1.xml><?xml version="1.0" encoding="utf-8"?>
<a:theme xmlns:a="http://schemas.openxmlformats.org/drawingml/2006/main" name="千图网海量PPT模板www.58pic.com​​​">
  <a:themeElements>
    <a:clrScheme name="深蓝质感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2834"/>
      </a:accent1>
      <a:accent2>
        <a:srgbClr val="FEDA5B"/>
      </a:accent2>
      <a:accent3>
        <a:srgbClr val="F5821F"/>
      </a:accent3>
      <a:accent4>
        <a:srgbClr val="BCBEC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2316</TotalTime>
  <Words>2130</Words>
  <Application>Microsoft Office PowerPoint</Application>
  <PresentationFormat>全屏显示(16:9)</PresentationFormat>
  <Paragraphs>250</Paragraphs>
  <Slides>30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Alibaba PuHuiTi 2 45 Light</vt:lpstr>
      <vt:lpstr>Alibaba PuHuiTi 2 55 Regular</vt:lpstr>
      <vt:lpstr>Alibaba PuHuiTi 2 65 Medium</vt:lpstr>
      <vt:lpstr>Alibaba Sans</vt:lpstr>
      <vt:lpstr>Alibaba Sans 102</vt:lpstr>
      <vt:lpstr>-apple-system</vt:lpstr>
      <vt:lpstr>PingFang SC,PingFangSC-Medium,PingFangSC-Regular,Roboto,PingFang SC,-apple-system,BlinkMacSystemFont,Helvetica Neue,Microsoft YaHei,Source Han Sans SC,Noto Sans CJK SC,WenQuanYi Micro Hei,sans-serif</vt:lpstr>
      <vt:lpstr>思源黑体 CN Bold</vt:lpstr>
      <vt:lpstr>宋体</vt:lpstr>
      <vt:lpstr>微软雅黑</vt:lpstr>
      <vt:lpstr>Arial</vt:lpstr>
      <vt:lpstr>Calibri</vt:lpstr>
      <vt:lpstr>Consolas</vt:lpstr>
      <vt:lpstr>Open Sans</vt:lpstr>
      <vt:lpstr>Times New Roman</vt:lpstr>
      <vt:lpstr>千图网海量PPT模板www.58pic.com​​​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fb18e64b-9ce1-f854-bea8-6b5e138156dc</dc:title>
  <dc:creator>小奕</dc:creator>
  <cp:lastModifiedBy>yunwei x</cp:lastModifiedBy>
  <cp:revision>863</cp:revision>
  <dcterms:created xsi:type="dcterms:W3CDTF">1900-01-01T00:00:00Z</dcterms:created>
  <dcterms:modified xsi:type="dcterms:W3CDTF">2022-11-12T07:03:04Z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AB69FF1C479249FBABC8BC67B9523074</vt:lpwstr>
  </property>
</Properties>
</file>