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71" r:id="rId3"/>
    <p:sldId id="277" r:id="rId4"/>
    <p:sldId id="279" r:id="rId5"/>
    <p:sldId id="278" r:id="rId6"/>
    <p:sldId id="280" r:id="rId7"/>
    <p:sldId id="281" r:id="rId8"/>
    <p:sldId id="282" r:id="rId9"/>
    <p:sldId id="283" r:id="rId10"/>
    <p:sldId id="274" r:id="rId11"/>
    <p:sldId id="284" r:id="rId12"/>
    <p:sldId id="285" r:id="rId13"/>
    <p:sldId id="275" r:id="rId14"/>
    <p:sldId id="286" r:id="rId15"/>
    <p:sldId id="287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2"/>
    <a:srgbClr val="E2E4E0"/>
    <a:srgbClr val="EBC175"/>
    <a:srgbClr val="E09E28"/>
    <a:srgbClr val="D1D4CD"/>
    <a:srgbClr val="F8B200"/>
    <a:srgbClr val="333F50"/>
    <a:srgbClr val="2C3E4F"/>
    <a:srgbClr val="3D3633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presProps" Target="presProps.xml" /><Relationship Id="rId3" Type="http://schemas.openxmlformats.org/officeDocument/2006/relationships/slide" Target="slides/slide1.xml" /><Relationship Id="rId21" Type="http://schemas.openxmlformats.org/officeDocument/2006/relationships/tableStyles" Target="tableStyle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10" Type="http://schemas.openxmlformats.org/officeDocument/2006/relationships/slide" Target="slides/slide8.xml" /><Relationship Id="rId19" Type="http://schemas.openxmlformats.org/officeDocument/2006/relationships/viewProps" Target="viewProp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 /><Relationship Id="rId3" Type="http://schemas.openxmlformats.org/officeDocument/2006/relationships/image" Target="../media/image3.png" /><Relationship Id="rId7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hyperlink" Target="https://www.ebpftravel.com/" TargetMode="Externa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 /><Relationship Id="rId3" Type="http://schemas.openxmlformats.org/officeDocument/2006/relationships/image" Target="../media/image9.svg" /><Relationship Id="rId7" Type="http://schemas.openxmlformats.org/officeDocument/2006/relationships/image" Target="../media/image12.png" /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3.png" /><Relationship Id="rId11" Type="http://schemas.openxmlformats.org/officeDocument/2006/relationships/image" Target="../media/image16.svg" /><Relationship Id="rId5" Type="http://schemas.openxmlformats.org/officeDocument/2006/relationships/image" Target="../media/image11.svg" /><Relationship Id="rId10" Type="http://schemas.openxmlformats.org/officeDocument/2006/relationships/image" Target="../media/image15.png" /><Relationship Id="rId4" Type="http://schemas.openxmlformats.org/officeDocument/2006/relationships/image" Target="../media/image10.png" /><Relationship Id="rId9" Type="http://schemas.openxmlformats.org/officeDocument/2006/relationships/image" Target="../media/image14.svg" 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 /><Relationship Id="rId3" Type="http://schemas.openxmlformats.org/officeDocument/2006/relationships/image" Target="../media/image3.png" /><Relationship Id="rId7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hyperlink" Target="https://www.ebpftravel.com/" TargetMode="Externa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48053498-09C9-A754-FE2E-9CD9DA43F0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8" y="1340230"/>
            <a:ext cx="9194053" cy="38073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E00E05E-8F1B-EFB4-0723-E0751FE9B7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3B20918-E68B-AFA0-CADD-2D0105BCFBE9}"/>
              </a:ext>
            </a:extLst>
          </p:cNvPr>
          <p:cNvSpPr txBox="1"/>
          <p:nvPr userDrawn="1"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482A387-F76F-E25E-C336-2C0A47173D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477" y="5549222"/>
            <a:ext cx="9194053" cy="161851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11FF831-E022-B813-ED9E-70334C16BD3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38" y="642782"/>
            <a:ext cx="3687062" cy="2872479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A4047D2A-6D7C-939D-C338-99378B3B26A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698" y="5065399"/>
            <a:ext cx="1409700" cy="1162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F6FD8-BBFE-17CA-FC4C-D9611400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1567BC-496E-8BFF-3EEC-50E36AB75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A074B6-69CE-2C54-1F8E-450151A2B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01FBE-7065-6D2C-1C22-86EB7DC7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D700A0-E271-DFD0-BE13-74C96765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E7197-5AFB-DE98-250C-4BA928F1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41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D6D99-9446-EF52-D99B-63EBCDDE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365574-1F31-3B32-FCCA-59C61D0B1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E45FF-1421-6E8C-C855-F84AEE1C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36D8E-19EB-0ECE-CED9-63837607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22D9A-F682-C03B-86A5-8A4E9749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52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8C2000-6C56-9586-E85D-4758F26CC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3C56F7-7410-FE74-59CD-35822A1EF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A0D99-E832-A97D-0A87-45CC84D3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7DB38-E7D7-EBC4-24A7-EDB34AE8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7DD4F-C29D-9D2E-737B-946B68B0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062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>
            <a:extLst>
              <a:ext uri="{FF2B5EF4-FFF2-40B4-BE49-F238E27FC236}">
                <a16:creationId xmlns:a16="http://schemas.microsoft.com/office/drawing/2014/main" id="{E04E0697-BC86-A726-14AC-1393BE7ED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4786" y="3681624"/>
            <a:ext cx="8202279" cy="2447089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DFDE574B-A382-1527-0B0B-F55F741935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311" y="4236290"/>
            <a:ext cx="8048625" cy="2066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7886" y="1709738"/>
            <a:ext cx="8669564" cy="1780133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3514501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96AEFB-B3DC-E501-1695-C82D9F6CFE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092200" y="262063"/>
            <a:ext cx="4673600" cy="14476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C87D33-11FD-9690-F77E-7B36B855807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5441" y="301"/>
            <a:ext cx="3771624" cy="1280275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85F21AE5-8DBD-0A82-0F94-6F4F15AA8E1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975" y="1982780"/>
            <a:ext cx="1266825" cy="1266825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A0BFCDFC-383D-90BE-8FBB-2374A8E043F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68658" y="6432668"/>
            <a:ext cx="5934075" cy="36195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5BDB4763-4BEC-EBAF-E138-2460C6410C6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22769">
            <a:off x="406526" y="6432668"/>
            <a:ext cx="5934075" cy="36195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EAD1B1F8-8628-8E61-F531-268A632C2E9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374760">
            <a:off x="5930798" y="6405919"/>
            <a:ext cx="5934075" cy="361950"/>
          </a:xfrm>
          <a:prstGeom prst="rect">
            <a:avLst/>
          </a:prstGeom>
        </p:spPr>
      </p:pic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8B9D3C4D-3240-1F36-8E41-EE7FBD6C3B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3950" y="2246313"/>
            <a:ext cx="900113" cy="771525"/>
          </a:xfrm>
        </p:spPr>
        <p:txBody>
          <a:bodyPr>
            <a:noAutofit/>
          </a:bodyPr>
          <a:lstStyle>
            <a:lvl1pPr marL="0" indent="0" algn="ctr">
              <a:buNone/>
              <a:defRPr sz="4400" b="1" i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E58DE18-F0FA-9BBA-BFED-5C2089F457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8" y="1340230"/>
            <a:ext cx="9194053" cy="3807302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3DCEC684-D1ED-7429-5D16-D7FB054FF536}"/>
              </a:ext>
            </a:extLst>
          </p:cNvPr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YouSheBiaoTiYuan" pitchFamily="2" charset="-122"/>
                <a:ea typeface="YouSheBiaoTiYuan" pitchFamily="2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Thanks~!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4E775E4E-4C1E-592B-0930-227A86EAA3B1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62CE24-4B9A-4FC6-8BD2-43C06B17E144}" type="datetimeFigureOut">
              <a:rPr lang="zh-CN" altLang="en-US" smtClean="0"/>
              <a:pPr/>
              <a:t>2022/11/12</a:t>
            </a:fld>
            <a:endParaRPr lang="zh-CN" altLang="en-US"/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64CCEAD3-BF33-FD61-E441-15A36A1A434C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78271F-3D77-4A4A-A647-15438535353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E6B9302-3F22-C480-4CFC-6B341B8728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6A3F12B-5723-87A7-2EB7-1F64ABC66C67}"/>
              </a:ext>
            </a:extLst>
          </p:cNvPr>
          <p:cNvSpPr txBox="1"/>
          <p:nvPr userDrawn="1"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0119909-6E90-436C-5849-BBC4D8A4404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477" y="5549222"/>
            <a:ext cx="9194053" cy="161851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46F1F44-FFA7-0C8C-3FA1-0F2EBD443D3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38" y="642782"/>
            <a:ext cx="3687062" cy="2872479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C995B5BB-B7CD-4B98-B4BD-0AC60294C36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698" y="5065399"/>
            <a:ext cx="1409700" cy="1162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E37D2-6224-4CC3-0E77-4604BBE2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584EC-B9E3-3465-339F-D0F80B3B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3E99A-E796-35D5-EBD9-E01D265C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3EEE5-57FE-8A76-9D7A-D483D950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3543D-340C-12BE-715F-163079B6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07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7F4FD-71DE-3539-0737-1C5B0EAE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80855-9D0B-70EF-528D-C230AD642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EBE515-ACAD-AC3B-46FC-519837C5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95E660-A40D-742C-A133-CB975744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3AD5-BC27-5077-C572-101E165B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5E8CE-4EB7-BF4F-5D36-E8EE13C0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177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4AF94-F806-2046-1A92-92F43874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3DA03-1B81-888D-C7F7-6B844EFF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8398D-68F6-2A60-2DB4-E8E705EFA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EBFEB7-C0E3-53AB-B32C-0853D6739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57373E-BF15-D86A-9339-1CA147E98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47EB9D-5D10-1EDE-3913-7ADACA4F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9D6694-24BF-3909-3343-0E924235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7C7CB0-2070-0EBF-E62B-FC86C839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89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B19B4-3FF6-9154-E5E6-DDF30631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8B8E9A-7DAC-8521-A7BB-87C3F0F7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81D3A-46C2-0D73-5EB3-2DE41AB7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700FCD-B06D-7296-BA0D-7F37D985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188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5AC1C9-F667-6625-EF17-FCAAB1CD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3DE092-A747-ECEF-DAA7-2D35B13E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AF2DFC-0CA6-F724-D586-CA7DED8A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992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5C71E-3F70-542D-1012-68D079D1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437BA-6EAB-0806-49E9-5B4982786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315DA2-61B1-CBB1-DD9A-88A8ED9BE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E3127-6C65-D0F0-5CD7-BAE39A06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35CB9-01A8-CD93-A076-A7FB1623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339E70-9196-9602-E888-09F4832D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5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.png" /><Relationship Id="rId5" Type="http://schemas.openxmlformats.org/officeDocument/2006/relationships/hyperlink" Target="https://www.ebpftravel.com/" TargetMode="External" /><Relationship Id="rId4" Type="http://schemas.openxmlformats.org/officeDocument/2006/relationships/theme" Target="../theme/theme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 /><Relationship Id="rId13" Type="http://schemas.openxmlformats.org/officeDocument/2006/relationships/image" Target="../media/image17.png" /><Relationship Id="rId18" Type="http://schemas.openxmlformats.org/officeDocument/2006/relationships/image" Target="../media/image20.svg" /><Relationship Id="rId3" Type="http://schemas.openxmlformats.org/officeDocument/2006/relationships/slideLayout" Target="../slideLayouts/slideLayout6.xml" /><Relationship Id="rId21" Type="http://schemas.openxmlformats.org/officeDocument/2006/relationships/image" Target="../media/image23.png" /><Relationship Id="rId7" Type="http://schemas.openxmlformats.org/officeDocument/2006/relationships/slideLayout" Target="../slideLayouts/slideLayout10.xml" /><Relationship Id="rId12" Type="http://schemas.openxmlformats.org/officeDocument/2006/relationships/image" Target="../media/image1.png" /><Relationship Id="rId17" Type="http://schemas.openxmlformats.org/officeDocument/2006/relationships/image" Target="../media/image19.png" /><Relationship Id="rId2" Type="http://schemas.openxmlformats.org/officeDocument/2006/relationships/slideLayout" Target="../slideLayouts/slideLayout5.xml" /><Relationship Id="rId16" Type="http://schemas.openxmlformats.org/officeDocument/2006/relationships/image" Target="../media/image7.svg" /><Relationship Id="rId20" Type="http://schemas.openxmlformats.org/officeDocument/2006/relationships/image" Target="../media/image22.svg" /><Relationship Id="rId1" Type="http://schemas.openxmlformats.org/officeDocument/2006/relationships/slideLayout" Target="../slideLayouts/slideLayout4.xml" /><Relationship Id="rId6" Type="http://schemas.openxmlformats.org/officeDocument/2006/relationships/slideLayout" Target="../slideLayouts/slideLayout9.xml" /><Relationship Id="rId11" Type="http://schemas.openxmlformats.org/officeDocument/2006/relationships/image" Target="../media/image3.png" /><Relationship Id="rId5" Type="http://schemas.openxmlformats.org/officeDocument/2006/relationships/slideLayout" Target="../slideLayouts/slideLayout8.xml" /><Relationship Id="rId15" Type="http://schemas.openxmlformats.org/officeDocument/2006/relationships/image" Target="../media/image6.png" /><Relationship Id="rId23" Type="http://schemas.openxmlformats.org/officeDocument/2006/relationships/hyperlink" Target="https://www.ebpftravel.com/" TargetMode="External" /><Relationship Id="rId10" Type="http://schemas.openxmlformats.org/officeDocument/2006/relationships/theme" Target="../theme/theme2.xml" /><Relationship Id="rId19" Type="http://schemas.openxmlformats.org/officeDocument/2006/relationships/image" Target="../media/image21.png" /><Relationship Id="rId4" Type="http://schemas.openxmlformats.org/officeDocument/2006/relationships/slideLayout" Target="../slideLayouts/slideLayout7.xml" /><Relationship Id="rId9" Type="http://schemas.openxmlformats.org/officeDocument/2006/relationships/slideLayout" Target="../slideLayouts/slideLayout12.xml" /><Relationship Id="rId14" Type="http://schemas.openxmlformats.org/officeDocument/2006/relationships/image" Target="../media/image18.svg" /><Relationship Id="rId22" Type="http://schemas.openxmlformats.org/officeDocument/2006/relationships/image" Target="../media/image24.sv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CE24-4B9A-4FC6-8BD2-43C06B17E14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BC1D3D-7FCD-F3D2-9EE3-23E812CA1BFD}"/>
              </a:ext>
            </a:extLst>
          </p:cNvPr>
          <p:cNvSpPr txBox="1"/>
          <p:nvPr userDrawn="1"/>
        </p:nvSpPr>
        <p:spPr>
          <a:xfrm>
            <a:off x="9209312" y="233266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8F6BDE-24DE-05CD-C18D-6647A12B8766}"/>
              </a:ext>
            </a:extLst>
          </p:cNvPr>
          <p:cNvSpPr txBox="1"/>
          <p:nvPr userDrawn="1"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C649A80-3A51-9B7B-B742-42410900F82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7" y="-6359"/>
            <a:ext cx="1326021" cy="12179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333F50"/>
          </a:solidFill>
          <a:latin typeface="Source Han Sans CN Heavy" panose="020B0500000000000000" pitchFamily="34" charset="-128"/>
          <a:ea typeface="Source Han Sans CN Heavy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03460AF-1F94-5545-24BE-E8870B3862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59F7B63-7672-AC59-482C-3ADFB0076FB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7" y="-6359"/>
            <a:ext cx="1326021" cy="1217913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C107AC-CA3A-E196-AC9D-AAAD34E7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1306C-FE5A-8C4F-B9DA-ADF2406FB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71ECA-321C-D895-E486-0D4C7385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4A22-C171-9D41-86CD-CB04D27A8D78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98748-79E5-A106-BE7A-9B50DBFFB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70F27-5FD4-131C-610B-853C2AA7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F13E8D5C-6CCA-8FE4-3FAC-E20A68BC9F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87641" y="380087"/>
            <a:ext cx="847725" cy="428625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0C31B340-6F55-7CD8-AEEB-11A8F5CE9B8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5D2F794E-B9CF-FDB2-C78B-9F3F7AC6F4C9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6387D5F8-39E0-D42C-CF94-0CD64A8985B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000EFBC9-DF56-47D0-996D-0B7AB061131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B5F863A-7783-C14E-C6AC-19AC7FF10E77}"/>
              </a:ext>
            </a:extLst>
          </p:cNvPr>
          <p:cNvSpPr txBox="1"/>
          <p:nvPr userDrawn="1"/>
        </p:nvSpPr>
        <p:spPr>
          <a:xfrm>
            <a:off x="9209312" y="233266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632EC0D-0D15-C257-9BE3-A4B4D8952285}"/>
              </a:ext>
            </a:extLst>
          </p:cNvPr>
          <p:cNvSpPr txBox="1"/>
          <p:nvPr userDrawn="1"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86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>
              <a:lumMod val="75000"/>
            </a:schemeClr>
          </a:solidFill>
          <a:latin typeface="Source Han Sans CN Bold" panose="020B0500000000000000" pitchFamily="34" charset="-128"/>
          <a:ea typeface="Source Han Sans CN Bold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 /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9.xml" /><Relationship Id="rId4" Type="http://schemas.openxmlformats.org/officeDocument/2006/relationships/image" Target="../media/image25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 /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9.xml" /><Relationship Id="rId5" Type="http://schemas.openxmlformats.org/officeDocument/2006/relationships/image" Target="../media/image43.png" /><Relationship Id="rId4" Type="http://schemas.openxmlformats.org/officeDocument/2006/relationships/image" Target="../media/image42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9.xml" /><Relationship Id="rId4" Type="http://schemas.openxmlformats.org/officeDocument/2006/relationships/image" Target="../media/image25.jpe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9.xml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 /><Relationship Id="rId3" Type="http://schemas.openxmlformats.org/officeDocument/2006/relationships/image" Target="../media/image18.svg" /><Relationship Id="rId7" Type="http://schemas.openxmlformats.org/officeDocument/2006/relationships/image" Target="../media/image19.png" /><Relationship Id="rId12" Type="http://schemas.openxmlformats.org/officeDocument/2006/relationships/image" Target="../media/image24.sv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7.svg" /><Relationship Id="rId11" Type="http://schemas.openxmlformats.org/officeDocument/2006/relationships/image" Target="../media/image23.png" /><Relationship Id="rId5" Type="http://schemas.openxmlformats.org/officeDocument/2006/relationships/image" Target="../media/image6.png" /><Relationship Id="rId10" Type="http://schemas.openxmlformats.org/officeDocument/2006/relationships/image" Target="../media/image22.svg" /><Relationship Id="rId4" Type="http://schemas.openxmlformats.org/officeDocument/2006/relationships/image" Target="../media/image3.png" /><Relationship Id="rId9" Type="http://schemas.openxmlformats.org/officeDocument/2006/relationships/image" Target="../media/image21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5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25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hyperlink" Target="https://github.com/brendangregg/perf-tools.git" TargetMode="Externa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33.png" /><Relationship Id="rId5" Type="http://schemas.openxmlformats.org/officeDocument/2006/relationships/image" Target="../media/image32.png" /><Relationship Id="rId4" Type="http://schemas.openxmlformats.org/officeDocument/2006/relationships/image" Target="../media/image3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 /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CE4ED-0F84-3E4C-ED79-35BD9A391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CN" dirty="0" err="1"/>
              <a:t>eBPF</a:t>
            </a:r>
            <a:r>
              <a:rPr kumimoji="1" lang="zh-CN" altLang="en" dirty="0"/>
              <a:t>急先锋</a:t>
            </a:r>
            <a:r>
              <a:rPr kumimoji="1" lang="zh-CN" altLang="en-US" dirty="0"/>
              <a:t> </a:t>
            </a:r>
            <a:r>
              <a:rPr kumimoji="1" lang="en-US" altLang="zh-CN" dirty="0"/>
              <a:t>Surftrace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FD767A-0AC8-87AE-74BE-02128E0BC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主讲人：廖肇燕</a:t>
            </a:r>
            <a:endParaRPr kumimoji="1" lang="en-US" altLang="zh-CN" dirty="0"/>
          </a:p>
          <a:p>
            <a:r>
              <a:rPr kumimoji="1" lang="en-US" altLang="zh-CN" dirty="0"/>
              <a:t>2022-11-12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71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51F6754-20E3-12D0-DAF1-E667D7E716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+mj-cs"/>
              </a:defRPr>
            </a:lvl1pPr>
          </a:lstStyle>
          <a:p>
            <a:r>
              <a:rPr kumimoji="1" lang="en-US" altLang="zh-CN" dirty="0"/>
              <a:t>	</a:t>
            </a:r>
            <a:r>
              <a:rPr kumimoji="1" lang="zh-CN" altLang="en-US" dirty="0"/>
              <a:t>  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锁定每一颗流星 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46B880-837C-957D-67F7-54F867BC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14" y="3007324"/>
            <a:ext cx="5982511" cy="10033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BB89579-F796-0776-4D4C-6852D80E8B20}"/>
              </a:ext>
            </a:extLst>
          </p:cNvPr>
          <p:cNvSpPr txBox="1"/>
          <p:nvPr/>
        </p:nvSpPr>
        <p:spPr>
          <a:xfrm>
            <a:off x="225896" y="2033081"/>
            <a:ext cx="598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 在用户节点上，能够捕捉到像某个</a:t>
            </a:r>
            <a:r>
              <a:rPr kumimoji="1" lang="en-US" altLang="zh-CN" dirty="0"/>
              <a:t>IP</a:t>
            </a:r>
            <a:r>
              <a:rPr kumimoji="1" lang="zh-CN" altLang="en-US" dirty="0"/>
              <a:t> </a:t>
            </a:r>
            <a:r>
              <a:rPr kumimoji="1" lang="en-US" altLang="zh-CN" dirty="0"/>
              <a:t>80</a:t>
            </a:r>
            <a:r>
              <a:rPr kumimoji="1" lang="zh-CN" altLang="en-US" dirty="0"/>
              <a:t> 端口发送的非预期报文，需要锁定发起者。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43B24546-8A6A-B9B3-BBEF-66A017A370BE}"/>
              </a:ext>
            </a:extLst>
          </p:cNvPr>
          <p:cNvCxnSpPr/>
          <p:nvPr/>
        </p:nvCxnSpPr>
        <p:spPr>
          <a:xfrm>
            <a:off x="6556443" y="1887166"/>
            <a:ext cx="0" cy="4601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9CC6522-24A5-A8D3-01CB-28F74CD01482}"/>
              </a:ext>
            </a:extLst>
          </p:cNvPr>
          <p:cNvSpPr txBox="1"/>
          <p:nvPr/>
        </p:nvSpPr>
        <p:spPr>
          <a:xfrm>
            <a:off x="399914" y="4338536"/>
            <a:ext cx="588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难点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：发起网络请求是一个瞬时动作，采用</a:t>
            </a:r>
            <a:r>
              <a:rPr kumimoji="1" lang="en-US" altLang="zh-CN" dirty="0" err="1"/>
              <a:t>lsof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 等命令追踪不到</a:t>
            </a:r>
            <a:r>
              <a:rPr kumimoji="1" lang="en-US" altLang="zh-CN" dirty="0"/>
              <a:t>owner</a:t>
            </a:r>
            <a:r>
              <a:rPr kumimoji="1" lang="zh-CN" altLang="en-US" dirty="0"/>
              <a:t>进程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767124-9C14-70A2-06E9-C2AFC1D03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461" y="3103675"/>
            <a:ext cx="5235641" cy="216816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BDE571C-644D-DEAA-8A98-BE6C81C27707}"/>
              </a:ext>
            </a:extLst>
          </p:cNvPr>
          <p:cNvSpPr txBox="1"/>
          <p:nvPr/>
        </p:nvSpPr>
        <p:spPr>
          <a:xfrm>
            <a:off x="6828819" y="2008803"/>
            <a:ext cx="5069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难点</a:t>
            </a:r>
            <a:r>
              <a:rPr kumimoji="1" lang="en-US" altLang="zh-CN" dirty="0"/>
              <a:t>2:</a:t>
            </a:r>
            <a:r>
              <a:rPr kumimoji="1" lang="zh-CN" altLang="en-US" dirty="0"/>
              <a:t>这个请求有可能是一个独立命令（如</a:t>
            </a:r>
            <a:r>
              <a:rPr kumimoji="1" lang="en-US" altLang="zh-CN" dirty="0"/>
              <a:t>curl</a:t>
            </a:r>
            <a:r>
              <a:rPr kumimoji="1" lang="zh-CN" altLang="en-US" dirty="0"/>
              <a:t>）发起的，也是一个转瞬即逝的过程，无法用</a:t>
            </a:r>
            <a:r>
              <a:rPr kumimoji="1" lang="en-US" altLang="zh-CN" dirty="0" err="1"/>
              <a:t>pstree</a:t>
            </a:r>
            <a:r>
              <a:rPr kumimoji="1" lang="zh-CN" altLang="en-US" dirty="0"/>
              <a:t> 等找到父进程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D09B5FD-766C-659A-A532-1A382A98A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72" y="5957389"/>
            <a:ext cx="801428" cy="80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23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51F6754-20E3-12D0-DAF1-E667D7E716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+mj-cs"/>
              </a:defRPr>
            </a:lvl1pPr>
          </a:lstStyle>
          <a:p>
            <a:r>
              <a:rPr kumimoji="1" lang="en-US" altLang="zh-CN" dirty="0"/>
              <a:t>	</a:t>
            </a:r>
            <a:r>
              <a:rPr kumimoji="1" lang="zh-CN" altLang="en-US" dirty="0"/>
              <a:t>  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锁定每一颗流星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B89579-F796-0776-4D4C-6852D80E8B20}"/>
              </a:ext>
            </a:extLst>
          </p:cNvPr>
          <p:cNvSpPr txBox="1"/>
          <p:nvPr/>
        </p:nvSpPr>
        <p:spPr>
          <a:xfrm>
            <a:off x="225896" y="2033081"/>
            <a:ext cx="5982511" cy="369332"/>
          </a:xfrm>
          <a:prstGeom prst="rect">
            <a:avLst/>
          </a:prstGeom>
          <a:solidFill>
            <a:srgbClr val="F3F4F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锁定报文</a:t>
            </a:r>
            <a:r>
              <a:rPr kumimoji="1" lang="en-US" altLang="zh-CN" dirty="0"/>
              <a:t>owner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43B24546-8A6A-B9B3-BBEF-66A017A370BE}"/>
              </a:ext>
            </a:extLst>
          </p:cNvPr>
          <p:cNvCxnSpPr/>
          <p:nvPr/>
        </p:nvCxnSpPr>
        <p:spPr>
          <a:xfrm>
            <a:off x="6556443" y="1887166"/>
            <a:ext cx="0" cy="4601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597530A-2BFB-DF07-DA67-4D6D827C4DD4}"/>
              </a:ext>
            </a:extLst>
          </p:cNvPr>
          <p:cNvSpPr txBox="1"/>
          <p:nvPr/>
        </p:nvSpPr>
        <p:spPr>
          <a:xfrm>
            <a:off x="6556444" y="2033081"/>
            <a:ext cx="540966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锁定</a:t>
            </a:r>
            <a:r>
              <a:rPr kumimoji="1" lang="en-US" altLang="zh-CN" dirty="0"/>
              <a:t>curl</a:t>
            </a:r>
            <a:r>
              <a:rPr kumimoji="1" lang="zh-CN" altLang="en-US" dirty="0"/>
              <a:t> </a:t>
            </a:r>
            <a:r>
              <a:rPr kumimoji="1" lang="en-US" altLang="zh-CN" dirty="0"/>
              <a:t>owner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     在唤醒任务的过程中，过滤</a:t>
            </a:r>
            <a:r>
              <a:rPr kumimoji="1" lang="en-US" altLang="zh-CN" dirty="0"/>
              <a:t>curl</a:t>
            </a:r>
            <a:r>
              <a:rPr kumimoji="1" lang="zh-CN" altLang="en-US" dirty="0"/>
              <a:t>进程，并打出父进程信息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30DA60-B747-C4A0-7CA1-38A4C21BFBFE}"/>
              </a:ext>
            </a:extLst>
          </p:cNvPr>
          <p:cNvSpPr txBox="1"/>
          <p:nvPr/>
        </p:nvSpPr>
        <p:spPr>
          <a:xfrm>
            <a:off x="408562" y="2607013"/>
            <a:ext cx="579984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可以在 </a:t>
            </a:r>
            <a:r>
              <a:rPr kumimoji="1" lang="en" altLang="zh-CN" dirty="0" err="1"/>
              <a:t>ip_output</a:t>
            </a:r>
            <a:r>
              <a:rPr kumimoji="1" lang="zh-CN" altLang="en-US" dirty="0"/>
              <a:t> 这个网络报文必经之路上，捕获到到目标报文，打出任务名</a:t>
            </a:r>
            <a:endParaRPr kumimoji="1"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EA1C1CB-FFC6-11F8-5DCB-F4791174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01" y="3337957"/>
            <a:ext cx="5450874" cy="5336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19725C9-8C51-B4BE-AC84-ADCA1A722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5" y="4812146"/>
            <a:ext cx="6327299" cy="12013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5DFDCF3-EA99-619C-AABB-D2B80C0D0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169" y="4242037"/>
            <a:ext cx="5117017" cy="80146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F5F9DBB-20BE-74C6-AA51-7847E5B9786B}"/>
              </a:ext>
            </a:extLst>
          </p:cNvPr>
          <p:cNvSpPr txBox="1"/>
          <p:nvPr/>
        </p:nvSpPr>
        <p:spPr>
          <a:xfrm>
            <a:off x="284202" y="4273435"/>
            <a:ext cx="11079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追踪结果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668398-5178-00C9-855A-EE6BA9818B4B}"/>
              </a:ext>
            </a:extLst>
          </p:cNvPr>
          <p:cNvSpPr txBox="1"/>
          <p:nvPr/>
        </p:nvSpPr>
        <p:spPr>
          <a:xfrm>
            <a:off x="6760722" y="3818425"/>
            <a:ext cx="11079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追踪结果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649768D-11B7-7630-1D48-0BE51F17C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377" y="3379325"/>
            <a:ext cx="5308600" cy="3175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84C41AF8-A4BC-A44E-AD51-E9BC5F1C0945}"/>
              </a:ext>
            </a:extLst>
          </p:cNvPr>
          <p:cNvSpPr txBox="1"/>
          <p:nvPr/>
        </p:nvSpPr>
        <p:spPr>
          <a:xfrm>
            <a:off x="6760722" y="5644180"/>
            <a:ext cx="4570482" cy="369332"/>
          </a:xfrm>
          <a:prstGeom prst="rect">
            <a:avLst/>
          </a:prstGeom>
          <a:solidFill>
            <a:srgbClr val="E09E28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仅用两行命令，即完整追踪到连接发起者。</a:t>
            </a:r>
          </a:p>
        </p:txBody>
      </p:sp>
    </p:spTree>
    <p:extLst>
      <p:ext uri="{BB962C8B-B14F-4D97-AF65-F5344CB8AC3E}">
        <p14:creationId xmlns:p14="http://schemas.microsoft.com/office/powerpoint/2010/main" val="406181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BEDB5-8596-FA37-F2DC-D059A06E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surftrace</a:t>
            </a:r>
            <a:r>
              <a:rPr kumimoji="1" lang="zh-CN" altLang="en-US" dirty="0"/>
              <a:t> 展望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3F7690-BEF4-CA34-D888-028C0A32F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纸上得来终觉浅，绝知此事要躬行。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5905CF-203B-0EE5-237C-F6807128EB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350063-7C6C-46D6-115F-C4E190F1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106" y="5965855"/>
            <a:ext cx="801428" cy="80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57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51F6754-20E3-12D0-DAF1-E667D7E716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+mj-cs"/>
              </a:defRPr>
            </a:lvl1pPr>
          </a:lstStyle>
          <a:p>
            <a:r>
              <a:rPr kumimoji="1" lang="en-US" altLang="zh-CN" dirty="0"/>
              <a:t>	</a:t>
            </a:r>
            <a:r>
              <a:rPr kumimoji="1" lang="zh-CN" altLang="en-US" dirty="0"/>
              <a:t>  展望</a:t>
            </a:r>
            <a:endParaRPr kumimoji="1"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FE48379-3483-C0E9-9DD2-F87244F0C01F}"/>
              </a:ext>
            </a:extLst>
          </p:cNvPr>
          <p:cNvGrpSpPr/>
          <p:nvPr/>
        </p:nvGrpSpPr>
        <p:grpSpPr>
          <a:xfrm>
            <a:off x="838200" y="1826896"/>
            <a:ext cx="872762" cy="872762"/>
            <a:chOff x="851263" y="1525581"/>
            <a:chExt cx="872762" cy="872762"/>
          </a:xfrm>
        </p:grpSpPr>
        <p:pic>
          <p:nvPicPr>
            <p:cNvPr id="3" name="图形 2">
              <a:extLst>
                <a:ext uri="{FF2B5EF4-FFF2-40B4-BE49-F238E27FC236}">
                  <a16:creationId xmlns:a16="http://schemas.microsoft.com/office/drawing/2014/main" id="{7C20ADB1-F4DC-140A-CFD7-E0368B439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263" y="1525581"/>
              <a:ext cx="872762" cy="872762"/>
            </a:xfrm>
            <a:prstGeom prst="rect">
              <a:avLst/>
            </a:prstGeom>
          </p:spPr>
        </p:pic>
        <p:sp>
          <p:nvSpPr>
            <p:cNvPr id="4" name="文本占位符 20">
              <a:extLst>
                <a:ext uri="{FF2B5EF4-FFF2-40B4-BE49-F238E27FC236}">
                  <a16:creationId xmlns:a16="http://schemas.microsoft.com/office/drawing/2014/main" id="{D1C0C487-0AE1-B283-A3B7-0BB8EFAE1F20}"/>
                </a:ext>
              </a:extLst>
            </p:cNvPr>
            <p:cNvSpPr txBox="1">
              <a:spLocks/>
            </p:cNvSpPr>
            <p:nvPr/>
          </p:nvSpPr>
          <p:spPr>
            <a:xfrm>
              <a:off x="977583" y="1726427"/>
              <a:ext cx="620121" cy="4710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i="0" kern="1200">
                  <a:solidFill>
                    <a:schemeClr val="bg1"/>
                  </a:solidFill>
                  <a:latin typeface="Source Han Sans CN Bold" panose="020B0500000000000000" pitchFamily="34" charset="-128"/>
                  <a:ea typeface="Source Han Sans CN Bold" panose="020B0500000000000000" pitchFamily="34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dirty="0"/>
                <a:t>01</a:t>
              </a:r>
              <a:endParaRPr kumimoji="1" lang="zh-CN" altLang="en-US" dirty="0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DFA3708-49F0-A07C-7567-D87E0C9E90A5}"/>
              </a:ext>
            </a:extLst>
          </p:cNvPr>
          <p:cNvSpPr txBox="1"/>
          <p:nvPr/>
        </p:nvSpPr>
        <p:spPr>
          <a:xfrm>
            <a:off x="2037806" y="1970888"/>
            <a:ext cx="5367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将命令自动生成</a:t>
            </a:r>
            <a:r>
              <a:rPr kumimoji="1" lang="en-US" altLang="zh-CN" sz="3200" b="1" dirty="0" err="1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coolbpf</a:t>
            </a:r>
            <a:r>
              <a:rPr kumimoji="1" lang="zh-CN" altLang="en-US" sz="3200" b="1" dirty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代码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20BED13-071E-901A-7197-91F456E9F945}"/>
              </a:ext>
            </a:extLst>
          </p:cNvPr>
          <p:cNvGrpSpPr/>
          <p:nvPr/>
        </p:nvGrpSpPr>
        <p:grpSpPr>
          <a:xfrm>
            <a:off x="838200" y="2900504"/>
            <a:ext cx="872762" cy="872762"/>
            <a:chOff x="851263" y="1525581"/>
            <a:chExt cx="872762" cy="872762"/>
          </a:xfrm>
        </p:grpSpPr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095925CD-DC45-1B4A-DC36-DEA8D56BB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263" y="1525581"/>
              <a:ext cx="872762" cy="872762"/>
            </a:xfrm>
            <a:prstGeom prst="rect">
              <a:avLst/>
            </a:prstGeom>
          </p:spPr>
        </p:pic>
        <p:sp>
          <p:nvSpPr>
            <p:cNvPr id="12" name="文本占位符 20">
              <a:extLst>
                <a:ext uri="{FF2B5EF4-FFF2-40B4-BE49-F238E27FC236}">
                  <a16:creationId xmlns:a16="http://schemas.microsoft.com/office/drawing/2014/main" id="{CC0CEE7D-8B02-9976-A115-12771426A731}"/>
                </a:ext>
              </a:extLst>
            </p:cNvPr>
            <p:cNvSpPr txBox="1">
              <a:spLocks/>
            </p:cNvSpPr>
            <p:nvPr/>
          </p:nvSpPr>
          <p:spPr>
            <a:xfrm>
              <a:off x="977583" y="1726427"/>
              <a:ext cx="620121" cy="4710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i="0" kern="1200">
                  <a:solidFill>
                    <a:schemeClr val="bg1"/>
                  </a:solidFill>
                  <a:latin typeface="Source Han Sans CN Bold" panose="020B0500000000000000" pitchFamily="34" charset="-128"/>
                  <a:ea typeface="Source Han Sans CN Bold" panose="020B0500000000000000" pitchFamily="34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dirty="0"/>
                <a:t>02</a:t>
              </a:r>
              <a:endParaRPr kumimoji="1"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407C91F3-A3CB-DF83-86C2-C27005B22B53}"/>
              </a:ext>
            </a:extLst>
          </p:cNvPr>
          <p:cNvSpPr txBox="1"/>
          <p:nvPr/>
        </p:nvSpPr>
        <p:spPr>
          <a:xfrm>
            <a:off x="2037806" y="304449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覆盖更多发行版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B56F8CC-8DFC-5ED5-172C-DB7B0CBD8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72" y="5957389"/>
            <a:ext cx="801428" cy="80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97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51F6754-20E3-12D0-DAF1-E667D7E716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+mj-cs"/>
              </a:defRPr>
            </a:lvl1pPr>
          </a:lstStyle>
          <a:p>
            <a:r>
              <a:rPr kumimoji="1" lang="en-US" altLang="zh-CN" dirty="0"/>
              <a:t>	</a:t>
            </a:r>
            <a:r>
              <a:rPr kumimoji="1" lang="zh-CN" altLang="en-US" dirty="0"/>
              <a:t> </a:t>
            </a:r>
            <a:endParaRPr kumimoji="1"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94298A-47AC-EAED-2E58-3B057DB0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947" y="1235814"/>
            <a:ext cx="8399309" cy="467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8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:a16="http://schemas.microsoft.com/office/drawing/2014/main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7641" y="380087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5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4ECD2-080F-AE3F-DAAA-C069E9E3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E0DD67E-5CBA-50CD-F02D-5C56EB595D3B}"/>
              </a:ext>
            </a:extLst>
          </p:cNvPr>
          <p:cNvGrpSpPr/>
          <p:nvPr/>
        </p:nvGrpSpPr>
        <p:grpSpPr>
          <a:xfrm>
            <a:off x="838200" y="1826896"/>
            <a:ext cx="872762" cy="872762"/>
            <a:chOff x="851263" y="1525581"/>
            <a:chExt cx="872762" cy="872762"/>
          </a:xfrm>
        </p:grpSpPr>
        <p:pic>
          <p:nvPicPr>
            <p:cNvPr id="29" name="图形 28">
              <a:extLst>
                <a:ext uri="{FF2B5EF4-FFF2-40B4-BE49-F238E27FC236}">
                  <a16:creationId xmlns:a16="http://schemas.microsoft.com/office/drawing/2014/main" id="{156274D5-7FE3-52C8-AAAB-23A5135FC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263" y="1525581"/>
              <a:ext cx="872762" cy="872762"/>
            </a:xfrm>
            <a:prstGeom prst="rect">
              <a:avLst/>
            </a:prstGeom>
          </p:spPr>
        </p:pic>
        <p:sp>
          <p:nvSpPr>
            <p:cNvPr id="30" name="文本占位符 20">
              <a:extLst>
                <a:ext uri="{FF2B5EF4-FFF2-40B4-BE49-F238E27FC236}">
                  <a16:creationId xmlns:a16="http://schemas.microsoft.com/office/drawing/2014/main" id="{7F3345ED-DA9F-68E3-DEEA-18A5C2B8D8E7}"/>
                </a:ext>
              </a:extLst>
            </p:cNvPr>
            <p:cNvSpPr txBox="1">
              <a:spLocks/>
            </p:cNvSpPr>
            <p:nvPr/>
          </p:nvSpPr>
          <p:spPr>
            <a:xfrm>
              <a:off x="977583" y="1726427"/>
              <a:ext cx="620121" cy="4710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i="0" kern="1200">
                  <a:solidFill>
                    <a:schemeClr val="bg1"/>
                  </a:solidFill>
                  <a:latin typeface="Source Han Sans CN Bold" panose="020B0500000000000000" pitchFamily="34" charset="-128"/>
                  <a:ea typeface="Source Han Sans CN Bold" panose="020B0500000000000000" pitchFamily="34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dirty="0"/>
                <a:t>01</a:t>
              </a:r>
              <a:endParaRPr kumimoji="1" lang="zh-CN" altLang="en-US" dirty="0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D0D07397-7F6F-C14F-0215-6EC7BC7C356E}"/>
              </a:ext>
            </a:extLst>
          </p:cNvPr>
          <p:cNvSpPr txBox="1"/>
          <p:nvPr/>
        </p:nvSpPr>
        <p:spPr>
          <a:xfrm>
            <a:off x="2037806" y="1970888"/>
            <a:ext cx="2983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Surftrace</a:t>
            </a:r>
            <a:r>
              <a:rPr kumimoji="1" lang="zh-CN" altLang="en-US" sz="3200" b="1" dirty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 介绍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CA1DDA1-25FF-A6DA-D316-4374A522B606}"/>
              </a:ext>
            </a:extLst>
          </p:cNvPr>
          <p:cNvGrpSpPr/>
          <p:nvPr/>
        </p:nvGrpSpPr>
        <p:grpSpPr>
          <a:xfrm>
            <a:off x="838200" y="2900504"/>
            <a:ext cx="872762" cy="872762"/>
            <a:chOff x="851263" y="1525581"/>
            <a:chExt cx="872762" cy="872762"/>
          </a:xfrm>
        </p:grpSpPr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5C8A9474-F776-B1EC-B117-00DA50C1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263" y="1525581"/>
              <a:ext cx="872762" cy="872762"/>
            </a:xfrm>
            <a:prstGeom prst="rect">
              <a:avLst/>
            </a:prstGeom>
          </p:spPr>
        </p:pic>
        <p:sp>
          <p:nvSpPr>
            <p:cNvPr id="34" name="文本占位符 20">
              <a:extLst>
                <a:ext uri="{FF2B5EF4-FFF2-40B4-BE49-F238E27FC236}">
                  <a16:creationId xmlns:a16="http://schemas.microsoft.com/office/drawing/2014/main" id="{81C5AC3F-71FB-92C7-8EFD-F971B56AE156}"/>
                </a:ext>
              </a:extLst>
            </p:cNvPr>
            <p:cNvSpPr txBox="1">
              <a:spLocks/>
            </p:cNvSpPr>
            <p:nvPr/>
          </p:nvSpPr>
          <p:spPr>
            <a:xfrm>
              <a:off x="977583" y="1726427"/>
              <a:ext cx="620121" cy="4710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i="0" kern="1200">
                  <a:solidFill>
                    <a:schemeClr val="bg1"/>
                  </a:solidFill>
                  <a:latin typeface="Source Han Sans CN Bold" panose="020B0500000000000000" pitchFamily="34" charset="-128"/>
                  <a:ea typeface="Source Han Sans CN Bold" panose="020B0500000000000000" pitchFamily="34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dirty="0"/>
                <a:t>02</a:t>
              </a:r>
              <a:endParaRPr kumimoji="1" lang="zh-CN" altLang="en-US" dirty="0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6ABC897D-5625-EBBE-7014-E9BD48DC32DE}"/>
              </a:ext>
            </a:extLst>
          </p:cNvPr>
          <p:cNvSpPr txBox="1"/>
          <p:nvPr/>
        </p:nvSpPr>
        <p:spPr>
          <a:xfrm>
            <a:off x="2037806" y="304449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实践案例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63C16B4-FE39-B171-E9A8-931993DA4EFE}"/>
              </a:ext>
            </a:extLst>
          </p:cNvPr>
          <p:cNvGrpSpPr/>
          <p:nvPr/>
        </p:nvGrpSpPr>
        <p:grpSpPr>
          <a:xfrm>
            <a:off x="838200" y="3974112"/>
            <a:ext cx="872762" cy="872762"/>
            <a:chOff x="851263" y="1525581"/>
            <a:chExt cx="872762" cy="872762"/>
          </a:xfrm>
        </p:grpSpPr>
        <p:pic>
          <p:nvPicPr>
            <p:cNvPr id="37" name="图形 36">
              <a:extLst>
                <a:ext uri="{FF2B5EF4-FFF2-40B4-BE49-F238E27FC236}">
                  <a16:creationId xmlns:a16="http://schemas.microsoft.com/office/drawing/2014/main" id="{00487FFF-A131-BD07-B00C-3F1847124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263" y="1525581"/>
              <a:ext cx="872762" cy="872762"/>
            </a:xfrm>
            <a:prstGeom prst="rect">
              <a:avLst/>
            </a:prstGeom>
          </p:spPr>
        </p:pic>
        <p:sp>
          <p:nvSpPr>
            <p:cNvPr id="38" name="文本占位符 20">
              <a:extLst>
                <a:ext uri="{FF2B5EF4-FFF2-40B4-BE49-F238E27FC236}">
                  <a16:creationId xmlns:a16="http://schemas.microsoft.com/office/drawing/2014/main" id="{6EB86367-8C36-8A8F-0CE8-0154A2B58CB4}"/>
                </a:ext>
              </a:extLst>
            </p:cNvPr>
            <p:cNvSpPr txBox="1">
              <a:spLocks/>
            </p:cNvSpPr>
            <p:nvPr/>
          </p:nvSpPr>
          <p:spPr>
            <a:xfrm>
              <a:off x="977583" y="1726427"/>
              <a:ext cx="620121" cy="4710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i="0" kern="1200">
                  <a:solidFill>
                    <a:schemeClr val="bg1"/>
                  </a:solidFill>
                  <a:latin typeface="Source Han Sans CN Bold" panose="020B0500000000000000" pitchFamily="34" charset="-128"/>
                  <a:ea typeface="Source Han Sans CN Bold" panose="020B0500000000000000" pitchFamily="34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dirty="0"/>
                <a:t>03</a:t>
              </a:r>
              <a:endParaRPr kumimoji="1" lang="zh-CN" altLang="en-US" dirty="0"/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13E839E6-B0F5-9F6E-060B-DACED72874F9}"/>
              </a:ext>
            </a:extLst>
          </p:cNvPr>
          <p:cNvSpPr txBox="1"/>
          <p:nvPr/>
        </p:nvSpPr>
        <p:spPr>
          <a:xfrm>
            <a:off x="2037806" y="4118104"/>
            <a:ext cx="3432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与</a:t>
            </a:r>
            <a:r>
              <a:rPr kumimoji="1" lang="en-US" altLang="zh-CN" sz="3200" b="1" dirty="0" err="1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eBPF</a:t>
            </a:r>
            <a:r>
              <a:rPr kumimoji="1" lang="zh-CN" altLang="en-US" sz="3200" b="1" dirty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未来展望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24C0A2-BFF3-4F19-80D3-18D4F1095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693" y="2091999"/>
            <a:ext cx="2554028" cy="255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84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DAB04-5C81-5169-4EBA-B9791DB8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	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从</a:t>
            </a:r>
            <a:r>
              <a:rPr kumimoji="1"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ftrace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说起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36C11-55FD-603E-9B98-053B8FEF0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73543"/>
            <a:ext cx="3996443" cy="2610188"/>
          </a:xfrm>
          <a:solidFill>
            <a:srgbClr val="F3F4F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/>
              <a:t>优势</a:t>
            </a:r>
            <a:endParaRPr kumimoji="1" lang="en-US" altLang="zh-CN" sz="2400" dirty="0"/>
          </a:p>
          <a:p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轻量：无需安装，直接</a:t>
            </a:r>
            <a:r>
              <a: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mount</a:t>
            </a:r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即可</a:t>
            </a:r>
            <a:endParaRPr kumimoji="1"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可靠：从第一现场获取数据</a:t>
            </a:r>
            <a:endParaRPr kumimoji="1"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安全：不易导致</a:t>
            </a:r>
            <a:r>
              <a: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crash</a:t>
            </a:r>
            <a:endParaRPr kumimoji="1" lang="zh-CN" alt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E2948E-795C-840D-2258-32945F379EAC}"/>
              </a:ext>
            </a:extLst>
          </p:cNvPr>
          <p:cNvSpPr txBox="1"/>
          <p:nvPr/>
        </p:nvSpPr>
        <p:spPr>
          <a:xfrm>
            <a:off x="839012" y="2027819"/>
            <a:ext cx="399644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24292F"/>
                </a:solidFill>
                <a:effectLst/>
                <a:latin typeface="SimSong" panose="02020300000000000000" pitchFamily="18" charset="-122"/>
                <a:ea typeface="SimSong" panose="02020300000000000000" pitchFamily="18" charset="-122"/>
              </a:rPr>
              <a:t>	</a:t>
            </a:r>
            <a:r>
              <a:rPr lang="en" altLang="zh-CN" sz="1800" dirty="0" err="1">
                <a:solidFill>
                  <a:srgbClr val="24292F"/>
                </a:solidFill>
                <a:effectLst/>
                <a:latin typeface="SimSong" panose="02020300000000000000" pitchFamily="18" charset="-122"/>
                <a:ea typeface="SimSong" panose="02020300000000000000" pitchFamily="18" charset="-122"/>
              </a:rPr>
              <a:t>ftrace</a:t>
            </a:r>
            <a:r>
              <a:rPr lang="zh-CN" altLang="en" sz="1800" dirty="0">
                <a:solidFill>
                  <a:srgbClr val="24292F"/>
                </a:solidFill>
                <a:effectLst/>
                <a:latin typeface="SimSong" panose="02020300000000000000" pitchFamily="18" charset="-122"/>
                <a:ea typeface="SimSong" panose="02020300000000000000" pitchFamily="18" charset="-122"/>
              </a:rPr>
              <a:t>从</a:t>
            </a:r>
            <a:r>
              <a:rPr lang="en-US" altLang="zh-CN" sz="1800" dirty="0">
                <a:solidFill>
                  <a:srgbClr val="24292F"/>
                </a:solidFill>
                <a:effectLst/>
                <a:latin typeface="SimSong" panose="02020300000000000000" pitchFamily="18" charset="-122"/>
                <a:ea typeface="SimSong" panose="02020300000000000000" pitchFamily="18" charset="-122"/>
              </a:rPr>
              <a:t>2.6</a:t>
            </a:r>
            <a:r>
              <a:rPr lang="zh-CN" altLang="en-US" sz="1800" dirty="0">
                <a:solidFill>
                  <a:srgbClr val="24292F"/>
                </a:solidFill>
                <a:effectLst/>
                <a:latin typeface="SimSong" panose="02020300000000000000" pitchFamily="18" charset="-122"/>
                <a:ea typeface="SimSong" panose="02020300000000000000" pitchFamily="18" charset="-122"/>
              </a:rPr>
              <a:t>内内核开始引入，是一个内核的追踪器，用于帮助系统开发者或设计者查看内核运行情况</a:t>
            </a:r>
            <a:endParaRPr kumimoji="1" lang="en-US" altLang="zh-CN" sz="1800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67DEC9-EDC5-75C0-8B8D-D4176D795D44}"/>
              </a:ext>
            </a:extLst>
          </p:cNvPr>
          <p:cNvSpPr txBox="1"/>
          <p:nvPr/>
        </p:nvSpPr>
        <p:spPr>
          <a:xfrm>
            <a:off x="5296710" y="1867711"/>
            <a:ext cx="6741268" cy="923330"/>
          </a:xfrm>
          <a:prstGeom prst="rect">
            <a:avLst/>
          </a:prstGeom>
          <a:solidFill>
            <a:srgbClr val="D1D4CD"/>
          </a:solidFill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     以对内核符号 </a:t>
            </a:r>
            <a:r>
              <a:rPr lang="en" altLang="zh-CN" b="0" i="0" dirty="0" err="1">
                <a:solidFill>
                  <a:srgbClr val="24292F"/>
                </a:solidFill>
                <a:effectLst/>
                <a:latin typeface="-apple-system"/>
              </a:rPr>
              <a:t>wake_up_new_task</a:t>
            </a:r>
            <a:r>
              <a:rPr lang="en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进行</a:t>
            </a:r>
            <a:r>
              <a:rPr lang="en" altLang="zh-CN" b="0" i="0" dirty="0">
                <a:solidFill>
                  <a:srgbClr val="24292F"/>
                </a:solidFill>
                <a:effectLst/>
                <a:latin typeface="-apple-system"/>
              </a:rPr>
              <a:t>trace</a:t>
            </a:r>
            <a:r>
              <a:rPr lang="zh-CN" altLang="en" b="0" i="0" dirty="0">
                <a:solidFill>
                  <a:srgbClr val="24292F"/>
                </a:solidFill>
                <a:effectLst/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同时要获取入参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en" altLang="zh-CN" b="0" i="0" dirty="0">
                <a:solidFill>
                  <a:srgbClr val="24292F"/>
                </a:solidFill>
                <a:effectLst/>
                <a:latin typeface="-apple-system"/>
              </a:rPr>
              <a:t>struct </a:t>
            </a:r>
            <a:r>
              <a:rPr lang="en" altLang="zh-CN" b="0" i="0" dirty="0" err="1">
                <a:solidFill>
                  <a:srgbClr val="24292F"/>
                </a:solidFill>
                <a:effectLst/>
                <a:latin typeface="-apple-system"/>
              </a:rPr>
              <a:t>task_struct</a:t>
            </a:r>
            <a:r>
              <a:rPr lang="en" altLang="zh-CN" b="0" i="0" dirty="0">
                <a:solidFill>
                  <a:srgbClr val="24292F"/>
                </a:solidFill>
                <a:effectLst/>
                <a:latin typeface="-apple-system"/>
              </a:rPr>
              <a:t> *)-&gt;comm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成员信息为例，启动配置需要经历三个步骤：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872962E-576F-5E74-4470-28597920C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661" y="2875894"/>
            <a:ext cx="6535366" cy="69764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45E4912-0414-5636-3719-A25E8256D0B2}"/>
              </a:ext>
            </a:extLst>
          </p:cNvPr>
          <p:cNvSpPr txBox="1"/>
          <p:nvPr/>
        </p:nvSpPr>
        <p:spPr>
          <a:xfrm>
            <a:off x="5399661" y="3725694"/>
            <a:ext cx="6741268" cy="369332"/>
          </a:xfrm>
          <a:prstGeom prst="rect">
            <a:avLst/>
          </a:prstGeom>
          <a:solidFill>
            <a:srgbClr val="D1D4CD"/>
          </a:solidFill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   要想停止需要继续配置如下：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B0270F3-C407-0F36-DD75-221354EA0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478" y="4229159"/>
            <a:ext cx="5846322" cy="834771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DB1F055A-2776-DFF0-466D-94051BC7F5E9}"/>
              </a:ext>
            </a:extLst>
          </p:cNvPr>
          <p:cNvCxnSpPr/>
          <p:nvPr/>
        </p:nvCxnSpPr>
        <p:spPr>
          <a:xfrm>
            <a:off x="4941651" y="1867711"/>
            <a:ext cx="0" cy="437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B245687-F24C-192C-DCB6-F8E57938A8C2}"/>
              </a:ext>
            </a:extLst>
          </p:cNvPr>
          <p:cNvSpPr txBox="1"/>
          <p:nvPr/>
        </p:nvSpPr>
        <p:spPr>
          <a:xfrm>
            <a:off x="5573951" y="5321827"/>
            <a:ext cx="6741268" cy="954107"/>
          </a:xfrm>
          <a:prstGeom prst="rect">
            <a:avLst/>
          </a:prstGeom>
          <a:solidFill>
            <a:srgbClr val="E2E4E0"/>
          </a:solidFill>
        </p:spPr>
        <p:txBody>
          <a:bodyPr wrap="square">
            <a:spAutoFit/>
          </a:bodyPr>
          <a:lstStyle/>
          <a:p>
            <a:r>
              <a:rPr lang="zh-CN" altLang="en-US" sz="1400" dirty="0"/>
              <a:t>难点：</a:t>
            </a:r>
            <a:endParaRPr lang="en-US" altLang="zh-CN" sz="1400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、所有偏移都需要手工计算；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、步骤多，不通用；</a:t>
            </a:r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、毫无可读性；</a:t>
            </a:r>
            <a:endParaRPr lang="en" altLang="zh-CN" sz="1400" dirty="0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27F2D089-CAE2-49D4-53E5-2C2B0D84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72" y="5957389"/>
            <a:ext cx="801428" cy="80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19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3586B-3303-29C7-2004-6C7F97D4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	perf-tools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3DDE5-4D52-0883-6482-53FCD94E7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5" y="5780856"/>
            <a:ext cx="6814538" cy="577107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000" dirty="0"/>
              <a:t>来源：</a:t>
            </a:r>
            <a:r>
              <a:rPr kumimoji="1" lang="en" altLang="zh-CN" sz="2000" dirty="0"/>
              <a:t> </a:t>
            </a:r>
            <a:r>
              <a:rPr kumimoji="1" lang="en" altLang="zh-CN" sz="2000" dirty="0">
                <a:hlinkClick r:id="rId2"/>
              </a:rPr>
              <a:t>https://github.com/brendangregg/perf-tools.git</a:t>
            </a:r>
            <a:endParaRPr kumimoji="1" lang="en" altLang="zh-CN" sz="2000" dirty="0"/>
          </a:p>
          <a:p>
            <a:pPr marL="0" indent="0">
              <a:buNone/>
            </a:pPr>
            <a:endParaRPr kumimoji="1" lang="en" altLang="zh-CN" dirty="0"/>
          </a:p>
          <a:p>
            <a:pPr marL="0" indent="0">
              <a:buNone/>
            </a:pPr>
            <a:endParaRPr kumimoji="1" lang="en" altLang="zh-C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0572B30-D6D8-85AD-F7E4-36A2551EC7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420D17-0100-A88C-B065-6D4A49450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5" y="1264596"/>
            <a:ext cx="6458693" cy="444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6C6EF9-1769-6B36-8D4A-AEDBABA3CB1E}"/>
              </a:ext>
            </a:extLst>
          </p:cNvPr>
          <p:cNvSpPr txBox="1"/>
          <p:nvPr/>
        </p:nvSpPr>
        <p:spPr>
          <a:xfrm>
            <a:off x="7922057" y="2828835"/>
            <a:ext cx="2845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、基于</a:t>
            </a:r>
            <a:r>
              <a:rPr kumimoji="1" lang="en-US" altLang="zh-CN" dirty="0"/>
              <a:t>bash</a:t>
            </a:r>
            <a:r>
              <a:rPr kumimoji="1" lang="zh-CN" altLang="en-US" dirty="0"/>
              <a:t>封装</a:t>
            </a:r>
            <a:r>
              <a:rPr kumimoji="1" lang="en-US" altLang="zh-CN" dirty="0" err="1"/>
              <a:t>ftrace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、一键追踪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、只能同时追踪一个符号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、变量访问需要自己写</a:t>
            </a:r>
            <a:endParaRPr kumimoji="1" lang="en-US" altLang="zh-CN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D611DEE-E179-1EAB-CA52-983B5DB34843}"/>
              </a:ext>
            </a:extLst>
          </p:cNvPr>
          <p:cNvCxnSpPr/>
          <p:nvPr/>
        </p:nvCxnSpPr>
        <p:spPr>
          <a:xfrm>
            <a:off x="7645941" y="1392677"/>
            <a:ext cx="0" cy="437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8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82A84C9-05E9-5B74-6C80-21A92782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	</a:t>
            </a:r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Surftrace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组成</a:t>
            </a:r>
          </a:p>
        </p:txBody>
      </p:sp>
      <p:sp>
        <p:nvSpPr>
          <p:cNvPr id="9" name="剪去对角的矩形 8">
            <a:extLst>
              <a:ext uri="{FF2B5EF4-FFF2-40B4-BE49-F238E27FC236}">
                <a16:creationId xmlns:a16="http://schemas.microsoft.com/office/drawing/2014/main" id="{B8DF2EFE-2C86-7817-8260-8542FB64189A}"/>
              </a:ext>
            </a:extLst>
          </p:cNvPr>
          <p:cNvSpPr/>
          <p:nvPr/>
        </p:nvSpPr>
        <p:spPr>
          <a:xfrm>
            <a:off x="6394288" y="4789883"/>
            <a:ext cx="5391624" cy="1673052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</a:rPr>
              <a:t>、</a:t>
            </a:r>
            <a:r>
              <a:rPr kumimoji="1" lang="en-US" altLang="zh-CN" dirty="0" err="1">
                <a:solidFill>
                  <a:schemeClr val="tx1"/>
                </a:solidFill>
              </a:rPr>
              <a:t>gdb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+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</a:rPr>
              <a:t>vmlinux</a:t>
            </a:r>
            <a:r>
              <a:rPr kumimoji="1" lang="zh-CN" altLang="en-US" dirty="0">
                <a:solidFill>
                  <a:schemeClr val="tx1"/>
                </a:solidFill>
              </a:rPr>
              <a:t>可以支持所有发行版内核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r>
              <a:rPr kumimoji="1" lang="zh-CN" altLang="en-US" dirty="0">
                <a:solidFill>
                  <a:schemeClr val="tx1"/>
                </a:solidFill>
              </a:rPr>
              <a:t>、可直接从文件中读取表达式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r>
              <a:rPr kumimoji="1" lang="zh-CN" altLang="en-US" dirty="0">
                <a:solidFill>
                  <a:schemeClr val="tx1"/>
                </a:solidFill>
              </a:rPr>
              <a:t>、可获取全局符号信息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r>
              <a:rPr kumimoji="1" lang="zh-CN" altLang="en-US" dirty="0">
                <a:solidFill>
                  <a:schemeClr val="tx1"/>
                </a:solidFill>
              </a:rPr>
              <a:t>、支持结果二次开发，实现</a:t>
            </a:r>
            <a:r>
              <a:rPr kumimoji="1" lang="en-US" altLang="zh-CN" dirty="0" err="1">
                <a:solidFill>
                  <a:schemeClr val="tx1"/>
                </a:solidFill>
              </a:rPr>
              <a:t>perftools</a:t>
            </a:r>
            <a:r>
              <a:rPr kumimoji="1" lang="zh-CN" altLang="en-US" dirty="0">
                <a:solidFill>
                  <a:schemeClr val="tx1"/>
                </a:solidFill>
              </a:rPr>
              <a:t> 中的大部分功能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CE2E9B-12D2-4532-0747-90CE78E41BBB}"/>
              </a:ext>
            </a:extLst>
          </p:cNvPr>
          <p:cNvSpPr txBox="1"/>
          <p:nvPr/>
        </p:nvSpPr>
        <p:spPr>
          <a:xfrm>
            <a:off x="192080" y="5045448"/>
            <a:ext cx="579596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kernel </a:t>
            </a:r>
            <a:r>
              <a:rPr kumimoji="1" lang="en-US" altLang="zh-CN" b="1" dirty="0" err="1"/>
              <a:t>debugfs</a:t>
            </a:r>
            <a:endParaRPr kumimoji="1"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A2F611-78FC-24FA-091D-C3E9DC79D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330" y="5613220"/>
            <a:ext cx="965200" cy="7747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C5B5321-8688-9EF7-F9D8-C122AEB7B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003" y="5457644"/>
            <a:ext cx="814388" cy="10858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BF5B892-26A7-A451-694F-1A983F9C7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95" y="5695709"/>
            <a:ext cx="1708161" cy="369332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1D7D57DD-6676-F0C8-5D23-E8A4A7637486}"/>
              </a:ext>
            </a:extLst>
          </p:cNvPr>
          <p:cNvGrpSpPr/>
          <p:nvPr/>
        </p:nvGrpSpPr>
        <p:grpSpPr>
          <a:xfrm>
            <a:off x="1854017" y="5604629"/>
            <a:ext cx="1569043" cy="730340"/>
            <a:chOff x="1961021" y="5800896"/>
            <a:chExt cx="1569043" cy="730340"/>
          </a:xfrm>
        </p:grpSpPr>
        <p:pic>
          <p:nvPicPr>
            <p:cNvPr id="15" name="Picture 2" descr="Docs overview | aliyun/alicloud | Terraform Registry">
              <a:extLst>
                <a:ext uri="{FF2B5EF4-FFF2-40B4-BE49-F238E27FC236}">
                  <a16:creationId xmlns:a16="http://schemas.microsoft.com/office/drawing/2014/main" id="{8B15E4B3-BE8A-7822-EDF5-ED22847E0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368" y="5800896"/>
              <a:ext cx="551493" cy="551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DC16F0-08FD-538D-15C6-E06B8DE58D83}"/>
                </a:ext>
              </a:extLst>
            </p:cNvPr>
            <p:cNvSpPr txBox="1"/>
            <p:nvPr/>
          </p:nvSpPr>
          <p:spPr>
            <a:xfrm>
              <a:off x="1961021" y="6254237"/>
              <a:ext cx="1569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rgbClr val="FF6A00"/>
                  </a:solidFill>
                </a:rPr>
                <a:t>Alibaba</a:t>
              </a:r>
              <a:r>
                <a:rPr kumimoji="1" lang="zh-CN" altLang="en-US" sz="1200" b="1" dirty="0">
                  <a:solidFill>
                    <a:srgbClr val="FF6A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rgbClr val="FF6A00"/>
                  </a:solidFill>
                </a:rPr>
                <a:t>Cloud</a:t>
              </a:r>
              <a:r>
                <a:rPr kumimoji="1" lang="zh-CN" altLang="en-US" sz="1200" b="1" dirty="0">
                  <a:solidFill>
                    <a:srgbClr val="FF6A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rgbClr val="FF6A00"/>
                  </a:solidFill>
                </a:rPr>
                <a:t>Linux</a:t>
              </a:r>
              <a:endParaRPr kumimoji="1" lang="zh-CN" altLang="en-US" sz="1200" b="1" dirty="0">
                <a:solidFill>
                  <a:srgbClr val="FF6A00"/>
                </a:solidFill>
              </a:endParaRPr>
            </a:p>
          </p:txBody>
        </p:sp>
      </p:grp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F5927E8E-AE59-EDE4-2AFD-4968CAE01F3D}"/>
              </a:ext>
            </a:extLst>
          </p:cNvPr>
          <p:cNvSpPr/>
          <p:nvPr/>
        </p:nvSpPr>
        <p:spPr>
          <a:xfrm>
            <a:off x="250863" y="1690688"/>
            <a:ext cx="5731527" cy="3073831"/>
          </a:xfrm>
          <a:prstGeom prst="roundRect">
            <a:avLst/>
          </a:prstGeom>
          <a:solidFill>
            <a:srgbClr val="FFCAA3"/>
          </a:solidFill>
          <a:ln>
            <a:solidFill>
              <a:srgbClr val="E46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CB50744-6EC0-C051-7BB8-C84CDEF33902}"/>
              </a:ext>
            </a:extLst>
          </p:cNvPr>
          <p:cNvSpPr txBox="1"/>
          <p:nvPr/>
        </p:nvSpPr>
        <p:spPr>
          <a:xfrm>
            <a:off x="2568567" y="1815470"/>
            <a:ext cx="1239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surftrace</a:t>
            </a:r>
          </a:p>
          <a:p>
            <a:endParaRPr kumimoji="1" lang="en-US" altLang="zh-CN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A58FBDD-088C-5050-491B-8C34A1B2872E}"/>
              </a:ext>
            </a:extLst>
          </p:cNvPr>
          <p:cNvGrpSpPr/>
          <p:nvPr/>
        </p:nvGrpSpPr>
        <p:grpSpPr>
          <a:xfrm>
            <a:off x="4006026" y="2486801"/>
            <a:ext cx="1846422" cy="1936968"/>
            <a:chOff x="3782854" y="2539964"/>
            <a:chExt cx="1846422" cy="193696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ABAE864-0F6E-7E70-0A23-8DBCF41CFB6F}"/>
                </a:ext>
              </a:extLst>
            </p:cNvPr>
            <p:cNvSpPr/>
            <p:nvPr/>
          </p:nvSpPr>
          <p:spPr>
            <a:xfrm>
              <a:off x="3782854" y="2539964"/>
              <a:ext cx="1846422" cy="193696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</a:rPr>
                <a:t>parser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4015652-A378-2AAF-BCA6-0D9FEC5E491D}"/>
                </a:ext>
              </a:extLst>
            </p:cNvPr>
            <p:cNvSpPr/>
            <p:nvPr/>
          </p:nvSpPr>
          <p:spPr>
            <a:xfrm>
              <a:off x="3951789" y="2681139"/>
              <a:ext cx="1520893" cy="38576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online</a:t>
              </a:r>
              <a:r>
                <a:rPr kumimoji="1" lang="zh-CN" altLang="en-US" dirty="0"/>
                <a:t> </a:t>
              </a:r>
              <a:r>
                <a:rPr kumimoji="1" lang="en-US" altLang="zh-CN" dirty="0" err="1"/>
                <a:t>db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C935CFC-DD33-B7DA-C584-7C9F37DE7A91}"/>
                </a:ext>
              </a:extLst>
            </p:cNvPr>
            <p:cNvSpPr/>
            <p:nvPr/>
          </p:nvSpPr>
          <p:spPr>
            <a:xfrm>
              <a:off x="3951789" y="3182952"/>
              <a:ext cx="1520893" cy="38576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local </a:t>
              </a:r>
              <a:r>
                <a:rPr kumimoji="1" lang="en-US" altLang="zh-CN" dirty="0" err="1"/>
                <a:t>db</a:t>
              </a:r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E1BC48C-651C-1BD7-154F-CDBA86BBB7D5}"/>
                </a:ext>
              </a:extLst>
            </p:cNvPr>
            <p:cNvSpPr/>
            <p:nvPr/>
          </p:nvSpPr>
          <p:spPr>
            <a:xfrm>
              <a:off x="3951789" y="3697428"/>
              <a:ext cx="1520893" cy="38576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gdb+vmlinux</a:t>
              </a:r>
              <a:endParaRPr kumimoji="1"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2A57A95-1F99-1A84-4D4F-AB1652B9C27C}"/>
              </a:ext>
            </a:extLst>
          </p:cNvPr>
          <p:cNvGrpSpPr/>
          <p:nvPr/>
        </p:nvGrpSpPr>
        <p:grpSpPr>
          <a:xfrm>
            <a:off x="390971" y="2474313"/>
            <a:ext cx="1754934" cy="1935168"/>
            <a:chOff x="1775130" y="2552549"/>
            <a:chExt cx="1754934" cy="193516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D917713-52E5-E552-932B-20E457BF0980}"/>
                </a:ext>
              </a:extLst>
            </p:cNvPr>
            <p:cNvSpPr/>
            <p:nvPr/>
          </p:nvSpPr>
          <p:spPr>
            <a:xfrm>
              <a:off x="1775130" y="2552549"/>
              <a:ext cx="1754934" cy="19351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events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5527C33-8B2C-ACBF-D197-9F01617A7998}"/>
                </a:ext>
              </a:extLst>
            </p:cNvPr>
            <p:cNvSpPr/>
            <p:nvPr/>
          </p:nvSpPr>
          <p:spPr>
            <a:xfrm>
              <a:off x="2018346" y="2643811"/>
              <a:ext cx="1257300" cy="385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kprobe</a:t>
              </a:r>
              <a:endParaRPr kumimoji="1"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370149-ED0C-F9AD-B377-6E5E1A401F6A}"/>
                </a:ext>
              </a:extLst>
            </p:cNvPr>
            <p:cNvSpPr/>
            <p:nvPr/>
          </p:nvSpPr>
          <p:spPr>
            <a:xfrm>
              <a:off x="2018346" y="3167812"/>
              <a:ext cx="1257300" cy="385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uprobe</a:t>
              </a:r>
              <a:endParaRPr kumimoji="1"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4D55377-AEAC-0213-AD44-D1822E3CE7BE}"/>
                </a:ext>
              </a:extLst>
            </p:cNvPr>
            <p:cNvSpPr/>
            <p:nvPr/>
          </p:nvSpPr>
          <p:spPr>
            <a:xfrm>
              <a:off x="2046921" y="3672705"/>
              <a:ext cx="1257300" cy="385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event……</a:t>
              </a:r>
              <a:endParaRPr kumimoji="1" lang="zh-CN" altLang="en-US" dirty="0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6E744C0D-5253-DD88-8D13-C1071D64E9D4}"/>
              </a:ext>
            </a:extLst>
          </p:cNvPr>
          <p:cNvSpPr/>
          <p:nvPr/>
        </p:nvSpPr>
        <p:spPr>
          <a:xfrm>
            <a:off x="2340364" y="2474313"/>
            <a:ext cx="1467407" cy="1949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Expression</a:t>
            </a:r>
          </a:p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Generator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0E74FBB-0467-296A-C68C-30842EC15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5606" y="2660822"/>
            <a:ext cx="5731527" cy="1658737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185ED614-20B0-C5C6-8957-9932A70AC697}"/>
              </a:ext>
            </a:extLst>
          </p:cNvPr>
          <p:cNvSpPr txBox="1"/>
          <p:nvPr/>
        </p:nvSpPr>
        <p:spPr>
          <a:xfrm>
            <a:off x="8241301" y="1530686"/>
            <a:ext cx="3398542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1</a:t>
            </a:r>
            <a:r>
              <a:rPr kumimoji="1" lang="zh-CN" altLang="en-US" sz="1600" dirty="0"/>
              <a:t>、支持多事件类型同时注入</a:t>
            </a:r>
            <a:endParaRPr kumimoji="1" lang="en-US" altLang="zh-CN" sz="1600" dirty="0"/>
          </a:p>
          <a:p>
            <a:r>
              <a:rPr kumimoji="1" lang="en-US" altLang="zh-CN" sz="1600" dirty="0"/>
              <a:t>2</a:t>
            </a:r>
            <a:r>
              <a:rPr kumimoji="1" lang="zh-CN" altLang="en-US" sz="1600" dirty="0"/>
              <a:t>、结构体信息无限级联</a:t>
            </a:r>
            <a:endParaRPr kumimoji="1" lang="en-US" altLang="zh-CN" sz="1600" dirty="0"/>
          </a:p>
          <a:p>
            <a:r>
              <a:rPr kumimoji="1" lang="en-US" altLang="zh-CN" sz="1600" dirty="0"/>
              <a:t>3</a:t>
            </a:r>
            <a:r>
              <a:rPr kumimoji="1" lang="zh-CN" altLang="en-US" sz="1600" dirty="0"/>
              <a:t>、函数内部追踪</a:t>
            </a:r>
            <a:endParaRPr kumimoji="1" lang="en-US" altLang="zh-CN" sz="1600" dirty="0"/>
          </a:p>
          <a:p>
            <a:r>
              <a:rPr kumimoji="1" lang="en-US" altLang="zh-CN" sz="1600" dirty="0"/>
              <a:t>4</a:t>
            </a:r>
            <a:r>
              <a:rPr kumimoji="1" lang="zh-CN" altLang="en-US" sz="1600" dirty="0"/>
              <a:t>、支持多过滤器组合，优化数据量</a:t>
            </a:r>
            <a:endParaRPr kumimoji="1" lang="en-US" altLang="zh-CN" sz="1600" dirty="0"/>
          </a:p>
        </p:txBody>
      </p:sp>
      <p:cxnSp>
        <p:nvCxnSpPr>
          <p:cNvPr id="32" name="曲线连接符 31">
            <a:extLst>
              <a:ext uri="{FF2B5EF4-FFF2-40B4-BE49-F238E27FC236}">
                <a16:creationId xmlns:a16="http://schemas.microsoft.com/office/drawing/2014/main" id="{F92AD01C-5B89-EA67-E921-6634AA55ABB9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V="1">
            <a:off x="7852559" y="2069295"/>
            <a:ext cx="388743" cy="751562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曲线连接符 32">
            <a:extLst>
              <a:ext uri="{FF2B5EF4-FFF2-40B4-BE49-F238E27FC236}">
                <a16:creationId xmlns:a16="http://schemas.microsoft.com/office/drawing/2014/main" id="{1FA11107-9E77-B364-88D0-836430AA96A6}"/>
              </a:ext>
            </a:extLst>
          </p:cNvPr>
          <p:cNvCxnSpPr/>
          <p:nvPr/>
        </p:nvCxnSpPr>
        <p:spPr>
          <a:xfrm rot="10800000">
            <a:off x="5995504" y="4344921"/>
            <a:ext cx="793172" cy="419599"/>
          </a:xfrm>
          <a:prstGeom prst="curvedConnector3">
            <a:avLst>
              <a:gd name="adj1" fmla="val 31987"/>
            </a:avLst>
          </a:prstGeom>
          <a:ln w="222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48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BC721-ACAB-3123-9C6A-F303E5BC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	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网络协议栈增强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709958-D38E-1AC1-31E1-BF3651889034}"/>
              </a:ext>
            </a:extLst>
          </p:cNvPr>
          <p:cNvSpPr txBox="1"/>
          <p:nvPr/>
        </p:nvSpPr>
        <p:spPr>
          <a:xfrm>
            <a:off x="149877" y="1982207"/>
            <a:ext cx="4206064" cy="11592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sk_buff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是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网络协议栈重要的结构体，里面承载了</a:t>
            </a:r>
            <a:r>
              <a:rPr lang="zh-CN" altLang="en-US" dirty="0">
                <a:solidFill>
                  <a:srgbClr val="FF0000"/>
                </a:solidFill>
              </a:rPr>
              <a:t>网络报文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等内容。但是仅凭结构体解析的方法，并不能直接获取报文内容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FC2B9C-DE04-8723-2908-B77F25788DDC}"/>
              </a:ext>
            </a:extLst>
          </p:cNvPr>
          <p:cNvSpPr txBox="1"/>
          <p:nvPr/>
        </p:nvSpPr>
        <p:spPr>
          <a:xfrm>
            <a:off x="166941" y="3416839"/>
            <a:ext cx="4206064" cy="359073"/>
          </a:xfrm>
          <a:prstGeom prst="rect">
            <a:avLst/>
          </a:prstGeom>
          <a:solidFill>
            <a:srgbClr val="FFC3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</a:rPr>
              <a:t>处理方式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0F28E2-A7D2-DB50-38A4-D4E23D6154FB}"/>
              </a:ext>
            </a:extLst>
          </p:cNvPr>
          <p:cNvGrpSpPr/>
          <p:nvPr/>
        </p:nvGrpSpPr>
        <p:grpSpPr>
          <a:xfrm>
            <a:off x="324669" y="4156359"/>
            <a:ext cx="5219945" cy="2536822"/>
            <a:chOff x="149877" y="3704656"/>
            <a:chExt cx="5093636" cy="313903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F0B697F-2F09-531A-0320-A7B74CCB3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877" y="4240320"/>
              <a:ext cx="5093636" cy="294673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50533AB-C21B-7EC5-FD90-D72EB7E95307}"/>
                </a:ext>
              </a:extLst>
            </p:cNvPr>
            <p:cNvSpPr txBox="1"/>
            <p:nvPr/>
          </p:nvSpPr>
          <p:spPr>
            <a:xfrm>
              <a:off x="149877" y="3704656"/>
              <a:ext cx="4408579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$</a:t>
              </a:r>
              <a:r>
                <a:rPr kumimoji="1" lang="zh-CN" altLang="en-US" sz="1400" dirty="0"/>
                <a:t>符号是指向网络报文内容的特殊标记方式，不可省略</a:t>
              </a:r>
            </a:p>
          </p:txBody>
        </p: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56D382B0-5E91-3B9A-D202-0C6D84C50E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750" y="4012433"/>
              <a:ext cx="0" cy="14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81FE0C4A-4BB4-E8F7-0144-6112C955B84B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" y="4155621"/>
              <a:ext cx="27513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B1AB73A3-E427-6E76-2B11-A6D06504065F}"/>
                </a:ext>
              </a:extLst>
            </p:cNvPr>
            <p:cNvCxnSpPr/>
            <p:nvPr/>
          </p:nvCxnSpPr>
          <p:spPr>
            <a:xfrm>
              <a:off x="3037114" y="4155621"/>
              <a:ext cx="0" cy="1676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A5F3D89-F8EB-227A-7E73-3176F65293C0}"/>
                </a:ext>
              </a:extLst>
            </p:cNvPr>
            <p:cNvSpPr txBox="1"/>
            <p:nvPr/>
          </p:nvSpPr>
          <p:spPr>
            <a:xfrm>
              <a:off x="149877" y="5141314"/>
              <a:ext cx="3541342" cy="738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/>
                <a:t>要从哪一层开始解析报文，当前支持</a:t>
              </a:r>
              <a:r>
                <a:rPr kumimoji="1" lang="en" altLang="zh-CN" sz="1400" dirty="0" err="1"/>
                <a:t>ethhdr</a:t>
              </a:r>
              <a:r>
                <a:rPr kumimoji="1" lang="en" altLang="zh-CN" sz="1400" dirty="0"/>
                <a:t>, </a:t>
              </a:r>
              <a:r>
                <a:rPr kumimoji="1" lang="en" altLang="zh-CN" sz="1400" dirty="0" err="1"/>
                <a:t>iphdr</a:t>
              </a:r>
              <a:r>
                <a:rPr kumimoji="1" lang="en" altLang="zh-CN" sz="1400" dirty="0"/>
                <a:t>, </a:t>
              </a:r>
              <a:r>
                <a:rPr kumimoji="1" lang="en" altLang="zh-CN" sz="1400" dirty="0" err="1"/>
                <a:t>icmphdr</a:t>
              </a:r>
              <a:r>
                <a:rPr kumimoji="1" lang="en" altLang="zh-CN" sz="1400" dirty="0"/>
                <a:t>, </a:t>
              </a:r>
              <a:r>
                <a:rPr kumimoji="1" lang="en" altLang="zh-CN" sz="1400" dirty="0" err="1"/>
                <a:t>tcphdr</a:t>
              </a:r>
              <a:r>
                <a:rPr kumimoji="1" lang="en" altLang="zh-CN" sz="1400" dirty="0"/>
                <a:t>, </a:t>
              </a:r>
              <a:r>
                <a:rPr kumimoji="1" lang="en" altLang="zh-CN" sz="1400" dirty="0" err="1"/>
                <a:t>udphdr</a:t>
              </a:r>
              <a:r>
                <a:rPr kumimoji="1" lang="en-US" altLang="zh-CN" sz="1400" dirty="0"/>
                <a:t>5</a:t>
              </a:r>
              <a:r>
                <a:rPr kumimoji="1" lang="zh-CN" altLang="en-US" sz="1400" dirty="0"/>
                <a:t>种类型，不可省略。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70BCB903-D93A-BD18-74E8-EB9DE00F7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1219" y="4471147"/>
              <a:ext cx="0" cy="3160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C5BC9554-B717-7CB7-5A4A-CE3BFAFB52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0548" y="4787154"/>
              <a:ext cx="1770671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E26DB1BD-B1FE-8CC2-4B88-0C0B6D932F3A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920548" y="4787153"/>
              <a:ext cx="0" cy="35416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8761F6D-17A4-6EA8-26A1-64B356456A28}"/>
                </a:ext>
              </a:extLst>
            </p:cNvPr>
            <p:cNvSpPr txBox="1"/>
            <p:nvPr/>
          </p:nvSpPr>
          <p:spPr>
            <a:xfrm>
              <a:off x="149877" y="6105025"/>
              <a:ext cx="3541342" cy="738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/>
                <a:t>skb</a:t>
              </a:r>
              <a:r>
                <a:rPr kumimoji="1" lang="zh-CN" altLang="en-US" sz="1400" dirty="0"/>
                <a:t>在当前函数时，</a:t>
              </a:r>
              <a:r>
                <a:rPr kumimoji="1" lang="en-US" altLang="zh-CN" sz="1400" dirty="0"/>
                <a:t>data</a:t>
              </a:r>
              <a:r>
                <a:rPr kumimoji="1" lang="zh-CN" altLang="en-US" sz="1400" dirty="0"/>
                <a:t>指针指向的协议层级，有</a:t>
              </a:r>
              <a:r>
                <a:rPr kumimoji="1" lang="en-US" altLang="zh-CN" sz="1400" dirty="0"/>
                <a:t>l2</a:t>
              </a:r>
              <a:r>
                <a:rPr kumimoji="1" lang="zh-CN" altLang="en-US" sz="1400" dirty="0"/>
                <a:t>、</a:t>
              </a:r>
              <a:r>
                <a:rPr kumimoji="1" lang="en-US" altLang="zh-CN" sz="1400" dirty="0"/>
                <a:t>l3</a:t>
              </a:r>
              <a:r>
                <a:rPr kumimoji="1" lang="zh-CN" altLang="en-US" sz="1400" dirty="0"/>
                <a:t>、</a:t>
              </a:r>
              <a:r>
                <a:rPr kumimoji="1" lang="en-US" altLang="zh-CN" sz="1400" dirty="0"/>
                <a:t>l4 </a:t>
              </a:r>
              <a:r>
                <a:rPr kumimoji="1" lang="zh-CN" altLang="en-US" sz="1400" dirty="0"/>
                <a:t>三个选项，可以不填，默认</a:t>
              </a:r>
              <a:r>
                <a:rPr kumimoji="1" lang="en-US" altLang="zh-CN" sz="1400" dirty="0"/>
                <a:t>l3</a:t>
              </a:r>
              <a:endParaRPr kumimoji="1" lang="zh-CN" altLang="en-US" sz="1400" dirty="0"/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64AE58BA-5A71-281D-93D3-9B7490F96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3060" y="4471148"/>
              <a:ext cx="0" cy="20032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80988D04-4632-AFE1-AA29-CC8060A87953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3691219" y="6474357"/>
              <a:ext cx="61184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AC0746D6-6C85-E348-35C3-0E7892C209A4}"/>
              </a:ext>
            </a:extLst>
          </p:cNvPr>
          <p:cNvSpPr txBox="1"/>
          <p:nvPr/>
        </p:nvSpPr>
        <p:spPr>
          <a:xfrm>
            <a:off x="5609404" y="1729418"/>
            <a:ext cx="2809909" cy="359073"/>
          </a:xfrm>
          <a:prstGeom prst="rect">
            <a:avLst/>
          </a:prstGeom>
          <a:solidFill>
            <a:srgbClr val="FFC3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</a:rPr>
              <a:t>获取协议报文内容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135C66-06B7-73B9-0A14-41D21CFC323D}"/>
              </a:ext>
            </a:extLst>
          </p:cNvPr>
          <p:cNvSpPr txBox="1"/>
          <p:nvPr/>
        </p:nvSpPr>
        <p:spPr>
          <a:xfrm>
            <a:off x="8596132" y="2043980"/>
            <a:ext cx="2826739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  </a:t>
            </a:r>
            <a:r>
              <a:rPr lang="en-US" altLang="zh-CN" sz="1400" dirty="0" err="1"/>
              <a:t>surftrace</a:t>
            </a:r>
            <a:r>
              <a:rPr lang="zh-CN" altLang="en-US" sz="1400" dirty="0"/>
              <a:t>给</a:t>
            </a:r>
            <a:r>
              <a:rPr lang="en-US" altLang="zh-CN" sz="1400" dirty="0"/>
              <a:t>5</a:t>
            </a:r>
            <a:r>
              <a:rPr lang="zh-CN" altLang="en-US" sz="1400" dirty="0"/>
              <a:t>个报文协议头基础上额外增加了一个</a:t>
            </a:r>
            <a:r>
              <a:rPr lang="en-US" altLang="zh-CN" sz="1400" dirty="0" err="1">
                <a:solidFill>
                  <a:srgbClr val="FF0000"/>
                </a:solidFill>
              </a:rPr>
              <a:t>xdata</a:t>
            </a:r>
            <a:r>
              <a:rPr lang="zh-CN" altLang="en-US" sz="1400" dirty="0"/>
              <a:t>成员，方便获取协议头之后的报文内容。</a:t>
            </a:r>
            <a:endParaRPr lang="en-US" altLang="zh-CN" sz="1400" dirty="0"/>
          </a:p>
          <a:p>
            <a:r>
              <a:rPr kumimoji="1" lang="zh-CN" altLang="en-US" sz="1400" dirty="0"/>
              <a:t>    </a:t>
            </a:r>
            <a:r>
              <a:rPr lang="en" altLang="zh-CN" sz="1400" dirty="0" err="1"/>
              <a:t>xdata</a:t>
            </a:r>
            <a:r>
              <a:rPr lang="zh-CN" altLang="en-US" sz="1400" dirty="0"/>
              <a:t>有 </a:t>
            </a:r>
            <a:r>
              <a:rPr lang="en" altLang="zh-CN" sz="1400" dirty="0" err="1"/>
              <a:t>cdata</a:t>
            </a:r>
            <a:r>
              <a:rPr lang="en" altLang="zh-CN" sz="1400" dirty="0"/>
              <a:t>. </a:t>
            </a:r>
            <a:r>
              <a:rPr lang="en" altLang="zh-CN" sz="1400" dirty="0" err="1"/>
              <a:t>sdata</a:t>
            </a:r>
            <a:r>
              <a:rPr lang="en" altLang="zh-CN" sz="1400" dirty="0"/>
              <a:t>, </a:t>
            </a:r>
            <a:r>
              <a:rPr lang="en" altLang="zh-CN" sz="1400" dirty="0" err="1"/>
              <a:t>ldata</a:t>
            </a:r>
            <a:r>
              <a:rPr lang="en" altLang="zh-CN" sz="1400" dirty="0"/>
              <a:t>, </a:t>
            </a:r>
            <a:r>
              <a:rPr lang="en" altLang="zh-CN" sz="1400" dirty="0" err="1"/>
              <a:t>qdata</a:t>
            </a:r>
            <a:r>
              <a:rPr lang="en-US" altLang="zh-CN" sz="1400" dirty="0"/>
              <a:t>,</a:t>
            </a:r>
            <a:r>
              <a:rPr lang="en-US" altLang="zh-CN" sz="1400" dirty="0" err="1"/>
              <a:t>Sdata</a:t>
            </a:r>
            <a:r>
              <a:rPr lang="en" altLang="zh-CN" sz="1400" dirty="0"/>
              <a:t> </a:t>
            </a:r>
            <a:r>
              <a:rPr lang="zh-CN" altLang="en-US" sz="1400" dirty="0"/>
              <a:t>四类场景，位宽对应</a:t>
            </a:r>
            <a:r>
              <a:rPr lang="en-US" altLang="zh-CN" sz="1400" dirty="0"/>
              <a:t>1</a:t>
            </a:r>
            <a:r>
              <a:rPr lang="zh-CN" altLang="en-US" sz="1400" dirty="0"/>
              <a:t> </a:t>
            </a:r>
            <a:r>
              <a:rPr lang="en-US" altLang="zh-CN" sz="1400" dirty="0"/>
              <a:t>2 4 8</a:t>
            </a:r>
            <a:r>
              <a:rPr lang="zh-CN" altLang="en-US" sz="1400" dirty="0"/>
              <a:t>和字符串。</a:t>
            </a:r>
            <a:r>
              <a:rPr lang="en-US" altLang="zh-CN" sz="1400" dirty="0"/>
              <a:t> </a:t>
            </a:r>
            <a:r>
              <a:rPr lang="zh-CN" altLang="en-US" sz="1400" dirty="0"/>
              <a:t>数组下标按照位宽进行对齐。</a:t>
            </a:r>
            <a:endParaRPr lang="en-US" altLang="zh-CN" sz="1400" dirty="0"/>
          </a:p>
          <a:p>
            <a:r>
              <a:rPr lang="zh-CN" altLang="en-US" sz="1400" dirty="0"/>
              <a:t>    如表达式 </a:t>
            </a:r>
            <a:r>
              <a:rPr lang="en" altLang="zh-CN" sz="1400" dirty="0"/>
              <a:t>data=%0~$(struct </a:t>
            </a:r>
            <a:r>
              <a:rPr lang="en" altLang="zh-CN" sz="1400" dirty="0" err="1"/>
              <a:t>icmphdr</a:t>
            </a:r>
            <a:r>
              <a:rPr lang="en" altLang="zh-CN" sz="1400" dirty="0"/>
              <a:t>)l3-&gt;</a:t>
            </a:r>
            <a:r>
              <a:rPr lang="en" altLang="zh-CN" sz="1400" dirty="0" err="1"/>
              <a:t>sdata</a:t>
            </a:r>
            <a:r>
              <a:rPr lang="en" altLang="zh-CN" sz="1400" dirty="0"/>
              <a:t>[1]</a:t>
            </a:r>
            <a:r>
              <a:rPr lang="zh-CN" altLang="en-US" sz="1400" dirty="0"/>
              <a:t>。 </a:t>
            </a:r>
            <a:r>
              <a:rPr lang="en" altLang="zh-CN" sz="1400" dirty="0" err="1"/>
              <a:t>sdata</a:t>
            </a:r>
            <a:r>
              <a:rPr lang="en" altLang="zh-CN" sz="1400" dirty="0"/>
              <a:t>[1]</a:t>
            </a:r>
            <a:r>
              <a:rPr lang="zh-CN" altLang="en-US" sz="1400" dirty="0"/>
              <a:t>表示要提取</a:t>
            </a:r>
            <a:r>
              <a:rPr lang="en" altLang="zh-CN" sz="1400" dirty="0" err="1"/>
              <a:t>icmp</a:t>
            </a:r>
            <a:r>
              <a:rPr lang="zh-CN" altLang="en-US" sz="1400" dirty="0"/>
              <a:t>报文中的</a:t>
            </a:r>
            <a:r>
              <a:rPr lang="en-US" altLang="zh-CN" sz="1400" dirty="0"/>
              <a:t>2~3</a:t>
            </a:r>
            <a:r>
              <a:rPr lang="zh-CN" altLang="en-US" sz="1400" dirty="0"/>
              <a:t>字节内容</a:t>
            </a:r>
            <a:endParaRPr kumimoji="1"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DB4206-C164-2382-04E7-EF17C2FE5E6A}"/>
              </a:ext>
            </a:extLst>
          </p:cNvPr>
          <p:cNvSpPr txBox="1"/>
          <p:nvPr/>
        </p:nvSpPr>
        <p:spPr>
          <a:xfrm>
            <a:off x="5838825" y="4675254"/>
            <a:ext cx="4206064" cy="359073"/>
          </a:xfrm>
          <a:prstGeom prst="rect">
            <a:avLst/>
          </a:prstGeom>
          <a:solidFill>
            <a:srgbClr val="FFC3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</a:rPr>
              <a:t>端模式和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</a:rPr>
              <a:t>转换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BAF3872-EA9C-8EF6-3D0B-56C6ED721A00}"/>
              </a:ext>
            </a:extLst>
          </p:cNvPr>
          <p:cNvGrpSpPr/>
          <p:nvPr/>
        </p:nvGrpSpPr>
        <p:grpSpPr>
          <a:xfrm>
            <a:off x="5838825" y="2248634"/>
            <a:ext cx="2244920" cy="2287159"/>
            <a:chOff x="5838825" y="1525433"/>
            <a:chExt cx="2244920" cy="253682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E4EF6CD-93E2-A75F-C990-D6A8AFC324C0}"/>
                </a:ext>
              </a:extLst>
            </p:cNvPr>
            <p:cNvSpPr/>
            <p:nvPr/>
          </p:nvSpPr>
          <p:spPr>
            <a:xfrm>
              <a:off x="5838825" y="1525433"/>
              <a:ext cx="2090007" cy="25368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58220F4-013C-F9AE-8175-06D9DFB5B66A}"/>
                </a:ext>
              </a:extLst>
            </p:cNvPr>
            <p:cNvSpPr/>
            <p:nvPr/>
          </p:nvSpPr>
          <p:spPr>
            <a:xfrm>
              <a:off x="6055220" y="3619092"/>
              <a:ext cx="1657216" cy="3533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ethhdr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BEAA7D0-5EBD-296D-158F-4C166D8E32DA}"/>
                </a:ext>
              </a:extLst>
            </p:cNvPr>
            <p:cNvSpPr/>
            <p:nvPr/>
          </p:nvSpPr>
          <p:spPr>
            <a:xfrm>
              <a:off x="6055220" y="3093044"/>
              <a:ext cx="1657216" cy="3533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iphdr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B1694F2-9AE1-3194-1036-C676195EF89A}"/>
                </a:ext>
              </a:extLst>
            </p:cNvPr>
            <p:cNvSpPr/>
            <p:nvPr/>
          </p:nvSpPr>
          <p:spPr>
            <a:xfrm>
              <a:off x="6055220" y="2549782"/>
              <a:ext cx="1657216" cy="3533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icmphdr</a:t>
              </a:r>
              <a:r>
                <a:rPr lang="en-US" altLang="zh-CN" sz="1400" dirty="0">
                  <a:solidFill>
                    <a:schemeClr val="tx1"/>
                  </a:solidFill>
                </a:rPr>
                <a:t>-&gt;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xdata</a:t>
              </a:r>
              <a:r>
                <a:rPr lang="en-US" altLang="zh-CN" sz="1400" dirty="0">
                  <a:solidFill>
                    <a:schemeClr val="tx1"/>
                  </a:solidFill>
                </a:rPr>
                <a:t>[]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C10D487-9E55-9769-C301-497EFC07E8C1}"/>
                </a:ext>
              </a:extLst>
            </p:cNvPr>
            <p:cNvSpPr/>
            <p:nvPr/>
          </p:nvSpPr>
          <p:spPr>
            <a:xfrm>
              <a:off x="6055220" y="1839350"/>
              <a:ext cx="1657216" cy="5338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body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3D7CE79B-5A46-C147-F678-4FE9D15DFAE4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7712436" y="2726464"/>
              <a:ext cx="365699" cy="551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5CB39017-C416-E27A-B795-FB3021D9A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8135" y="2106271"/>
              <a:ext cx="0" cy="6201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234D1B95-D2FD-BD61-9699-E0C8209D717C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H="1">
              <a:off x="7712436" y="2106271"/>
              <a:ext cx="37130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EE485F38-9044-2D6A-DA2F-9B820CCBEABF}"/>
              </a:ext>
            </a:extLst>
          </p:cNvPr>
          <p:cNvSpPr txBox="1"/>
          <p:nvPr/>
        </p:nvSpPr>
        <p:spPr>
          <a:xfrm>
            <a:off x="5761011" y="5592274"/>
            <a:ext cx="6291551" cy="110799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sz="1600" dirty="0" err="1"/>
              <a:t>surftrace</a:t>
            </a:r>
            <a:r>
              <a:rPr lang="zh-CN" altLang="en-US" sz="1600" dirty="0"/>
              <a:t>对以 </a:t>
            </a:r>
            <a:r>
              <a:rPr lang="en" altLang="zh-CN" sz="1600" dirty="0" err="1"/>
              <a:t>ip_xx</a:t>
            </a:r>
            <a:r>
              <a:rPr lang="zh-CN" altLang="en-US" sz="1600" dirty="0"/>
              <a:t>开头的变量进行</a:t>
            </a:r>
            <a:r>
              <a:rPr lang="en" altLang="zh-CN" sz="1600" dirty="0"/>
              <a:t>ipv4&lt;-&gt;u32 </a:t>
            </a:r>
            <a:r>
              <a:rPr lang="zh-CN" altLang="en" sz="1600" dirty="0"/>
              <a:t>，</a:t>
            </a:r>
            <a:r>
              <a:rPr lang="zh-CN" altLang="en-US" sz="1600" dirty="0"/>
              <a:t>如 </a:t>
            </a:r>
            <a:r>
              <a:rPr lang="en" altLang="zh-CN" sz="1600" dirty="0" err="1"/>
              <a:t>ip_src</a:t>
            </a:r>
            <a:r>
              <a:rPr lang="en" altLang="zh-CN" sz="1600" dirty="0"/>
              <a:t>=%0~$(struct </a:t>
            </a:r>
            <a:r>
              <a:rPr lang="en" altLang="zh-CN" sz="1600" dirty="0" err="1"/>
              <a:t>iphdr</a:t>
            </a:r>
            <a:r>
              <a:rPr lang="en" altLang="zh-CN" sz="1600" dirty="0"/>
              <a:t>)l3-&gt;</a:t>
            </a:r>
            <a:r>
              <a:rPr lang="en" altLang="zh-CN" sz="1600" dirty="0" err="1"/>
              <a:t>saddr</a:t>
            </a:r>
            <a:r>
              <a:rPr lang="zh-CN" altLang="en" sz="1600" dirty="0"/>
              <a:t>，</a:t>
            </a:r>
            <a:r>
              <a:rPr lang="zh-CN" altLang="en-US" sz="1600" dirty="0"/>
              <a:t>会转成对应的</a:t>
            </a:r>
            <a:r>
              <a:rPr lang="en" altLang="zh-CN" sz="1600" dirty="0"/>
              <a:t>IP</a:t>
            </a:r>
            <a:r>
              <a:rPr lang="zh-CN" altLang="en-US" sz="1600" dirty="0"/>
              <a:t>格式。对</a:t>
            </a:r>
            <a:r>
              <a:rPr lang="en" altLang="zh-CN" sz="1600" dirty="0"/>
              <a:t>B16_</a:t>
            </a:r>
            <a:r>
              <a:rPr lang="zh-CN" altLang="en" sz="1600" dirty="0"/>
              <a:t>、</a:t>
            </a:r>
            <a:r>
              <a:rPr lang="en" altLang="zh-CN" sz="1600" dirty="0"/>
              <a:t>B32_</a:t>
            </a:r>
            <a:r>
              <a:rPr lang="zh-CN" altLang="en" sz="1600" dirty="0"/>
              <a:t>、</a:t>
            </a:r>
            <a:r>
              <a:rPr lang="en" altLang="zh-CN" sz="1600" dirty="0"/>
              <a:t>B64_</a:t>
            </a:r>
            <a:r>
              <a:rPr lang="zh-CN" altLang="en" sz="1600" dirty="0"/>
              <a:t>、</a:t>
            </a:r>
            <a:r>
              <a:rPr lang="en" altLang="zh-CN" sz="1600" dirty="0"/>
              <a:t>b16_</a:t>
            </a:r>
            <a:r>
              <a:rPr lang="zh-CN" altLang="en" sz="1600" dirty="0"/>
              <a:t>、</a:t>
            </a:r>
            <a:r>
              <a:rPr lang="en" altLang="zh-CN" sz="1600" dirty="0"/>
              <a:t>b32_</a:t>
            </a:r>
            <a:r>
              <a:rPr lang="zh-CN" altLang="en" sz="1600" dirty="0"/>
              <a:t>、</a:t>
            </a:r>
            <a:r>
              <a:rPr lang="en" altLang="zh-CN" sz="1600" dirty="0"/>
              <a:t>b64_</a:t>
            </a:r>
            <a:r>
              <a:rPr lang="zh-CN" altLang="en-US" sz="1600" dirty="0"/>
              <a:t>开头的变量也会进行大小端转换，</a:t>
            </a:r>
            <a:r>
              <a:rPr lang="en" altLang="zh-CN" sz="1600" dirty="0"/>
              <a:t>B</a:t>
            </a:r>
            <a:r>
              <a:rPr lang="zh-CN" altLang="en-US" sz="1600" dirty="0"/>
              <a:t>开头按照</a:t>
            </a:r>
            <a:r>
              <a:rPr lang="en-US" altLang="zh-CN" sz="1600" dirty="0"/>
              <a:t>16</a:t>
            </a:r>
            <a:r>
              <a:rPr lang="zh-CN" altLang="en-US" sz="1600" dirty="0"/>
              <a:t>进制输出，</a:t>
            </a:r>
            <a:r>
              <a:rPr lang="en" altLang="zh-CN" sz="1600" dirty="0"/>
              <a:t>b</a:t>
            </a:r>
            <a:r>
              <a:rPr lang="zh-CN" altLang="en-US" sz="1600" dirty="0"/>
              <a:t>以</a:t>
            </a:r>
            <a:r>
              <a:rPr lang="en-US" altLang="zh-CN" sz="1600" dirty="0"/>
              <a:t>10</a:t>
            </a:r>
            <a:r>
              <a:rPr lang="zh-CN" altLang="en-US" sz="1600" dirty="0"/>
              <a:t>进制输出。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5FE40FB-C610-EC89-E592-FE98D3F8A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5" y="5124946"/>
            <a:ext cx="5882585" cy="4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1C645-6593-0365-5BB4-1554F9DD9C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+mj-cs"/>
              </a:defRPr>
            </a:lvl1pPr>
          </a:lstStyle>
          <a:p>
            <a:r>
              <a:rPr kumimoji="1" lang="en-US" altLang="zh-CN" dirty="0"/>
              <a:t>	</a:t>
            </a:r>
            <a:r>
              <a:rPr kumimoji="1" lang="zh-CN" altLang="en-US" dirty="0"/>
              <a:t>  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调用过程追踪</a:t>
            </a:r>
          </a:p>
        </p:txBody>
      </p:sp>
      <p:sp>
        <p:nvSpPr>
          <p:cNvPr id="3" name="AutoShape 2" descr="graphs">
            <a:extLst>
              <a:ext uri="{FF2B5EF4-FFF2-40B4-BE49-F238E27FC236}">
                <a16:creationId xmlns:a16="http://schemas.microsoft.com/office/drawing/2014/main" id="{A50A9537-89B7-8543-35B8-C1365E004B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2B1553C-1012-AE30-91DF-D5D57D7C4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1" y="2538072"/>
            <a:ext cx="10252259" cy="360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885F35-84A5-584D-33D8-44D5EFF293E8}"/>
              </a:ext>
            </a:extLst>
          </p:cNvPr>
          <p:cNvSpPr txBox="1"/>
          <p:nvPr/>
        </p:nvSpPr>
        <p:spPr>
          <a:xfrm>
            <a:off x="5549631" y="1690688"/>
            <a:ext cx="5210063" cy="605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 在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callgraph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数据基础上，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surftrace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可直接生成火焰图，方便对符号级别的耗时进行直观分析。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0812DE-EF8B-14B4-7719-C495B1D144C6}"/>
              </a:ext>
            </a:extLst>
          </p:cNvPr>
          <p:cNvSpPr txBox="1"/>
          <p:nvPr/>
        </p:nvSpPr>
        <p:spPr>
          <a:xfrm>
            <a:off x="555172" y="1638864"/>
            <a:ext cx="4158342" cy="646331"/>
          </a:xfrm>
          <a:prstGeom prst="rect">
            <a:avLst/>
          </a:prstGeom>
          <a:solidFill>
            <a:srgbClr val="E2E4E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  <a:r>
              <a:rPr kumimoji="1" lang="en-US" altLang="zh-CN" dirty="0" err="1"/>
              <a:t>ftrace-callgraph</a:t>
            </a:r>
            <a:r>
              <a:rPr kumimoji="1" lang="zh-CN" altLang="en-US" dirty="0"/>
              <a:t>功能输出仅是单次调用符号级别的延迟数据，综合分析不便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E48453F8-8147-1267-1024-97E8EB4BF1A0}"/>
              </a:ext>
            </a:extLst>
          </p:cNvPr>
          <p:cNvSpPr/>
          <p:nvPr/>
        </p:nvSpPr>
        <p:spPr>
          <a:xfrm>
            <a:off x="4859429" y="1862755"/>
            <a:ext cx="544286" cy="250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75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51F6754-20E3-12D0-DAF1-E667D7E716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+mj-cs"/>
              </a:defRPr>
            </a:lvl1pPr>
          </a:lstStyle>
          <a:p>
            <a:r>
              <a:rPr kumimoji="1" lang="en-US" altLang="zh-CN" dirty="0"/>
              <a:t>	</a:t>
            </a:r>
            <a:r>
              <a:rPr kumimoji="1" lang="zh-CN" altLang="en-US" dirty="0"/>
              <a:t>  适用场景</a:t>
            </a:r>
            <a:endParaRPr kumimoji="1"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C5A608-5844-2AE0-4F34-5C102E837214}"/>
              </a:ext>
            </a:extLst>
          </p:cNvPr>
          <p:cNvSpPr txBox="1"/>
          <p:nvPr/>
        </p:nvSpPr>
        <p:spPr>
          <a:xfrm>
            <a:off x="671209" y="1848255"/>
            <a:ext cx="271401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优势：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易于安装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快速上手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追踪范围广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支持二次开发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3443B6-33A5-5CE1-EFB7-322139BD5D78}"/>
              </a:ext>
            </a:extLst>
          </p:cNvPr>
          <p:cNvSpPr txBox="1"/>
          <p:nvPr/>
        </p:nvSpPr>
        <p:spPr>
          <a:xfrm>
            <a:off x="4108315" y="1848255"/>
            <a:ext cx="271401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适用场景：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符号级别问题诊断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调用流程追踪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深度信息获取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A5A2D8-3E99-64EF-A16E-413CC8DD20D3}"/>
              </a:ext>
            </a:extLst>
          </p:cNvPr>
          <p:cNvSpPr txBox="1"/>
          <p:nvPr/>
        </p:nvSpPr>
        <p:spPr>
          <a:xfrm>
            <a:off x="7662153" y="1848255"/>
            <a:ext cx="324255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不适用场景：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长期运行应用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复杂数据过滤</a:t>
            </a:r>
            <a:endParaRPr kumimoji="1" lang="en-US" altLang="zh-CN" dirty="0"/>
          </a:p>
          <a:p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上述场景推荐采用</a:t>
            </a:r>
            <a:r>
              <a:rPr kumimoji="1" lang="en-US" altLang="zh-CN" dirty="0" err="1"/>
              <a:t>coolbpf</a:t>
            </a:r>
            <a:endParaRPr kumimoji="1" lang="en-US" altLang="zh-CN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1ED1103-08CA-85B5-1535-9560B120716E}"/>
              </a:ext>
            </a:extLst>
          </p:cNvPr>
          <p:cNvSpPr/>
          <p:nvPr/>
        </p:nvSpPr>
        <p:spPr>
          <a:xfrm>
            <a:off x="2567871" y="5638799"/>
            <a:ext cx="1273628" cy="5225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kprobe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F1B406B-CD9D-507F-6636-3CA2C83D0ED5}"/>
              </a:ext>
            </a:extLst>
          </p:cNvPr>
          <p:cNvSpPr/>
          <p:nvPr/>
        </p:nvSpPr>
        <p:spPr>
          <a:xfrm>
            <a:off x="3602940" y="5116285"/>
            <a:ext cx="1273628" cy="5225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events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7C2B3C1-C936-B15C-B845-20FA5E5B69CD}"/>
              </a:ext>
            </a:extLst>
          </p:cNvPr>
          <p:cNvSpPr/>
          <p:nvPr/>
        </p:nvSpPr>
        <p:spPr>
          <a:xfrm>
            <a:off x="4548842" y="5638799"/>
            <a:ext cx="1273628" cy="5225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uprobe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7EABE3E-86A9-4C45-BB4C-9FD023FF9BC0}"/>
              </a:ext>
            </a:extLst>
          </p:cNvPr>
          <p:cNvSpPr/>
          <p:nvPr/>
        </p:nvSpPr>
        <p:spPr>
          <a:xfrm>
            <a:off x="5596762" y="5116285"/>
            <a:ext cx="1273628" cy="5225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perf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5346D6B-17FA-6E2E-7E94-9457BA4B8B7C}"/>
              </a:ext>
            </a:extLst>
          </p:cNvPr>
          <p:cNvSpPr/>
          <p:nvPr/>
        </p:nvSpPr>
        <p:spPr>
          <a:xfrm>
            <a:off x="6632410" y="5638799"/>
            <a:ext cx="1273628" cy="5225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xdp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0A77CEB-8E10-2D23-1792-AF2FA845FD1B}"/>
              </a:ext>
            </a:extLst>
          </p:cNvPr>
          <p:cNvSpPr/>
          <p:nvPr/>
        </p:nvSpPr>
        <p:spPr>
          <a:xfrm>
            <a:off x="7680330" y="5116285"/>
            <a:ext cx="1273628" cy="5225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0" name="左箭头 19">
            <a:extLst>
              <a:ext uri="{FF2B5EF4-FFF2-40B4-BE49-F238E27FC236}">
                <a16:creationId xmlns:a16="http://schemas.microsoft.com/office/drawing/2014/main" id="{9AE37AAB-4AF7-9B80-F050-60A0F5803B23}"/>
              </a:ext>
            </a:extLst>
          </p:cNvPr>
          <p:cNvSpPr/>
          <p:nvPr/>
        </p:nvSpPr>
        <p:spPr>
          <a:xfrm>
            <a:off x="2945570" y="4098472"/>
            <a:ext cx="1791858" cy="859971"/>
          </a:xfrm>
          <a:prstGeom prst="leftArrow">
            <a:avLst/>
          </a:prstGeom>
          <a:solidFill>
            <a:srgbClr val="EBC1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/>
              <a:t>Surftrace</a:t>
            </a:r>
            <a:endParaRPr kumimoji="1"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15F049-6AED-961F-29CF-24CCE1572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72" y="3902527"/>
            <a:ext cx="1899557" cy="189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虚尾箭头 20">
            <a:extLst>
              <a:ext uri="{FF2B5EF4-FFF2-40B4-BE49-F238E27FC236}">
                <a16:creationId xmlns:a16="http://schemas.microsoft.com/office/drawing/2014/main" id="{750A7AE2-26EF-3396-2129-865FA4EB7EA2}"/>
              </a:ext>
            </a:extLst>
          </p:cNvPr>
          <p:cNvSpPr/>
          <p:nvPr/>
        </p:nvSpPr>
        <p:spPr>
          <a:xfrm rot="10800000">
            <a:off x="6373296" y="4195850"/>
            <a:ext cx="1791856" cy="751115"/>
          </a:xfrm>
          <a:prstGeom prst="strip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9C2771F-B81E-D58B-0C8C-012C33B0D6A1}"/>
              </a:ext>
            </a:extLst>
          </p:cNvPr>
          <p:cNvSpPr txBox="1"/>
          <p:nvPr/>
        </p:nvSpPr>
        <p:spPr>
          <a:xfrm>
            <a:off x="6966357" y="438674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Coolbpf</a:t>
            </a:r>
            <a:endParaRPr kumimoji="1"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9C5F055-E965-6AD9-C544-453281B63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978" y="3778858"/>
            <a:ext cx="2714017" cy="27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3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BEDB5-8596-FA37-F2DC-D059A06E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kumimoji="1" lang="en-US" altLang="zh-CN" dirty="0"/>
            </a:br>
            <a:r>
              <a:rPr kumimoji="1" lang="en-US" altLang="zh-CN" dirty="0"/>
              <a:t>Surftrace</a:t>
            </a:r>
            <a:r>
              <a:rPr kumimoji="1" lang="zh-CN" altLang="en-US" dirty="0"/>
              <a:t> 实践案例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5905CF-203B-0EE5-237C-F6807128EB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F09EC8C-A456-D5AF-813E-46295B5E7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72" y="5957389"/>
            <a:ext cx="801428" cy="80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0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rgbClr val="F0F4FA"/>
            </a:gs>
            <a:gs pos="79000">
              <a:schemeClr val="accent1">
                <a:lumMod val="20000"/>
                <a:lumOff val="80000"/>
              </a:schemeClr>
            </a:gs>
          </a:gsLst>
          <a:lin ang="1200000" scaled="0"/>
          <a:tileRect/>
        </a:gradFill>
        <a:ln>
          <a:noFill/>
        </a:ln>
      </a:spPr>
      <a:bodyPr rtlCol="0" anchor="ctr"/>
      <a:lstStyle>
        <a:defPPr algn="ctr">
          <a:defRPr sz="5800" dirty="0">
            <a:latin typeface="思源黑体 CN Bold" panose="020B0800000000000000" pitchFamily="34" charset="-122"/>
            <a:ea typeface="思源黑体 CN Bold" panose="020B0800000000000000" pitchFamily="34" charset="-122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910</Words>
  <Application>Microsoft Office PowerPoint</Application>
  <PresentationFormat>宽屏</PresentationFormat>
  <Paragraphs>135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主题​​</vt:lpstr>
      <vt:lpstr>自定义设计方案</vt:lpstr>
      <vt:lpstr>eBPF急先锋 Surftrace</vt:lpstr>
      <vt:lpstr>目录</vt:lpstr>
      <vt:lpstr> 从ftrace说起</vt:lpstr>
      <vt:lpstr> perf-tools</vt:lpstr>
      <vt:lpstr> Surftrace组成</vt:lpstr>
      <vt:lpstr> 网络协议栈增强</vt:lpstr>
      <vt:lpstr>PowerPoint 演示文稿</vt:lpstr>
      <vt:lpstr>PowerPoint 演示文稿</vt:lpstr>
      <vt:lpstr> Surftrace 实践案例</vt:lpstr>
      <vt:lpstr>PowerPoint 演示文稿</vt:lpstr>
      <vt:lpstr>PowerPoint 演示文稿</vt:lpstr>
      <vt:lpstr>surftrace 展望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1011</dc:creator>
  <cp:lastModifiedBy>楚 晏</cp:lastModifiedBy>
  <cp:revision>30</cp:revision>
  <dcterms:created xsi:type="dcterms:W3CDTF">2022-09-01T00:51:00Z</dcterms:created>
  <dcterms:modified xsi:type="dcterms:W3CDTF">2022-11-12T07:58:53Z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