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</p:sldMasterIdLst>
  <p:notesMasterIdLst>
    <p:notesMasterId r:id="rId25"/>
  </p:notesMasterIdLst>
  <p:sldIdLst>
    <p:sldId id="256" r:id="rId3"/>
    <p:sldId id="269" r:id="rId4"/>
    <p:sldId id="270" r:id="rId5"/>
    <p:sldId id="272" r:id="rId6"/>
    <p:sldId id="271" r:id="rId7"/>
    <p:sldId id="273" r:id="rId8"/>
    <p:sldId id="277" r:id="rId9"/>
    <p:sldId id="274" r:id="rId10"/>
    <p:sldId id="275" r:id="rId11"/>
    <p:sldId id="278" r:id="rId12"/>
    <p:sldId id="276" r:id="rId13"/>
    <p:sldId id="260" r:id="rId14"/>
    <p:sldId id="263" r:id="rId15"/>
    <p:sldId id="266" r:id="rId16"/>
    <p:sldId id="279" r:id="rId17"/>
    <p:sldId id="283" r:id="rId18"/>
    <p:sldId id="257" r:id="rId19"/>
    <p:sldId id="258" r:id="rId20"/>
    <p:sldId id="267" r:id="rId21"/>
    <p:sldId id="261" r:id="rId22"/>
    <p:sldId id="265" r:id="rId23"/>
    <p:sldId id="284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46" autoAdjust="0"/>
    <p:restoredTop sz="78146" autoAdjust="0"/>
  </p:normalViewPr>
  <p:slideViewPr>
    <p:cSldViewPr snapToGrid="0">
      <p:cViewPr varScale="1">
        <p:scale>
          <a:sx n="91" d="100"/>
          <a:sy n="91" d="100"/>
        </p:scale>
        <p:origin x="11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A7FD88-154B-47E3-B010-7E428A1BEA0E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4C85D-0B8F-4EB0-B14D-DA2BC9513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448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性能对比：</a:t>
            </a:r>
            <a:r>
              <a:rPr lang="en-US" altLang="zh-CN" smtClean="0"/>
              <a:t>100</a:t>
            </a:r>
            <a:r>
              <a:rPr lang="en-US" altLang="zh-CN" baseline="0" smtClean="0"/>
              <a:t> loop</a:t>
            </a:r>
            <a:r>
              <a:rPr lang="zh-CN" altLang="en-US" baseline="0" smtClean="0"/>
              <a:t>加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4C85D-0B8F-4EB0-B14D-DA2BC951357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775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BTF: BPF</a:t>
            </a:r>
            <a:r>
              <a:rPr lang="en-US" altLang="zh-CN" baseline="0" smtClean="0"/>
              <a:t> Type Format </a:t>
            </a:r>
            <a:r>
              <a:rPr lang="zh-CN" altLang="en-US" baseline="0" smtClean="0"/>
              <a:t>对内核和模块中的类型（宏、函数声明、基本类型、结构体</a:t>
            </a:r>
            <a:r>
              <a:rPr lang="en-US" altLang="zh-CN" baseline="0" smtClean="0"/>
              <a:t>/</a:t>
            </a:r>
            <a:r>
              <a:rPr lang="zh-CN" altLang="en-US" baseline="0" smtClean="0"/>
              <a:t>联合体等）生成的紧凑二进制表示</a:t>
            </a:r>
            <a:endParaRPr lang="en-US" altLang="zh-CN" smtClean="0"/>
          </a:p>
          <a:p>
            <a:r>
              <a:rPr lang="en-US" altLang="zh-CN" smtClean="0"/>
              <a:t>tp_btf</a:t>
            </a:r>
            <a:r>
              <a:rPr lang="zh-CN" altLang="en-US" smtClean="0"/>
              <a:t>、</a:t>
            </a:r>
            <a:r>
              <a:rPr lang="en-US" altLang="zh-CN" err="1" smtClean="0"/>
              <a:t>fentry</a:t>
            </a:r>
            <a:r>
              <a:rPr lang="zh-CN" altLang="en-US" smtClean="0"/>
              <a:t>等</a:t>
            </a:r>
            <a:r>
              <a:rPr lang="en-US" altLang="zh-CN" smtClean="0"/>
              <a:t>tracing</a:t>
            </a:r>
            <a:r>
              <a:rPr lang="zh-CN" altLang="en-US" smtClean="0"/>
              <a:t>类型的</a:t>
            </a:r>
            <a:r>
              <a:rPr lang="en-US" altLang="zh-CN" smtClean="0"/>
              <a:t>bpf</a:t>
            </a:r>
            <a:r>
              <a:rPr lang="en-US" altLang="zh-CN" baseline="0" smtClean="0"/>
              <a:t> program</a:t>
            </a:r>
            <a:r>
              <a:rPr lang="zh-CN" altLang="en-US" smtClean="0"/>
              <a:t>，访问的都是</a:t>
            </a:r>
            <a:r>
              <a:rPr lang="en-US" altLang="zh-CN" smtClean="0"/>
              <a:t>BTF</a:t>
            </a:r>
            <a:r>
              <a:rPr lang="zh-CN" altLang="en-US" smtClean="0"/>
              <a:t>类型的指针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4C85D-0B8F-4EB0-B14D-DA2BC951357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813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CN" smtClean="0"/>
              <a:t>get_0th_element()</a:t>
            </a:r>
            <a:r>
              <a:rPr lang="zh-CN" altLang="en-US" baseline="0" smtClean="0"/>
              <a:t>包含一个</a:t>
            </a:r>
            <a:r>
              <a:rPr lang="en-US" altLang="zh-CN" baseline="0" smtClean="0"/>
              <a:t>map</a:t>
            </a:r>
            <a:r>
              <a:rPr lang="zh-CN" altLang="en-US" baseline="0" smtClean="0"/>
              <a:t>的重定向和一个</a:t>
            </a:r>
            <a:r>
              <a:rPr lang="en-US" altLang="zh-CN" baseline="0" smtClean="0"/>
              <a:t>helper</a:t>
            </a:r>
            <a:r>
              <a:rPr lang="zh-CN" altLang="en-US" baseline="0" smtClean="0"/>
              <a:t>的调用比较简单</a:t>
            </a:r>
            <a:endParaRPr lang="en-US" altLang="zh-CN" baseline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baseline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baseline="0" smtClean="0"/>
              <a:t>test_btf_access</a:t>
            </a:r>
            <a:r>
              <a:rPr lang="zh-CN" altLang="en-US" baseline="0" smtClean="0"/>
              <a:t>主要包含一个函数调用的重定向和一个</a:t>
            </a:r>
            <a:r>
              <a:rPr lang="en-US" altLang="zh-CN" baseline="0" smtClean="0"/>
              <a:t>BTF</a:t>
            </a:r>
            <a:r>
              <a:rPr lang="zh-CN" altLang="en-US" baseline="0" smtClean="0"/>
              <a:t>读的重定向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4C85D-0B8F-4EB0-B14D-DA2BC951357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5922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libbpf</a:t>
            </a:r>
            <a:r>
              <a:rPr lang="zh-CN" altLang="en-US" smtClean="0"/>
              <a:t>函数的重定向：</a:t>
            </a:r>
            <a:r>
              <a:rPr lang="en-US" altLang="zh-CN" smtClean="0"/>
              <a:t>RELO_CALL</a:t>
            </a:r>
          </a:p>
          <a:p>
            <a:endParaRPr lang="en-US" altLang="zh-CN" smtClean="0"/>
          </a:p>
          <a:p>
            <a:r>
              <a:rPr lang="en-US" altLang="zh-CN" smtClean="0"/>
              <a:t>libbpf</a:t>
            </a:r>
            <a:r>
              <a:rPr lang="zh-CN" altLang="en-US" smtClean="0"/>
              <a:t>在合并多个函数后，重定位为：</a:t>
            </a:r>
            <a:r>
              <a:rPr lang="en-US" altLang="zh-CN" smtClean="0"/>
              <a:t>85 10 00 00 05 00 00 00 00</a:t>
            </a:r>
          </a:p>
          <a:p>
            <a:r>
              <a:rPr lang="en-US" altLang="zh-CN" smtClean="0"/>
              <a:t>JIT</a:t>
            </a:r>
            <a:r>
              <a:rPr lang="zh-CN" altLang="en-US" smtClean="0"/>
              <a:t>时，</a:t>
            </a:r>
            <a:r>
              <a:rPr lang="en-US" altLang="zh-CN" smtClean="0"/>
              <a:t>verifier</a:t>
            </a:r>
            <a:r>
              <a:rPr lang="zh-CN" altLang="en-US" smtClean="0"/>
              <a:t>重写为： </a:t>
            </a:r>
            <a:r>
              <a:rPr lang="en-US" altLang="zh-CN" smtClean="0"/>
              <a:t>85 10 00 00 xx xx xx xx (</a:t>
            </a:r>
            <a:r>
              <a:rPr lang="zh-CN" altLang="en-US" smtClean="0"/>
              <a:t>相对偏移</a:t>
            </a:r>
            <a:r>
              <a:rPr lang="en-US" altLang="zh-CN" smtClean="0"/>
              <a:t>))</a:t>
            </a:r>
          </a:p>
          <a:p>
            <a:r>
              <a:rPr lang="en-US" altLang="zh-CN" smtClean="0"/>
              <a:t>JIT</a:t>
            </a:r>
            <a:r>
              <a:rPr lang="zh-CN" altLang="en-US" smtClean="0"/>
              <a:t>完成后，</a:t>
            </a:r>
            <a:r>
              <a:rPr lang="en-US" altLang="zh-CN" smtClean="0"/>
              <a:t>verifier</a:t>
            </a:r>
            <a:r>
              <a:rPr lang="zh-CN" altLang="en-US" smtClean="0"/>
              <a:t>重写为：</a:t>
            </a:r>
            <a:r>
              <a:rPr lang="en-US" altLang="zh-CN" smtClean="0"/>
              <a:t>85 10 05</a:t>
            </a:r>
            <a:r>
              <a:rPr lang="en-US" altLang="zh-CN" baseline="0" smtClean="0"/>
              <a:t> 00 01 00 00 00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显示</a:t>
            </a:r>
            <a:r>
              <a:rPr lang="en-US" altLang="zh-CN" smtClean="0"/>
              <a:t>ELF</a:t>
            </a:r>
            <a:r>
              <a:rPr lang="zh-CN" altLang="en-US" smtClean="0"/>
              <a:t>文件的</a:t>
            </a:r>
            <a:r>
              <a:rPr lang="en-US" altLang="zh-CN" smtClean="0"/>
              <a:t>.BTF</a:t>
            </a:r>
            <a:r>
              <a:rPr lang="zh-CN" altLang="en-US" smtClean="0"/>
              <a:t>段的信息：</a:t>
            </a:r>
            <a:endParaRPr lang="en-US" altLang="zh-CN" smtClean="0"/>
          </a:p>
          <a:p>
            <a:r>
              <a:rPr lang="en-US" altLang="zh-CN" smtClean="0"/>
              <a:t>llvm-objcopy -j .BTF --strip-all</a:t>
            </a:r>
            <a:r>
              <a:rPr lang="en-US" altLang="zh-CN" baseline="0" smtClean="0"/>
              <a:t> </a:t>
            </a:r>
            <a:r>
              <a:rPr lang="en-US" altLang="zh-CN" smtClean="0"/>
              <a:t>.output/btf_access.bpf.o btf_access.btf</a:t>
            </a:r>
          </a:p>
          <a:p>
            <a:r>
              <a:rPr lang="en-US" altLang="zh-CN" smtClean="0"/>
              <a:t>bpftool btf dump file btf_access.btf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4C85D-0B8F-4EB0-B14D-DA2BC951357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8912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BPF_RAW_INSN(BPF_LDX | BPF_W, BPF_REG_1, BPF_REG_6, 24, 0) =&gt;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BPF_RAW_INSN(BPF_LDX | BPF_W | BPF_PROBE_MEM, BPF_REG_1, BPF_REG_6, 24, 0)</a:t>
            </a:r>
            <a:endParaRPr lang="zh-CN" altLang="en-US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4C85D-0B8F-4EB0-B14D-DA2BC951357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3305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原子</a:t>
            </a:r>
            <a:r>
              <a:rPr lang="en-US" altLang="zh-CN" smtClean="0"/>
              <a:t>fetch</a:t>
            </a:r>
            <a:r>
              <a:rPr lang="zh-CN" altLang="en-US" smtClean="0"/>
              <a:t>操作的话，返回的结果会存放在</a:t>
            </a:r>
            <a:r>
              <a:rPr lang="en-US" altLang="zh-CN" smtClean="0"/>
              <a:t>src_reg</a:t>
            </a:r>
            <a:r>
              <a:rPr lang="zh-CN" altLang="en-US" smtClean="0"/>
              <a:t>中</a:t>
            </a:r>
            <a:endParaRPr lang="en-US" altLang="zh-CN" smtClean="0"/>
          </a:p>
          <a:p>
            <a:r>
              <a:rPr lang="zh-CN" altLang="en-US" smtClean="0"/>
              <a:t>扩展原子操作的</a:t>
            </a:r>
            <a:r>
              <a:rPr lang="en-US" altLang="zh-CN" smtClean="0"/>
              <a:t>eBPF</a:t>
            </a:r>
            <a:r>
              <a:rPr lang="zh-CN" altLang="en-US" smtClean="0"/>
              <a:t>指令时，考虑了可扩展性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4C85D-0B8F-4EB0-B14D-DA2BC951357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5992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altLang="zh-CN" smtClean="0"/>
              <a:t>c3 21 00 00 01 00 00 00</a:t>
            </a:r>
            <a:r>
              <a:rPr lang="zh-CN" altLang="en-US" smtClean="0"/>
              <a:t>：</a:t>
            </a:r>
            <a:r>
              <a:rPr lang="en-US" altLang="zh-CN" smtClean="0"/>
              <a:t>BPF_RAW_INSN(BPF_STX |  BPF_ATOMIC | BPF_W,</a:t>
            </a:r>
            <a:r>
              <a:rPr lang="en-US" altLang="zh-CN" baseline="0" smtClean="0"/>
              <a:t> BPF_REG_1,  BPF_REG_2, 0,  BPF_ADD | BPF_FETCH)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smtClean="0"/>
              <a:t>呈现</a:t>
            </a:r>
            <a:r>
              <a:rPr lang="en-US" altLang="zh-CN" baseline="0" smtClean="0"/>
              <a:t>LL-SC</a:t>
            </a:r>
            <a:r>
              <a:rPr lang="zh-CN" altLang="en-US" baseline="0" smtClean="0"/>
              <a:t>的例子？</a:t>
            </a:r>
            <a:endParaRPr lang="en-US" altLang="zh-CN" smtClean="0"/>
          </a:p>
          <a:p>
            <a:endParaRPr lang="en-US" altLang="zh-CN" baseline="0" smtClean="0"/>
          </a:p>
          <a:p>
            <a:r>
              <a:rPr lang="en-US" altLang="zh-CN" smtClean="0"/>
              <a:t># grep fffffe0008bbfe58 /proc/kallsyms</a:t>
            </a:r>
          </a:p>
          <a:p>
            <a:r>
              <a:rPr lang="en-US" altLang="zh-CN" smtClean="0"/>
              <a:t>fffffe0008bbfe58 T bpf_kfunc_call_test1</a:t>
            </a:r>
          </a:p>
          <a:p>
            <a:endParaRPr lang="en-US" altLang="zh-CN" smtClean="0"/>
          </a:p>
          <a:p>
            <a:r>
              <a:rPr lang="en-US" altLang="zh-CN" smtClean="0"/>
              <a:t>SEC("tc")</a:t>
            </a:r>
          </a:p>
          <a:p>
            <a:r>
              <a:rPr lang="en-US" altLang="zh-CN" smtClean="0"/>
              <a:t>int kfunc_call_demo(struct __sk_buff *skb)</a:t>
            </a:r>
          </a:p>
          <a:p>
            <a:r>
              <a:rPr lang="en-US" altLang="zh-CN" smtClean="0"/>
              <a:t>{</a:t>
            </a:r>
          </a:p>
          <a:p>
            <a:r>
              <a:rPr lang="en-US" altLang="zh-CN" smtClean="0"/>
              <a:t>        struct bpf_sock *sk = skb-&gt;sk;</a:t>
            </a:r>
          </a:p>
          <a:p>
            <a:r>
              <a:rPr lang="en-US" altLang="zh-CN" baseline="0" smtClean="0"/>
              <a:t>        /* ...... */</a:t>
            </a:r>
            <a:endParaRPr lang="en-US" altLang="zh-CN" smtClean="0"/>
          </a:p>
          <a:p>
            <a:r>
              <a:rPr lang="en-US" altLang="zh-CN" smtClean="0"/>
              <a:t>        seq = __sync_fetch_and_add(&amp;seq, 3);</a:t>
            </a:r>
          </a:p>
          <a:p>
            <a:r>
              <a:rPr lang="en-US" altLang="zh-CN" smtClean="0"/>
              <a:t>        return bpf_kfunc_call_test1((struct sock *)sk, seq, 2, 4, 8);</a:t>
            </a:r>
          </a:p>
          <a:p>
            <a:r>
              <a:rPr lang="en-US" altLang="zh-CN" smtClean="0"/>
              <a:t>}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4C85D-0B8F-4EB0-B14D-DA2BC951357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777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无法</a:t>
            </a:r>
            <a:r>
              <a:rPr lang="en-US" altLang="zh-CN" smtClean="0"/>
              <a:t>tracing prog</a:t>
            </a:r>
            <a:r>
              <a:rPr lang="zh-CN" altLang="en-US" smtClean="0"/>
              <a:t>跟踪</a:t>
            </a:r>
            <a:r>
              <a:rPr lang="en-US" altLang="zh-CN" smtClean="0"/>
              <a:t>tracing prog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4C85D-0B8F-4EB0-B14D-DA2BC951357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939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先大致了解一下</a:t>
            </a:r>
            <a:r>
              <a:rPr lang="en-US" altLang="zh-CN" err="1" smtClean="0"/>
              <a:t>eBPF</a:t>
            </a:r>
            <a:r>
              <a:rPr lang="zh-CN" altLang="en-US" smtClean="0"/>
              <a:t>指令，然后通过一些具体的例子了解翻译过程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4C85D-0B8F-4EB0-B14D-DA2BC951357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538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4C85D-0B8F-4EB0-B14D-DA2BC951357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081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没有</a:t>
            </a:r>
            <a:r>
              <a:rPr lang="en-US" altLang="zh-CN" smtClean="0"/>
              <a:t>ALU32</a:t>
            </a:r>
            <a:r>
              <a:rPr lang="zh-CN" altLang="en-US" smtClean="0"/>
              <a:t>的支持的话，</a:t>
            </a:r>
            <a:r>
              <a:rPr lang="en-US" altLang="zh-CN" smtClean="0"/>
              <a:t>32-bits</a:t>
            </a:r>
            <a:r>
              <a:rPr lang="zh-CN" altLang="en-US" smtClean="0"/>
              <a:t>的有符号比较，需要将</a:t>
            </a:r>
            <a:r>
              <a:rPr lang="en-US" altLang="zh-CN" smtClean="0"/>
              <a:t>32-bits</a:t>
            </a:r>
            <a:r>
              <a:rPr lang="zh-CN" altLang="en-US" smtClean="0"/>
              <a:t>进行</a:t>
            </a:r>
            <a:r>
              <a:rPr lang="en-US" altLang="zh-CN" smtClean="0"/>
              <a:t>64-bits</a:t>
            </a:r>
            <a:r>
              <a:rPr lang="zh-CN" altLang="en-US" smtClean="0"/>
              <a:t>符号扩展，然后再进行比较</a:t>
            </a:r>
            <a:r>
              <a:rPr lang="en-US" altLang="zh-CN" smtClean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</a:t>
            </a:r>
            <a:r>
              <a:rPr lang="en-US" altLang="zh-CN" smtClean="0"/>
              <a:t>9: (67) r0 &lt;&lt;= 32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10: (c7) r0 s&gt;&gt;= 32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; if (a &gt; b)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......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</a:t>
            </a:r>
            <a:r>
              <a:rPr lang="en-US" altLang="zh-CN" smtClean="0"/>
              <a:t>14: (67) r1 &lt;&lt;= 32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15: (c7) r1 s&gt;&gt;= 32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; if (a &gt; b)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16: (dd) if r1 s&lt;= r0 goto pc+4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4C85D-0B8F-4EB0-B14D-DA2BC951357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071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BPF_JMP</a:t>
            </a:r>
            <a:r>
              <a:rPr lang="zh-CN" altLang="en-US" smtClean="0"/>
              <a:t>的</a:t>
            </a:r>
            <a:r>
              <a:rPr lang="en-US" altLang="zh-CN" smtClean="0"/>
              <a:t>offset</a:t>
            </a:r>
            <a:r>
              <a:rPr lang="zh-CN" altLang="en-US" smtClean="0"/>
              <a:t>是相对下一条指令，比如</a:t>
            </a:r>
            <a:r>
              <a:rPr lang="en-US" altLang="zh-CN" smtClean="0"/>
              <a:t>next PC</a:t>
            </a:r>
            <a:r>
              <a:rPr lang="zh-CN" altLang="en-US" smtClean="0"/>
              <a:t>是</a:t>
            </a:r>
            <a:r>
              <a:rPr lang="en-US" altLang="zh-CN" smtClean="0"/>
              <a:t>8</a:t>
            </a:r>
            <a:r>
              <a:rPr lang="zh-CN" altLang="en-US" smtClean="0"/>
              <a:t>，</a:t>
            </a:r>
            <a:r>
              <a:rPr lang="en-US" altLang="zh-CN" smtClean="0"/>
              <a:t>offset</a:t>
            </a:r>
            <a:r>
              <a:rPr lang="zh-CN" altLang="en-US" smtClean="0"/>
              <a:t>是</a:t>
            </a:r>
            <a:r>
              <a:rPr lang="en-US" altLang="zh-CN" smtClean="0"/>
              <a:t>4</a:t>
            </a:r>
            <a:r>
              <a:rPr lang="zh-CN" altLang="en-US" smtClean="0"/>
              <a:t>，那么跳转到第</a:t>
            </a:r>
            <a:r>
              <a:rPr lang="en-US" altLang="zh-CN" smtClean="0"/>
              <a:t>12</a:t>
            </a:r>
            <a:r>
              <a:rPr lang="zh-CN" altLang="en-US" smtClean="0"/>
              <a:t>条指令（</a:t>
            </a:r>
            <a:r>
              <a:rPr lang="en-US" altLang="zh-CN" smtClean="0"/>
              <a:t>8</a:t>
            </a:r>
            <a:r>
              <a:rPr lang="zh-CN" altLang="en-US" smtClean="0"/>
              <a:t>条字节一个指令）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4C85D-0B8F-4EB0-B14D-DA2BC951357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184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4C85D-0B8F-4EB0-B14D-DA2BC951357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117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x29</a:t>
            </a:r>
            <a:r>
              <a:rPr lang="zh-CN" altLang="en-US" smtClean="0"/>
              <a:t>是</a:t>
            </a:r>
            <a:r>
              <a:rPr lang="en-US" altLang="zh-CN" smtClean="0"/>
              <a:t>fp</a:t>
            </a:r>
            <a:r>
              <a:rPr lang="zh-CN" altLang="en-US" smtClean="0"/>
              <a:t>寄存器，</a:t>
            </a:r>
            <a:r>
              <a:rPr lang="en-US" altLang="zh-CN" smtClean="0"/>
              <a:t>x30</a:t>
            </a:r>
            <a:r>
              <a:rPr lang="zh-CN" altLang="en-US" smtClean="0"/>
              <a:t>是</a:t>
            </a:r>
            <a:r>
              <a:rPr lang="en-US" altLang="zh-CN" smtClean="0"/>
              <a:t>lr</a:t>
            </a:r>
            <a:r>
              <a:rPr lang="zh-CN" altLang="en-US" smtClean="0"/>
              <a:t>寄存器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stp</a:t>
            </a:r>
            <a:r>
              <a:rPr lang="en-US" altLang="zh-CN" baseline="0" smtClean="0"/>
              <a:t> x29,x30,[sp, #-16]!</a:t>
            </a:r>
          </a:p>
          <a:p>
            <a:endParaRPr lang="en-US" altLang="zh-CN" smtClean="0"/>
          </a:p>
          <a:p>
            <a:r>
              <a:rPr lang="en-US" altLang="zh-CN" smtClean="0"/>
              <a:t>*(sp-16) = x29 (FP)</a:t>
            </a:r>
          </a:p>
          <a:p>
            <a:r>
              <a:rPr lang="en-US" altLang="zh-CN" smtClean="0"/>
              <a:t>*(sp</a:t>
            </a:r>
            <a:r>
              <a:rPr lang="en-US" altLang="zh-CN" baseline="0" smtClean="0"/>
              <a:t> - 8) = x30 (LR)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4C85D-0B8F-4EB0-B14D-DA2BC951357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031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BPF_LD_IMM64_RAW(R1, BPF_PSEUDO_MAP_VALUE, ((u64)offset) &lt;&lt; 32 | fd)</a:t>
            </a:r>
          </a:p>
          <a:p>
            <a:endParaRPr lang="en-US" altLang="zh-CN" smtClean="0"/>
          </a:p>
          <a:p>
            <a:r>
              <a:rPr lang="en-US" altLang="zh-CN" smtClean="0"/>
              <a:t>libbpf</a:t>
            </a:r>
            <a:r>
              <a:rPr lang="zh-CN" altLang="en-US" smtClean="0"/>
              <a:t>的重定向：是通过</a:t>
            </a:r>
            <a:r>
              <a:rPr lang="zh-CN" altLang="en-US" baseline="0" smtClean="0"/>
              <a:t> </a:t>
            </a:r>
            <a:r>
              <a:rPr lang="en-US" altLang="zh-CN" baseline="0" smtClean="0"/>
              <a:t>ELF</a:t>
            </a:r>
            <a:r>
              <a:rPr lang="zh-CN" altLang="en-US" baseline="0" smtClean="0"/>
              <a:t>中的 重定向条目（</a:t>
            </a:r>
            <a:r>
              <a:rPr lang="en-US" altLang="zh-CN" baseline="0" smtClean="0"/>
              <a:t>.reltp/syscalls/sys_enter_getpgid</a:t>
            </a:r>
            <a:r>
              <a:rPr lang="zh-CN" altLang="en-US" baseline="0" smtClean="0"/>
              <a:t>）来完成。重定向条目声明了需要重定向的指令，重定向的目标</a:t>
            </a:r>
            <a:r>
              <a:rPr lang="en-US" altLang="zh-CN" baseline="0" smtClean="0"/>
              <a:t>map</a:t>
            </a:r>
            <a:r>
              <a:rPr lang="zh-CN" altLang="en-US" baseline="0" smtClean="0"/>
              <a:t>和在</a:t>
            </a:r>
            <a:r>
              <a:rPr lang="en-US" altLang="zh-CN" baseline="0" smtClean="0"/>
              <a:t>map</a:t>
            </a:r>
            <a:r>
              <a:rPr lang="zh-CN" altLang="en-US" baseline="0" smtClean="0"/>
              <a:t> </a:t>
            </a:r>
            <a:r>
              <a:rPr lang="en-US" altLang="zh-CN" baseline="0" smtClean="0"/>
              <a:t>value</a:t>
            </a:r>
            <a:r>
              <a:rPr lang="zh-CN" altLang="en-US" baseline="0" smtClean="0"/>
              <a:t>的偏移量</a:t>
            </a:r>
            <a:endParaRPr lang="en-US" altLang="zh-CN" baseline="0" smtClean="0"/>
          </a:p>
          <a:p>
            <a:endParaRPr lang="en-US" altLang="zh-CN" smtClean="0"/>
          </a:p>
          <a:p>
            <a:r>
              <a:rPr lang="en-US" altLang="zh-CN" smtClean="0"/>
              <a:t>get_info(BPF_OBJ_GET_INFO_BY_FD)</a:t>
            </a:r>
            <a:r>
              <a:rPr lang="zh-CN" altLang="en-US" smtClean="0"/>
              <a:t>重写的相对地址是相对 </a:t>
            </a:r>
            <a:r>
              <a:rPr lang="en-US" altLang="zh-CN" smtClean="0"/>
              <a:t>__bpf_call_base</a:t>
            </a:r>
            <a:r>
              <a:rPr lang="zh-CN" altLang="en-US" smtClean="0"/>
              <a:t>的偏移量：</a:t>
            </a:r>
            <a:endParaRPr lang="en-US" altLang="zh-CN" smtClean="0"/>
          </a:p>
          <a:p>
            <a:r>
              <a:rPr lang="en-US" altLang="zh-CN" smtClean="0"/>
              <a:t>#</a:t>
            </a:r>
            <a:r>
              <a:rPr lang="en-US" altLang="zh-CN" baseline="0" smtClean="0"/>
              <a:t> </a:t>
            </a:r>
            <a:r>
              <a:rPr lang="en-US" altLang="zh-CN" smtClean="0"/>
              <a:t>grep "T __bpf_call_base" /proc/kallsyms</a:t>
            </a:r>
          </a:p>
          <a:p>
            <a:r>
              <a:rPr lang="en-US" altLang="zh-CN" smtClean="0"/>
              <a:t>ffff8000103f2ed8 T __bpf_call_base</a:t>
            </a:r>
          </a:p>
          <a:p>
            <a:endParaRPr lang="en-US" altLang="zh-CN" smtClean="0"/>
          </a:p>
          <a:p>
            <a:r>
              <a:rPr lang="en-US" altLang="zh-CN" smtClean="0"/>
              <a:t>ARM64 mov</a:t>
            </a:r>
            <a:r>
              <a:rPr lang="zh-CN" altLang="en-US" smtClean="0"/>
              <a:t>每次只能操作</a:t>
            </a:r>
            <a:r>
              <a:rPr lang="en-US" altLang="zh-CN" smtClean="0"/>
              <a:t>16-bits</a:t>
            </a:r>
            <a:r>
              <a:rPr lang="zh-CN" altLang="en-US" smtClean="0"/>
              <a:t>：</a:t>
            </a:r>
            <a:r>
              <a:rPr lang="en-US" altLang="zh-CN" smtClean="0"/>
              <a:t>x0/x10</a:t>
            </a:r>
            <a:r>
              <a:rPr lang="zh-CN" altLang="en-US" smtClean="0"/>
              <a:t>生成方式不同的原因：一个是函数地址，一个是内存地址。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4C85D-0B8F-4EB0-B14D-DA2BC951357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636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上面的内容介绍了</a:t>
            </a:r>
            <a:r>
              <a:rPr lang="en-US" altLang="zh-CN" smtClean="0"/>
              <a:t>JIT</a:t>
            </a:r>
            <a:r>
              <a:rPr lang="zh-CN" altLang="en-US" smtClean="0"/>
              <a:t>的基本功能，接下来介绍上</a:t>
            </a:r>
            <a:r>
              <a:rPr lang="en-US" altLang="zh-CN" smtClean="0"/>
              <a:t>JIT</a:t>
            </a:r>
            <a:r>
              <a:rPr lang="zh-CN" altLang="en-US" smtClean="0"/>
              <a:t>陆续支持的新功能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一个</a:t>
            </a:r>
            <a:r>
              <a:rPr lang="en-US" altLang="zh-CN" smtClean="0"/>
              <a:t>bpf prog</a:t>
            </a:r>
            <a:r>
              <a:rPr lang="zh-CN" altLang="en-US" smtClean="0"/>
              <a:t>最多</a:t>
            </a:r>
            <a:r>
              <a:rPr lang="en-US" altLang="zh-CN" smtClean="0"/>
              <a:t>255</a:t>
            </a:r>
            <a:r>
              <a:rPr lang="zh-CN" altLang="en-US" smtClean="0"/>
              <a:t>个子函数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4C85D-0B8F-4EB0-B14D-DA2BC951357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24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www.ebpftravel.com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9.sv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16.svg"/><Relationship Id="rId5" Type="http://schemas.openxmlformats.org/officeDocument/2006/relationships/image" Target="../media/image11.sv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4.sv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www.ebpftravel.com/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48053498-09C9-A754-FE2E-9CD9DA43F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098" y="1340230"/>
            <a:ext cx="9194053" cy="38073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 i="0">
                <a:latin typeface="Source Han Sans CN Bold" panose="020B0500000000000000" pitchFamily="34" charset="-128"/>
                <a:ea typeface="Source Han Sans CN Bold" panose="020B0500000000000000" pitchFamily="34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8DA5F-E544-43C2-9254-50C3C8D73FE5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A57A-21B1-4B3B-BFF6-2519FEBDD0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AE00E05E-8F1B-EFB4-0723-E0751FE9B7F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/>
        </p:blipFill>
        <p:spPr>
          <a:xfrm flipH="1">
            <a:off x="-1293102" y="184729"/>
            <a:ext cx="4673600" cy="1447675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A3B20918-E68B-AFA0-CADD-2D0105BCFBE9}"/>
              </a:ext>
            </a:extLst>
          </p:cNvPr>
          <p:cNvSpPr txBox="1"/>
          <p:nvPr/>
        </p:nvSpPr>
        <p:spPr>
          <a:xfrm>
            <a:off x="9209312" y="602598"/>
            <a:ext cx="290182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0" u="none" strike="noStrike" kern="1500" spc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宋体 CN Heavy" panose="02020900000000000000" pitchFamily="18" charset="-122"/>
                <a:ea typeface="思源宋体 CN Heavy" panose="02020900000000000000" pitchFamily="18" charset="-122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www.ebpftravel.com</a:t>
            </a:r>
            <a:endParaRPr lang="en-US" altLang="zh-CN" i="0" kern="1500" spc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B482A387-F76F-E25E-C336-2C0A47173D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0477" y="5549222"/>
            <a:ext cx="9194053" cy="161851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xmlns="" id="{111FF831-E022-B813-ED9E-70334C16BD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38" y="642782"/>
            <a:ext cx="3687062" cy="2872479"/>
          </a:xfrm>
          <a:prstGeom prst="rect">
            <a:avLst/>
          </a:prstGeom>
        </p:spPr>
      </p:pic>
      <p:pic>
        <p:nvPicPr>
          <p:cNvPr id="22" name="图形 21">
            <a:extLst>
              <a:ext uri="{FF2B5EF4-FFF2-40B4-BE49-F238E27FC236}">
                <a16:creationId xmlns:a16="http://schemas.microsoft.com/office/drawing/2014/main" xmlns="" id="{A4047D2A-6D7C-939D-C338-99378B3B26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043698" y="5065399"/>
            <a:ext cx="14097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641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445C71E-3F70-542D-1012-68D079D13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90437BA-6EAB-0806-49E9-5B4982786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6D315DA2-61B1-CBB1-DD9A-88A8ED9BE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14CE3127-6C65-D0F0-5CD7-BAE39A064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4A22-C171-9D41-86CD-CB04D27A8D78}" type="datetimeFigureOut">
              <a:rPr kumimoji="1" lang="zh-CN" altLang="en-US" smtClean="0"/>
              <a:t>2022/11/8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DEB35CB9-01A8-CD93-A076-A7FB16234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EF339E70-9196-9602-E888-09F4832D4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1ABC-DC72-8A45-8E28-E339D42FAE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545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34F6FD8-BBFE-17CA-FC4C-D9611400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EB1567BC-496E-8BFF-3EEC-50E36AB75D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单击图标添加图片</a:t>
            </a:r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BAA074B6-69CE-2C54-1F8E-450151A2B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07301FBE-7065-6D2C-1C22-86EB7DC70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4A22-C171-9D41-86CD-CB04D27A8D78}" type="datetimeFigureOut">
              <a:rPr kumimoji="1" lang="zh-CN" altLang="en-US" smtClean="0"/>
              <a:t>2022/11/8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17D700A0-E271-DFD0-BE13-74C967658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22BE7197-5AFB-DE98-250C-4BA928F14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1ABC-DC72-8A45-8E28-E339D42FAE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7219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B2D6D99-9446-EF52-D99B-63EBCDDE4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E8365574-1F31-3B32-FCCA-59C61D0B1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22E45FF-1421-6E8C-C855-F84AEE1CC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4A22-C171-9D41-86CD-CB04D27A8D78}" type="datetimeFigureOut">
              <a:rPr kumimoji="1" lang="zh-CN" altLang="en-US" smtClean="0"/>
              <a:t>2022/11/8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7A36D8E-19EB-0ECE-CED9-638376074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AC22D9A-F682-C03B-86A5-8A4E9749C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1ABC-DC72-8A45-8E28-E339D42FAE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092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348C2000-6C56-9586-E85D-4758F26CCC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CA3C56F7-7410-FE74-59CD-35822A1EF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96A0D99-E832-A97D-0A87-45CC84D3F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4A22-C171-9D41-86CD-CB04D27A8D78}" type="datetimeFigureOut">
              <a:rPr kumimoji="1" lang="zh-CN" altLang="en-US" smtClean="0"/>
              <a:t>2022/11/8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8C7DB38-E7D7-EBC4-24A7-EDB34AE87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B07DD4F-C29D-9D2E-737B-946B68B0D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1ABC-DC72-8A45-8E28-E339D42FAE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8666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形 15">
            <a:extLst>
              <a:ext uri="{FF2B5EF4-FFF2-40B4-BE49-F238E27FC236}">
                <a16:creationId xmlns:a16="http://schemas.microsoft.com/office/drawing/2014/main" xmlns="" id="{E04E0697-BC86-A726-14AC-1393BE7ED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274786" y="3681624"/>
            <a:ext cx="8202279" cy="2447089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xmlns="" id="{DFDE574B-A382-1527-0B0B-F55F741935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35311" y="4236290"/>
            <a:ext cx="8048625" cy="20669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77886" y="1709738"/>
            <a:ext cx="8669564" cy="1780133"/>
          </a:xfrm>
        </p:spPr>
        <p:txBody>
          <a:bodyPr anchor="ctr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3514501"/>
            <a:ext cx="10515600" cy="1500187"/>
          </a:xfrm>
        </p:spPr>
        <p:txBody>
          <a:bodyPr/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8DA5F-E544-43C2-9254-50C3C8D73FE5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A57A-21B1-4B3B-BFF6-2519FEBDD0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3196AEFB-B3DC-E501-1695-C82D9F6CFE6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/>
        </p:blipFill>
        <p:spPr>
          <a:xfrm flipH="1">
            <a:off x="-1092200" y="262063"/>
            <a:ext cx="4673600" cy="14476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29C87D33-11FD-9690-F77E-7B36B85580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05441" y="301"/>
            <a:ext cx="3771624" cy="1280275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xmlns="" id="{85F21AE5-8DBD-0A82-0F94-6F4F15AA8E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942975" y="1982780"/>
            <a:ext cx="1266825" cy="1266825"/>
          </a:xfrm>
          <a:prstGeom prst="rect">
            <a:avLst/>
          </a:prstGeom>
        </p:spPr>
      </p:pic>
      <p:pic>
        <p:nvPicPr>
          <p:cNvPr id="13" name="图形 12">
            <a:extLst>
              <a:ext uri="{FF2B5EF4-FFF2-40B4-BE49-F238E27FC236}">
                <a16:creationId xmlns:a16="http://schemas.microsoft.com/office/drawing/2014/main" xmlns="" id="{A0BFCDFC-383D-90BE-8FBB-2374A8E043F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3168658" y="6432668"/>
            <a:ext cx="5934075" cy="361950"/>
          </a:xfrm>
          <a:prstGeom prst="rect">
            <a:avLst/>
          </a:prstGeom>
        </p:spPr>
      </p:pic>
      <p:pic>
        <p:nvPicPr>
          <p:cNvPr id="14" name="图形 13">
            <a:extLst>
              <a:ext uri="{FF2B5EF4-FFF2-40B4-BE49-F238E27FC236}">
                <a16:creationId xmlns:a16="http://schemas.microsoft.com/office/drawing/2014/main" xmlns="" id="{5BDB4763-4BEC-EBAF-E138-2460C6410C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 rot="222769">
            <a:off x="406526" y="6432668"/>
            <a:ext cx="5934075" cy="361950"/>
          </a:xfrm>
          <a:prstGeom prst="rect">
            <a:avLst/>
          </a:prstGeom>
        </p:spPr>
      </p:pic>
      <p:pic>
        <p:nvPicPr>
          <p:cNvPr id="15" name="图形 14">
            <a:extLst>
              <a:ext uri="{FF2B5EF4-FFF2-40B4-BE49-F238E27FC236}">
                <a16:creationId xmlns:a16="http://schemas.microsoft.com/office/drawing/2014/main" xmlns="" id="{EAD1B1F8-8628-8E61-F531-268A632C2E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 rot="21374760">
            <a:off x="5930798" y="6405919"/>
            <a:ext cx="5934075" cy="361950"/>
          </a:xfrm>
          <a:prstGeom prst="rect">
            <a:avLst/>
          </a:prstGeom>
        </p:spPr>
      </p:pic>
      <p:sp>
        <p:nvSpPr>
          <p:cNvPr id="21" name="文本占位符 20">
            <a:extLst>
              <a:ext uri="{FF2B5EF4-FFF2-40B4-BE49-F238E27FC236}">
                <a16:creationId xmlns:a16="http://schemas.microsoft.com/office/drawing/2014/main" xmlns="" id="{8B9D3C4D-3240-1F36-8E41-EE7FBD6C3B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3950" y="2246313"/>
            <a:ext cx="900113" cy="771525"/>
          </a:xfrm>
        </p:spPr>
        <p:txBody>
          <a:bodyPr>
            <a:noAutofit/>
          </a:bodyPr>
          <a:lstStyle>
            <a:lvl1pPr marL="0" indent="0" algn="ctr">
              <a:buNone/>
              <a:defRPr sz="4400" b="1" i="0">
                <a:solidFill>
                  <a:schemeClr val="bg1"/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5682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8DA5F-E544-43C2-9254-50C3C8D73FE5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A57A-21B1-4B3B-BFF6-2519FEBDD0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BE58DE18-F0FA-9BBA-BFED-5C2089F45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098" y="1340230"/>
            <a:ext cx="9194053" cy="3807302"/>
          </a:xfrm>
          <a:prstGeom prst="rect">
            <a:avLst/>
          </a:prstGeom>
        </p:spPr>
      </p:pic>
      <p:sp>
        <p:nvSpPr>
          <p:cNvPr id="18" name="标题 1">
            <a:extLst>
              <a:ext uri="{FF2B5EF4-FFF2-40B4-BE49-F238E27FC236}">
                <a16:creationId xmlns:a16="http://schemas.microsoft.com/office/drawing/2014/main" xmlns="" id="{3DCEC684-D1ED-7429-5D16-D7FB054FF536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YouSheBiaoTiYuan" pitchFamily="2" charset="-122"/>
                <a:ea typeface="YouSheBiaoTiYuan" pitchFamily="2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Thanks~!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日期占位符 3">
            <a:extLst>
              <a:ext uri="{FF2B5EF4-FFF2-40B4-BE49-F238E27FC236}">
                <a16:creationId xmlns:a16="http://schemas.microsoft.com/office/drawing/2014/main" xmlns="" id="{4E775E4E-4C1E-592B-0930-227A86EAA3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62CE24-4B9A-4FC6-8BD2-43C06B17E144}" type="datetimeFigureOut">
              <a:rPr lang="zh-CN" altLang="en-US" smtClean="0"/>
              <a:pPr/>
              <a:t>2022/11/8</a:t>
            </a:fld>
            <a:endParaRPr lang="zh-CN" altLang="en-US"/>
          </a:p>
        </p:txBody>
      </p:sp>
      <p:sp>
        <p:nvSpPr>
          <p:cNvPr id="21" name="灯片编号占位符 5">
            <a:extLst>
              <a:ext uri="{FF2B5EF4-FFF2-40B4-BE49-F238E27FC236}">
                <a16:creationId xmlns:a16="http://schemas.microsoft.com/office/drawing/2014/main" xmlns="" id="{64CCEAD3-BF33-FD61-E441-15A36A1A434C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78271F-3D77-4A4A-A647-15438535353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xmlns="" id="{DE6B9302-3F22-C480-4CFC-6B341B8728E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/>
        </p:blipFill>
        <p:spPr>
          <a:xfrm flipH="1">
            <a:off x="-1293102" y="184729"/>
            <a:ext cx="4673600" cy="1447675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56A3F12B-5723-87A7-2EB7-1F64ABC66C67}"/>
              </a:ext>
            </a:extLst>
          </p:cNvPr>
          <p:cNvSpPr txBox="1"/>
          <p:nvPr/>
        </p:nvSpPr>
        <p:spPr>
          <a:xfrm>
            <a:off x="9209312" y="602598"/>
            <a:ext cx="290182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0" u="none" strike="noStrike" kern="1500" spc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宋体 CN Heavy" panose="02020900000000000000" pitchFamily="18" charset="-122"/>
                <a:ea typeface="思源宋体 CN Heavy" panose="02020900000000000000" pitchFamily="18" charset="-122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www.ebpftravel.com</a:t>
            </a:r>
            <a:endParaRPr lang="en-US" altLang="zh-CN" i="0" kern="1500" spc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xmlns="" id="{40119909-6E90-436C-5849-BBC4D8A440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0477" y="5549222"/>
            <a:ext cx="9194053" cy="1618513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xmlns="" id="{F46F1F44-FFA7-0C8C-3FA1-0F2EBD443D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38" y="642782"/>
            <a:ext cx="3687062" cy="2872479"/>
          </a:xfrm>
          <a:prstGeom prst="rect">
            <a:avLst/>
          </a:prstGeom>
        </p:spPr>
      </p:pic>
      <p:pic>
        <p:nvPicPr>
          <p:cNvPr id="26" name="图形 25">
            <a:extLst>
              <a:ext uri="{FF2B5EF4-FFF2-40B4-BE49-F238E27FC236}">
                <a16:creationId xmlns:a16="http://schemas.microsoft.com/office/drawing/2014/main" xmlns="" id="{C995B5BB-B7CD-4B98-B4BD-0AC60294C3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043698" y="5065399"/>
            <a:ext cx="14097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36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8DA5F-E544-43C2-9254-50C3C8D73FE5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A57A-21B1-4B3B-BFF6-2519FEBDD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513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16E37D2-6224-4CC3-0E77-4604BBE2A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DC584EC-B9E3-3465-339F-D0F80B3B7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7A3E99A-E796-35D5-EBD9-E01D265CE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4A22-C171-9D41-86CD-CB04D27A8D78}" type="datetimeFigureOut">
              <a:rPr kumimoji="1" lang="zh-CN" altLang="en-US" smtClean="0"/>
              <a:t>2022/11/8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7D3EEE5-57FE-8A76-9D7A-D483D9502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263543D-340C-12BE-715F-163079B6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1ABC-DC72-8A45-8E28-E339D42FAE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0383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437F4FD-71DE-3539-0737-1C5B0EAEC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A780855-9D0B-70EF-528D-C230AD642E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F2EBE515-ACAD-AC3B-46FC-519837C5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7395E660-A40D-742C-A133-CB975744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4A22-C171-9D41-86CD-CB04D27A8D78}" type="datetimeFigureOut">
              <a:rPr kumimoji="1" lang="zh-CN" altLang="en-US" smtClean="0"/>
              <a:t>2022/11/8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8313AD5-BC27-5077-C572-101E165B0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D7C5E8CE-4EB7-BF4F-5D36-E8EE13C01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1ABC-DC72-8A45-8E28-E339D42FAE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7273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014AF94-F806-2046-1A92-92F438742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8B3DA03-1B81-888D-C7F7-6B844EFF3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41F8398D-68F6-2A60-2DB4-E8E705EFA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32EBFEB7-C0E3-53AB-B32C-0853D6739A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7257373E-BF15-D86A-9339-1CA147E985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zh-CN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DD47EB9D-5D10-1EDE-3913-7ADACA4F1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4A22-C171-9D41-86CD-CB04D27A8D78}" type="datetimeFigureOut">
              <a:rPr kumimoji="1" lang="zh-CN" altLang="en-US" smtClean="0"/>
              <a:t>2022/11/8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AA9D6694-24BF-3909-3343-0E924235C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E47C7CB0-2070-0EBF-E62B-FC86C8391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1ABC-DC72-8A45-8E28-E339D42FAE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286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FDB19B4-3FF6-9154-E5E6-DDF30631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908B8E9A-7DAC-8521-A7BB-87C3F0F7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4A22-C171-9D41-86CD-CB04D27A8D78}" type="datetimeFigureOut">
              <a:rPr kumimoji="1" lang="zh-CN" altLang="en-US" smtClean="0"/>
              <a:t>2022/11/8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A7B81D3A-46C2-0D73-5EB3-2DE41AB71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E4700FCD-B06D-7296-BA0D-7F37D985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1ABC-DC72-8A45-8E28-E339D42FAE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5809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C35AC1C9-F667-6625-EF17-FCAAB1CD4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4A22-C171-9D41-86CD-CB04D27A8D78}" type="datetimeFigureOut">
              <a:rPr kumimoji="1" lang="zh-CN" altLang="en-US" smtClean="0"/>
              <a:t>2022/11/8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F73DE092-A747-ECEF-DAA7-2D35B13E4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C1AF2DFC-0CA6-F724-D586-CA7DED8A9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1ABC-DC72-8A45-8E28-E339D42FAE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6938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ebpftravel.com/" TargetMode="Externa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12.png"/><Relationship Id="rId18" Type="http://schemas.openxmlformats.org/officeDocument/2006/relationships/image" Target="../media/image20.svg"/><Relationship Id="rId3" Type="http://schemas.openxmlformats.org/officeDocument/2006/relationships/slideLayout" Target="../slideLayouts/slideLayout7.xml"/><Relationship Id="rId21" Type="http://schemas.openxmlformats.org/officeDocument/2006/relationships/image" Target="../media/image15.png"/><Relationship Id="rId7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7" Type="http://schemas.openxmlformats.org/officeDocument/2006/relationships/image" Target="../media/image13.pn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.svg"/><Relationship Id="rId20" Type="http://schemas.openxmlformats.org/officeDocument/2006/relationships/image" Target="../media/image22.svg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9.xml"/><Relationship Id="rId15" Type="http://schemas.openxmlformats.org/officeDocument/2006/relationships/image" Target="../media/image6.png"/><Relationship Id="rId23" Type="http://schemas.openxmlformats.org/officeDocument/2006/relationships/hyperlink" Target="https://www.ebpftravel.com/" TargetMode="External"/><Relationship Id="rId10" Type="http://schemas.openxmlformats.org/officeDocument/2006/relationships/theme" Target="../theme/theme2.xml"/><Relationship Id="rId19" Type="http://schemas.openxmlformats.org/officeDocument/2006/relationships/image" Target="../media/image14.png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image" Target="../media/image18.svg"/><Relationship Id="rId22" Type="http://schemas.openxmlformats.org/officeDocument/2006/relationships/image" Target="../media/image24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8DA5F-E544-43C2-9254-50C3C8D73FE5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8A57A-21B1-4B3B-BFF6-2519FEBDD0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49BC1D3D-7FCD-F3D2-9EE3-23E812CA1BFD}"/>
              </a:ext>
            </a:extLst>
          </p:cNvPr>
          <p:cNvSpPr txBox="1"/>
          <p:nvPr/>
        </p:nvSpPr>
        <p:spPr>
          <a:xfrm>
            <a:off x="9209312" y="233266"/>
            <a:ext cx="290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首届中国</a:t>
            </a:r>
            <a:r>
              <a:rPr lang="en-US" altLang="zh-CN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eBPF</a:t>
            </a:r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研讨会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A18F6BDE-24DE-05CD-C18D-6647A12B8766}"/>
              </a:ext>
            </a:extLst>
          </p:cNvPr>
          <p:cNvSpPr txBox="1"/>
          <p:nvPr/>
        </p:nvSpPr>
        <p:spPr>
          <a:xfrm>
            <a:off x="9209312" y="602598"/>
            <a:ext cx="290182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0" u="none" strike="noStrike" kern="1500" spc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宋体 CN Heavy" panose="02020900000000000000" pitchFamily="18" charset="-122"/>
                <a:ea typeface="思源宋体 CN Heavy" panose="02020900000000000000" pitchFamily="18" charset="-122"/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www.ebpftravel.com</a:t>
            </a:r>
            <a:endParaRPr lang="en-US" altLang="zh-CN" i="0" kern="1500" spc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4C649A80-3A51-9B7B-B742-42410900F82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927" y="-6359"/>
            <a:ext cx="1326021" cy="121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347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333F50"/>
          </a:solidFill>
          <a:latin typeface="Source Han Sans CN Heavy" panose="020B0500000000000000" pitchFamily="34" charset="-128"/>
          <a:ea typeface="Source Han Sans CN Heavy" panose="020B05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75000"/>
            </a:schemeClr>
          </a:solidFill>
          <a:latin typeface="Source Han Sans CN Regular" panose="020B0500000000000000" pitchFamily="34" charset="-128"/>
          <a:ea typeface="Source Han Sans CN Regular" panose="020B05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Source Han Sans CN Regular" panose="020B0500000000000000" pitchFamily="34" charset="-128"/>
          <a:ea typeface="Source Han Sans CN Regular" panose="020B05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Source Han Sans CN Regular" panose="020B0500000000000000" pitchFamily="34" charset="-128"/>
          <a:ea typeface="Source Han Sans CN Regular" panose="020B05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Source Han Sans CN Regular" panose="020B0500000000000000" pitchFamily="34" charset="-128"/>
          <a:ea typeface="Source Han Sans CN Regular" panose="020B05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Source Han Sans CN Regular" panose="020B0500000000000000" pitchFamily="34" charset="-128"/>
          <a:ea typeface="Source Han Sans CN Regular" panose="020B05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703460AF-1F94-5545-24BE-E8870B386256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/>
        </p:blipFill>
        <p:spPr>
          <a:xfrm flipH="1">
            <a:off x="-1293102" y="184729"/>
            <a:ext cx="4673600" cy="144767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359F7B63-7672-AC59-482C-3ADFB0076FB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927" y="-6359"/>
            <a:ext cx="1326021" cy="1217913"/>
          </a:xfrm>
          <a:prstGeom prst="rect">
            <a:avLst/>
          </a:prstGeom>
        </p:spPr>
      </p:pic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3AC107AC-CA3A-E196-AC9D-AAAD34E78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7E1306C-FE5A-8C4F-B9DA-ADF2406FB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F271ECA-321C-D895-E486-0D4C7385D3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F4A22-C171-9D41-86CD-CB04D27A8D78}" type="datetimeFigureOut">
              <a:rPr kumimoji="1" lang="zh-CN" altLang="en-US" smtClean="0"/>
              <a:t>2022/11/8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1E98748-79E5-A106-BE7A-9B50DBFFB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DF70F27-5FD4-131C-610B-853C2AA71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91ABC-DC72-8A45-8E28-E339D42FAEF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xmlns="" id="{F13E8D5C-6CCA-8FE4-3FAC-E20A68BC9FE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8387641" y="380087"/>
            <a:ext cx="847725" cy="428625"/>
          </a:xfrm>
          <a:prstGeom prst="rect">
            <a:avLst/>
          </a:prstGeom>
        </p:spPr>
      </p:pic>
      <p:pic>
        <p:nvPicPr>
          <p:cNvPr id="13" name="图形 12">
            <a:extLst>
              <a:ext uri="{FF2B5EF4-FFF2-40B4-BE49-F238E27FC236}">
                <a16:creationId xmlns:a16="http://schemas.microsoft.com/office/drawing/2014/main" xmlns="" id="{0C31B340-6F55-7CD8-AEEB-11A8F5CE9B8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10634662" y="5114541"/>
            <a:ext cx="1409700" cy="1162050"/>
          </a:xfrm>
          <a:prstGeom prst="rect">
            <a:avLst/>
          </a:prstGeom>
        </p:spPr>
      </p:pic>
      <p:pic>
        <p:nvPicPr>
          <p:cNvPr id="14" name="图形 13">
            <a:extLst>
              <a:ext uri="{FF2B5EF4-FFF2-40B4-BE49-F238E27FC236}">
                <a16:creationId xmlns:a16="http://schemas.microsoft.com/office/drawing/2014/main" xmlns="" id="{5D2F794E-B9CF-FDB2-C78B-9F3F7AC6F4C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8474076" y="5743575"/>
            <a:ext cx="3590924" cy="1104900"/>
          </a:xfrm>
          <a:prstGeom prst="rect">
            <a:avLst/>
          </a:prstGeom>
        </p:spPr>
      </p:pic>
      <p:pic>
        <p:nvPicPr>
          <p:cNvPr id="15" name="图形 14">
            <a:extLst>
              <a:ext uri="{FF2B5EF4-FFF2-40B4-BE49-F238E27FC236}">
                <a16:creationId xmlns:a16="http://schemas.microsoft.com/office/drawing/2014/main" xmlns="" id="{6387D5F8-39E0-D42C-CF94-0CD64A8985B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11863387" y="153162"/>
            <a:ext cx="180975" cy="180975"/>
          </a:xfrm>
          <a:prstGeom prst="rect">
            <a:avLst/>
          </a:prstGeom>
        </p:spPr>
      </p:pic>
      <p:pic>
        <p:nvPicPr>
          <p:cNvPr id="16" name="图形 15">
            <a:extLst>
              <a:ext uri="{FF2B5EF4-FFF2-40B4-BE49-F238E27FC236}">
                <a16:creationId xmlns:a16="http://schemas.microsoft.com/office/drawing/2014/main" xmlns="" id="{000EFBC9-DF56-47D0-996D-0B7AB061131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>
            <a:off x="-19927" y="5734050"/>
            <a:ext cx="6800850" cy="112395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DB5F863A-7783-C14E-C6AC-19AC7FF10E77}"/>
              </a:ext>
            </a:extLst>
          </p:cNvPr>
          <p:cNvSpPr txBox="1"/>
          <p:nvPr/>
        </p:nvSpPr>
        <p:spPr>
          <a:xfrm>
            <a:off x="9209312" y="233266"/>
            <a:ext cx="290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首届中国</a:t>
            </a:r>
            <a:r>
              <a:rPr lang="en-US" altLang="zh-CN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eBPF</a:t>
            </a:r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研讨会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1632EC0D-0D15-C257-9BE3-A4B4D8952285}"/>
              </a:ext>
            </a:extLst>
          </p:cNvPr>
          <p:cNvSpPr txBox="1"/>
          <p:nvPr/>
        </p:nvSpPr>
        <p:spPr>
          <a:xfrm>
            <a:off x="9209312" y="602598"/>
            <a:ext cx="290182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0" u="none" strike="noStrike" kern="1500" spc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宋体 CN Heavy" panose="02020900000000000000" pitchFamily="18" charset="-122"/>
                <a:ea typeface="思源宋体 CN Heavy" panose="02020900000000000000" pitchFamily="18" charset="-122"/>
                <a:hlinkClick r:id="rId2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www.ebpftravel.com</a:t>
            </a:r>
            <a:endParaRPr lang="en-US" altLang="zh-CN" i="0" kern="1500" spc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9220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2">
              <a:lumMod val="75000"/>
            </a:schemeClr>
          </a:solidFill>
          <a:latin typeface="Source Han Sans CN Bold" panose="020B0500000000000000" pitchFamily="34" charset="-128"/>
          <a:ea typeface="Source Han Sans CN Bold" panose="020B05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tx2">
              <a:lumMod val="75000"/>
            </a:schemeClr>
          </a:solidFill>
          <a:latin typeface="Source Han Sans CN Regular" panose="020B0500000000000000" pitchFamily="34" charset="-128"/>
          <a:ea typeface="Source Han Sans CN Regular" panose="020B05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2">
              <a:lumMod val="75000"/>
            </a:schemeClr>
          </a:solidFill>
          <a:latin typeface="Source Han Sans CN Regular" panose="020B0500000000000000" pitchFamily="34" charset="-128"/>
          <a:ea typeface="Source Han Sans CN Regular" panose="020B05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2">
              <a:lumMod val="75000"/>
            </a:schemeClr>
          </a:solidFill>
          <a:latin typeface="Source Han Sans CN Regular" panose="020B0500000000000000" pitchFamily="34" charset="-128"/>
          <a:ea typeface="Source Han Sans CN Regular" panose="020B05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2">
              <a:lumMod val="75000"/>
            </a:schemeClr>
          </a:solidFill>
          <a:latin typeface="Source Han Sans CN Regular" panose="020B0500000000000000" pitchFamily="34" charset="-128"/>
          <a:ea typeface="Source Han Sans CN Regular" panose="020B05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2">
              <a:lumMod val="75000"/>
            </a:schemeClr>
          </a:solidFill>
          <a:latin typeface="Source Han Sans CN Regular" panose="020B0500000000000000" pitchFamily="34" charset="-128"/>
          <a:ea typeface="Source Han Sans CN Regular" panose="020B05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8.svg"/><Relationship Id="rId7" Type="http://schemas.openxmlformats.org/officeDocument/2006/relationships/image" Target="../media/image13.png"/><Relationship Id="rId12" Type="http://schemas.openxmlformats.org/officeDocument/2006/relationships/image" Target="../media/image24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svg"/><Relationship Id="rId11" Type="http://schemas.openxmlformats.org/officeDocument/2006/relationships/image" Target="../media/image15.png"/><Relationship Id="rId5" Type="http://schemas.openxmlformats.org/officeDocument/2006/relationships/image" Target="../media/image6.png"/><Relationship Id="rId10" Type="http://schemas.openxmlformats.org/officeDocument/2006/relationships/image" Target="../media/image22.svg"/><Relationship Id="rId4" Type="http://schemas.openxmlformats.org/officeDocument/2006/relationships/image" Target="../media/image3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smtClean="0"/>
              <a:t>ARM64 eBPF JIT</a:t>
            </a:r>
            <a:r>
              <a:rPr lang="zh-CN" altLang="en-US" sz="5400" smtClean="0"/>
              <a:t>社区现状</a:t>
            </a:r>
            <a:endParaRPr lang="zh-CN" altLang="en-US" sz="54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主讲人</a:t>
            </a:r>
            <a:r>
              <a:rPr kumimoji="1" lang="zh-CN" altLang="en-US" smtClean="0"/>
              <a:t>：</a:t>
            </a:r>
            <a:r>
              <a:rPr kumimoji="1" lang="zh-CN" altLang="en-US"/>
              <a:t>侯涛</a:t>
            </a:r>
            <a:endParaRPr kumimoji="1" lang="en-US" altLang="zh-CN"/>
          </a:p>
          <a:p>
            <a:r>
              <a:rPr kumimoji="1" lang="en-US" altLang="zh-CN" smtClean="0"/>
              <a:t>2022-11-12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424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How: JIT</a:t>
            </a:r>
            <a:r>
              <a:rPr lang="zh-CN" altLang="en-US" smtClean="0"/>
              <a:t>的过程</a:t>
            </a:r>
            <a:r>
              <a:rPr lang="en-US" altLang="zh-CN" smtClean="0"/>
              <a:t>(2)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1121" y="1783095"/>
            <a:ext cx="3845312" cy="4351338"/>
          </a:xfrm>
        </p:spPr>
        <p:txBody>
          <a:bodyPr>
            <a:normAutofit/>
          </a:bodyPr>
          <a:lstStyle/>
          <a:p>
            <a:r>
              <a:rPr lang="en-US" altLang="zh-CN" sz="2200">
                <a:latin typeface="Calibri" panose="020F0502020204030204" pitchFamily="34" charset="0"/>
                <a:cs typeface="Calibri" panose="020F0502020204030204" pitchFamily="34" charset="0"/>
              </a:rPr>
              <a:t>prologue</a:t>
            </a:r>
          </a:p>
          <a:p>
            <a:pPr marL="0" indent="0">
              <a:buNone/>
            </a:pPr>
            <a:r>
              <a:rPr lang="en-US" altLang="zh-CN" sz="2200">
                <a:latin typeface="Calibri" panose="020F0502020204030204" pitchFamily="34" charset="0"/>
                <a:cs typeface="Calibri" panose="020F0502020204030204" pitchFamily="34" charset="0"/>
              </a:rPr>
              <a:t>   0:   stp     x29, x30, [sp, #-16]!</a:t>
            </a:r>
          </a:p>
          <a:p>
            <a:pPr marL="0" indent="0">
              <a:buNone/>
            </a:pPr>
            <a:r>
              <a:rPr lang="en-US" altLang="zh-CN" sz="2200">
                <a:latin typeface="Calibri" panose="020F0502020204030204" pitchFamily="34" charset="0"/>
                <a:cs typeface="Calibri" panose="020F0502020204030204" pitchFamily="34" charset="0"/>
              </a:rPr>
              <a:t>   4:   mov     x29, sp</a:t>
            </a:r>
          </a:p>
          <a:p>
            <a:pPr marL="0" indent="0">
              <a:buNone/>
            </a:pPr>
            <a:r>
              <a:rPr lang="en-US" altLang="zh-CN" sz="2200">
                <a:latin typeface="Calibri" panose="020F0502020204030204" pitchFamily="34" charset="0"/>
                <a:cs typeface="Calibri" panose="020F0502020204030204" pitchFamily="34" charset="0"/>
              </a:rPr>
              <a:t>   8:   stp     x19, x20, [sp, #-16]!</a:t>
            </a:r>
          </a:p>
          <a:p>
            <a:pPr marL="0" indent="0">
              <a:buNone/>
            </a:pPr>
            <a:r>
              <a:rPr lang="en-US" altLang="zh-CN" sz="2200">
                <a:latin typeface="Calibri" panose="020F0502020204030204" pitchFamily="34" charset="0"/>
                <a:cs typeface="Calibri" panose="020F0502020204030204" pitchFamily="34" charset="0"/>
              </a:rPr>
              <a:t>   c:   stp     x21, x22, [sp, #-16]!</a:t>
            </a:r>
          </a:p>
          <a:p>
            <a:pPr marL="0" indent="0">
              <a:buNone/>
            </a:pPr>
            <a:r>
              <a:rPr lang="en-US" altLang="zh-CN" sz="2200">
                <a:latin typeface="Calibri" panose="020F0502020204030204" pitchFamily="34" charset="0"/>
                <a:cs typeface="Calibri" panose="020F0502020204030204" pitchFamily="34" charset="0"/>
              </a:rPr>
              <a:t>  10:   stp     x25, x26, [sp, #-16]!</a:t>
            </a:r>
          </a:p>
          <a:p>
            <a:pPr marL="0" indent="0">
              <a:buNone/>
            </a:pPr>
            <a:r>
              <a:rPr lang="en-US" altLang="zh-CN" sz="2200">
                <a:latin typeface="Calibri" panose="020F0502020204030204" pitchFamily="34" charset="0"/>
                <a:cs typeface="Calibri" panose="020F0502020204030204" pitchFamily="34" charset="0"/>
              </a:rPr>
              <a:t>  14:   mov     x25, sp</a:t>
            </a:r>
          </a:p>
          <a:p>
            <a:pPr marL="0" indent="0">
              <a:buNone/>
            </a:pPr>
            <a:r>
              <a:rPr lang="en-US" altLang="zh-CN" sz="2200">
                <a:latin typeface="Calibri" panose="020F0502020204030204" pitchFamily="34" charset="0"/>
                <a:cs typeface="Calibri" panose="020F0502020204030204" pitchFamily="34" charset="0"/>
              </a:rPr>
              <a:t>  18:   mov     x26, #0x0</a:t>
            </a:r>
          </a:p>
          <a:p>
            <a:pPr marL="0" indent="0">
              <a:buNone/>
            </a:pPr>
            <a:r>
              <a:rPr lang="en-US" altLang="zh-CN" sz="2200">
                <a:latin typeface="Calibri" panose="020F0502020204030204" pitchFamily="34" charset="0"/>
                <a:cs typeface="Calibri" panose="020F0502020204030204" pitchFamily="34" charset="0"/>
              </a:rPr>
              <a:t>  1c:   sub     sp, sp, #</a:t>
            </a:r>
            <a:r>
              <a:rPr lang="en-US" altLang="zh-CN" sz="2200" smtClean="0">
                <a:latin typeface="Calibri" panose="020F0502020204030204" pitchFamily="34" charset="0"/>
                <a:cs typeface="Calibri" panose="020F0502020204030204" pitchFamily="34" charset="0"/>
              </a:rPr>
              <a:t>0x0</a:t>
            </a:r>
            <a:endParaRPr lang="en-US" altLang="zh-CN" sz="2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794140" y="1669534"/>
            <a:ext cx="374495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200" smtClean="0">
                <a:latin typeface="Calibri" panose="020F0502020204030204" pitchFamily="34" charset="0"/>
                <a:cs typeface="Calibri" panose="020F0502020204030204" pitchFamily="34" charset="0"/>
              </a:rPr>
              <a:t>epilogue</a:t>
            </a:r>
          </a:p>
          <a:p>
            <a:pPr marL="0" indent="0">
              <a:buNone/>
            </a:pPr>
            <a:r>
              <a:rPr lang="en-US" altLang="zh-CN" sz="2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200" smtClean="0">
                <a:latin typeface="Calibri" panose="020F0502020204030204" pitchFamily="34" charset="0"/>
                <a:cs typeface="Calibri" panose="020F0502020204030204" pitchFamily="34" charset="0"/>
              </a:rPr>
              <a:t> 44</a:t>
            </a:r>
            <a:r>
              <a:rPr lang="en-US" altLang="zh-CN" sz="2200">
                <a:latin typeface="Calibri" panose="020F0502020204030204" pitchFamily="34" charset="0"/>
                <a:cs typeface="Calibri" panose="020F0502020204030204" pitchFamily="34" charset="0"/>
              </a:rPr>
              <a:t>:   mov     w7, #0x0</a:t>
            </a:r>
          </a:p>
          <a:p>
            <a:pPr marL="0" indent="0">
              <a:buNone/>
            </a:pPr>
            <a:r>
              <a:rPr lang="en-US" altLang="zh-CN" sz="2200">
                <a:latin typeface="Calibri" panose="020F0502020204030204" pitchFamily="34" charset="0"/>
                <a:cs typeface="Calibri" panose="020F0502020204030204" pitchFamily="34" charset="0"/>
              </a:rPr>
              <a:t>  48:   mov     sp, sp</a:t>
            </a:r>
          </a:p>
          <a:p>
            <a:pPr marL="0" indent="0">
              <a:buNone/>
            </a:pPr>
            <a:r>
              <a:rPr lang="en-US" altLang="zh-CN" sz="2200">
                <a:latin typeface="Calibri" panose="020F0502020204030204" pitchFamily="34" charset="0"/>
                <a:cs typeface="Calibri" panose="020F0502020204030204" pitchFamily="34" charset="0"/>
              </a:rPr>
              <a:t>  4c:   ldp     x25, x26, [sp], #16</a:t>
            </a:r>
          </a:p>
          <a:p>
            <a:pPr marL="0" indent="0">
              <a:buNone/>
            </a:pPr>
            <a:r>
              <a:rPr lang="en-US" altLang="zh-CN" sz="2200">
                <a:latin typeface="Calibri" panose="020F0502020204030204" pitchFamily="34" charset="0"/>
                <a:cs typeface="Calibri" panose="020F0502020204030204" pitchFamily="34" charset="0"/>
              </a:rPr>
              <a:t>  50:   ldp     x21, x22, [sp], #16</a:t>
            </a:r>
          </a:p>
          <a:p>
            <a:pPr marL="0" indent="0">
              <a:buNone/>
            </a:pPr>
            <a:r>
              <a:rPr lang="en-US" altLang="zh-CN" sz="2200">
                <a:latin typeface="Calibri" panose="020F0502020204030204" pitchFamily="34" charset="0"/>
                <a:cs typeface="Calibri" panose="020F0502020204030204" pitchFamily="34" charset="0"/>
              </a:rPr>
              <a:t>  54:   ldp     x19, x20, [sp], #16</a:t>
            </a:r>
          </a:p>
          <a:p>
            <a:pPr marL="0" indent="0">
              <a:buNone/>
            </a:pPr>
            <a:r>
              <a:rPr lang="en-US" altLang="zh-CN" sz="2200">
                <a:latin typeface="Calibri" panose="020F0502020204030204" pitchFamily="34" charset="0"/>
                <a:cs typeface="Calibri" panose="020F0502020204030204" pitchFamily="34" charset="0"/>
              </a:rPr>
              <a:t>  58:   ldp     x29, x30, [sp], #16</a:t>
            </a:r>
          </a:p>
          <a:p>
            <a:pPr marL="0" indent="0">
              <a:buNone/>
            </a:pPr>
            <a:r>
              <a:rPr lang="en-US" altLang="zh-CN" sz="2200">
                <a:latin typeface="Calibri" panose="020F0502020204030204" pitchFamily="34" charset="0"/>
                <a:cs typeface="Calibri" panose="020F0502020204030204" pitchFamily="34" charset="0"/>
              </a:rPr>
              <a:t>  5c:   add     x0, x7, #0x0</a:t>
            </a:r>
          </a:p>
          <a:p>
            <a:pPr marL="0" indent="0">
              <a:buNone/>
            </a:pPr>
            <a:r>
              <a:rPr lang="en-US" altLang="zh-CN" sz="2200">
                <a:latin typeface="Calibri" panose="020F0502020204030204" pitchFamily="34" charset="0"/>
                <a:cs typeface="Calibri" panose="020F0502020204030204" pitchFamily="34" charset="0"/>
              </a:rPr>
              <a:t>  60:   ret</a:t>
            </a:r>
            <a:endParaRPr lang="en-US" altLang="zh-CN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97749" y="1645556"/>
            <a:ext cx="2666999" cy="3157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200" smtClean="0"/>
              <a:t>寄存器映射</a:t>
            </a:r>
            <a:endParaRPr lang="en-US" altLang="zh-CN" sz="2200" smtClean="0"/>
          </a:p>
          <a:p>
            <a:pPr marL="0" indent="0">
              <a:buNone/>
            </a:pPr>
            <a:r>
              <a:rPr lang="en-US" altLang="zh-CN" sz="2200" smtClean="0">
                <a:latin typeface="Calibri" panose="020F0502020204030204" pitchFamily="34" charset="0"/>
                <a:cs typeface="Calibri" panose="020F0502020204030204" pitchFamily="34" charset="0"/>
              </a:rPr>
              <a:t>R0 -&gt; x7</a:t>
            </a:r>
          </a:p>
          <a:p>
            <a:pPr marL="0" indent="0">
              <a:buNone/>
            </a:pPr>
            <a:r>
              <a:rPr lang="en-US" altLang="zh-CN" sz="2200" smtClean="0">
                <a:latin typeface="Calibri" panose="020F0502020204030204" pitchFamily="34" charset="0"/>
                <a:cs typeface="Calibri" panose="020F0502020204030204" pitchFamily="34" charset="0"/>
              </a:rPr>
              <a:t>R1~R5 -&gt; x0~x4</a:t>
            </a:r>
          </a:p>
          <a:p>
            <a:pPr marL="0" indent="0">
              <a:buNone/>
            </a:pPr>
            <a:r>
              <a:rPr lang="en-US" altLang="zh-CN" sz="2200" smtClean="0">
                <a:latin typeface="Calibri" panose="020F0502020204030204" pitchFamily="34" charset="0"/>
                <a:cs typeface="Calibri" panose="020F0502020204030204" pitchFamily="34" charset="0"/>
              </a:rPr>
              <a:t>R6~R9 -&gt; x19~x22</a:t>
            </a:r>
          </a:p>
          <a:p>
            <a:pPr marL="0" indent="0">
              <a:buNone/>
            </a:pPr>
            <a:r>
              <a:rPr lang="en-US" altLang="zh-CN" sz="2200" smtClean="0">
                <a:latin typeface="Calibri" panose="020F0502020204030204" pitchFamily="34" charset="0"/>
                <a:cs typeface="Calibri" panose="020F0502020204030204" pitchFamily="34" charset="0"/>
              </a:rPr>
              <a:t>R10 -&gt; x25</a:t>
            </a:r>
          </a:p>
          <a:p>
            <a:pPr marL="0" indent="0">
              <a:buNone/>
            </a:pPr>
            <a:endParaRPr lang="en-US" altLang="zh-CN" sz="220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200"/>
          </a:p>
        </p:txBody>
      </p:sp>
      <p:sp>
        <p:nvSpPr>
          <p:cNvPr id="6" name="矩形 5"/>
          <p:cNvSpPr/>
          <p:nvPr/>
        </p:nvSpPr>
        <p:spPr>
          <a:xfrm>
            <a:off x="5903900" y="4506431"/>
            <a:ext cx="1701209" cy="287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Calibri" panose="020F0502020204030204" pitchFamily="34" charset="0"/>
                <a:cs typeface="Calibri" panose="020F0502020204030204" pitchFamily="34" charset="0"/>
              </a:rPr>
              <a:t>LR/</a:t>
            </a:r>
            <a:r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调用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者</a:t>
            </a:r>
            <a:r>
              <a:rPr lang="en-US" altLang="zh-CN" smtClean="0">
                <a:latin typeface="Calibri" panose="020F0502020204030204" pitchFamily="34" charset="0"/>
                <a:cs typeface="Calibri" panose="020F0502020204030204" pitchFamily="34" charset="0"/>
              </a:rPr>
              <a:t>FP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903901" y="4896292"/>
            <a:ext cx="1701209" cy="287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Calibri" panose="020F0502020204030204" pitchFamily="34" charset="0"/>
                <a:cs typeface="Calibri" panose="020F0502020204030204" pitchFamily="34" charset="0"/>
              </a:rPr>
              <a:t>X20/X19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03901" y="5252482"/>
            <a:ext cx="1701209" cy="287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Calibri" panose="020F0502020204030204" pitchFamily="34" charset="0"/>
                <a:cs typeface="Calibri" panose="020F0502020204030204" pitchFamily="34" charset="0"/>
              </a:rPr>
              <a:t>X22/X21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03900" y="5608672"/>
            <a:ext cx="1701209" cy="287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Calibri" panose="020F0502020204030204" pitchFamily="34" charset="0"/>
                <a:cs typeface="Calibri" panose="020F0502020204030204" pitchFamily="34" charset="0"/>
              </a:rPr>
              <a:t>X26/X25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5358809" y="4793510"/>
            <a:ext cx="265812" cy="9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033009" y="4608844"/>
            <a:ext cx="1256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Calibri" panose="020F0502020204030204" pitchFamily="34" charset="0"/>
                <a:cs typeface="Calibri" panose="020F0502020204030204" pitchFamily="34" charset="0"/>
              </a:rPr>
              <a:t>bpf prog FP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464487" y="5695882"/>
            <a:ext cx="1882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Calibri" panose="020F0502020204030204" pitchFamily="34" charset="0"/>
                <a:cs typeface="Calibri" panose="020F0502020204030204" pitchFamily="34" charset="0"/>
              </a:rPr>
              <a:t>BPF </a:t>
            </a:r>
            <a:r>
              <a:rPr lang="en-US" altLang="zh-CN" smtClean="0">
                <a:latin typeface="Calibri" panose="020F0502020204030204" pitchFamily="34" charset="0"/>
                <a:cs typeface="Calibri" panose="020F0502020204030204" pitchFamily="34" charset="0"/>
              </a:rPr>
              <a:t>frame pointer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903900" y="5967574"/>
            <a:ext cx="1701209" cy="486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Calibri" panose="020F0502020204030204" pitchFamily="34" charset="0"/>
                <a:cs typeface="Calibri" panose="020F0502020204030204" pitchFamily="34" charset="0"/>
              </a:rPr>
              <a:t>BPF stack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033009" y="6269296"/>
            <a:ext cx="1256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Calibri" panose="020F0502020204030204" pitchFamily="34" charset="0"/>
                <a:cs typeface="Calibri" panose="020F0502020204030204" pitchFamily="34" charset="0"/>
              </a:rPr>
              <a:t>bpf prog SP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5310513" y="5890904"/>
            <a:ext cx="265812" cy="9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5363497" y="6497941"/>
            <a:ext cx="265812" cy="9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7794140" y="4295555"/>
            <a:ext cx="0" cy="2296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72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How: JIT</a:t>
            </a:r>
            <a:r>
              <a:rPr lang="zh-CN" altLang="en-US" smtClean="0"/>
              <a:t>的过程</a:t>
            </a:r>
            <a:r>
              <a:rPr lang="en-US" altLang="zh-CN" smtClean="0"/>
              <a:t>(3)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02977" y="1642559"/>
            <a:ext cx="3705224" cy="3843655"/>
          </a:xfrm>
        </p:spPr>
        <p:txBody>
          <a:bodyPr>
            <a:normAutofit/>
          </a:bodyPr>
          <a:lstStyle/>
          <a:p>
            <a:r>
              <a:rPr lang="en-US" altLang="zh-CN" sz="1900" smtClean="0">
                <a:latin typeface="Calibri" panose="020F0502020204030204" pitchFamily="34" charset="0"/>
                <a:cs typeface="Calibri" panose="020F0502020204030204" pitchFamily="34" charset="0"/>
              </a:rPr>
              <a:t>ARM64</a:t>
            </a:r>
            <a:r>
              <a:rPr lang="zh-CN" altLang="en-US" sz="1900" smtClean="0">
                <a:latin typeface="Calibri" panose="020F0502020204030204" pitchFamily="34" charset="0"/>
                <a:cs typeface="Calibri" panose="020F0502020204030204" pitchFamily="34" charset="0"/>
              </a:rPr>
              <a:t>指令</a:t>
            </a:r>
            <a:r>
              <a:rPr lang="en-US" altLang="zh-CN" sz="1900" smtClean="0">
                <a:latin typeface="Calibri" panose="020F0502020204030204" pitchFamily="34" charset="0"/>
                <a:cs typeface="Calibri" panose="020F0502020204030204" pitchFamily="34" charset="0"/>
              </a:rPr>
              <a:t>(body)</a:t>
            </a:r>
          </a:p>
          <a:p>
            <a:pPr marL="0" indent="0">
              <a:buNone/>
            </a:pPr>
            <a:r>
              <a:rPr lang="en-US" altLang="zh-CN" sz="19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900" smtClean="0">
                <a:latin typeface="Calibri" panose="020F0502020204030204" pitchFamily="34" charset="0"/>
                <a:cs typeface="Calibri" panose="020F0502020204030204" pitchFamily="34" charset="0"/>
              </a:rPr>
              <a:t> 20</a:t>
            </a:r>
            <a:r>
              <a:rPr lang="en-US" altLang="zh-CN" sz="1900">
                <a:latin typeface="Calibri" panose="020F0502020204030204" pitchFamily="34" charset="0"/>
                <a:cs typeface="Calibri" panose="020F0502020204030204" pitchFamily="34" charset="0"/>
              </a:rPr>
              <a:t>:   mov     x0, #</a:t>
            </a:r>
            <a:r>
              <a:rPr lang="en-US" altLang="zh-CN" sz="1900" smtClean="0">
                <a:latin typeface="Calibri" panose="020F0502020204030204" pitchFamily="34" charset="0"/>
                <a:cs typeface="Calibri" panose="020F0502020204030204" pitchFamily="34" charset="0"/>
              </a:rPr>
              <a:t>0xffff8000ffffffff</a:t>
            </a:r>
            <a:endParaRPr lang="en-US" altLang="zh-CN" sz="19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zh-CN" sz="1900">
                <a:latin typeface="Calibri" panose="020F0502020204030204" pitchFamily="34" charset="0"/>
                <a:cs typeface="Calibri" panose="020F0502020204030204" pitchFamily="34" charset="0"/>
              </a:rPr>
              <a:t>  24:   movk    x0, #0x14c4, lsl #16</a:t>
            </a:r>
          </a:p>
          <a:p>
            <a:pPr marL="0" indent="0">
              <a:buNone/>
            </a:pPr>
            <a:r>
              <a:rPr lang="en-US" altLang="zh-CN" sz="1900">
                <a:latin typeface="Calibri" panose="020F0502020204030204" pitchFamily="34" charset="0"/>
                <a:cs typeface="Calibri" panose="020F0502020204030204" pitchFamily="34" charset="0"/>
              </a:rPr>
              <a:t>  28:   movk    x0, #0xe000</a:t>
            </a:r>
          </a:p>
          <a:p>
            <a:pPr marL="0" indent="0">
              <a:buNone/>
            </a:pPr>
            <a:r>
              <a:rPr lang="en-US" altLang="zh-CN" sz="1900">
                <a:latin typeface="Calibri" panose="020F0502020204030204" pitchFamily="34" charset="0"/>
                <a:cs typeface="Calibri" panose="020F0502020204030204" pitchFamily="34" charset="0"/>
              </a:rPr>
              <a:t>  2c:   mov     w1, #</a:t>
            </a:r>
            <a:r>
              <a:rPr lang="en-US" altLang="zh-CN" sz="1900" smtClean="0">
                <a:latin typeface="Calibri" panose="020F0502020204030204" pitchFamily="34" charset="0"/>
                <a:cs typeface="Calibri" panose="020F0502020204030204" pitchFamily="34" charset="0"/>
              </a:rPr>
              <a:t>0xd</a:t>
            </a:r>
          </a:p>
          <a:p>
            <a:pPr marL="0" indent="0">
              <a:buNone/>
            </a:pPr>
            <a:r>
              <a:rPr lang="en-US" altLang="zh-CN" sz="1900" smtClean="0">
                <a:latin typeface="Calibri" panose="020F0502020204030204" pitchFamily="34" charset="0"/>
                <a:cs typeface="Calibri" panose="020F0502020204030204" pitchFamily="34" charset="0"/>
              </a:rPr>
              <a:t>  30:   mov     x10, #0xffffffffffff51d8</a:t>
            </a:r>
          </a:p>
          <a:p>
            <a:pPr marL="0" indent="0">
              <a:buNone/>
            </a:pPr>
            <a:r>
              <a:rPr lang="en-US" altLang="zh-CN" sz="190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zh-CN" sz="1900">
                <a:latin typeface="Calibri" panose="020F0502020204030204" pitchFamily="34" charset="0"/>
                <a:cs typeface="Calibri" panose="020F0502020204030204" pitchFamily="34" charset="0"/>
              </a:rPr>
              <a:t>34:   movk    x10, #0x103d, lsl #16</a:t>
            </a:r>
          </a:p>
          <a:p>
            <a:pPr marL="0" indent="0">
              <a:buNone/>
            </a:pPr>
            <a:r>
              <a:rPr lang="en-US" altLang="zh-CN" sz="1900">
                <a:latin typeface="Calibri" panose="020F0502020204030204" pitchFamily="34" charset="0"/>
                <a:cs typeface="Calibri" panose="020F0502020204030204" pitchFamily="34" charset="0"/>
              </a:rPr>
              <a:t>  38:   movk    x10, #0x8000, lsl #32</a:t>
            </a:r>
          </a:p>
          <a:p>
            <a:pPr marL="0" indent="0">
              <a:buNone/>
            </a:pPr>
            <a:r>
              <a:rPr lang="en-US" altLang="zh-CN" sz="1900">
                <a:latin typeface="Calibri" panose="020F0502020204030204" pitchFamily="34" charset="0"/>
                <a:cs typeface="Calibri" panose="020F0502020204030204" pitchFamily="34" charset="0"/>
              </a:rPr>
              <a:t>  3c:   blr     x10</a:t>
            </a:r>
          </a:p>
          <a:p>
            <a:pPr marL="0" indent="0">
              <a:buNone/>
            </a:pPr>
            <a:r>
              <a:rPr lang="en-US" altLang="zh-CN" sz="1900">
                <a:latin typeface="Calibri" panose="020F0502020204030204" pitchFamily="34" charset="0"/>
                <a:cs typeface="Calibri" panose="020F0502020204030204" pitchFamily="34" charset="0"/>
              </a:rPr>
              <a:t>  40:   add     x7, x0, #0x0</a:t>
            </a:r>
            <a:endParaRPr lang="zh-CN" altLang="en-US" sz="19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内容占位符 5"/>
          <p:cNvSpPr txBox="1">
            <a:spLocks/>
          </p:cNvSpPr>
          <p:nvPr/>
        </p:nvSpPr>
        <p:spPr>
          <a:xfrm>
            <a:off x="4536780" y="1655192"/>
            <a:ext cx="386847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200" smtClean="0">
                <a:latin typeface="Calibri" panose="020F0502020204030204" pitchFamily="34" charset="0"/>
                <a:cs typeface="Calibri" panose="020F0502020204030204" pitchFamily="34" charset="0"/>
              </a:rPr>
              <a:t>eBPF</a:t>
            </a:r>
            <a:r>
              <a:rPr lang="zh-CN" altLang="en-US" sz="2200" smtClean="0">
                <a:latin typeface="Calibri" panose="020F0502020204030204" pitchFamily="34" charset="0"/>
                <a:cs typeface="Calibri" panose="020F0502020204030204" pitchFamily="34" charset="0"/>
              </a:rPr>
              <a:t>指令</a:t>
            </a:r>
            <a:endParaRPr lang="en-US" altLang="zh-CN" sz="220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CN" sz="22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zh-CN" sz="2200">
                <a:latin typeface="Calibri" panose="020F0502020204030204" pitchFamily="34" charset="0"/>
                <a:cs typeface="Calibri" panose="020F0502020204030204" pitchFamily="34" charset="0"/>
              </a:rPr>
              <a:t>0: (18) r1 = map[id:114][0]+0</a:t>
            </a:r>
          </a:p>
          <a:p>
            <a:pPr marL="0" indent="0">
              <a:buNone/>
            </a:pPr>
            <a:r>
              <a:rPr lang="en-US" altLang="zh-CN" sz="2200">
                <a:latin typeface="Calibri" panose="020F0502020204030204" pitchFamily="34" charset="0"/>
                <a:cs typeface="Calibri" panose="020F0502020204030204" pitchFamily="34" charset="0"/>
              </a:rPr>
              <a:t>   18 </a:t>
            </a:r>
            <a:r>
              <a:rPr lang="en-US" altLang="zh-CN" sz="2200" b="1">
                <a:latin typeface="Calibri" panose="020F0502020204030204" pitchFamily="34" charset="0"/>
                <a:cs typeface="Calibri" panose="020F0502020204030204" pitchFamily="34" charset="0"/>
              </a:rPr>
              <a:t>21 00 00 72 00 00 00 00 00 00 00 00 00 00 00</a:t>
            </a:r>
          </a:p>
          <a:p>
            <a:pPr marL="0" indent="0">
              <a:buNone/>
            </a:pPr>
            <a:r>
              <a:rPr lang="en-US" altLang="zh-CN" sz="2200">
                <a:latin typeface="Calibri" panose="020F0502020204030204" pitchFamily="34" charset="0"/>
                <a:cs typeface="Calibri" panose="020F0502020204030204" pitchFamily="34" charset="0"/>
              </a:rPr>
              <a:t>2: (b4) w2 = 13</a:t>
            </a:r>
          </a:p>
          <a:p>
            <a:pPr marL="0" indent="0">
              <a:buNone/>
            </a:pPr>
            <a:r>
              <a:rPr lang="en-US" altLang="zh-CN" sz="2200">
                <a:latin typeface="Calibri" panose="020F0502020204030204" pitchFamily="34" charset="0"/>
                <a:cs typeface="Calibri" panose="020F0502020204030204" pitchFamily="34" charset="0"/>
              </a:rPr>
              <a:t>   b4 02 00 00 0d 00 00 00</a:t>
            </a:r>
          </a:p>
          <a:p>
            <a:pPr marL="0" indent="0">
              <a:buNone/>
            </a:pPr>
            <a:r>
              <a:rPr lang="en-US" altLang="zh-CN" sz="2200">
                <a:latin typeface="Calibri" panose="020F0502020204030204" pitchFamily="34" charset="0"/>
                <a:cs typeface="Calibri" panose="020F0502020204030204" pitchFamily="34" charset="0"/>
              </a:rPr>
              <a:t>3: (85) call bpf_trace_printk#-122112</a:t>
            </a:r>
          </a:p>
          <a:p>
            <a:pPr marL="0" indent="0">
              <a:buNone/>
            </a:pPr>
            <a:r>
              <a:rPr lang="en-US" altLang="zh-CN" sz="2200">
                <a:latin typeface="Calibri" panose="020F0502020204030204" pitchFamily="34" charset="0"/>
                <a:cs typeface="Calibri" panose="020F0502020204030204" pitchFamily="34" charset="0"/>
              </a:rPr>
              <a:t>   85 00 00 00 </a:t>
            </a:r>
            <a:r>
              <a:rPr lang="en-US" altLang="zh-CN" sz="2200" b="1">
                <a:latin typeface="Calibri" panose="020F0502020204030204" pitchFamily="34" charset="0"/>
                <a:cs typeface="Calibri" panose="020F0502020204030204" pitchFamily="34" charset="0"/>
              </a:rPr>
              <a:t>00 23 fe ff</a:t>
            </a:r>
          </a:p>
          <a:p>
            <a:pPr marL="0" indent="0">
              <a:buNone/>
            </a:pPr>
            <a:r>
              <a:rPr lang="en-US" altLang="zh-CN" sz="2200">
                <a:latin typeface="Calibri" panose="020F0502020204030204" pitchFamily="34" charset="0"/>
                <a:cs typeface="Calibri" panose="020F0502020204030204" pitchFamily="34" charset="0"/>
              </a:rPr>
              <a:t>4: (b4) w0 = 0</a:t>
            </a:r>
          </a:p>
          <a:p>
            <a:pPr marL="0" indent="0">
              <a:buNone/>
            </a:pPr>
            <a:r>
              <a:rPr lang="en-US" altLang="zh-CN" sz="2200">
                <a:latin typeface="Calibri" panose="020F0502020204030204" pitchFamily="34" charset="0"/>
                <a:cs typeface="Calibri" panose="020F0502020204030204" pitchFamily="34" charset="0"/>
              </a:rPr>
              <a:t>   b4 00 00 00 00 00 00 00</a:t>
            </a:r>
          </a:p>
          <a:p>
            <a:pPr marL="0" indent="0">
              <a:buNone/>
            </a:pPr>
            <a:r>
              <a:rPr lang="en-US" altLang="zh-CN" sz="2200">
                <a:latin typeface="Calibri" panose="020F0502020204030204" pitchFamily="34" charset="0"/>
                <a:cs typeface="Calibri" panose="020F0502020204030204" pitchFamily="34" charset="0"/>
              </a:rPr>
              <a:t>5: (95) exit</a:t>
            </a:r>
          </a:p>
          <a:p>
            <a:pPr marL="0" indent="0">
              <a:buNone/>
            </a:pPr>
            <a:r>
              <a:rPr lang="en-US" altLang="zh-CN" sz="2200">
                <a:latin typeface="Calibri" panose="020F0502020204030204" pitchFamily="34" charset="0"/>
                <a:cs typeface="Calibri" panose="020F0502020204030204" pitchFamily="34" charset="0"/>
              </a:rPr>
              <a:t>   95 00 00 00 00 00 00 00</a:t>
            </a:r>
          </a:p>
        </p:txBody>
      </p:sp>
      <p:cxnSp>
        <p:nvCxnSpPr>
          <p:cNvPr id="14" name="曲线连接符 13"/>
          <p:cNvCxnSpPr/>
          <p:nvPr/>
        </p:nvCxnSpPr>
        <p:spPr>
          <a:xfrm>
            <a:off x="7229139" y="3065929"/>
            <a:ext cx="1147541" cy="823275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8405258" y="3336277"/>
            <a:ext cx="3403817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600" smtClean="0">
                <a:latin typeface="Calibri" panose="020F0502020204030204" pitchFamily="34" charset="0"/>
                <a:cs typeface="Calibri" panose="020F0502020204030204" pitchFamily="34" charset="0"/>
              </a:rPr>
              <a:t>load prog: special load r1=0</a:t>
            </a:r>
          </a:p>
          <a:p>
            <a:r>
              <a:rPr lang="en-US" altLang="zh-CN" sz="1600" smtClean="0">
                <a:latin typeface="Calibri" panose="020F0502020204030204" pitchFamily="34" charset="0"/>
                <a:cs typeface="Calibri" panose="020F0502020204030204" pitchFamily="34" charset="0"/>
              </a:rPr>
              <a:t>libbpf</a:t>
            </a:r>
            <a:r>
              <a:rPr lang="zh-CN" altLang="en-US" sz="1600">
                <a:latin typeface="Calibri" panose="020F0502020204030204" pitchFamily="34" charset="0"/>
                <a:cs typeface="Calibri" panose="020F0502020204030204" pitchFamily="34" charset="0"/>
              </a:rPr>
              <a:t>重定向</a:t>
            </a:r>
            <a:r>
              <a:rPr lang="zh-CN" altLang="en-US" sz="1600" smtClean="0">
                <a:latin typeface="Calibri" panose="020F0502020204030204" pitchFamily="34" charset="0"/>
                <a:cs typeface="Calibri" panose="020F0502020204030204" pitchFamily="34" charset="0"/>
              </a:rPr>
              <a:t>：</a:t>
            </a:r>
            <a:r>
              <a:rPr lang="en-US" altLang="zh-CN" sz="1600" smtClean="0">
                <a:latin typeface="Calibri" panose="020F0502020204030204" pitchFamily="34" charset="0"/>
                <a:cs typeface="Calibri" panose="020F0502020204030204" pitchFamily="34" charset="0"/>
              </a:rPr>
              <a:t>map_fd + value offset</a:t>
            </a:r>
          </a:p>
          <a:p>
            <a:r>
              <a:rPr lang="en-US" altLang="zh-CN" sz="1600" smtClean="0">
                <a:latin typeface="Calibri" panose="020F0502020204030204" pitchFamily="34" charset="0"/>
                <a:cs typeface="Calibri" panose="020F0502020204030204" pitchFamily="34" charset="0"/>
              </a:rPr>
              <a:t>verifier</a:t>
            </a:r>
            <a:r>
              <a:rPr lang="zh-CN" altLang="en-US" sz="1600" smtClean="0">
                <a:latin typeface="Calibri" panose="020F0502020204030204" pitchFamily="34" charset="0"/>
                <a:cs typeface="Calibri" panose="020F0502020204030204" pitchFamily="34" charset="0"/>
              </a:rPr>
              <a:t>重写：</a:t>
            </a:r>
            <a:r>
              <a:rPr lang="en-US" altLang="zh-CN" sz="1600" smtClean="0">
                <a:latin typeface="Calibri" panose="020F0502020204030204" pitchFamily="34" charset="0"/>
                <a:cs typeface="Calibri" panose="020F0502020204030204" pitchFamily="34" charset="0"/>
              </a:rPr>
              <a:t>map value</a:t>
            </a:r>
            <a:r>
              <a:rPr lang="zh-CN" altLang="en-US" sz="1600" smtClean="0">
                <a:latin typeface="Calibri" panose="020F0502020204030204" pitchFamily="34" charset="0"/>
                <a:cs typeface="Calibri" panose="020F0502020204030204" pitchFamily="34" charset="0"/>
              </a:rPr>
              <a:t>绝对地址</a:t>
            </a:r>
            <a:endParaRPr lang="en-US" altLang="zh-CN" sz="160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1600" smtClean="0">
                <a:latin typeface="Calibri" panose="020F0502020204030204" pitchFamily="34" charset="0"/>
                <a:cs typeface="Calibri" panose="020F0502020204030204" pitchFamily="34" charset="0"/>
              </a:rPr>
              <a:t>get_info</a:t>
            </a:r>
            <a:r>
              <a:rPr lang="zh-CN" altLang="en-US" sz="1600" smtClean="0">
                <a:latin typeface="Calibri" panose="020F0502020204030204" pitchFamily="34" charset="0"/>
                <a:cs typeface="Calibri" panose="020F0502020204030204" pitchFamily="34" charset="0"/>
              </a:rPr>
              <a:t>返回前重写：</a:t>
            </a:r>
            <a:r>
              <a:rPr lang="en-US" altLang="zh-CN" sz="1600" smtClean="0">
                <a:latin typeface="Calibri" panose="020F0502020204030204" pitchFamily="34" charset="0"/>
                <a:cs typeface="Calibri" panose="020F0502020204030204" pitchFamily="34" charset="0"/>
              </a:rPr>
              <a:t>map_id + offset</a:t>
            </a:r>
            <a:endParaRPr lang="zh-CN" alt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内容占位符 5"/>
          <p:cNvSpPr txBox="1">
            <a:spLocks/>
          </p:cNvSpPr>
          <p:nvPr/>
        </p:nvSpPr>
        <p:spPr>
          <a:xfrm>
            <a:off x="7605073" y="1019536"/>
            <a:ext cx="4467856" cy="18043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200" smtClean="0">
                <a:latin typeface="Calibri" panose="020F0502020204030204" pitchFamily="34" charset="0"/>
                <a:cs typeface="Calibri" panose="020F0502020204030204" pitchFamily="34" charset="0"/>
              </a:rPr>
              <a:t>clang</a:t>
            </a:r>
            <a:r>
              <a:rPr lang="zh-CN" altLang="en-US" sz="2200" smtClean="0">
                <a:latin typeface="Calibri" panose="020F0502020204030204" pitchFamily="34" charset="0"/>
                <a:cs typeface="Calibri" panose="020F0502020204030204" pitchFamily="34" charset="0"/>
              </a:rPr>
              <a:t>生成的指令</a:t>
            </a:r>
            <a:endParaRPr lang="en-US" altLang="zh-CN" sz="220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zh-CN" sz="2200">
                <a:latin typeface="Calibri" panose="020F0502020204030204" pitchFamily="34" charset="0"/>
                <a:cs typeface="Calibri" panose="020F0502020204030204" pitchFamily="34" charset="0"/>
              </a:rPr>
              <a:t>0: </a:t>
            </a:r>
            <a:r>
              <a:rPr lang="en-US" altLang="zh-CN" sz="2200" b="1">
                <a:latin typeface="Calibri" panose="020F0502020204030204" pitchFamily="34" charset="0"/>
                <a:cs typeface="Calibri" panose="020F0502020204030204" pitchFamily="34" charset="0"/>
              </a:rPr>
              <a:t>18 01 00 00 00 00 00 00 00 00 00 00 00 00 00 00 </a:t>
            </a:r>
            <a:r>
              <a:rPr lang="en-US" altLang="zh-CN" sz="2200">
                <a:latin typeface="Calibri" panose="020F0502020204030204" pitchFamily="34" charset="0"/>
                <a:cs typeface="Calibri" panose="020F0502020204030204" pitchFamily="34" charset="0"/>
              </a:rPr>
              <a:t>r1 = 0 ll</a:t>
            </a:r>
          </a:p>
          <a:p>
            <a:pPr marL="0" indent="0">
              <a:buNone/>
            </a:pPr>
            <a:r>
              <a:rPr lang="en-US" altLang="zh-CN" sz="2200">
                <a:latin typeface="Calibri" panose="020F0502020204030204" pitchFamily="34" charset="0"/>
                <a:cs typeface="Calibri" panose="020F0502020204030204" pitchFamily="34" charset="0"/>
              </a:rPr>
              <a:t>2: b4 02 00 00 0d 00 00 00 w2 = 13</a:t>
            </a:r>
          </a:p>
          <a:p>
            <a:pPr marL="0" indent="0">
              <a:buNone/>
            </a:pPr>
            <a:r>
              <a:rPr lang="en-US" altLang="zh-CN" sz="2200">
                <a:latin typeface="Calibri" panose="020F0502020204030204" pitchFamily="34" charset="0"/>
                <a:cs typeface="Calibri" panose="020F0502020204030204" pitchFamily="34" charset="0"/>
              </a:rPr>
              <a:t>3: 85 00 00 00 </a:t>
            </a:r>
            <a:r>
              <a:rPr lang="en-US" altLang="zh-CN" sz="2200" b="1">
                <a:latin typeface="Calibri" panose="020F0502020204030204" pitchFamily="34" charset="0"/>
                <a:cs typeface="Calibri" panose="020F0502020204030204" pitchFamily="34" charset="0"/>
              </a:rPr>
              <a:t>06 00 00 00 </a:t>
            </a:r>
            <a:r>
              <a:rPr lang="en-US" altLang="zh-CN" sz="2200">
                <a:latin typeface="Calibri" panose="020F0502020204030204" pitchFamily="34" charset="0"/>
                <a:cs typeface="Calibri" panose="020F0502020204030204" pitchFamily="34" charset="0"/>
              </a:rPr>
              <a:t>call </a:t>
            </a:r>
            <a:r>
              <a:rPr lang="en-US" altLang="zh-CN" sz="2200" smtClean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  <a:p>
            <a:pPr marL="0" indent="0">
              <a:buNone/>
            </a:pPr>
            <a:r>
              <a:rPr lang="en-US" altLang="zh-CN" sz="2200" smtClean="0">
                <a:latin typeface="Calibri" panose="020F0502020204030204" pitchFamily="34" charset="0"/>
                <a:cs typeface="Calibri" panose="020F0502020204030204" pitchFamily="34" charset="0"/>
              </a:rPr>
              <a:t>4: b4 00 00 00 00 00 00 00 w0 = 0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8405258" y="4914597"/>
            <a:ext cx="275549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600" smtClean="0">
                <a:latin typeface="Calibri" panose="020F0502020204030204" pitchFamily="34" charset="0"/>
                <a:cs typeface="Calibri" panose="020F0502020204030204" pitchFamily="34" charset="0"/>
              </a:rPr>
              <a:t>load</a:t>
            </a:r>
            <a:r>
              <a:rPr lang="zh-CN" altLang="en-US" sz="16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smtClean="0">
                <a:latin typeface="Calibri" panose="020F0502020204030204" pitchFamily="34" charset="0"/>
                <a:cs typeface="Calibri" panose="020F0502020204030204" pitchFamily="34" charset="0"/>
              </a:rPr>
              <a:t>prog</a:t>
            </a:r>
            <a:r>
              <a:rPr lang="zh-CN" altLang="en-US" sz="1600" smtClean="0">
                <a:latin typeface="Calibri" panose="020F0502020204030204" pitchFamily="34" charset="0"/>
                <a:cs typeface="Calibri" panose="020F0502020204030204" pitchFamily="34" charset="0"/>
              </a:rPr>
              <a:t>：</a:t>
            </a:r>
            <a:r>
              <a:rPr lang="en-US" altLang="zh-CN" sz="1600" smtClean="0">
                <a:latin typeface="Calibri" panose="020F0502020204030204" pitchFamily="34" charset="0"/>
                <a:cs typeface="Calibri" panose="020F0502020204030204" pitchFamily="34" charset="0"/>
              </a:rPr>
              <a:t>helper</a:t>
            </a:r>
            <a:r>
              <a:rPr lang="zh-CN" altLang="en-US" sz="1600" smtClean="0">
                <a:latin typeface="Calibri" panose="020F0502020204030204" pitchFamily="34" charset="0"/>
                <a:cs typeface="Calibri" panose="020F0502020204030204" pitchFamily="34" charset="0"/>
              </a:rPr>
              <a:t>的唯一</a:t>
            </a:r>
            <a:r>
              <a:rPr lang="en-US" altLang="zh-CN" sz="1600" smtClean="0">
                <a:latin typeface="Calibri" panose="020F0502020204030204" pitchFamily="34" charset="0"/>
                <a:cs typeface="Calibri" panose="020F0502020204030204" pitchFamily="34" charset="0"/>
              </a:rPr>
              <a:t>id</a:t>
            </a:r>
          </a:p>
          <a:p>
            <a:r>
              <a:rPr lang="en-US" altLang="zh-CN" sz="1600" smtClean="0">
                <a:latin typeface="Calibri" panose="020F0502020204030204" pitchFamily="34" charset="0"/>
                <a:cs typeface="Calibri" panose="020F0502020204030204" pitchFamily="34" charset="0"/>
              </a:rPr>
              <a:t>verifier</a:t>
            </a:r>
            <a:r>
              <a:rPr lang="zh-CN" altLang="en-US" sz="1600" smtClean="0">
                <a:latin typeface="Calibri" panose="020F0502020204030204" pitchFamily="34" charset="0"/>
                <a:cs typeface="Calibri" panose="020F0502020204030204" pitchFamily="34" charset="0"/>
              </a:rPr>
              <a:t>重写：</a:t>
            </a:r>
            <a:r>
              <a:rPr lang="en-US" altLang="zh-CN" sz="1600" smtClean="0">
                <a:latin typeface="Calibri" panose="020F0502020204030204" pitchFamily="34" charset="0"/>
                <a:cs typeface="Calibri" panose="020F0502020204030204" pitchFamily="34" charset="0"/>
              </a:rPr>
              <a:t>helper</a:t>
            </a:r>
            <a:r>
              <a:rPr lang="zh-CN" altLang="en-US" sz="1600" smtClean="0">
                <a:latin typeface="Calibri" panose="020F0502020204030204" pitchFamily="34" charset="0"/>
                <a:cs typeface="Calibri" panose="020F0502020204030204" pitchFamily="34" charset="0"/>
              </a:rPr>
              <a:t>相对地址</a:t>
            </a:r>
            <a:endParaRPr lang="en-US" altLang="zh-CN" sz="160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1600" smtClean="0">
                <a:latin typeface="Calibri" panose="020F0502020204030204" pitchFamily="34" charset="0"/>
                <a:cs typeface="Calibri" panose="020F0502020204030204" pitchFamily="34" charset="0"/>
              </a:rPr>
              <a:t>JIT</a:t>
            </a:r>
            <a:r>
              <a:rPr lang="zh-CN" altLang="en-US" sz="1600" smtClean="0">
                <a:latin typeface="Calibri" panose="020F0502020204030204" pitchFamily="34" charset="0"/>
                <a:cs typeface="Calibri" panose="020F0502020204030204" pitchFamily="34" charset="0"/>
              </a:rPr>
              <a:t>：生成绝对地址</a:t>
            </a:r>
            <a:endParaRPr lang="en-US" altLang="zh-CN" sz="160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曲线连接符 25"/>
          <p:cNvCxnSpPr/>
          <p:nvPr/>
        </p:nvCxnSpPr>
        <p:spPr>
          <a:xfrm>
            <a:off x="7105650" y="4504110"/>
            <a:ext cx="1299608" cy="839415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56217" y="5591031"/>
            <a:ext cx="291532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latin typeface="Calibri" panose="020F0502020204030204" pitchFamily="34" charset="0"/>
                <a:cs typeface="Calibri" panose="020F0502020204030204" pitchFamily="34" charset="0"/>
              </a:rPr>
              <a:t>ARM64 mov</a:t>
            </a:r>
            <a:r>
              <a:rPr lang="zh-CN" altLang="en-US" sz="1600">
                <a:latin typeface="Calibri" panose="020F0502020204030204" pitchFamily="34" charset="0"/>
                <a:cs typeface="Calibri" panose="020F0502020204030204" pitchFamily="34" charset="0"/>
              </a:rPr>
              <a:t>操作</a:t>
            </a:r>
            <a:r>
              <a:rPr lang="zh-CN" altLang="en-US" sz="1600" smtClean="0">
                <a:latin typeface="Calibri" panose="020F0502020204030204" pitchFamily="34" charset="0"/>
                <a:cs typeface="Calibri" panose="020F0502020204030204" pitchFamily="34" charset="0"/>
              </a:rPr>
              <a:t>立即数有限制</a:t>
            </a:r>
            <a:r>
              <a:rPr lang="zh-CN" altLang="en-US" sz="1600">
                <a:latin typeface="Calibri" panose="020F0502020204030204" pitchFamily="34" charset="0"/>
                <a:cs typeface="Calibri" panose="020F0502020204030204" pitchFamily="34" charset="0"/>
              </a:rPr>
              <a:t>：</a:t>
            </a:r>
            <a:endParaRPr lang="en-US" altLang="zh-CN" sz="160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1600">
                <a:latin typeface="Calibri" panose="020F0502020204030204" pitchFamily="34" charset="0"/>
                <a:cs typeface="Calibri" panose="020F0502020204030204" pitchFamily="34" charset="0"/>
              </a:rPr>
              <a:t>x0 </a:t>
            </a:r>
            <a:r>
              <a:rPr lang="en-US" altLang="zh-CN" sz="1600" smtClean="0">
                <a:latin typeface="Calibri" panose="020F0502020204030204" pitchFamily="34" charset="0"/>
                <a:cs typeface="Calibri" panose="020F0502020204030204" pitchFamily="34" charset="0"/>
              </a:rPr>
              <a:t>  = 0xffff800014c4e000</a:t>
            </a:r>
            <a:endParaRPr lang="en-US" altLang="zh-CN" sz="16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1600" smtClean="0">
                <a:latin typeface="Calibri" panose="020F0502020204030204" pitchFamily="34" charset="0"/>
                <a:cs typeface="Calibri" panose="020F0502020204030204" pitchFamily="34" charset="0"/>
              </a:rPr>
              <a:t>x10 = 0xffff8000103d51d8</a:t>
            </a:r>
          </a:p>
        </p:txBody>
      </p:sp>
      <p:cxnSp>
        <p:nvCxnSpPr>
          <p:cNvPr id="5" name="曲线连接符 4"/>
          <p:cNvCxnSpPr>
            <a:endCxn id="10" idx="1"/>
          </p:cNvCxnSpPr>
          <p:nvPr/>
        </p:nvCxnSpPr>
        <p:spPr>
          <a:xfrm rot="5400000">
            <a:off x="-416497" y="4751830"/>
            <a:ext cx="2327415" cy="181985"/>
          </a:xfrm>
          <a:prstGeom prst="curvedConnector4">
            <a:avLst>
              <a:gd name="adj1" fmla="val 41074"/>
              <a:gd name="adj2" fmla="val 22561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876295" y="5837253"/>
            <a:ext cx="387915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latin typeface="Calibri" panose="020F0502020204030204" pitchFamily="34" charset="0"/>
                <a:cs typeface="Calibri" panose="020F0502020204030204" pitchFamily="34" charset="0"/>
              </a:rPr>
              <a:t># grep  </a:t>
            </a:r>
            <a:r>
              <a:rPr lang="en-US" altLang="zh-CN" sz="1600">
                <a:latin typeface="Calibri" panose="020F0502020204030204" pitchFamily="34" charset="0"/>
                <a:cs typeface="Calibri" panose="020F0502020204030204" pitchFamily="34" charset="0"/>
              </a:rPr>
              <a:t>"T bpf_trace_printk" /proc/kallsyms</a:t>
            </a:r>
          </a:p>
          <a:p>
            <a:r>
              <a:rPr lang="en-US" altLang="zh-CN" sz="1600">
                <a:latin typeface="Calibri" panose="020F0502020204030204" pitchFamily="34" charset="0"/>
                <a:cs typeface="Calibri" panose="020F0502020204030204" pitchFamily="34" charset="0"/>
              </a:rPr>
              <a:t>ffff8000103d51d8 T bpf_trace_printk</a:t>
            </a:r>
            <a:endParaRPr lang="en-US" altLang="zh-CN" sz="160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81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How: </a:t>
            </a:r>
            <a:r>
              <a:rPr lang="zh-CN" altLang="en-US" smtClean="0"/>
              <a:t>支持函数调用</a:t>
            </a:r>
            <a:r>
              <a:rPr lang="en-US" altLang="zh-CN" smtClean="0"/>
              <a:t>(bpf call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背景</a:t>
            </a:r>
            <a:endParaRPr lang="en-US" altLang="zh-CN" smtClean="0"/>
          </a:p>
          <a:p>
            <a:pPr lvl="1"/>
            <a:r>
              <a:rPr lang="en-US" altLang="zh-CN" err="1" smtClean="0"/>
              <a:t>bpf</a:t>
            </a:r>
            <a:r>
              <a:rPr lang="en-US" altLang="zh-CN" smtClean="0"/>
              <a:t> program</a:t>
            </a:r>
            <a:r>
              <a:rPr lang="zh-CN" altLang="en-US" smtClean="0"/>
              <a:t>只支持一个函数，其它函数调用都是</a:t>
            </a:r>
            <a:r>
              <a:rPr lang="en-US" altLang="zh-CN" smtClean="0"/>
              <a:t>always_inline</a:t>
            </a:r>
          </a:p>
          <a:p>
            <a:pPr lvl="1"/>
            <a:r>
              <a:rPr lang="zh-CN" altLang="en-US" smtClean="0"/>
              <a:t>代码共享，无法实现库</a:t>
            </a:r>
            <a:endParaRPr lang="en-US" altLang="zh-CN" smtClean="0"/>
          </a:p>
          <a:p>
            <a:pPr lvl="1"/>
            <a:endParaRPr lang="en-US" altLang="zh-CN" smtClean="0"/>
          </a:p>
          <a:p>
            <a:r>
              <a:rPr lang="zh-CN" altLang="en-US" smtClean="0"/>
              <a:t>实现</a:t>
            </a:r>
            <a:endParaRPr lang="en-US" altLang="zh-CN" smtClean="0"/>
          </a:p>
          <a:p>
            <a:pPr lvl="1"/>
            <a:r>
              <a:rPr lang="en-US" altLang="zh-CN"/>
              <a:t>v4.16 Alexei Starovoitov &lt;ast@kernel.org</a:t>
            </a:r>
            <a:r>
              <a:rPr lang="en-US" altLang="zh-CN" smtClean="0"/>
              <a:t>&gt;</a:t>
            </a:r>
          </a:p>
          <a:p>
            <a:pPr lvl="1"/>
            <a:r>
              <a:rPr lang="zh-CN" altLang="en-US" smtClean="0"/>
              <a:t>所有的代码在同一个</a:t>
            </a:r>
            <a:r>
              <a:rPr lang="en-US" altLang="zh-CN" smtClean="0"/>
              <a:t>program</a:t>
            </a:r>
            <a:r>
              <a:rPr lang="zh-CN" altLang="en-US" smtClean="0"/>
              <a:t>，将所有函数虚拟为</a:t>
            </a:r>
            <a:r>
              <a:rPr lang="en-US" altLang="zh-CN" smtClean="0"/>
              <a:t>sub-program</a:t>
            </a:r>
          </a:p>
          <a:p>
            <a:pPr lvl="1"/>
            <a:r>
              <a:rPr lang="zh-CN" altLang="en-US"/>
              <a:t>使用 </a:t>
            </a:r>
            <a:r>
              <a:rPr lang="en-US" altLang="zh-CN"/>
              <a:t>BPF_JMP | BPF_CALL | </a:t>
            </a:r>
            <a:r>
              <a:rPr lang="en-US" altLang="zh-CN" smtClean="0"/>
              <a:t>BPF_PSEUDO_CALL </a:t>
            </a:r>
            <a:r>
              <a:rPr lang="zh-CN" altLang="en-US" smtClean="0"/>
              <a:t>相对跳</a:t>
            </a:r>
            <a:r>
              <a:rPr lang="zh-CN" altLang="en-US"/>
              <a:t>转</a:t>
            </a:r>
            <a:r>
              <a:rPr lang="zh-CN" altLang="en-US" smtClean="0"/>
              <a:t>到</a:t>
            </a:r>
            <a:r>
              <a:rPr lang="en-US" altLang="zh-CN" smtClean="0"/>
              <a:t>sub-program</a:t>
            </a:r>
          </a:p>
          <a:p>
            <a:pPr lvl="1"/>
            <a:r>
              <a:rPr lang="zh-CN" altLang="en-US" smtClean="0"/>
              <a:t>每</a:t>
            </a:r>
            <a:r>
              <a:rPr lang="zh-CN" altLang="en-US"/>
              <a:t>一</a:t>
            </a:r>
            <a:r>
              <a:rPr lang="zh-CN" altLang="en-US" smtClean="0"/>
              <a:t>个</a:t>
            </a:r>
            <a:r>
              <a:rPr lang="en-US" altLang="zh-CN" smtClean="0"/>
              <a:t>sub-program</a:t>
            </a:r>
            <a:r>
              <a:rPr lang="zh-CN" altLang="en-US" smtClean="0"/>
              <a:t>编译后，都有自己的</a:t>
            </a:r>
            <a:r>
              <a:rPr lang="en-US" altLang="zh-CN" smtClean="0"/>
              <a:t>prologue</a:t>
            </a:r>
            <a:r>
              <a:rPr lang="zh-CN" altLang="en-US" smtClean="0"/>
              <a:t>和</a:t>
            </a:r>
            <a:r>
              <a:rPr lang="en-US" altLang="zh-CN" smtClean="0"/>
              <a:t>epilogue</a:t>
            </a:r>
          </a:p>
          <a:p>
            <a:pPr lvl="1"/>
            <a:r>
              <a:rPr lang="en-US" altLang="zh-CN" smtClean="0"/>
              <a:t>JIT</a:t>
            </a:r>
            <a:r>
              <a:rPr lang="zh-CN" altLang="en-US" smtClean="0"/>
              <a:t>会运行</a:t>
            </a:r>
            <a:r>
              <a:rPr lang="en-US" altLang="zh-CN" smtClean="0"/>
              <a:t>2</a:t>
            </a:r>
            <a:r>
              <a:rPr lang="zh-CN" altLang="en-US" smtClean="0"/>
              <a:t>次：第一次跳转地址为</a:t>
            </a:r>
            <a:r>
              <a:rPr lang="zh-CN" altLang="en-US"/>
              <a:t>空</a:t>
            </a:r>
            <a:r>
              <a:rPr lang="zh-CN" altLang="en-US" smtClean="0"/>
              <a:t>，第二次跳转到第一次得到的地址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16768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How: bpf</a:t>
            </a:r>
            <a:r>
              <a:rPr lang="zh-CN" altLang="en-US" smtClean="0"/>
              <a:t>异常访问表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背景</a:t>
            </a:r>
            <a:endParaRPr lang="en-US" altLang="zh-CN" smtClean="0"/>
          </a:p>
          <a:p>
            <a:pPr lvl="1"/>
            <a:r>
              <a:rPr lang="zh-CN" altLang="en-US" smtClean="0"/>
              <a:t>简化代码和性能的考虑：针对</a:t>
            </a:r>
            <a:r>
              <a:rPr lang="en-US" altLang="zh-CN" smtClean="0"/>
              <a:t>BTF</a:t>
            </a:r>
            <a:r>
              <a:rPr lang="zh-CN" altLang="en-US" smtClean="0"/>
              <a:t>类型的指针访问，不需要通过调用</a:t>
            </a:r>
            <a:r>
              <a:rPr lang="en-US" altLang="zh-CN" smtClean="0"/>
              <a:t>bpf_probe_read_kernel</a:t>
            </a:r>
            <a:r>
              <a:rPr lang="zh-CN" altLang="en-US" smtClean="0"/>
              <a:t>等</a:t>
            </a:r>
            <a:r>
              <a:rPr lang="en-US" altLang="zh-CN" smtClean="0"/>
              <a:t>helper</a:t>
            </a:r>
            <a:r>
              <a:rPr lang="zh-CN" altLang="en-US" smtClean="0"/>
              <a:t>，直接</a:t>
            </a:r>
            <a:r>
              <a:rPr lang="zh-CN" altLang="en-US"/>
              <a:t>读</a:t>
            </a:r>
            <a:r>
              <a:rPr lang="zh-CN" altLang="en-US" smtClean="0"/>
              <a:t>访问</a:t>
            </a:r>
            <a:endParaRPr lang="en-US" altLang="zh-CN" smtClean="0"/>
          </a:p>
          <a:p>
            <a:pPr lvl="1"/>
            <a:r>
              <a:rPr lang="zh-CN" altLang="en-US" smtClean="0"/>
              <a:t>需要保证指针访问安全</a:t>
            </a: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r>
              <a:rPr lang="zh-CN" altLang="en-US" smtClean="0"/>
              <a:t>实现</a:t>
            </a:r>
            <a:endParaRPr lang="en-US" altLang="zh-CN" smtClean="0"/>
          </a:p>
          <a:p>
            <a:pPr lvl="1"/>
            <a:r>
              <a:rPr lang="en-US" altLang="zh-CN"/>
              <a:t>v5.9 </a:t>
            </a:r>
            <a:r>
              <a:rPr lang="en-US" altLang="zh-CN" smtClean="0"/>
              <a:t>jean-philippe@linaro.org</a:t>
            </a:r>
          </a:p>
          <a:p>
            <a:pPr lvl="1"/>
            <a:r>
              <a:rPr lang="zh-CN" altLang="en-US" smtClean="0"/>
              <a:t>使用类似</a:t>
            </a:r>
            <a:r>
              <a:rPr lang="en-US" altLang="zh-CN" smtClean="0"/>
              <a:t>copy_{</a:t>
            </a:r>
            <a:r>
              <a:rPr lang="en-US" altLang="zh-CN" err="1" smtClean="0"/>
              <a:t>to|from</a:t>
            </a:r>
            <a:r>
              <a:rPr lang="en-US" altLang="zh-CN" smtClean="0"/>
              <a:t>}_user</a:t>
            </a:r>
            <a:r>
              <a:rPr lang="zh-CN" altLang="en-US" smtClean="0"/>
              <a:t>的机制，运行时做异常处理</a:t>
            </a:r>
            <a:endParaRPr lang="en-US" altLang="zh-CN" smtClean="0"/>
          </a:p>
          <a:p>
            <a:pPr lvl="1"/>
            <a:r>
              <a:rPr lang="zh-CN" altLang="en-US" smtClean="0"/>
              <a:t>对每一次</a:t>
            </a:r>
            <a:r>
              <a:rPr lang="en-US" altLang="zh-CN" smtClean="0"/>
              <a:t>BTF</a:t>
            </a:r>
            <a:r>
              <a:rPr lang="zh-CN" altLang="en-US" smtClean="0"/>
              <a:t>类型的指针解引用，</a:t>
            </a:r>
            <a:r>
              <a:rPr lang="en-US" altLang="zh-CN" smtClean="0"/>
              <a:t>JIT</a:t>
            </a:r>
            <a:r>
              <a:rPr lang="zh-CN" altLang="en-US" smtClean="0"/>
              <a:t>生成对应</a:t>
            </a:r>
            <a:r>
              <a:rPr lang="en-US" altLang="zh-CN" smtClean="0"/>
              <a:t>exception</a:t>
            </a:r>
            <a:r>
              <a:rPr lang="zh-CN" altLang="en-US" smtClean="0"/>
              <a:t>条目</a:t>
            </a:r>
            <a:endParaRPr lang="en-US" altLang="zh-CN" smtClean="0"/>
          </a:p>
          <a:p>
            <a:pPr lvl="1"/>
            <a:r>
              <a:rPr lang="zh-CN" altLang="en-US" smtClean="0"/>
              <a:t>触发异常后，将目标寄存器清零，并跳过解引用指令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69348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How: </a:t>
            </a:r>
            <a:r>
              <a:rPr lang="zh-CN" altLang="en-US" smtClean="0"/>
              <a:t>函数调用</a:t>
            </a:r>
            <a:r>
              <a:rPr lang="en-US" altLang="zh-CN" smtClean="0"/>
              <a:t>+</a:t>
            </a:r>
            <a:r>
              <a:rPr lang="zh-CN" altLang="en-US" smtClean="0"/>
              <a:t>异常访问表例子</a:t>
            </a:r>
            <a:r>
              <a:rPr lang="en-US" altLang="zh-CN" smtClean="0"/>
              <a:t>(1)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08489"/>
            <a:ext cx="5709357" cy="483481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smtClean="0">
                <a:latin typeface="Calibri" panose="020F0502020204030204" pitchFamily="34" charset="0"/>
                <a:cs typeface="Calibri" panose="020F0502020204030204" pitchFamily="34" charset="0"/>
              </a:rPr>
              <a:t>static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unsigned int </a:t>
            </a:r>
            <a:r>
              <a:rPr lang="en-US" altLang="zh-CN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__noinline</a:t>
            </a:r>
            <a:r>
              <a:rPr lang="en-US" altLang="zh-CN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get_0th_element(void)</a:t>
            </a:r>
          </a:p>
          <a:p>
            <a:pPr marL="0" indent="0">
              <a:buNone/>
            </a:pP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marL="0" indent="0">
              <a:buNone/>
            </a:pP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        int key = 0</a:t>
            </a:r>
            <a:r>
              <a:rPr lang="en-US" altLang="zh-CN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altLang="zh-CN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        return bpf_map_lookup_elem(&amp;array, &amp;key);</a:t>
            </a:r>
          </a:p>
          <a:p>
            <a:pPr marL="0" indent="0">
              <a:buNone/>
            </a:pPr>
            <a:r>
              <a:rPr lang="en-US" altLang="zh-CN" smtClean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>
              <a:buNone/>
            </a:pP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SEC("tp_btf/sched_wakeup_new")</a:t>
            </a:r>
          </a:p>
          <a:p>
            <a:pPr marL="0" indent="0">
              <a:buNone/>
            </a:pPr>
            <a:r>
              <a:rPr lang="en-US" altLang="zh-CN" smtClean="0">
                <a:latin typeface="Calibri" panose="020F0502020204030204" pitchFamily="34" charset="0"/>
                <a:cs typeface="Calibri" panose="020F0502020204030204" pitchFamily="34" charset="0"/>
              </a:rPr>
              <a:t>int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BPF_PROG(test_btf_access, struct task_struct *p)</a:t>
            </a:r>
          </a:p>
          <a:p>
            <a:pPr marL="0" indent="0">
              <a:buNone/>
            </a:pP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marL="0" indent="0">
              <a:buNone/>
            </a:pP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        unsigned int *value;</a:t>
            </a:r>
          </a:p>
          <a:p>
            <a:pPr marL="0" indent="0">
              <a:buNone/>
            </a:pPr>
            <a:r>
              <a:rPr lang="en-US" altLang="zh-CN" smtClean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value = get_0th_element();</a:t>
            </a:r>
          </a:p>
          <a:p>
            <a:pPr marL="0" indent="0">
              <a:buNone/>
            </a:pP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        if (value)</a:t>
            </a:r>
          </a:p>
          <a:p>
            <a:pPr marL="0" indent="0">
              <a:buNone/>
            </a:pP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                *value = p-&gt;__state;</a:t>
            </a:r>
          </a:p>
          <a:p>
            <a:pPr marL="0" indent="0">
              <a:buNone/>
            </a:pPr>
            <a:r>
              <a:rPr lang="en-US" altLang="zh-CN" smtClean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return 0;</a:t>
            </a:r>
          </a:p>
          <a:p>
            <a:pPr marL="0" indent="0">
              <a:buNone/>
            </a:pPr>
            <a:r>
              <a:rPr lang="en-US" altLang="zh-CN" smtClean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altLang="zh-C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815668" y="1690688"/>
            <a:ext cx="4619978" cy="483481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mtClean="0">
                <a:latin typeface="Calibri" panose="020F0502020204030204" pitchFamily="34" charset="0"/>
                <a:cs typeface="Calibri" panose="020F0502020204030204" pitchFamily="34" charset="0"/>
              </a:rPr>
              <a:t># llvm-objdump -D -z btf_access.bpf.o</a:t>
            </a:r>
          </a:p>
          <a:p>
            <a:pPr marL="0" indent="0">
              <a:buNone/>
            </a:pPr>
            <a:r>
              <a:rPr lang="en-US" altLang="zh-CN" smtClean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get_0th_element&gt; in section .text</a:t>
            </a:r>
          </a:p>
          <a:p>
            <a:pPr marL="0" indent="0">
              <a:buNone/>
            </a:pP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0: b4 01 00 00 00 00 00 00 w1 = 0</a:t>
            </a:r>
          </a:p>
          <a:p>
            <a:pPr marL="0" indent="0">
              <a:buNone/>
            </a:pP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1: 63 1a fc ff 00 00 00 00 *(u32 *)(r10 - 4) = </a:t>
            </a:r>
            <a:r>
              <a:rPr lang="en-US" altLang="zh-CN" smtClean="0">
                <a:latin typeface="Calibri" panose="020F0502020204030204" pitchFamily="34" charset="0"/>
                <a:cs typeface="Calibri" panose="020F0502020204030204" pitchFamily="34" charset="0"/>
              </a:rPr>
              <a:t>r1</a:t>
            </a:r>
          </a:p>
          <a:p>
            <a:pPr marL="0" indent="0">
              <a:buNone/>
            </a:pPr>
            <a:r>
              <a:rPr lang="en-US" altLang="zh-CN" smtClean="0">
                <a:latin typeface="Calibri" panose="020F0502020204030204" pitchFamily="34" charset="0"/>
                <a:cs typeface="Calibri" panose="020F0502020204030204" pitchFamily="34" charset="0"/>
              </a:rPr>
              <a:t>......</a:t>
            </a:r>
          </a:p>
          <a:p>
            <a:pPr marL="0" indent="0">
              <a:buNone/>
            </a:pPr>
            <a:r>
              <a:rPr lang="en-US" altLang="zh-CN" smtClean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: 95 00 00 00 00 00 00 00 exit</a:t>
            </a:r>
          </a:p>
          <a:p>
            <a:pPr marL="0" indent="0">
              <a:buNone/>
            </a:pPr>
            <a:endParaRPr lang="en-US" altLang="zh-CN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&lt;test_btf_access&gt; in  </a:t>
            </a:r>
            <a:r>
              <a:rPr lang="en-US" altLang="zh-CN" smtClean="0">
                <a:latin typeface="Calibri" panose="020F0502020204030204" pitchFamily="34" charset="0"/>
                <a:cs typeface="Calibri" panose="020F0502020204030204" pitchFamily="34" charset="0"/>
              </a:rPr>
              <a:t>tp_btf/sched</a:t>
            </a:r>
            <a:endParaRPr lang="en-US" altLang="zh-CN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0: 79 16 00 00 00 00 00 00 r6 = *(u64 *)(r1 + 0)</a:t>
            </a:r>
          </a:p>
          <a:p>
            <a:pPr marL="0" indent="0">
              <a:buNone/>
            </a:pP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1: </a:t>
            </a:r>
            <a: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85 10 00 00 ff ff ff ff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call -1</a:t>
            </a:r>
          </a:p>
          <a:p>
            <a:pPr marL="0" indent="0">
              <a:buNone/>
            </a:pP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2: 15 00 02 00 00 00 00 00 if r0 == 0 goto +</a:t>
            </a:r>
            <a:r>
              <a:rPr lang="en-US" altLang="zh-CN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altLang="zh-CN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3: 61 61 00 00 00 00 00 00 r1 = *(u32 *)(r6 + 0)</a:t>
            </a:r>
          </a:p>
          <a:p>
            <a:pPr marL="0" indent="0">
              <a:buNone/>
            </a:pP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4: 63 10 00 </a:t>
            </a:r>
            <a: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00 00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00 00 00 *(u32 *)(r0 + 0) = r1</a:t>
            </a:r>
          </a:p>
          <a:p>
            <a:pPr marL="0" indent="0">
              <a:buNone/>
            </a:pP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5: b4 00 00 00 00 00 00 00 w0 = 0</a:t>
            </a:r>
          </a:p>
          <a:p>
            <a:pPr marL="0" indent="0">
              <a:buNone/>
            </a:pP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6: 95 00 00 00 00 00 00 00 exit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278489" y="4278488"/>
            <a:ext cx="20932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相对跳转到</a:t>
            </a:r>
            <a:r>
              <a:rPr lang="en-US" altLang="zh-CN" smtClean="0">
                <a:latin typeface="Calibri" panose="020F0502020204030204" pitchFamily="34" charset="0"/>
                <a:cs typeface="Calibri" panose="020F0502020204030204" pitchFamily="34" charset="0"/>
              </a:rPr>
              <a:t>.text + 0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曲线连接符 12"/>
          <p:cNvCxnSpPr>
            <a:endCxn id="5" idx="3"/>
          </p:cNvCxnSpPr>
          <p:nvPr/>
        </p:nvCxnSpPr>
        <p:spPr>
          <a:xfrm rot="10800000">
            <a:off x="6371755" y="4463155"/>
            <a:ext cx="443913" cy="42493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831142" y="5630590"/>
            <a:ext cx="4100738" cy="1200329"/>
          </a:xfrm>
          <a:prstGeom prst="rect">
            <a:avLst/>
          </a:prstGeom>
          <a:noFill/>
          <a:ln>
            <a:solidFill>
              <a:schemeClr val="tx1">
                <a:alpha val="2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Calibri" panose="020F0502020204030204" pitchFamily="34" charset="0"/>
                <a:cs typeface="Calibri" panose="020F0502020204030204" pitchFamily="34" charset="0"/>
              </a:rPr>
              <a:t>bpf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mtClean="0">
                <a:latin typeface="Calibri" panose="020F0502020204030204" pitchFamily="34" charset="0"/>
                <a:cs typeface="Calibri" panose="020F0502020204030204" pitchFamily="34" charset="0"/>
              </a:rPr>
              <a:t>program</a:t>
            </a:r>
            <a:r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访问偏移量为</a:t>
            </a:r>
            <a:r>
              <a:rPr lang="en-US" altLang="zh-CN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struct task_struct {</a:t>
            </a:r>
          </a:p>
          <a:p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        unsigned int __state;</a:t>
            </a:r>
          </a:p>
          <a:p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} __attribute__((preserve_access_index</a:t>
            </a:r>
            <a:r>
              <a:rPr lang="en-US" altLang="zh-CN"/>
              <a:t>));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33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How: </a:t>
            </a:r>
            <a:r>
              <a:rPr lang="zh-CN" altLang="en-US" smtClean="0"/>
              <a:t>函数调用</a:t>
            </a:r>
            <a:r>
              <a:rPr lang="en-US" altLang="zh-CN" smtClean="0"/>
              <a:t>+</a:t>
            </a:r>
            <a:r>
              <a:rPr lang="zh-CN" altLang="en-US" smtClean="0"/>
              <a:t>异常访问表例子</a:t>
            </a:r>
            <a:r>
              <a:rPr lang="en-US" altLang="zh-CN" smtClean="0"/>
              <a:t>(2)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3664" y="1690688"/>
            <a:ext cx="2988733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altLang="zh-CN">
                <a:latin typeface="Calibri" panose="020F0502020204030204" pitchFamily="34" charset="0"/>
                <a:cs typeface="Calibri" panose="020F0502020204030204" pitchFamily="34" charset="0"/>
              </a:rPr>
              <a:t>0: (79) r6 = *(u64 *)(r1 +0)</a:t>
            </a:r>
          </a:p>
          <a:p>
            <a:pPr marL="0" indent="0">
              <a:buNone/>
            </a:pPr>
            <a:r>
              <a:rPr lang="pt-BR" altLang="zh-CN">
                <a:latin typeface="Calibri" panose="020F0502020204030204" pitchFamily="34" charset="0"/>
                <a:cs typeface="Calibri" panose="020F0502020204030204" pitchFamily="34" charset="0"/>
              </a:rPr>
              <a:t>1: (85) call </a:t>
            </a:r>
            <a:r>
              <a:rPr lang="pt-BR" altLang="zh-CN" smtClean="0">
                <a:latin typeface="Calibri" panose="020F0502020204030204" pitchFamily="34" charset="0"/>
                <a:cs typeface="Calibri" panose="020F0502020204030204" pitchFamily="34" charset="0"/>
              </a:rPr>
              <a:t>pc+5</a:t>
            </a:r>
          </a:p>
          <a:p>
            <a:pPr marL="0" indent="0">
              <a:buNone/>
            </a:pPr>
            <a:r>
              <a:rPr lang="pt-BR" altLang="zh-CN" smtClean="0">
                <a:latin typeface="Calibri" panose="020F0502020204030204" pitchFamily="34" charset="0"/>
                <a:cs typeface="Calibri" panose="020F0502020204030204" pitchFamily="34" charset="0"/>
              </a:rPr>
              <a:t>   85 10 </a:t>
            </a:r>
            <a:r>
              <a:rPr lang="pt-BR" altLang="zh-CN" b="1" smtClean="0">
                <a:latin typeface="Calibri" panose="020F0502020204030204" pitchFamily="34" charset="0"/>
                <a:cs typeface="Calibri" panose="020F0502020204030204" pitchFamily="34" charset="0"/>
              </a:rPr>
              <a:t>05 00</a:t>
            </a:r>
            <a:r>
              <a:rPr lang="pt-BR" altLang="zh-CN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altLang="zh-CN" b="1" smtClean="0">
                <a:latin typeface="Calibri" panose="020F0502020204030204" pitchFamily="34" charset="0"/>
                <a:cs typeface="Calibri" panose="020F0502020204030204" pitchFamily="34" charset="0"/>
              </a:rPr>
              <a:t>01 00 00 00</a:t>
            </a:r>
          </a:p>
          <a:p>
            <a:pPr marL="0" indent="0">
              <a:buNone/>
            </a:pPr>
            <a:r>
              <a:rPr lang="pt-BR" altLang="zh-CN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pt-BR" altLang="zh-CN">
                <a:latin typeface="Calibri" panose="020F0502020204030204" pitchFamily="34" charset="0"/>
                <a:cs typeface="Calibri" panose="020F0502020204030204" pitchFamily="34" charset="0"/>
              </a:rPr>
              <a:t>: (15) if r0 == 0x0 goto pc+2</a:t>
            </a:r>
          </a:p>
          <a:p>
            <a:pPr marL="0" indent="0">
              <a:buNone/>
            </a:pPr>
            <a:r>
              <a:rPr lang="pt-BR" altLang="zh-CN" smtClean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pt-BR" altLang="zh-CN">
                <a:latin typeface="Calibri" panose="020F0502020204030204" pitchFamily="34" charset="0"/>
                <a:cs typeface="Calibri" panose="020F0502020204030204" pitchFamily="34" charset="0"/>
              </a:rPr>
              <a:t>: (61) r1 = *(u32 *)(r6 +24)</a:t>
            </a:r>
          </a:p>
          <a:p>
            <a:pPr marL="0" indent="0">
              <a:buNone/>
            </a:pPr>
            <a:r>
              <a:rPr lang="pt-BR" altLang="zh-CN">
                <a:latin typeface="Calibri" panose="020F0502020204030204" pitchFamily="34" charset="0"/>
                <a:cs typeface="Calibri" panose="020F0502020204030204" pitchFamily="34" charset="0"/>
              </a:rPr>
              <a:t>   61 61 </a:t>
            </a:r>
            <a:r>
              <a:rPr lang="pt-BR" altLang="zh-CN" b="1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pt-BR" altLang="zh-CN">
                <a:latin typeface="Calibri" panose="020F0502020204030204" pitchFamily="34" charset="0"/>
                <a:cs typeface="Calibri" panose="020F0502020204030204" pitchFamily="34" charset="0"/>
              </a:rPr>
              <a:t> 00 00 00 00 00</a:t>
            </a:r>
          </a:p>
          <a:p>
            <a:pPr marL="0" indent="0">
              <a:buNone/>
            </a:pPr>
            <a:r>
              <a:rPr lang="pt-BR" altLang="zh-CN">
                <a:latin typeface="Calibri" panose="020F0502020204030204" pitchFamily="34" charset="0"/>
                <a:cs typeface="Calibri" panose="020F0502020204030204" pitchFamily="34" charset="0"/>
              </a:rPr>
              <a:t>4: (63) *(u32 *)(r0 +0) = r1</a:t>
            </a:r>
          </a:p>
          <a:p>
            <a:pPr marL="0" indent="0">
              <a:buNone/>
            </a:pPr>
            <a:r>
              <a:rPr lang="pt-BR" altLang="zh-CN">
                <a:latin typeface="Calibri" panose="020F0502020204030204" pitchFamily="34" charset="0"/>
                <a:cs typeface="Calibri" panose="020F0502020204030204" pitchFamily="34" charset="0"/>
              </a:rPr>
              <a:t>5: (b4) w0 = 0</a:t>
            </a:r>
          </a:p>
          <a:p>
            <a:pPr marL="0" indent="0">
              <a:buNone/>
            </a:pPr>
            <a:r>
              <a:rPr lang="pt-BR" altLang="zh-CN">
                <a:latin typeface="Calibri" panose="020F0502020204030204" pitchFamily="34" charset="0"/>
                <a:cs typeface="Calibri" panose="020F0502020204030204" pitchFamily="34" charset="0"/>
              </a:rPr>
              <a:t>6: (95) exit</a:t>
            </a:r>
          </a:p>
          <a:p>
            <a:pPr marL="0" indent="0">
              <a:buNone/>
            </a:pPr>
            <a:r>
              <a:rPr lang="pt-BR" altLang="zh-CN">
                <a:latin typeface="Calibri" panose="020F0502020204030204" pitchFamily="34" charset="0"/>
                <a:cs typeface="Calibri" panose="020F0502020204030204" pitchFamily="34" charset="0"/>
              </a:rPr>
              <a:t>7: (b4) w1 = 0</a:t>
            </a:r>
          </a:p>
          <a:p>
            <a:pPr marL="0" indent="0">
              <a:buNone/>
            </a:pPr>
            <a:r>
              <a:rPr lang="pt-BR" altLang="zh-CN">
                <a:latin typeface="Calibri" panose="020F0502020204030204" pitchFamily="34" charset="0"/>
                <a:cs typeface="Calibri" panose="020F0502020204030204" pitchFamily="34" charset="0"/>
              </a:rPr>
              <a:t>8: (63) *(u32 *)(r10 -4) = r1</a:t>
            </a:r>
          </a:p>
          <a:p>
            <a:pPr marL="0" indent="0">
              <a:buNone/>
            </a:pPr>
            <a:r>
              <a:rPr lang="pt-BR" altLang="zh-CN">
                <a:latin typeface="Calibri" panose="020F0502020204030204" pitchFamily="34" charset="0"/>
                <a:cs typeface="Calibri" panose="020F0502020204030204" pitchFamily="34" charset="0"/>
              </a:rPr>
              <a:t>......</a:t>
            </a:r>
          </a:p>
          <a:p>
            <a:pPr marL="0" indent="0">
              <a:buNone/>
            </a:pPr>
            <a:r>
              <a:rPr lang="pt-BR" altLang="zh-CN">
                <a:latin typeface="Calibri" panose="020F0502020204030204" pitchFamily="34" charset="0"/>
                <a:cs typeface="Calibri" panose="020F0502020204030204" pitchFamily="34" charset="0"/>
              </a:rPr>
              <a:t>16: (95) exit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929910" y="1873568"/>
            <a:ext cx="2469832" cy="6208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zh-CN" smtClean="0">
                <a:latin typeface="Calibri" panose="020F0502020204030204" pitchFamily="34" charset="0"/>
                <a:cs typeface="Calibri" panose="020F0502020204030204" pitchFamily="34" charset="0"/>
              </a:rPr>
              <a:t>libbpf</a:t>
            </a:r>
            <a:r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合并</a:t>
            </a:r>
            <a:r>
              <a:rPr lang="en-US" altLang="zh-CN" smtClean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重定向：</a:t>
            </a:r>
            <a:endParaRPr lang="en-US" altLang="zh-CN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zh-CN" smtClean="0">
                <a:latin typeface="Calibri" panose="020F0502020204030204" pitchFamily="34" charset="0"/>
                <a:cs typeface="Calibri" panose="020F0502020204030204" pitchFamily="34" charset="0"/>
              </a:rPr>
              <a:t>85 10 00 00 05 00 00 00</a:t>
            </a:r>
            <a:endParaRPr lang="en-US" altLang="zh-C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29910" y="4356325"/>
            <a:ext cx="7210812" cy="2219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libbpf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重定向：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CO-RE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endParaRPr lang="en-US" altLang="zh-CN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依赖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bpf </a:t>
            </a:r>
            <a:r>
              <a:rPr lang="en-US" altLang="zh-CN" smtClean="0">
                <a:latin typeface="Calibri" panose="020F0502020204030204" pitchFamily="34" charset="0"/>
                <a:cs typeface="Calibri" panose="020F0502020204030204" pitchFamily="34" charset="0"/>
              </a:rPr>
              <a:t>program ELF</a:t>
            </a:r>
            <a:r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的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altLang="zh-CN" smtClean="0">
                <a:latin typeface="Calibri" panose="020F0502020204030204" pitchFamily="34" charset="0"/>
                <a:cs typeface="Calibri" panose="020F0502020204030204" pitchFamily="34" charset="0"/>
              </a:rPr>
              <a:t>BTF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段</a:t>
            </a:r>
            <a:r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和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altLang="zh-CN" smtClean="0">
                <a:latin typeface="Calibri" panose="020F0502020204030204" pitchFamily="34" charset="0"/>
                <a:cs typeface="Calibri" panose="020F0502020204030204" pitchFamily="34" charset="0"/>
              </a:rPr>
              <a:t>BTF.ext</a:t>
            </a:r>
            <a:r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段、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内核的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BTF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信息</a:t>
            </a:r>
            <a:endParaRPr lang="en-US" altLang="zh-CN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zh-CN" smtClean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解析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ELF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文件的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.BTF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：包含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task_struct</a:t>
            </a:r>
            <a:r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的</a:t>
            </a:r>
            <a:r>
              <a:rPr lang="en-US" altLang="zh-CN" smtClean="0">
                <a:latin typeface="Calibri" panose="020F0502020204030204" pitchFamily="34" charset="0"/>
                <a:cs typeface="Calibri" panose="020F0502020204030204" pitchFamily="34" charset="0"/>
              </a:rPr>
              <a:t>BTF</a:t>
            </a:r>
            <a:r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定义</a:t>
            </a:r>
            <a:endParaRPr lang="en-US" altLang="zh-CN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解析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ELF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文件的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.BTF.ext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：</a:t>
            </a:r>
            <a:r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包含重定向的</a:t>
            </a:r>
            <a:r>
              <a:rPr lang="en-US" altLang="zh-CN" smtClean="0">
                <a:latin typeface="Calibri" panose="020F0502020204030204" pitchFamily="34" charset="0"/>
                <a:cs typeface="Calibri" panose="020F0502020204030204" pitchFamily="34" charset="0"/>
              </a:rPr>
              <a:t>EFL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段中需要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CO-RE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的信息</a:t>
            </a:r>
            <a:endParaRPr lang="en-US" altLang="zh-CN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在内核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BTF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信息中匹配：根据名字和类型匹配</a:t>
            </a:r>
            <a:endParaRPr lang="en-US" altLang="zh-CN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根据找到的内核</a:t>
            </a:r>
            <a:r>
              <a:rPr lang="en-US" altLang="zh-CN" smtClean="0">
                <a:latin typeface="Calibri" panose="020F0502020204030204" pitchFamily="34" charset="0"/>
                <a:cs typeface="Calibri" panose="020F0502020204030204" pitchFamily="34" charset="0"/>
              </a:rPr>
              <a:t>BTF</a:t>
            </a:r>
            <a:r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类型，调整偏移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量</a:t>
            </a:r>
            <a:r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：对应的</a:t>
            </a:r>
            <a:r>
              <a:rPr lang="en-US" altLang="zh-CN" smtClean="0">
                <a:latin typeface="Calibri" panose="020F0502020204030204" pitchFamily="34" charset="0"/>
                <a:cs typeface="Calibri" panose="020F0502020204030204" pitchFamily="34" charset="0"/>
              </a:rPr>
              <a:t>BTF</a:t>
            </a:r>
            <a:r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类型</a:t>
            </a:r>
            <a:r>
              <a:rPr lang="en-US" altLang="zh-CN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id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为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187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612820" y="1849559"/>
            <a:ext cx="452790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Calibri" panose="020F0502020204030204" pitchFamily="34" charset="0"/>
                <a:cs typeface="Calibri" panose="020F0502020204030204" pitchFamily="34" charset="0"/>
              </a:rPr>
              <a:t># llvm-objcopy -j .BTF --strip-all ......</a:t>
            </a:r>
          </a:p>
          <a:p>
            <a:r>
              <a:rPr lang="en-US" altLang="zh-CN" smtClean="0"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bpftool btf dump file btf_access.btf</a:t>
            </a:r>
          </a:p>
          <a:p>
            <a:r>
              <a:rPr lang="en-US" altLang="zh-CN" smtClean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13] STRUCT 'task_struct' size=4 vlen=1</a:t>
            </a:r>
          </a:p>
          <a:p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        '__state' type_id=14 </a:t>
            </a:r>
            <a:r>
              <a:rPr lang="en-US" altLang="zh-CN" smtClean="0">
                <a:latin typeface="Calibri" panose="020F0502020204030204" pitchFamily="34" charset="0"/>
                <a:cs typeface="Calibri" panose="020F0502020204030204" pitchFamily="34" charset="0"/>
              </a:rPr>
              <a:t>bits_offset=0</a:t>
            </a:r>
          </a:p>
          <a:p>
            <a:endParaRPr lang="en-US" altLang="zh-CN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en-US" altLang="zh-CN" smtClean="0">
                <a:latin typeface="Calibri" panose="020F0502020204030204" pitchFamily="34" charset="0"/>
                <a:cs typeface="Calibri" panose="020F0502020204030204" pitchFamily="34" charset="0"/>
              </a:rPr>
              <a:t>bpftool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btf dump id 1</a:t>
            </a:r>
          </a:p>
          <a:p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[187] STRUCT 'task_struct' size=4160 vlen=235</a:t>
            </a:r>
          </a:p>
          <a:p>
            <a:r>
              <a:rPr lang="en-US" altLang="zh-CN" smtClean="0">
                <a:latin typeface="Calibri" panose="020F0502020204030204" pitchFamily="34" charset="0"/>
                <a:cs typeface="Calibri" panose="020F0502020204030204" pitchFamily="34" charset="0"/>
              </a:rPr>
              <a:t>'__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state' type_id=10 </a:t>
            </a:r>
            <a:r>
              <a:rPr lang="en-US" altLang="zh-CN" smtClean="0">
                <a:latin typeface="Calibri" panose="020F0502020204030204" pitchFamily="34" charset="0"/>
                <a:cs typeface="Calibri" panose="020F0502020204030204" pitchFamily="34" charset="0"/>
              </a:rPr>
              <a:t>bits_offset=192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929910" y="2583093"/>
            <a:ext cx="2469833" cy="15747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CO-RE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重定位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(.BTF.ext)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insn_off: 24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type_id: 13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access_str: 0:0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kind: </a:t>
            </a:r>
            <a:r>
              <a:rPr lang="en-US" altLang="zh-CN" smtClean="0">
                <a:latin typeface="Calibri" panose="020F0502020204030204" pitchFamily="34" charset="0"/>
                <a:cs typeface="Calibri" panose="020F0502020204030204" pitchFamily="34" charset="0"/>
              </a:rPr>
              <a:t>byte offset</a:t>
            </a:r>
            <a:endParaRPr lang="en-US" altLang="zh-C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41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How: </a:t>
            </a:r>
            <a:r>
              <a:rPr lang="zh-CN" altLang="en-US" smtClean="0"/>
              <a:t>函数调用</a:t>
            </a:r>
            <a:r>
              <a:rPr lang="en-US" altLang="zh-CN" smtClean="0"/>
              <a:t>+</a:t>
            </a:r>
            <a:r>
              <a:rPr lang="zh-CN" altLang="en-US" smtClean="0"/>
              <a:t>异常访问表例子</a:t>
            </a:r>
            <a:r>
              <a:rPr lang="en-US" altLang="zh-CN" smtClean="0"/>
              <a:t>(3)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838200" y="1825625"/>
            <a:ext cx="3830619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en-US" altLang="zh-CN" smtClean="0">
                <a:latin typeface="Calibri" panose="020F0502020204030204" pitchFamily="34" charset="0"/>
                <a:cs typeface="Calibri" panose="020F0502020204030204" pitchFamily="34" charset="0"/>
              </a:rPr>
              <a:t>test_btf_access</a:t>
            </a:r>
            <a:endParaRPr lang="en-US" altLang="zh-CN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  34:   ldr     x19, [x0]</a:t>
            </a:r>
          </a:p>
          <a:p>
            <a:pPr marL="0" indent="0">
              <a:buNone/>
            </a:pP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  38:   mov     x10, #0xffffffffffff81e0</a:t>
            </a:r>
          </a:p>
          <a:p>
            <a:pPr marL="0" indent="0">
              <a:buNone/>
            </a:pP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  3c:   movk    x10, #0x1d6c, lsl #16</a:t>
            </a:r>
          </a:p>
          <a:p>
            <a:pPr marL="0" indent="0">
              <a:buNone/>
            </a:pP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  40:   movk    x10, #0xfe00, lsl #32</a:t>
            </a:r>
          </a:p>
          <a:p>
            <a:pPr marL="0" indent="0">
              <a:buNone/>
            </a:pP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  44:   blr     x10</a:t>
            </a:r>
          </a:p>
          <a:p>
            <a:pPr marL="0" indent="0">
              <a:buNone/>
            </a:pP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  48:   add     x7, x0, #0x0</a:t>
            </a:r>
          </a:p>
          <a:p>
            <a:pPr marL="0" indent="0">
              <a:buNone/>
            </a:pP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  4c:   cmp     x7, #0x0</a:t>
            </a:r>
          </a:p>
          <a:p>
            <a:pPr marL="0" indent="0">
              <a:buNone/>
            </a:pP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  50:   b.eq    0x000000000000005c</a:t>
            </a:r>
          </a:p>
          <a:p>
            <a:pPr marL="0" indent="0">
              <a:buNone/>
            </a:pP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  54:   ldr     w0, [x19, #24]</a:t>
            </a:r>
          </a:p>
          <a:p>
            <a:pPr marL="0" indent="0">
              <a:buNone/>
            </a:pP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  58:   str     w0, [x7]</a:t>
            </a:r>
          </a:p>
          <a:p>
            <a:pPr marL="0" indent="0">
              <a:buNone/>
            </a:pP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  5c:   mov     w7, #0x0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866491" y="2090215"/>
            <a:ext cx="2646381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zh-CN" smtClean="0">
                <a:latin typeface="Calibri" panose="020F0502020204030204" pitchFamily="34" charset="0"/>
                <a:cs typeface="Calibri" panose="020F0502020204030204" pitchFamily="34" charset="0"/>
              </a:rPr>
              <a:t>verifier</a:t>
            </a:r>
            <a:r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重写为：</a:t>
            </a:r>
            <a:endParaRPr lang="en-US" altLang="zh-CN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zh-CN" smtClean="0">
                <a:latin typeface="Calibri" panose="020F0502020204030204" pitchFamily="34" charset="0"/>
                <a:cs typeface="Calibri" panose="020F0502020204030204" pitchFamily="34" charset="0"/>
              </a:rPr>
              <a:t>85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10 </a:t>
            </a:r>
            <a:r>
              <a:rPr lang="en-US" altLang="zh-CN" smtClean="0">
                <a:latin typeface="Calibri" panose="020F0502020204030204" pitchFamily="34" charset="0"/>
                <a:cs typeface="Calibri" panose="020F0502020204030204" pitchFamily="34" charset="0"/>
              </a:rPr>
              <a:t>10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00 </a:t>
            </a:r>
            <a:r>
              <a:rPr lang="en-US" altLang="zh-CN" smtClean="0">
                <a:latin typeface="Calibri" panose="020F0502020204030204" pitchFamily="34" charset="0"/>
                <a:cs typeface="Calibri" panose="020F0502020204030204" pitchFamily="34" charset="0"/>
              </a:rPr>
              <a:t>01 00 00 00 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zh-CN" smtClean="0">
                <a:latin typeface="Calibri" panose="020F0502020204030204" pitchFamily="34" charset="0"/>
                <a:cs typeface="Calibri" panose="020F0502020204030204" pitchFamily="34" charset="0"/>
              </a:rPr>
              <a:t>JIT</a:t>
            </a:r>
            <a:r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：根据</a:t>
            </a:r>
            <a:r>
              <a:rPr lang="en-US" altLang="zh-CN" smtClean="0">
                <a:latin typeface="Calibri" panose="020F0502020204030204" pitchFamily="34" charset="0"/>
                <a:cs typeface="Calibri" panose="020F0502020204030204" pitchFamily="34" charset="0"/>
              </a:rPr>
              <a:t>off</a:t>
            </a:r>
            <a:r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得到</a:t>
            </a:r>
            <a:r>
              <a:rPr lang="en-US" altLang="zh-CN" smtClean="0">
                <a:latin typeface="Calibri" panose="020F0502020204030204" pitchFamily="34" charset="0"/>
                <a:cs typeface="Calibri" panose="020F0502020204030204" pitchFamily="34" charset="0"/>
              </a:rPr>
              <a:t>subprog</a:t>
            </a:r>
            <a:r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的绝对地址</a:t>
            </a:r>
            <a:endParaRPr lang="en-US" altLang="zh-CN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x10 = 0xfffffe001d6c81e0</a:t>
            </a:r>
          </a:p>
        </p:txBody>
      </p:sp>
      <p:sp>
        <p:nvSpPr>
          <p:cNvPr id="11" name="内容占位符 7"/>
          <p:cNvSpPr txBox="1">
            <a:spLocks/>
          </p:cNvSpPr>
          <p:nvPr/>
        </p:nvSpPr>
        <p:spPr>
          <a:xfrm>
            <a:off x="7710544" y="1825625"/>
            <a:ext cx="3643256" cy="3193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;get_0th_element(void)</a:t>
            </a:r>
          </a:p>
          <a:p>
            <a:pPr marL="0" indent="0">
              <a:buNone/>
            </a:pP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  30:   mov     w0, #0x0</a:t>
            </a:r>
          </a:p>
          <a:p>
            <a:pPr marL="0" indent="0">
              <a:buNone/>
            </a:pP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  34:   mov     x10, #0xfffffffffffffffc</a:t>
            </a:r>
          </a:p>
          <a:p>
            <a:pPr marL="0" indent="0">
              <a:buNone/>
            </a:pP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  38:   str     w0, [x25, x10]</a:t>
            </a:r>
          </a:p>
          <a:p>
            <a:pPr marL="0" indent="0">
              <a:buNone/>
            </a:pP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  3c:   add     x1, x25, #0x0</a:t>
            </a:r>
          </a:p>
          <a:p>
            <a:pPr marL="0" indent="0">
              <a:buNone/>
            </a:pP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  40:   sub     x1, x1, #</a:t>
            </a:r>
            <a:r>
              <a:rPr lang="en-US" altLang="zh-CN" sz="2000" smtClean="0">
                <a:latin typeface="Calibri" panose="020F0502020204030204" pitchFamily="34" charset="0"/>
                <a:cs typeface="Calibri" panose="020F0502020204030204" pitchFamily="34" charset="0"/>
              </a:rPr>
              <a:t>0x4</a:t>
            </a:r>
          </a:p>
        </p:txBody>
      </p:sp>
      <p:cxnSp>
        <p:nvCxnSpPr>
          <p:cNvPr id="18" name="肘形连接符 17"/>
          <p:cNvCxnSpPr/>
          <p:nvPr/>
        </p:nvCxnSpPr>
        <p:spPr>
          <a:xfrm flipV="1">
            <a:off x="3528509" y="2194561"/>
            <a:ext cx="1140310" cy="2366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/>
          <p:nvPr/>
        </p:nvCxnSpPr>
        <p:spPr>
          <a:xfrm>
            <a:off x="3743661" y="5018909"/>
            <a:ext cx="925158" cy="3041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866488" y="4523910"/>
            <a:ext cx="3890237" cy="1896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zh-CN" smtClean="0">
                <a:latin typeface="Calibri" panose="020F0502020204030204" pitchFamily="34" charset="0"/>
                <a:cs typeface="Calibri" panose="020F0502020204030204" pitchFamily="34" charset="0"/>
              </a:rPr>
              <a:t>verifier</a:t>
            </a:r>
            <a:r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重写指令：</a:t>
            </a:r>
            <a:endParaRPr lang="en-US" altLang="zh-CN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zh-CN" smtClean="0">
                <a:latin typeface="Calibri" panose="020F0502020204030204" pitchFamily="34" charset="0"/>
                <a:cs typeface="Calibri" panose="020F0502020204030204" pitchFamily="34" charset="0"/>
              </a:rPr>
              <a:t>BPF_LDX | BPF_PROBE_MEM | BPF_W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zh-CN" smtClean="0">
                <a:latin typeface="Calibri" panose="020F0502020204030204" pitchFamily="34" charset="0"/>
                <a:cs typeface="Calibri" panose="020F0502020204030204" pitchFamily="34" charset="0"/>
              </a:rPr>
              <a:t>JIT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添加异常向量表：</a:t>
            </a:r>
            <a:endParaRPr lang="en-US" altLang="zh-CN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zh-CN" smtClean="0">
                <a:latin typeface="Calibri" panose="020F0502020204030204" pitchFamily="34" charset="0"/>
                <a:cs typeface="Calibri" panose="020F0502020204030204" pitchFamily="34" charset="0"/>
              </a:rPr>
              <a:t>insn: </a:t>
            </a:r>
            <a:r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相对异常条目的异常地址</a:t>
            </a:r>
            <a:endParaRPr lang="en-US" altLang="zh-CN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zh-CN" smtClean="0">
                <a:latin typeface="Calibri" panose="020F0502020204030204" pitchFamily="34" charset="0"/>
                <a:cs typeface="Calibri" panose="020F0502020204030204" pitchFamily="34" charset="0"/>
              </a:rPr>
              <a:t>offset: </a:t>
            </a:r>
            <a:r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相对异常条目的返回地址</a:t>
            </a:r>
            <a:endParaRPr lang="en-US" altLang="zh-CN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zh-CN" smtClean="0">
                <a:latin typeface="Calibri" panose="020F0502020204030204" pitchFamily="34" charset="0"/>
                <a:cs typeface="Calibri" panose="020F0502020204030204" pitchFamily="34" charset="0"/>
              </a:rPr>
              <a:t>fixup</a:t>
            </a:r>
            <a:r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：需要被清</a:t>
            </a:r>
            <a:r>
              <a:rPr lang="en-US" altLang="zh-CN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的寄存器</a:t>
            </a:r>
            <a:endParaRPr lang="en-US" altLang="zh-C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93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How: </a:t>
            </a:r>
            <a:r>
              <a:rPr lang="zh-CN" altLang="en-US" smtClean="0"/>
              <a:t>原子操作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mtClean="0"/>
              <a:t>背景</a:t>
            </a:r>
            <a:endParaRPr lang="en-US" altLang="zh-CN" smtClean="0"/>
          </a:p>
          <a:p>
            <a:pPr lvl="1"/>
            <a:r>
              <a:rPr lang="zh-CN" altLang="en-US" smtClean="0"/>
              <a:t>在</a:t>
            </a:r>
            <a:r>
              <a:rPr lang="en-US" altLang="zh-CN" smtClean="0"/>
              <a:t>bpf program</a:t>
            </a:r>
            <a:r>
              <a:rPr lang="zh-CN" altLang="en-US" smtClean="0"/>
              <a:t>中生成全局唯一的</a:t>
            </a:r>
            <a:r>
              <a:rPr lang="en-US" altLang="zh-CN" smtClean="0"/>
              <a:t>cookie</a:t>
            </a:r>
          </a:p>
          <a:p>
            <a:pPr lvl="1"/>
            <a:endParaRPr lang="en-US" altLang="zh-CN"/>
          </a:p>
          <a:p>
            <a:r>
              <a:rPr lang="zh-CN" altLang="en-US" smtClean="0"/>
              <a:t>实现</a:t>
            </a:r>
            <a:endParaRPr lang="en-US" altLang="zh-CN" smtClean="0"/>
          </a:p>
          <a:p>
            <a:pPr lvl="1"/>
            <a:r>
              <a:rPr lang="en-US" altLang="zh-CN" smtClean="0"/>
              <a:t>v5.12 jackmanb@google.com  v5.18 houtao1@huawei.com</a:t>
            </a:r>
          </a:p>
          <a:p>
            <a:pPr lvl="1"/>
            <a:r>
              <a:rPr lang="zh-CN" altLang="en-US" smtClean="0"/>
              <a:t>在</a:t>
            </a:r>
            <a:r>
              <a:rPr lang="en-US" altLang="zh-CN" smtClean="0"/>
              <a:t>ARM64</a:t>
            </a:r>
            <a:r>
              <a:rPr lang="zh-CN" altLang="en-US" smtClean="0"/>
              <a:t>添加更多</a:t>
            </a:r>
            <a:r>
              <a:rPr lang="en-US" altLang="zh-CN" smtClean="0"/>
              <a:t>atomic</a:t>
            </a:r>
            <a:r>
              <a:rPr lang="zh-CN" altLang="en-US" smtClean="0"/>
              <a:t>操作的支持</a:t>
            </a:r>
            <a:endParaRPr lang="en-US" altLang="zh-CN" smtClean="0"/>
          </a:p>
          <a:p>
            <a:pPr lvl="2"/>
            <a:r>
              <a:rPr lang="en-US" altLang="zh-CN" smtClean="0"/>
              <a:t>atomic[64]_add (</a:t>
            </a:r>
            <a:r>
              <a:rPr lang="zh-CN" altLang="en-US" smtClean="0"/>
              <a:t>已支持</a:t>
            </a:r>
            <a:r>
              <a:rPr lang="en-US" altLang="zh-CN" smtClean="0"/>
              <a:t>)</a:t>
            </a:r>
          </a:p>
          <a:p>
            <a:pPr lvl="2"/>
            <a:r>
              <a:rPr lang="en-US" altLang="zh-CN"/>
              <a:t>atomic[64]_</a:t>
            </a:r>
            <a:r>
              <a:rPr lang="en-US" altLang="zh-CN" smtClean="0"/>
              <a:t>fetch_add</a:t>
            </a:r>
            <a:r>
              <a:rPr lang="zh-CN" altLang="en-US" smtClean="0"/>
              <a:t>：</a:t>
            </a:r>
            <a:r>
              <a:rPr lang="en-US" altLang="zh-CN" smtClean="0"/>
              <a:t>src_reg </a:t>
            </a:r>
            <a:r>
              <a:rPr lang="en-US" altLang="zh-CN"/>
              <a:t>= </a:t>
            </a:r>
            <a:r>
              <a:rPr lang="en-US" altLang="zh-CN" smtClean="0"/>
              <a:t>atomic_fetch_add(dst_reg </a:t>
            </a:r>
            <a:r>
              <a:rPr lang="en-US" altLang="zh-CN"/>
              <a:t>+ off, src_reg</a:t>
            </a:r>
            <a:r>
              <a:rPr lang="en-US" altLang="zh-CN" smtClean="0"/>
              <a:t>)</a:t>
            </a:r>
            <a:endParaRPr lang="en-US" altLang="zh-CN"/>
          </a:p>
          <a:p>
            <a:pPr lvl="2"/>
            <a:r>
              <a:rPr lang="en-US" altLang="zh-CN" smtClean="0"/>
              <a:t>atomic[64</a:t>
            </a:r>
            <a:r>
              <a:rPr lang="en-US" altLang="zh-CN"/>
              <a:t>]_[fetch_]{</a:t>
            </a:r>
            <a:r>
              <a:rPr lang="en-US" altLang="zh-CN" err="1"/>
              <a:t>and,or,xor</a:t>
            </a:r>
            <a:r>
              <a:rPr lang="en-US" altLang="zh-CN"/>
              <a:t>} </a:t>
            </a:r>
            <a:endParaRPr lang="en-US" altLang="zh-CN" smtClean="0"/>
          </a:p>
          <a:p>
            <a:pPr lvl="2"/>
            <a:r>
              <a:rPr lang="en-US" altLang="zh-CN" smtClean="0"/>
              <a:t>atomic[64</a:t>
            </a:r>
            <a:r>
              <a:rPr lang="en-US" altLang="zh-CN"/>
              <a:t>]_{</a:t>
            </a:r>
            <a:r>
              <a:rPr lang="en-US" altLang="zh-CN" err="1"/>
              <a:t>xchg|cmpxchg</a:t>
            </a:r>
            <a:r>
              <a:rPr lang="en-US" altLang="zh-CN" smtClean="0"/>
              <a:t>}</a:t>
            </a:r>
            <a:r>
              <a:rPr lang="zh-CN" altLang="en-US" smtClean="0"/>
              <a:t>：</a:t>
            </a:r>
            <a:r>
              <a:rPr lang="en-US" altLang="zh-CN"/>
              <a:t> r0 = atomic_cmpxchg(dst_reg + off, r0, src_reg)</a:t>
            </a:r>
          </a:p>
          <a:p>
            <a:pPr lvl="1"/>
            <a:r>
              <a:rPr lang="zh-CN" altLang="en-US" smtClean="0"/>
              <a:t>将原子操作翻译为</a:t>
            </a:r>
            <a:r>
              <a:rPr lang="en-US" altLang="zh-CN" smtClean="0"/>
              <a:t>ARM64</a:t>
            </a:r>
            <a:r>
              <a:rPr lang="zh-CN" altLang="en-US" smtClean="0"/>
              <a:t>上原子操作，如果不支持</a:t>
            </a:r>
            <a:r>
              <a:rPr lang="en-US" altLang="zh-CN" smtClean="0"/>
              <a:t>LSE</a:t>
            </a:r>
            <a:r>
              <a:rPr lang="zh-CN" altLang="en-US" smtClean="0"/>
              <a:t>原子指令扩展，使用</a:t>
            </a:r>
            <a:r>
              <a:rPr lang="en-US" altLang="zh-CN" smtClean="0"/>
              <a:t>LL-SC</a:t>
            </a:r>
            <a:r>
              <a:rPr lang="zh-CN" altLang="en-US" smtClean="0"/>
              <a:t>循环实现原子操作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81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How: kfunc (unstable helper)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smtClean="0"/>
              <a:t>背景</a:t>
            </a:r>
            <a:endParaRPr lang="en-US" altLang="zh-CN"/>
          </a:p>
          <a:p>
            <a:pPr lvl="1"/>
            <a:r>
              <a:rPr lang="zh-CN" altLang="en-US" smtClean="0"/>
              <a:t>在</a:t>
            </a:r>
            <a:r>
              <a:rPr lang="en-US" altLang="zh-CN" err="1" smtClean="0"/>
              <a:t>bpf</a:t>
            </a:r>
            <a:r>
              <a:rPr lang="en-US" altLang="zh-CN" smtClean="0"/>
              <a:t> program</a:t>
            </a:r>
            <a:r>
              <a:rPr lang="zh-CN" altLang="en-US" smtClean="0"/>
              <a:t>中复用内核函数（</a:t>
            </a:r>
            <a:r>
              <a:rPr lang="en-US" altLang="zh-CN" smtClean="0"/>
              <a:t>bpf-tcp-cc</a:t>
            </a:r>
            <a:r>
              <a:rPr lang="zh-CN" altLang="en-US" smtClean="0"/>
              <a:t>场景）</a:t>
            </a:r>
            <a:endParaRPr lang="en-US" altLang="zh-CN" smtClean="0"/>
          </a:p>
          <a:p>
            <a:pPr lvl="1"/>
            <a:r>
              <a:rPr lang="en-US" altLang="zh-CN" err="1" smtClean="0"/>
              <a:t>bpf</a:t>
            </a:r>
            <a:r>
              <a:rPr lang="en-US" altLang="zh-CN" smtClean="0"/>
              <a:t> helpers</a:t>
            </a:r>
            <a:r>
              <a:rPr lang="zh-CN" altLang="en-US" smtClean="0"/>
              <a:t>需要保证</a:t>
            </a:r>
            <a:r>
              <a:rPr lang="en-US" altLang="zh-CN" smtClean="0"/>
              <a:t>ABI</a:t>
            </a:r>
            <a:r>
              <a:rPr lang="zh-CN" altLang="en-US"/>
              <a:t>兼容</a:t>
            </a:r>
            <a:r>
              <a:rPr lang="zh-CN" altLang="en-US" smtClean="0"/>
              <a:t>，提供一种不需要</a:t>
            </a:r>
            <a:r>
              <a:rPr lang="en-US" altLang="zh-CN" smtClean="0"/>
              <a:t>ABI</a:t>
            </a:r>
            <a:r>
              <a:rPr lang="zh-CN" altLang="en-US" smtClean="0"/>
              <a:t>兼容的</a:t>
            </a:r>
            <a:r>
              <a:rPr lang="en-US" altLang="zh-CN" smtClean="0"/>
              <a:t>helper</a:t>
            </a:r>
          </a:p>
          <a:p>
            <a:pPr marL="457200" lvl="1" indent="0">
              <a:buNone/>
            </a:pPr>
            <a:endParaRPr lang="en-US" altLang="zh-CN"/>
          </a:p>
          <a:p>
            <a:r>
              <a:rPr lang="zh-CN" altLang="en-US" smtClean="0"/>
              <a:t>实现：</a:t>
            </a:r>
            <a:endParaRPr lang="en-US" altLang="zh-CN" smtClean="0"/>
          </a:p>
          <a:p>
            <a:pPr lvl="1"/>
            <a:r>
              <a:rPr lang="en-US" altLang="zh-CN"/>
              <a:t>v5.13 Martin KaFai Lau &lt;kafai@fb.com&gt;</a:t>
            </a:r>
          </a:p>
          <a:p>
            <a:pPr lvl="1"/>
            <a:r>
              <a:rPr lang="zh-CN" altLang="en-US" smtClean="0"/>
              <a:t>不同的</a:t>
            </a:r>
            <a:r>
              <a:rPr lang="en-US" altLang="zh-CN" smtClean="0"/>
              <a:t>prog</a:t>
            </a:r>
            <a:r>
              <a:rPr lang="zh-CN" altLang="en-US" smtClean="0"/>
              <a:t>类型不同类型的</a:t>
            </a:r>
            <a:r>
              <a:rPr lang="en-US" altLang="zh-CN" smtClean="0"/>
              <a:t>kfunc  set</a:t>
            </a:r>
          </a:p>
          <a:p>
            <a:pPr lvl="1"/>
            <a:r>
              <a:rPr lang="zh-CN" altLang="en-US" smtClean="0"/>
              <a:t>依赖于内核支持</a:t>
            </a:r>
            <a:r>
              <a:rPr lang="en-US" altLang="zh-CN" smtClean="0"/>
              <a:t>BTF</a:t>
            </a:r>
            <a:r>
              <a:rPr lang="zh-CN" altLang="en-US" smtClean="0"/>
              <a:t>和</a:t>
            </a:r>
            <a:r>
              <a:rPr lang="en-US" altLang="zh-CN" smtClean="0"/>
              <a:t>JIT</a:t>
            </a:r>
          </a:p>
          <a:p>
            <a:pPr lvl="1"/>
            <a:r>
              <a:rPr lang="zh-CN" altLang="en-US" smtClean="0"/>
              <a:t>当前</a:t>
            </a:r>
            <a:r>
              <a:rPr lang="en-US" altLang="zh-CN" smtClean="0"/>
              <a:t>kfunc</a:t>
            </a:r>
            <a:r>
              <a:rPr lang="zh-CN" altLang="en-US" smtClean="0"/>
              <a:t>的最大参数为</a:t>
            </a:r>
            <a:r>
              <a:rPr lang="en-US" altLang="zh-CN" smtClean="0"/>
              <a:t>5</a:t>
            </a:r>
            <a:r>
              <a:rPr lang="zh-CN" altLang="en-US" smtClean="0"/>
              <a:t>个</a:t>
            </a:r>
            <a:endParaRPr lang="en-US" altLang="zh-CN" smtClean="0"/>
          </a:p>
          <a:p>
            <a:pPr lvl="1"/>
            <a:r>
              <a:rPr lang="zh-CN" altLang="en-US" smtClean="0"/>
              <a:t>使用</a:t>
            </a:r>
            <a:r>
              <a:rPr lang="en-US" altLang="zh-CN" smtClean="0"/>
              <a:t>BPF_JMP | BPF_CALL | BPF_PSEUDO_KFUNC_CALL </a:t>
            </a:r>
            <a:r>
              <a:rPr lang="zh-CN" altLang="en-US" smtClean="0"/>
              <a:t>实现函数调用</a:t>
            </a:r>
            <a:endParaRPr lang="en-US" altLang="zh-CN" smtClean="0"/>
          </a:p>
          <a:p>
            <a:pPr lvl="1"/>
            <a:r>
              <a:rPr lang="en-US" altLang="zh-CN" smtClean="0"/>
              <a:t>JIT</a:t>
            </a:r>
            <a:r>
              <a:rPr lang="zh-CN" altLang="en-US" smtClean="0"/>
              <a:t>的实现和</a:t>
            </a:r>
            <a:r>
              <a:rPr lang="en-US" altLang="zh-CN" smtClean="0"/>
              <a:t>bpf call</a:t>
            </a:r>
            <a:r>
              <a:rPr lang="zh-CN" altLang="en-US" smtClean="0"/>
              <a:t>类似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41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How: </a:t>
            </a:r>
            <a:r>
              <a:rPr lang="zh-CN" altLang="en-US" smtClean="0"/>
              <a:t>原子操作</a:t>
            </a:r>
            <a:r>
              <a:rPr lang="en-US" altLang="zh-CN" smtClean="0"/>
              <a:t>+kfunc</a:t>
            </a:r>
            <a:r>
              <a:rPr lang="zh-CN" altLang="en-US" smtClean="0"/>
              <a:t>的例子</a:t>
            </a:r>
            <a:r>
              <a:rPr lang="en-US" altLang="zh-CN" smtClean="0"/>
              <a:t>(1)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4336"/>
            <a:ext cx="5788378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altLang="zh-CN" sz="2000" smtClean="0">
                <a:latin typeface="Calibri" panose="020F0502020204030204" pitchFamily="34" charset="0"/>
                <a:cs typeface="Calibri" panose="020F0502020204030204" pitchFamily="34" charset="0"/>
              </a:rPr>
              <a:t>;kfunc_demo   </a:t>
            </a:r>
          </a:p>
          <a:p>
            <a:pPr marL="0" indent="0">
              <a:buNone/>
            </a:pPr>
            <a:r>
              <a:rPr lang="pt-BR" altLang="zh-CN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altLang="zh-CN" sz="2000" smtClean="0">
                <a:latin typeface="Calibri" panose="020F0502020204030204" pitchFamily="34" charset="0"/>
                <a:cs typeface="Calibri" panose="020F0502020204030204" pitchFamily="34" charset="0"/>
              </a:rPr>
              <a:t>  5</a:t>
            </a:r>
            <a:r>
              <a:rPr lang="pt-BR" altLang="zh-CN" sz="2000">
                <a:latin typeface="Calibri" panose="020F0502020204030204" pitchFamily="34" charset="0"/>
                <a:cs typeface="Calibri" panose="020F0502020204030204" pitchFamily="34" charset="0"/>
              </a:rPr>
              <a:t>: (b4) w2 = 3</a:t>
            </a:r>
          </a:p>
          <a:p>
            <a:pPr marL="0" indent="0">
              <a:buNone/>
            </a:pPr>
            <a:r>
              <a:rPr lang="pt-BR" altLang="zh-CN" sz="2000">
                <a:latin typeface="Calibri" panose="020F0502020204030204" pitchFamily="34" charset="0"/>
                <a:cs typeface="Calibri" panose="020F0502020204030204" pitchFamily="34" charset="0"/>
              </a:rPr>
              <a:t>   6: (18) r1 = map[id:129][0]+0</a:t>
            </a:r>
          </a:p>
          <a:p>
            <a:pPr marL="0" indent="0">
              <a:buNone/>
            </a:pPr>
            <a:r>
              <a:rPr lang="pt-BR" altLang="zh-CN" sz="2000">
                <a:latin typeface="Calibri" panose="020F0502020204030204" pitchFamily="34" charset="0"/>
                <a:cs typeface="Calibri" panose="020F0502020204030204" pitchFamily="34" charset="0"/>
              </a:rPr>
              <a:t>   8: (c3) r2 = atomic_fetch_add((u32 *)(r1 +0), r2)</a:t>
            </a:r>
          </a:p>
          <a:p>
            <a:pPr marL="0" indent="0">
              <a:buNone/>
            </a:pPr>
            <a:r>
              <a:rPr lang="pt-BR" altLang="zh-CN" sz="200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pt-BR" altLang="zh-CN" sz="2000" b="1">
                <a:latin typeface="Calibri" panose="020F0502020204030204" pitchFamily="34" charset="0"/>
                <a:cs typeface="Calibri" panose="020F0502020204030204" pitchFamily="34" charset="0"/>
              </a:rPr>
              <a:t>c3 21 00 00 01 00 00 00</a:t>
            </a:r>
          </a:p>
          <a:p>
            <a:pPr marL="0" indent="0">
              <a:buNone/>
            </a:pPr>
            <a:r>
              <a:rPr lang="pt-BR" altLang="zh-CN" sz="2000">
                <a:latin typeface="Calibri" panose="020F0502020204030204" pitchFamily="34" charset="0"/>
                <a:cs typeface="Calibri" panose="020F0502020204030204" pitchFamily="34" charset="0"/>
              </a:rPr>
              <a:t>   9: (63) *(u32 *)(r1 +0) = r2</a:t>
            </a:r>
          </a:p>
          <a:p>
            <a:pPr marL="0" indent="0">
              <a:buNone/>
            </a:pPr>
            <a:r>
              <a:rPr lang="pt-BR" altLang="zh-CN" sz="2000">
                <a:latin typeface="Calibri" panose="020F0502020204030204" pitchFamily="34" charset="0"/>
                <a:cs typeface="Calibri" panose="020F0502020204030204" pitchFamily="34" charset="0"/>
              </a:rPr>
              <a:t>  10: (bf) r1 = r0</a:t>
            </a:r>
          </a:p>
          <a:p>
            <a:pPr marL="0" indent="0">
              <a:buNone/>
            </a:pPr>
            <a:r>
              <a:rPr lang="pt-BR" altLang="zh-CN" sz="2000">
                <a:latin typeface="Calibri" panose="020F0502020204030204" pitchFamily="34" charset="0"/>
                <a:cs typeface="Calibri" panose="020F0502020204030204" pitchFamily="34" charset="0"/>
              </a:rPr>
              <a:t>  11: (b7) r3 = 2</a:t>
            </a:r>
          </a:p>
          <a:p>
            <a:pPr marL="0" indent="0">
              <a:buNone/>
            </a:pPr>
            <a:r>
              <a:rPr lang="pt-BR" altLang="zh-CN" sz="2000">
                <a:latin typeface="Calibri" panose="020F0502020204030204" pitchFamily="34" charset="0"/>
                <a:cs typeface="Calibri" panose="020F0502020204030204" pitchFamily="34" charset="0"/>
              </a:rPr>
              <a:t>  12: (b4) w4 = 4</a:t>
            </a:r>
          </a:p>
          <a:p>
            <a:pPr marL="0" indent="0">
              <a:buNone/>
            </a:pPr>
            <a:r>
              <a:rPr lang="pt-BR" altLang="zh-CN" sz="2000">
                <a:latin typeface="Calibri" panose="020F0502020204030204" pitchFamily="34" charset="0"/>
                <a:cs typeface="Calibri" panose="020F0502020204030204" pitchFamily="34" charset="0"/>
              </a:rPr>
              <a:t>  13: (b7) r5 = 8</a:t>
            </a:r>
          </a:p>
          <a:p>
            <a:pPr marL="0" indent="0">
              <a:buNone/>
            </a:pPr>
            <a:r>
              <a:rPr lang="pt-BR" altLang="zh-CN" sz="2000">
                <a:latin typeface="Calibri" panose="020F0502020204030204" pitchFamily="34" charset="0"/>
                <a:cs typeface="Calibri" panose="020F0502020204030204" pitchFamily="34" charset="0"/>
              </a:rPr>
              <a:t>  14: (85) call bpf_kfunc_call_test1#9098808</a:t>
            </a:r>
          </a:p>
          <a:p>
            <a:pPr marL="0" indent="0">
              <a:buNone/>
            </a:pPr>
            <a:r>
              <a:rPr lang="pt-BR" altLang="zh-CN" sz="2000">
                <a:latin typeface="Calibri" panose="020F0502020204030204" pitchFamily="34" charset="0"/>
                <a:cs typeface="Calibri" panose="020F0502020204030204" pitchFamily="34" charset="0"/>
              </a:rPr>
              <a:t>       85 20 00 00 38 d6 8a 00</a:t>
            </a:r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710311" y="1972381"/>
            <a:ext cx="3759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mtClean="0">
                <a:latin typeface="Calibri" panose="020F0502020204030204" pitchFamily="34" charset="0"/>
                <a:cs typeface="Calibri" panose="020F0502020204030204" pitchFamily="34" charset="0"/>
              </a:rPr>
              <a:t> 60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:   mov     w1, #0x3</a:t>
            </a:r>
          </a:p>
          <a:p>
            <a:pPr marL="0" indent="0">
              <a:buNone/>
            </a:pP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  64:   mov     x0, #0xffff000000000000</a:t>
            </a:r>
          </a:p>
          <a:p>
            <a:pPr marL="0" indent="0">
              <a:buNone/>
            </a:pP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  68:   movk    x0, #0xfe00, lsl #32</a:t>
            </a:r>
          </a:p>
          <a:p>
            <a:pPr marL="0" indent="0">
              <a:buNone/>
            </a:pP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  6c:   movk    x0, #0x2c3b, lsl #16</a:t>
            </a:r>
          </a:p>
          <a:p>
            <a:pPr marL="0" indent="0">
              <a:buNone/>
            </a:pP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  70</a:t>
            </a:r>
            <a: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:   ldaddal w1, w1, [x0]</a:t>
            </a:r>
          </a:p>
          <a:p>
            <a:pPr marL="0" indent="0">
              <a:buNone/>
            </a:pP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  74:   str     w1, [x0]</a:t>
            </a:r>
          </a:p>
          <a:p>
            <a:pPr marL="0" indent="0">
              <a:buNone/>
            </a:pP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  78:   add     x0, x7, #0x0</a:t>
            </a:r>
          </a:p>
          <a:p>
            <a:pPr marL="0" indent="0">
              <a:buNone/>
            </a:pP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  ......</a:t>
            </a:r>
          </a:p>
          <a:p>
            <a:pPr marL="0" indent="0">
              <a:buNone/>
            </a:pP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  88:   mov     x10, #0xfffffffffffffe58</a:t>
            </a:r>
          </a:p>
          <a:p>
            <a:pPr marL="0" indent="0">
              <a:buNone/>
            </a:pP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  8c:   movk    x10, #0x8bb, lsl #16</a:t>
            </a:r>
          </a:p>
          <a:p>
            <a:pPr marL="0" indent="0">
              <a:buNone/>
            </a:pP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  90:   movk    x10, #0xfe00, lsl #32</a:t>
            </a:r>
          </a:p>
          <a:p>
            <a:pPr marL="0" indent="0">
              <a:buNone/>
            </a:pP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  94:   blr     x10</a:t>
            </a:r>
          </a:p>
          <a:p>
            <a:pPr marL="0" indent="0">
              <a:buNone/>
            </a:pP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  98:   add     x7, x0, #0x0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肘形连接符 8"/>
          <p:cNvCxnSpPr/>
          <p:nvPr/>
        </p:nvCxnSpPr>
        <p:spPr>
          <a:xfrm flipV="1">
            <a:off x="4176889" y="3386667"/>
            <a:ext cx="3533422" cy="270933"/>
          </a:xfrm>
          <a:prstGeom prst="bentConnector3">
            <a:avLst>
              <a:gd name="adj1" fmla="val 678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346223" y="4471721"/>
            <a:ext cx="298607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Calibri" panose="020F0502020204030204" pitchFamily="34" charset="0"/>
                <a:cs typeface="Calibri" panose="020F0502020204030204" pitchFamily="34" charset="0"/>
              </a:rPr>
              <a:t>libbpf</a:t>
            </a:r>
            <a:r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重定向：</a:t>
            </a:r>
            <a:r>
              <a:rPr lang="en-US" altLang="zh-CN" smtClean="0">
                <a:latin typeface="Calibri" panose="020F0502020204030204" pitchFamily="34" charset="0"/>
                <a:cs typeface="Calibri" panose="020F0502020204030204" pitchFamily="34" charset="0"/>
              </a:rPr>
              <a:t>imm=BTF id</a:t>
            </a:r>
          </a:p>
          <a:p>
            <a:r>
              <a:rPr lang="en-US" altLang="zh-CN" smtClean="0">
                <a:latin typeface="Calibri" panose="020F0502020204030204" pitchFamily="34" charset="0"/>
                <a:cs typeface="Calibri" panose="020F0502020204030204" pitchFamily="34" charset="0"/>
              </a:rPr>
              <a:t>verifier</a:t>
            </a:r>
            <a:r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重写：</a:t>
            </a:r>
            <a:r>
              <a:rPr lang="en-US" altLang="zh-CN" smtClean="0">
                <a:latin typeface="Calibri" panose="020F0502020204030204" pitchFamily="34" charset="0"/>
                <a:cs typeface="Calibri" panose="020F0502020204030204" pitchFamily="34" charset="0"/>
              </a:rPr>
              <a:t>kfunc</a:t>
            </a:r>
            <a:r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相对地址</a:t>
            </a:r>
            <a:endParaRPr lang="en-US" altLang="zh-CN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mtClean="0">
                <a:latin typeface="Calibri" panose="020F0502020204030204" pitchFamily="34" charset="0"/>
                <a:cs typeface="Calibri" panose="020F0502020204030204" pitchFamily="34" charset="0"/>
              </a:rPr>
              <a:t>JIT</a:t>
            </a:r>
            <a:r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：翻译为绝对地址</a:t>
            </a:r>
            <a:endParaRPr lang="en-US" altLang="zh-CN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mtClean="0">
                <a:latin typeface="Calibri" panose="020F0502020204030204" pitchFamily="34" charset="0"/>
                <a:cs typeface="Calibri" panose="020F0502020204030204" pitchFamily="34" charset="0"/>
              </a:rPr>
              <a:t>x10: 0xfffffe0008bbfe58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74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What</a:t>
            </a:r>
            <a:r>
              <a:rPr lang="zh-CN" altLang="en-US" smtClean="0"/>
              <a:t>：</a:t>
            </a:r>
            <a:r>
              <a:rPr lang="en-US" altLang="zh-CN" smtClean="0"/>
              <a:t>ARM64 </a:t>
            </a:r>
            <a:r>
              <a:rPr lang="en-US" altLang="zh-CN" err="1" smtClean="0"/>
              <a:t>eBPF</a:t>
            </a:r>
            <a:r>
              <a:rPr lang="en-US" altLang="zh-CN" smtClean="0"/>
              <a:t> JIT</a:t>
            </a:r>
            <a:r>
              <a:rPr lang="zh-CN" altLang="en-US" smtClean="0"/>
              <a:t>是什么？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How</a:t>
            </a:r>
            <a:r>
              <a:rPr lang="zh-CN" altLang="en-US" smtClean="0"/>
              <a:t>：</a:t>
            </a:r>
            <a:r>
              <a:rPr lang="en-US" altLang="zh-CN" smtClean="0"/>
              <a:t>ARM64 </a:t>
            </a:r>
            <a:r>
              <a:rPr lang="en-US" altLang="zh-CN" err="1" smtClean="0"/>
              <a:t>eBPF</a:t>
            </a:r>
            <a:r>
              <a:rPr lang="en-US" altLang="zh-CN" smtClean="0"/>
              <a:t> JIT</a:t>
            </a:r>
            <a:r>
              <a:rPr lang="zh-CN" altLang="en-US" smtClean="0"/>
              <a:t>做了什么？</a:t>
            </a: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  <a:p>
            <a:r>
              <a:rPr lang="en-US" altLang="zh-CN" smtClean="0"/>
              <a:t>Where</a:t>
            </a:r>
            <a:r>
              <a:rPr lang="zh-CN" altLang="en-US" smtClean="0"/>
              <a:t>：</a:t>
            </a:r>
            <a:r>
              <a:rPr lang="en-US" altLang="zh-CN" smtClean="0"/>
              <a:t>ARM64 </a:t>
            </a:r>
            <a:r>
              <a:rPr lang="en-US" altLang="zh-CN" err="1" smtClean="0"/>
              <a:t>eBPF</a:t>
            </a:r>
            <a:r>
              <a:rPr lang="en-US" altLang="zh-CN" smtClean="0"/>
              <a:t> JIT</a:t>
            </a:r>
            <a:r>
              <a:rPr lang="zh-CN" altLang="en-US" smtClean="0"/>
              <a:t>还缺什么？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38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How: bpf trampoline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mtClean="0"/>
              <a:t>背景</a:t>
            </a:r>
            <a:endParaRPr lang="en-US" altLang="zh-CN" smtClean="0"/>
          </a:p>
          <a:p>
            <a:pPr lvl="1"/>
            <a:r>
              <a:rPr lang="en-US" altLang="zh-CN" smtClean="0"/>
              <a:t>tracing</a:t>
            </a:r>
            <a:r>
              <a:rPr lang="zh-CN" altLang="en-US" smtClean="0"/>
              <a:t>场景。大多数使用</a:t>
            </a:r>
            <a:r>
              <a:rPr lang="en-US" altLang="zh-CN" err="1" smtClean="0"/>
              <a:t>kprobe</a:t>
            </a:r>
            <a:r>
              <a:rPr lang="en-US" altLang="zh-CN" smtClean="0"/>
              <a:t> </a:t>
            </a:r>
            <a:r>
              <a:rPr lang="zh-CN" altLang="en-US" smtClean="0"/>
              <a:t>跟踪函数的开始和结束，但是性能相对差和</a:t>
            </a:r>
            <a:r>
              <a:rPr lang="en-US" altLang="zh-CN" err="1" smtClean="0"/>
              <a:t>kretprobe</a:t>
            </a:r>
            <a:r>
              <a:rPr lang="zh-CN" altLang="en-US" smtClean="0"/>
              <a:t>无法同时获取函数参数和返回值</a:t>
            </a:r>
            <a:endParaRPr lang="en-US" altLang="zh-CN" smtClean="0"/>
          </a:p>
          <a:p>
            <a:pPr lvl="1"/>
            <a:r>
              <a:rPr lang="en-US" altLang="zh-CN" err="1" smtClean="0"/>
              <a:t>bpf</a:t>
            </a:r>
            <a:r>
              <a:rPr lang="en-US" altLang="zh-CN" smtClean="0"/>
              <a:t> program</a:t>
            </a:r>
            <a:r>
              <a:rPr lang="zh-CN" altLang="en-US" smtClean="0"/>
              <a:t>场景。使用</a:t>
            </a:r>
            <a:r>
              <a:rPr lang="en-US" altLang="zh-CN" err="1" smtClean="0"/>
              <a:t>bpf</a:t>
            </a:r>
            <a:r>
              <a:rPr lang="en-US" altLang="zh-CN" smtClean="0"/>
              <a:t> program</a:t>
            </a:r>
            <a:r>
              <a:rPr lang="zh-CN" altLang="en-US" smtClean="0"/>
              <a:t>跟踪或者替换另一个</a:t>
            </a:r>
            <a:r>
              <a:rPr lang="en-US" altLang="zh-CN" err="1" smtClean="0"/>
              <a:t>bpf</a:t>
            </a:r>
            <a:r>
              <a:rPr lang="en-US" altLang="zh-CN" smtClean="0"/>
              <a:t> program</a:t>
            </a:r>
          </a:p>
          <a:p>
            <a:pPr lvl="1"/>
            <a:endParaRPr lang="en-US" altLang="zh-CN"/>
          </a:p>
          <a:p>
            <a:r>
              <a:rPr lang="zh-CN" altLang="en-US" smtClean="0"/>
              <a:t>实现</a:t>
            </a:r>
            <a:endParaRPr lang="en-US" altLang="zh-CN" smtClean="0"/>
          </a:p>
          <a:p>
            <a:pPr lvl="1"/>
            <a:r>
              <a:rPr lang="en-US" altLang="zh-CN" smtClean="0"/>
              <a:t>v5.5 ast@kernel.org v6.0 xukuohai@huawei.com</a:t>
            </a:r>
          </a:p>
          <a:p>
            <a:pPr lvl="1"/>
            <a:r>
              <a:rPr lang="zh-CN" altLang="en-US"/>
              <a:t>在任意内核函数中调用</a:t>
            </a:r>
            <a:r>
              <a:rPr lang="en-US" altLang="zh-CN"/>
              <a:t>bpf </a:t>
            </a:r>
            <a:r>
              <a:rPr lang="en-US" altLang="zh-CN" smtClean="0"/>
              <a:t>program</a:t>
            </a:r>
          </a:p>
          <a:p>
            <a:pPr lvl="1"/>
            <a:r>
              <a:rPr lang="en-US" altLang="zh-CN" smtClean="0"/>
              <a:t>ARM64</a:t>
            </a:r>
          </a:p>
          <a:p>
            <a:pPr lvl="2"/>
            <a:r>
              <a:rPr lang="zh-CN" altLang="en-US" smtClean="0"/>
              <a:t>当前</a:t>
            </a:r>
            <a:r>
              <a:rPr lang="zh-CN" altLang="en-US"/>
              <a:t>只支持在</a:t>
            </a:r>
            <a:r>
              <a:rPr lang="en-US" altLang="zh-CN"/>
              <a:t>bpf program</a:t>
            </a:r>
            <a:r>
              <a:rPr lang="zh-CN" altLang="en-US"/>
              <a:t>上启用</a:t>
            </a:r>
            <a:r>
              <a:rPr lang="en-US" altLang="zh-CN"/>
              <a:t>bpf </a:t>
            </a:r>
            <a:r>
              <a:rPr lang="en-US" altLang="zh-CN" smtClean="0"/>
              <a:t>trampoline</a:t>
            </a:r>
          </a:p>
          <a:p>
            <a:pPr lvl="2"/>
            <a:r>
              <a:rPr lang="zh-CN" altLang="en-US" smtClean="0"/>
              <a:t>在</a:t>
            </a:r>
            <a:r>
              <a:rPr lang="en-US" altLang="zh-CN" err="1" smtClean="0"/>
              <a:t>bpf</a:t>
            </a:r>
            <a:r>
              <a:rPr lang="en-US" altLang="zh-CN" smtClean="0"/>
              <a:t> program</a:t>
            </a:r>
            <a:r>
              <a:rPr lang="zh-CN" altLang="en-US" smtClean="0"/>
              <a:t>最前面和最后面都预留</a:t>
            </a:r>
            <a:r>
              <a:rPr lang="en-US" altLang="zh-CN" smtClean="0"/>
              <a:t>8</a:t>
            </a:r>
            <a:r>
              <a:rPr lang="zh-CN" altLang="en-US" smtClean="0"/>
              <a:t>个字节</a:t>
            </a:r>
            <a:endParaRPr lang="en-US" altLang="zh-CN" smtClean="0"/>
          </a:p>
          <a:p>
            <a:pPr lvl="3"/>
            <a:r>
              <a:rPr lang="zh-CN" altLang="en-US" smtClean="0"/>
              <a:t>前面：跳转到</a:t>
            </a:r>
            <a:r>
              <a:rPr lang="en-US" altLang="zh-CN" smtClean="0"/>
              <a:t>bpf trampoline</a:t>
            </a:r>
            <a:r>
              <a:rPr lang="zh-CN" altLang="en-US" smtClean="0"/>
              <a:t>、后面：支持</a:t>
            </a:r>
            <a:r>
              <a:rPr lang="en-US" altLang="zh-CN" smtClean="0"/>
              <a:t>&gt;=128MB</a:t>
            </a:r>
            <a:r>
              <a:rPr lang="zh-CN" altLang="en-US" smtClean="0"/>
              <a:t>的跳转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06921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Where - Todo for ARM64 eBPF JIT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bpf trampoline </a:t>
            </a:r>
          </a:p>
          <a:p>
            <a:pPr lvl="1"/>
            <a:r>
              <a:rPr lang="zh-CN" altLang="en-US" smtClean="0"/>
              <a:t>支持</a:t>
            </a:r>
            <a:r>
              <a:rPr lang="zh-CN" altLang="en-US"/>
              <a:t>内</a:t>
            </a:r>
            <a:r>
              <a:rPr lang="zh-CN" altLang="en-US" smtClean="0"/>
              <a:t>核函数、支持模块函数</a:t>
            </a:r>
            <a:endParaRPr lang="en-US" altLang="zh-CN" smtClean="0"/>
          </a:p>
          <a:p>
            <a:pPr lvl="1"/>
            <a:r>
              <a:rPr lang="zh-CN" altLang="en-US" smtClean="0"/>
              <a:t>调测信息？</a:t>
            </a:r>
            <a:endParaRPr lang="en-US" altLang="zh-CN" smtClean="0"/>
          </a:p>
          <a:p>
            <a:pPr lvl="1"/>
            <a:endParaRPr lang="en-US" altLang="zh-CN"/>
          </a:p>
          <a:p>
            <a:r>
              <a:rPr lang="en-US" altLang="zh-CN" smtClean="0"/>
              <a:t>bpf pack allocator</a:t>
            </a:r>
          </a:p>
          <a:p>
            <a:endParaRPr lang="en-US" altLang="zh-CN"/>
          </a:p>
          <a:p>
            <a:r>
              <a:rPr lang="zh-CN" altLang="en-US" smtClean="0"/>
              <a:t>指令优化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/>
              <a:t>?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64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形 29">
            <a:extLst>
              <a:ext uri="{FF2B5EF4-FFF2-40B4-BE49-F238E27FC236}">
                <a16:creationId xmlns:a16="http://schemas.microsoft.com/office/drawing/2014/main" xmlns="" id="{C7E33B2B-6B5F-9912-09E5-DF36E6605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387641" y="380087"/>
            <a:ext cx="847725" cy="4286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26048BB5-0341-EE61-4DBD-28D13C7002F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/>
        </p:blipFill>
        <p:spPr>
          <a:xfrm flipH="1">
            <a:off x="-1293102" y="184729"/>
            <a:ext cx="4673600" cy="1447675"/>
          </a:xfrm>
          <a:prstGeom prst="rect">
            <a:avLst/>
          </a:prstGeom>
        </p:spPr>
      </p:pic>
      <p:pic>
        <p:nvPicPr>
          <p:cNvPr id="21" name="图形 20">
            <a:extLst>
              <a:ext uri="{FF2B5EF4-FFF2-40B4-BE49-F238E27FC236}">
                <a16:creationId xmlns:a16="http://schemas.microsoft.com/office/drawing/2014/main" xmlns="" id="{B3B51AB7-926B-842E-B560-E8A502542D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634662" y="5114541"/>
            <a:ext cx="1409700" cy="1162050"/>
          </a:xfrm>
          <a:prstGeom prst="rect">
            <a:avLst/>
          </a:prstGeom>
        </p:spPr>
      </p:pic>
      <p:pic>
        <p:nvPicPr>
          <p:cNvPr id="24" name="图形 23">
            <a:extLst>
              <a:ext uri="{FF2B5EF4-FFF2-40B4-BE49-F238E27FC236}">
                <a16:creationId xmlns:a16="http://schemas.microsoft.com/office/drawing/2014/main" xmlns="" id="{5871E77B-5B6F-F7F0-3EE8-9F280440B1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8474076" y="5743575"/>
            <a:ext cx="3590924" cy="1104900"/>
          </a:xfrm>
          <a:prstGeom prst="rect">
            <a:avLst/>
          </a:prstGeom>
        </p:spPr>
      </p:pic>
      <p:pic>
        <p:nvPicPr>
          <p:cNvPr id="28" name="图形 27">
            <a:extLst>
              <a:ext uri="{FF2B5EF4-FFF2-40B4-BE49-F238E27FC236}">
                <a16:creationId xmlns:a16="http://schemas.microsoft.com/office/drawing/2014/main" xmlns="" id="{54413E28-7A78-C4F8-D837-5800573DDB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11863387" y="153162"/>
            <a:ext cx="180975" cy="180975"/>
          </a:xfrm>
          <a:prstGeom prst="rect">
            <a:avLst/>
          </a:prstGeom>
        </p:spPr>
      </p:pic>
      <p:pic>
        <p:nvPicPr>
          <p:cNvPr id="38" name="图形 37">
            <a:extLst>
              <a:ext uri="{FF2B5EF4-FFF2-40B4-BE49-F238E27FC236}">
                <a16:creationId xmlns:a16="http://schemas.microsoft.com/office/drawing/2014/main" xmlns="" id="{818D92AB-DC58-3D33-FB6B-062B707838A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-19927" y="5734050"/>
            <a:ext cx="68008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34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What: </a:t>
            </a:r>
            <a:r>
              <a:rPr lang="zh-CN" altLang="en-US" smtClean="0"/>
              <a:t>简单的解释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实现了</a:t>
            </a:r>
            <a:r>
              <a:rPr lang="en-US" altLang="zh-CN" err="1" smtClean="0"/>
              <a:t>eBP</a:t>
            </a:r>
            <a:r>
              <a:rPr lang="zh-CN" altLang="en-US" smtClean="0"/>
              <a:t>翻译器</a:t>
            </a:r>
            <a:endParaRPr lang="en-US" altLang="zh-CN" smtClean="0"/>
          </a:p>
          <a:p>
            <a:pPr lvl="1"/>
            <a:r>
              <a:rPr lang="zh-CN" altLang="en-US" smtClean="0"/>
              <a:t>将</a:t>
            </a:r>
            <a:r>
              <a:rPr lang="en-US" altLang="zh-CN" err="1" smtClean="0"/>
              <a:t>eBPF</a:t>
            </a:r>
            <a:r>
              <a:rPr lang="zh-CN" altLang="en-US" smtClean="0"/>
              <a:t>指令翻译为</a:t>
            </a:r>
            <a:r>
              <a:rPr lang="en-US" altLang="zh-CN" smtClean="0"/>
              <a:t>ARM64</a:t>
            </a:r>
            <a:r>
              <a:rPr lang="zh-CN" altLang="en-US" smtClean="0"/>
              <a:t>指令，提升运行性能</a:t>
            </a:r>
            <a:endParaRPr lang="en-US" altLang="zh-CN" smtClean="0"/>
          </a:p>
          <a:p>
            <a:pPr lvl="1"/>
            <a:r>
              <a:rPr lang="zh-CN" altLang="en-US" smtClean="0"/>
              <a:t>如果没有</a:t>
            </a:r>
            <a:r>
              <a:rPr lang="zh-CN" altLang="en-US"/>
              <a:t>实现</a:t>
            </a:r>
            <a:r>
              <a:rPr lang="zh-CN" altLang="en-US" smtClean="0"/>
              <a:t>，会通过</a:t>
            </a:r>
            <a:r>
              <a:rPr lang="en-US" altLang="zh-CN" err="1" smtClean="0"/>
              <a:t>eBPF</a:t>
            </a:r>
            <a:r>
              <a:rPr lang="zh-CN" altLang="en-US" smtClean="0"/>
              <a:t>解释器运行</a:t>
            </a:r>
            <a:endParaRPr lang="en-US" altLang="zh-CN" smtClean="0"/>
          </a:p>
        </p:txBody>
      </p:sp>
      <p:sp>
        <p:nvSpPr>
          <p:cNvPr id="4" name="矩形 3"/>
          <p:cNvSpPr/>
          <p:nvPr/>
        </p:nvSpPr>
        <p:spPr>
          <a:xfrm>
            <a:off x="924447" y="3882917"/>
            <a:ext cx="3048837" cy="10608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SEC(“</a:t>
            </a:r>
            <a:r>
              <a:rPr lang="en-US" altLang="zh-CN" sz="140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tp</a:t>
            </a:r>
            <a:r>
              <a:rPr lang="en-US" altLang="zh-CN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altLang="zh-CN" sz="140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syscalls</a:t>
            </a:r>
            <a:r>
              <a:rPr lang="en-US" altLang="zh-CN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altLang="zh-CN" sz="140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sys_enter_nanosleep</a:t>
            </a:r>
            <a:r>
              <a:rPr lang="en-US" altLang="zh-CN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”)</a:t>
            </a:r>
          </a:p>
          <a:p>
            <a:r>
              <a:rPr lang="en-US" altLang="zh-CN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altLang="zh-CN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CN" sz="140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bpf_printk</a:t>
            </a:r>
            <a:r>
              <a:rPr lang="en-US" altLang="zh-CN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(“hello world\n”);</a:t>
            </a:r>
          </a:p>
          <a:p>
            <a:r>
              <a:rPr lang="en-US" altLang="zh-CN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return 0;</a:t>
            </a:r>
          </a:p>
          <a:p>
            <a:r>
              <a:rPr lang="en-US" altLang="zh-CN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zh-CN" alt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89844" y="3889450"/>
            <a:ext cx="1923421" cy="10608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eBPF</a:t>
            </a:r>
            <a:r>
              <a:rPr lang="zh-CN" altLang="en-US" sz="140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指令</a:t>
            </a:r>
            <a:endParaRPr lang="zh-CN" alt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366982" y="5085256"/>
            <a:ext cx="195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Calibri" panose="020F0502020204030204" pitchFamily="34" charset="0"/>
                <a:cs typeface="Calibri" panose="020F0502020204030204" pitchFamily="34" charset="0"/>
              </a:rPr>
              <a:t>clang -target bpf ...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211598" y="3893707"/>
            <a:ext cx="1923421" cy="10608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ARM64</a:t>
            </a:r>
            <a:r>
              <a:rPr lang="zh-CN" altLang="en-US" sz="140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指令</a:t>
            </a:r>
            <a:endParaRPr lang="zh-CN" alt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41475" y="5090770"/>
            <a:ext cx="25390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Calibri" panose="020F0502020204030204" pitchFamily="34" charset="0"/>
                <a:cs typeface="Calibri" panose="020F0502020204030204" pitchFamily="34" charset="0"/>
              </a:rPr>
              <a:t>libbpf </a:t>
            </a:r>
            <a:r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重定向</a:t>
            </a:r>
            <a:endParaRPr lang="en-US" altLang="zh-CN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mtClean="0">
                <a:latin typeface="Calibri" panose="020F0502020204030204" pitchFamily="34" charset="0"/>
                <a:cs typeface="Calibri" panose="020F0502020204030204" pitchFamily="34" charset="0"/>
              </a:rPr>
              <a:t>bpf(BPF_PROG_LOAD, …)</a:t>
            </a:r>
          </a:p>
          <a:p>
            <a:r>
              <a:rPr lang="en-US" altLang="zh-CN" smtClean="0">
                <a:latin typeface="Calibri" panose="020F0502020204030204" pitchFamily="34" charset="0"/>
                <a:cs typeface="Calibri" panose="020F0502020204030204" pitchFamily="34" charset="0"/>
              </a:rPr>
              <a:t>verifier</a:t>
            </a:r>
            <a:r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重写</a:t>
            </a:r>
            <a:endParaRPr lang="en-US" altLang="zh-CN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4069581" y="4421271"/>
            <a:ext cx="793820" cy="19091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7261607" y="4421271"/>
            <a:ext cx="793820" cy="19091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49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What: </a:t>
            </a:r>
            <a:r>
              <a:rPr lang="zh-CN" altLang="en-US" smtClean="0"/>
              <a:t>翻译的结果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5931"/>
          </a:xfrm>
        </p:spPr>
        <p:txBody>
          <a:bodyPr/>
          <a:lstStyle/>
          <a:p>
            <a:r>
              <a:rPr lang="en-US" altLang="zh-CN" err="1"/>
              <a:t>bpftool</a:t>
            </a:r>
            <a:r>
              <a:rPr lang="zh-CN" altLang="en-US"/>
              <a:t> </a:t>
            </a:r>
            <a:r>
              <a:rPr lang="zh-CN" altLang="en-US" smtClean="0"/>
              <a:t>查看</a:t>
            </a:r>
            <a:r>
              <a:rPr lang="en-US" altLang="zh-CN" err="1" smtClean="0"/>
              <a:t>eBPF</a:t>
            </a:r>
            <a:r>
              <a:rPr lang="zh-CN" altLang="en-US" smtClean="0"/>
              <a:t>指令和</a:t>
            </a:r>
            <a:r>
              <a:rPr lang="en-US" altLang="zh-CN" smtClean="0"/>
              <a:t>ARM64</a:t>
            </a:r>
            <a:r>
              <a:rPr lang="zh-CN" altLang="en-US" smtClean="0"/>
              <a:t>指令</a:t>
            </a: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941928" y="2403143"/>
            <a:ext cx="3621594" cy="42548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300" smtClean="0"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da-DK" altLang="zh-CN" sz="1300">
                <a:latin typeface="Calibri" panose="020F0502020204030204" pitchFamily="34" charset="0"/>
                <a:cs typeface="Calibri" panose="020F0502020204030204" pitchFamily="34" charset="0"/>
              </a:rPr>
              <a:t>bpftool prog dump xlated id </a:t>
            </a:r>
            <a:r>
              <a:rPr lang="da-DK" altLang="zh-CN" sz="1300" smtClean="0">
                <a:latin typeface="Calibri" panose="020F0502020204030204" pitchFamily="34" charset="0"/>
                <a:cs typeface="Calibri" panose="020F0502020204030204" pitchFamily="34" charset="0"/>
              </a:rPr>
              <a:t>3489 opcode</a:t>
            </a:r>
            <a:endParaRPr lang="en-US" altLang="zh-CN" sz="130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zh-CN" sz="1300" err="1" smtClean="0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CN" sz="130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300" err="1" smtClean="0">
                <a:latin typeface="Calibri" panose="020F0502020204030204" pitchFamily="34" charset="0"/>
                <a:cs typeface="Calibri" panose="020F0502020204030204" pitchFamily="34" charset="0"/>
              </a:rPr>
              <a:t>handle_tp</a:t>
            </a:r>
            <a:r>
              <a:rPr lang="en-US" altLang="zh-CN" sz="1300" smtClean="0">
                <a:latin typeface="Calibri" panose="020F0502020204030204" pitchFamily="34" charset="0"/>
                <a:cs typeface="Calibri" panose="020F0502020204030204" pitchFamily="34" charset="0"/>
              </a:rPr>
              <a:t>(void * </a:t>
            </a:r>
            <a:r>
              <a:rPr lang="en-US" altLang="zh-CN" sz="1300" err="1" smtClean="0">
                <a:latin typeface="Calibri" panose="020F0502020204030204" pitchFamily="34" charset="0"/>
                <a:cs typeface="Calibri" panose="020F0502020204030204" pitchFamily="34" charset="0"/>
              </a:rPr>
              <a:t>ctx</a:t>
            </a:r>
            <a:r>
              <a:rPr lang="en-US" altLang="zh-CN" sz="1300" smtClean="0">
                <a:latin typeface="Calibri" panose="020F0502020204030204" pitchFamily="34" charset="0"/>
                <a:cs typeface="Calibri" panose="020F0502020204030204" pitchFamily="34" charset="0"/>
              </a:rPr>
              <a:t>):</a:t>
            </a:r>
          </a:p>
          <a:p>
            <a:pPr marL="0" indent="0">
              <a:buNone/>
            </a:pPr>
            <a:r>
              <a:rPr lang="en-US" altLang="zh-CN" sz="1300" smtClean="0"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en-US" altLang="zh-CN" sz="1300" err="1">
                <a:latin typeface="Calibri" panose="020F0502020204030204" pitchFamily="34" charset="0"/>
                <a:cs typeface="Calibri" panose="020F0502020204030204" pitchFamily="34" charset="0"/>
              </a:rPr>
              <a:t>bpf_printk</a:t>
            </a:r>
            <a:r>
              <a:rPr lang="en-US" altLang="zh-CN" sz="1300">
                <a:latin typeface="Calibri" panose="020F0502020204030204" pitchFamily="34" charset="0"/>
                <a:cs typeface="Calibri" panose="020F0502020204030204" pitchFamily="34" charset="0"/>
              </a:rPr>
              <a:t>("hello world\n");</a:t>
            </a:r>
          </a:p>
          <a:p>
            <a:pPr marL="0" indent="0">
              <a:buNone/>
            </a:pPr>
            <a:r>
              <a:rPr lang="en-US" altLang="zh-CN" sz="1300">
                <a:latin typeface="Calibri" panose="020F0502020204030204" pitchFamily="34" charset="0"/>
                <a:cs typeface="Calibri" panose="020F0502020204030204" pitchFamily="34" charset="0"/>
              </a:rPr>
              <a:t>   0: (18) r1 = map[id:185][0]+0</a:t>
            </a:r>
          </a:p>
          <a:p>
            <a:pPr marL="0" indent="0">
              <a:buNone/>
            </a:pPr>
            <a:r>
              <a:rPr lang="en-US" altLang="zh-CN" sz="1300">
                <a:latin typeface="Calibri" panose="020F0502020204030204" pitchFamily="34" charset="0"/>
                <a:cs typeface="Calibri" panose="020F0502020204030204" pitchFamily="34" charset="0"/>
              </a:rPr>
              <a:t>       18 21 00 00 b9 00 00 00 00 00 00 00 00 00 00 00</a:t>
            </a:r>
          </a:p>
          <a:p>
            <a:pPr marL="0" indent="0">
              <a:buNone/>
            </a:pPr>
            <a:r>
              <a:rPr lang="en-US" altLang="zh-CN" sz="1300">
                <a:latin typeface="Calibri" panose="020F0502020204030204" pitchFamily="34" charset="0"/>
                <a:cs typeface="Calibri" panose="020F0502020204030204" pitchFamily="34" charset="0"/>
              </a:rPr>
              <a:t>   2: (b7) r2 = 13</a:t>
            </a:r>
          </a:p>
          <a:p>
            <a:pPr marL="0" indent="0">
              <a:buNone/>
            </a:pPr>
            <a:r>
              <a:rPr lang="en-US" altLang="zh-CN" sz="1300">
                <a:latin typeface="Calibri" panose="020F0502020204030204" pitchFamily="34" charset="0"/>
                <a:cs typeface="Calibri" panose="020F0502020204030204" pitchFamily="34" charset="0"/>
              </a:rPr>
              <a:t>       b7 02 00 00 0d 00 00 00</a:t>
            </a:r>
          </a:p>
          <a:p>
            <a:pPr marL="0" indent="0">
              <a:buNone/>
            </a:pPr>
            <a:r>
              <a:rPr lang="en-US" altLang="zh-CN" sz="1300">
                <a:latin typeface="Calibri" panose="020F0502020204030204" pitchFamily="34" charset="0"/>
                <a:cs typeface="Calibri" panose="020F0502020204030204" pitchFamily="34" charset="0"/>
              </a:rPr>
              <a:t>   3: (85) call </a:t>
            </a:r>
            <a:r>
              <a:rPr lang="en-US" altLang="zh-CN" sz="1300" err="1">
                <a:latin typeface="Calibri" panose="020F0502020204030204" pitchFamily="34" charset="0"/>
                <a:cs typeface="Calibri" panose="020F0502020204030204" pitchFamily="34" charset="0"/>
              </a:rPr>
              <a:t>bpf_trace_printk</a:t>
            </a:r>
            <a:r>
              <a:rPr lang="en-US" altLang="zh-CN" sz="1300">
                <a:latin typeface="Calibri" panose="020F0502020204030204" pitchFamily="34" charset="0"/>
                <a:cs typeface="Calibri" panose="020F0502020204030204" pitchFamily="34" charset="0"/>
              </a:rPr>
              <a:t>#-64496</a:t>
            </a:r>
          </a:p>
          <a:p>
            <a:pPr marL="0" indent="0">
              <a:buNone/>
            </a:pPr>
            <a:r>
              <a:rPr lang="en-US" altLang="zh-CN" sz="1300">
                <a:latin typeface="Calibri" panose="020F0502020204030204" pitchFamily="34" charset="0"/>
                <a:cs typeface="Calibri" panose="020F0502020204030204" pitchFamily="34" charset="0"/>
              </a:rPr>
              <a:t>       85 00 00 00 10 04 </a:t>
            </a:r>
            <a:r>
              <a:rPr lang="en-US" altLang="zh-CN" sz="1300" err="1">
                <a:latin typeface="Calibri" panose="020F0502020204030204" pitchFamily="34" charset="0"/>
                <a:cs typeface="Calibri" panose="020F0502020204030204" pitchFamily="34" charset="0"/>
              </a:rPr>
              <a:t>ff</a:t>
            </a:r>
            <a:r>
              <a:rPr lang="en-US" altLang="zh-CN" sz="13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300" err="1">
                <a:latin typeface="Calibri" panose="020F0502020204030204" pitchFamily="34" charset="0"/>
                <a:cs typeface="Calibri" panose="020F0502020204030204" pitchFamily="34" charset="0"/>
              </a:rPr>
              <a:t>ff</a:t>
            </a:r>
            <a:endParaRPr lang="en-US" altLang="zh-CN" sz="13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zh-CN" sz="1300">
                <a:latin typeface="Calibri" panose="020F0502020204030204" pitchFamily="34" charset="0"/>
                <a:cs typeface="Calibri" panose="020F0502020204030204" pitchFamily="34" charset="0"/>
              </a:rPr>
              <a:t>; return 0;</a:t>
            </a:r>
          </a:p>
          <a:p>
            <a:pPr marL="0" indent="0">
              <a:buNone/>
            </a:pPr>
            <a:r>
              <a:rPr lang="en-US" altLang="zh-CN" sz="1300">
                <a:latin typeface="Calibri" panose="020F0502020204030204" pitchFamily="34" charset="0"/>
                <a:cs typeface="Calibri" panose="020F0502020204030204" pitchFamily="34" charset="0"/>
              </a:rPr>
              <a:t>   4: (b7) r0 = 0</a:t>
            </a:r>
          </a:p>
          <a:p>
            <a:pPr marL="0" indent="0">
              <a:buNone/>
            </a:pPr>
            <a:r>
              <a:rPr lang="en-US" altLang="zh-CN" sz="1300">
                <a:latin typeface="Calibri" panose="020F0502020204030204" pitchFamily="34" charset="0"/>
                <a:cs typeface="Calibri" panose="020F0502020204030204" pitchFamily="34" charset="0"/>
              </a:rPr>
              <a:t>       b7 00 00 00 00 00 00 00</a:t>
            </a:r>
          </a:p>
          <a:p>
            <a:pPr marL="0" indent="0">
              <a:buNone/>
            </a:pPr>
            <a:r>
              <a:rPr lang="en-US" altLang="zh-CN" sz="1300">
                <a:latin typeface="Calibri" panose="020F0502020204030204" pitchFamily="34" charset="0"/>
                <a:cs typeface="Calibri" panose="020F0502020204030204" pitchFamily="34" charset="0"/>
              </a:rPr>
              <a:t>   5: (95) exit</a:t>
            </a:r>
          </a:p>
          <a:p>
            <a:pPr marL="0" indent="0">
              <a:buNone/>
            </a:pPr>
            <a:r>
              <a:rPr lang="en-US" altLang="zh-CN" sz="1300">
                <a:latin typeface="Calibri" panose="020F0502020204030204" pitchFamily="34" charset="0"/>
                <a:cs typeface="Calibri" panose="020F0502020204030204" pitchFamily="34" charset="0"/>
              </a:rPr>
              <a:t>       95 00 00 00 00 00 00 00</a:t>
            </a:r>
            <a:endParaRPr lang="en-US" altLang="zh-CN" sz="130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8781003" y="2547274"/>
            <a:ext cx="2991897" cy="35226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300" smtClean="0"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da-DK" altLang="zh-CN" sz="1300">
                <a:latin typeface="Calibri" panose="020F0502020204030204" pitchFamily="34" charset="0"/>
                <a:cs typeface="Calibri" panose="020F0502020204030204" pitchFamily="34" charset="0"/>
              </a:rPr>
              <a:t>bpftool prog dump </a:t>
            </a:r>
            <a:r>
              <a:rPr lang="da-DK" altLang="zh-CN" sz="1300" smtClean="0">
                <a:latin typeface="Calibri" panose="020F0502020204030204" pitchFamily="34" charset="0"/>
                <a:cs typeface="Calibri" panose="020F0502020204030204" pitchFamily="34" charset="0"/>
              </a:rPr>
              <a:t>jited id 3489</a:t>
            </a:r>
          </a:p>
          <a:p>
            <a:pPr marL="0" indent="0">
              <a:buNone/>
            </a:pPr>
            <a:r>
              <a:rPr lang="en-US" altLang="zh-CN" sz="1300">
                <a:latin typeface="Calibri" panose="020F0502020204030204" pitchFamily="34" charset="0"/>
                <a:cs typeface="Calibri" panose="020F0502020204030204" pitchFamily="34" charset="0"/>
              </a:rPr>
              <a:t>bpf_prog_08424f7d1079fa76_handle_tp:                                                                                            [0/309]</a:t>
            </a:r>
          </a:p>
          <a:p>
            <a:pPr marL="0" indent="0">
              <a:buNone/>
            </a:pPr>
            <a:r>
              <a:rPr lang="en-US" altLang="zh-CN" sz="1300">
                <a:latin typeface="Calibri" panose="020F0502020204030204" pitchFamily="34" charset="0"/>
                <a:cs typeface="Calibri" panose="020F0502020204030204" pitchFamily="34" charset="0"/>
              </a:rPr>
              <a:t>; bpf_printk("hello world\n");</a:t>
            </a:r>
          </a:p>
          <a:p>
            <a:pPr marL="0" indent="0">
              <a:buNone/>
            </a:pPr>
            <a:r>
              <a:rPr lang="en-US" altLang="zh-CN" sz="1300">
                <a:latin typeface="Calibri" panose="020F0502020204030204" pitchFamily="34" charset="0"/>
                <a:cs typeface="Calibri" panose="020F0502020204030204" pitchFamily="34" charset="0"/>
              </a:rPr>
              <a:t>  ......</a:t>
            </a:r>
          </a:p>
          <a:p>
            <a:pPr marL="0" indent="0">
              <a:buNone/>
            </a:pPr>
            <a:r>
              <a:rPr lang="en-US" altLang="zh-CN" sz="1300">
                <a:latin typeface="Calibri" panose="020F0502020204030204" pitchFamily="34" charset="0"/>
                <a:cs typeface="Calibri" panose="020F0502020204030204" pitchFamily="34" charset="0"/>
              </a:rPr>
              <a:t>  40:   mov     x1, #0xd</a:t>
            </a:r>
          </a:p>
          <a:p>
            <a:pPr marL="0" indent="0">
              <a:buNone/>
            </a:pPr>
            <a:r>
              <a:rPr lang="en-US" altLang="zh-CN" sz="1300">
                <a:latin typeface="Calibri" panose="020F0502020204030204" pitchFamily="34" charset="0"/>
                <a:cs typeface="Calibri" panose="020F0502020204030204" pitchFamily="34" charset="0"/>
              </a:rPr>
              <a:t>  44:   mov     x10, #0xffffffffffff0aa8</a:t>
            </a:r>
          </a:p>
          <a:p>
            <a:pPr marL="0" indent="0">
              <a:buNone/>
            </a:pPr>
            <a:r>
              <a:rPr lang="en-US" altLang="zh-CN" sz="1300">
                <a:latin typeface="Calibri" panose="020F0502020204030204" pitchFamily="34" charset="0"/>
                <a:cs typeface="Calibri" panose="020F0502020204030204" pitchFamily="34" charset="0"/>
              </a:rPr>
              <a:t>  48:   movk    x10, #0x830, lsl #16</a:t>
            </a:r>
          </a:p>
          <a:p>
            <a:pPr marL="0" indent="0">
              <a:buNone/>
            </a:pPr>
            <a:r>
              <a:rPr lang="en-US" altLang="zh-CN" sz="1300">
                <a:latin typeface="Calibri" panose="020F0502020204030204" pitchFamily="34" charset="0"/>
                <a:cs typeface="Calibri" panose="020F0502020204030204" pitchFamily="34" charset="0"/>
              </a:rPr>
              <a:t>  4c:   movk    x10, #0xfe00, lsl #32</a:t>
            </a:r>
          </a:p>
          <a:p>
            <a:pPr marL="0" indent="0">
              <a:buNone/>
            </a:pPr>
            <a:r>
              <a:rPr lang="en-US" altLang="zh-CN" sz="1300">
                <a:latin typeface="Calibri" panose="020F0502020204030204" pitchFamily="34" charset="0"/>
                <a:cs typeface="Calibri" panose="020F0502020204030204" pitchFamily="34" charset="0"/>
              </a:rPr>
              <a:t>  50:   blr     x10</a:t>
            </a:r>
          </a:p>
          <a:p>
            <a:pPr marL="0" indent="0">
              <a:buNone/>
            </a:pPr>
            <a:r>
              <a:rPr lang="en-US" altLang="zh-CN" sz="1300">
                <a:latin typeface="Calibri" panose="020F0502020204030204" pitchFamily="34" charset="0"/>
                <a:cs typeface="Calibri" panose="020F0502020204030204" pitchFamily="34" charset="0"/>
              </a:rPr>
              <a:t>  ......</a:t>
            </a:r>
            <a:endParaRPr lang="en-US" altLang="zh-CN" sz="130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694778" y="2452024"/>
            <a:ext cx="3621594" cy="35226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300" smtClean="0"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da-DK" altLang="zh-CN" sz="1300">
                <a:latin typeface="Calibri" panose="020F0502020204030204" pitchFamily="34" charset="0"/>
                <a:cs typeface="Calibri" panose="020F0502020204030204" pitchFamily="34" charset="0"/>
              </a:rPr>
              <a:t>bpftool </a:t>
            </a:r>
            <a:r>
              <a:rPr lang="da-DK" altLang="zh-CN" sz="1300" smtClean="0">
                <a:latin typeface="Calibri" panose="020F0502020204030204" pitchFamily="34" charset="0"/>
                <a:cs typeface="Calibri" panose="020F0502020204030204" pitchFamily="34" charset="0"/>
              </a:rPr>
              <a:t>map show id 185</a:t>
            </a:r>
          </a:p>
          <a:p>
            <a:pPr marL="0" indent="0">
              <a:buNone/>
            </a:pPr>
            <a:r>
              <a:rPr lang="da-DK" altLang="zh-CN" sz="1300">
                <a:latin typeface="Calibri" panose="020F0502020204030204" pitchFamily="34" charset="0"/>
                <a:cs typeface="Calibri" panose="020F0502020204030204" pitchFamily="34" charset="0"/>
              </a:rPr>
              <a:t>185: array  name hello_bp.rodata  flags 0x480</a:t>
            </a:r>
          </a:p>
          <a:p>
            <a:pPr marL="0" indent="0">
              <a:buNone/>
            </a:pPr>
            <a:r>
              <a:rPr lang="da-DK" altLang="zh-CN" sz="1300">
                <a:latin typeface="Calibri" panose="020F0502020204030204" pitchFamily="34" charset="0"/>
                <a:cs typeface="Calibri" panose="020F0502020204030204" pitchFamily="34" charset="0"/>
              </a:rPr>
              <a:t>        key 4B  value 13B  max_entries 1  memlock 4096B</a:t>
            </a:r>
          </a:p>
          <a:p>
            <a:pPr marL="0" indent="0">
              <a:buNone/>
            </a:pPr>
            <a:r>
              <a:rPr lang="da-DK" altLang="zh-CN" sz="1300">
                <a:latin typeface="Calibri" panose="020F0502020204030204" pitchFamily="34" charset="0"/>
                <a:cs typeface="Calibri" panose="020F0502020204030204" pitchFamily="34" charset="0"/>
              </a:rPr>
              <a:t>        btf_id 283  frozen</a:t>
            </a:r>
          </a:p>
          <a:p>
            <a:pPr marL="0" indent="0">
              <a:buNone/>
            </a:pPr>
            <a:r>
              <a:rPr lang="da-DK" altLang="zh-CN" sz="1300">
                <a:latin typeface="Calibri" panose="020F0502020204030204" pitchFamily="34" charset="0"/>
                <a:cs typeface="Calibri" panose="020F0502020204030204" pitchFamily="34" charset="0"/>
              </a:rPr>
              <a:t>        pids hello(742185</a:t>
            </a:r>
            <a:r>
              <a:rPr lang="da-DK" altLang="zh-CN" sz="130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da-DK" altLang="zh-CN" sz="13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da-DK" altLang="zh-CN" sz="13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altLang="zh-CN" sz="1300" smtClean="0">
                <a:latin typeface="Calibri" panose="020F0502020204030204" pitchFamily="34" charset="0"/>
                <a:cs typeface="Calibri" panose="020F0502020204030204" pitchFamily="34" charset="0"/>
              </a:rPr>
              <a:t># bpftool map dump id 185</a:t>
            </a:r>
          </a:p>
          <a:p>
            <a:pPr marL="0" indent="0">
              <a:buNone/>
            </a:pPr>
            <a:r>
              <a:rPr lang="en-US" altLang="zh-CN" sz="1300" smtClean="0">
                <a:latin typeface="Calibri" panose="020F0502020204030204" pitchFamily="34" charset="0"/>
                <a:cs typeface="Calibri" panose="020F0502020204030204" pitchFamily="34" charset="0"/>
              </a:rPr>
              <a:t>......</a:t>
            </a:r>
            <a:endParaRPr lang="da-DK" altLang="zh-CN" sz="130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zh-CN" sz="1300" smtClean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altLang="zh-CN" sz="1300">
                <a:latin typeface="Calibri" panose="020F0502020204030204" pitchFamily="34" charset="0"/>
                <a:cs typeface="Calibri" panose="020F0502020204030204" pitchFamily="34" charset="0"/>
              </a:rPr>
              <a:t>value": ["0x68","0x65","0x6c","0x6c","0x6f","0x20","0x77","0x6f","0x72","0x6c","0x64","0x0a","0x00</a:t>
            </a:r>
            <a:r>
              <a:rPr lang="en-US" altLang="zh-CN" sz="1300" smtClean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</a:p>
          <a:p>
            <a:pPr marL="0" indent="0">
              <a:buNone/>
            </a:pPr>
            <a:r>
              <a:rPr lang="en-US" altLang="zh-CN" sz="1300" smtClean="0">
                <a:latin typeface="Calibri" panose="020F0502020204030204" pitchFamily="34" charset="0"/>
                <a:cs typeface="Calibri" panose="020F0502020204030204" pitchFamily="34" charset="0"/>
              </a:rPr>
              <a:t>......</a:t>
            </a:r>
            <a:endParaRPr lang="en-US" altLang="zh-CN" sz="13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64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How: </a:t>
            </a:r>
            <a:r>
              <a:rPr lang="en-US" altLang="zh-CN" err="1" smtClean="0"/>
              <a:t>eBPF</a:t>
            </a:r>
            <a:r>
              <a:rPr lang="zh-CN" altLang="en-US" smtClean="0"/>
              <a:t>指令集</a:t>
            </a:r>
            <a:r>
              <a:rPr lang="en-US" altLang="zh-CN" smtClean="0"/>
              <a:t>(1)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目标</a:t>
            </a:r>
            <a:endParaRPr lang="en-US" altLang="zh-CN" smtClean="0"/>
          </a:p>
          <a:p>
            <a:pPr lvl="1"/>
            <a:r>
              <a:rPr lang="en-US" altLang="zh-CN" smtClean="0"/>
              <a:t>JIT</a:t>
            </a:r>
            <a:r>
              <a:rPr lang="zh-CN" altLang="en-US" smtClean="0"/>
              <a:t>友好：常用架构指令的子集，基本直接对应硬件定义</a:t>
            </a:r>
            <a:endParaRPr lang="en-US" altLang="zh-CN" smtClean="0"/>
          </a:p>
          <a:p>
            <a:r>
              <a:rPr lang="zh-CN" altLang="en-US" smtClean="0"/>
              <a:t>生成</a:t>
            </a:r>
            <a:endParaRPr lang="en-US" altLang="zh-CN" smtClean="0"/>
          </a:p>
          <a:p>
            <a:pPr lvl="1"/>
            <a:r>
              <a:rPr lang="zh-CN" altLang="en-US" smtClean="0"/>
              <a:t>编译器</a:t>
            </a:r>
            <a:r>
              <a:rPr lang="en-US" altLang="zh-CN" smtClean="0"/>
              <a:t>(clang)</a:t>
            </a:r>
            <a:r>
              <a:rPr lang="zh-CN" altLang="en-US" smtClean="0"/>
              <a:t>将类</a:t>
            </a:r>
            <a:r>
              <a:rPr lang="en-US" altLang="zh-CN" smtClean="0"/>
              <a:t>C</a:t>
            </a:r>
            <a:r>
              <a:rPr lang="zh-CN" altLang="en-US" smtClean="0"/>
              <a:t>程序编译</a:t>
            </a:r>
            <a:r>
              <a:rPr lang="zh-CN" altLang="en-US" smtClean="0"/>
              <a:t>为</a:t>
            </a:r>
            <a:r>
              <a:rPr lang="en-US" altLang="zh-CN" err="1" smtClean="0"/>
              <a:t>eBPF</a:t>
            </a:r>
            <a:r>
              <a:rPr lang="zh-CN" altLang="en-US" smtClean="0"/>
              <a:t>指令</a:t>
            </a:r>
            <a:endParaRPr lang="en-US" altLang="zh-CN" smtClean="0"/>
          </a:p>
          <a:p>
            <a:pPr marL="457200" lvl="1" indent="0">
              <a:buNone/>
            </a:pPr>
            <a:endParaRPr lang="en-US" altLang="zh-CN" smtClean="0"/>
          </a:p>
          <a:p>
            <a:r>
              <a:rPr lang="zh-CN" altLang="en-US" smtClean="0"/>
              <a:t>寄存器定义</a:t>
            </a:r>
            <a:endParaRPr lang="en-US" altLang="zh-CN" smtClean="0"/>
          </a:p>
          <a:p>
            <a:pPr lvl="1"/>
            <a:r>
              <a:rPr lang="en-US" altLang="zh-CN" smtClean="0"/>
              <a:t>64-bits</a:t>
            </a:r>
            <a:r>
              <a:rPr lang="zh-CN" altLang="en-US"/>
              <a:t>寄存器</a:t>
            </a:r>
            <a:endParaRPr lang="en-US" altLang="zh-CN" smtClean="0"/>
          </a:p>
          <a:p>
            <a:pPr lvl="1"/>
            <a:r>
              <a:rPr lang="en-US" altLang="zh-CN" smtClean="0"/>
              <a:t>10</a:t>
            </a:r>
            <a:r>
              <a:rPr lang="zh-CN" altLang="en-US" smtClean="0"/>
              <a:t>个通用寄存器：</a:t>
            </a:r>
            <a:r>
              <a:rPr lang="en-US" altLang="zh-CN" smtClean="0"/>
              <a:t>R0~R9</a:t>
            </a:r>
          </a:p>
          <a:p>
            <a:pPr lvl="2"/>
            <a:r>
              <a:rPr lang="en-US" altLang="zh-CN" smtClean="0"/>
              <a:t>R0: </a:t>
            </a:r>
            <a:r>
              <a:rPr lang="zh-CN" altLang="en-US" smtClean="0"/>
              <a:t>返回值</a:t>
            </a:r>
            <a:endParaRPr lang="en-US" altLang="zh-CN" smtClean="0"/>
          </a:p>
          <a:p>
            <a:pPr lvl="2"/>
            <a:r>
              <a:rPr lang="en-US" altLang="zh-CN" smtClean="0"/>
              <a:t>R1~R5</a:t>
            </a:r>
            <a:r>
              <a:rPr lang="zh-CN" altLang="en-US" smtClean="0"/>
              <a:t>：函数参数</a:t>
            </a:r>
            <a:endParaRPr lang="en-US" altLang="zh-CN" smtClean="0"/>
          </a:p>
          <a:p>
            <a:pPr lvl="3"/>
            <a:r>
              <a:rPr lang="en-US" altLang="zh-CN" err="1" smtClean="0"/>
              <a:t>bpf</a:t>
            </a:r>
            <a:r>
              <a:rPr lang="en-US" altLang="zh-CN" smtClean="0"/>
              <a:t> helper</a:t>
            </a:r>
            <a:r>
              <a:rPr lang="zh-CN" altLang="en-US" smtClean="0"/>
              <a:t>最多</a:t>
            </a:r>
            <a:r>
              <a:rPr lang="en-US" altLang="zh-CN" smtClean="0"/>
              <a:t>5</a:t>
            </a:r>
            <a:r>
              <a:rPr lang="zh-CN" altLang="en-US" smtClean="0"/>
              <a:t>个参数</a:t>
            </a:r>
            <a:endParaRPr lang="en-US" altLang="zh-CN" smtClean="0"/>
          </a:p>
          <a:p>
            <a:pPr lvl="2"/>
            <a:r>
              <a:rPr lang="en-US" altLang="zh-CN" smtClean="0"/>
              <a:t>R6~R9</a:t>
            </a:r>
            <a:r>
              <a:rPr lang="zh-CN" altLang="en-US" smtClean="0"/>
              <a:t>：临时寄存器（被调用者保存和恢复）</a:t>
            </a:r>
            <a:endParaRPr lang="en-US" altLang="zh-CN" smtClean="0"/>
          </a:p>
          <a:p>
            <a:pPr lvl="1"/>
            <a:r>
              <a:rPr lang="en-US" altLang="zh-CN" smtClean="0"/>
              <a:t>1</a:t>
            </a:r>
            <a:r>
              <a:rPr lang="zh-CN" altLang="en-US" smtClean="0"/>
              <a:t>个栈寄存器：</a:t>
            </a:r>
            <a:r>
              <a:rPr lang="en-US" altLang="zh-CN" smtClean="0"/>
              <a:t>R10</a:t>
            </a:r>
            <a:r>
              <a:rPr lang="zh-CN" altLang="en-US" smtClean="0"/>
              <a:t>，栈</a:t>
            </a:r>
            <a:r>
              <a:rPr lang="zh-CN" altLang="en-US" smtClean="0"/>
              <a:t>大小最大</a:t>
            </a:r>
            <a:r>
              <a:rPr lang="en-US" altLang="zh-CN" smtClean="0"/>
              <a:t>512</a:t>
            </a:r>
            <a:r>
              <a:rPr lang="zh-CN" altLang="en-US" smtClean="0"/>
              <a:t>字节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61565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How: eBPF</a:t>
            </a:r>
            <a:r>
              <a:rPr lang="zh-CN" altLang="en-US" smtClean="0"/>
              <a:t>指令集</a:t>
            </a:r>
            <a:r>
              <a:rPr lang="en-US" altLang="zh-CN" smtClean="0"/>
              <a:t>(2)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err="1" smtClean="0"/>
              <a:t>eBPF</a:t>
            </a:r>
            <a:r>
              <a:rPr lang="zh-CN" altLang="en-US" smtClean="0"/>
              <a:t>指令</a:t>
            </a:r>
            <a:endParaRPr lang="en-US" altLang="zh-CN" smtClean="0"/>
          </a:p>
          <a:p>
            <a:pPr lvl="1"/>
            <a:r>
              <a:rPr lang="zh-CN" altLang="en-US" smtClean="0"/>
              <a:t>绝大多数是</a:t>
            </a:r>
            <a:r>
              <a:rPr lang="en-US" altLang="zh-CN" smtClean="0"/>
              <a:t>8</a:t>
            </a:r>
            <a:r>
              <a:rPr lang="zh-CN" altLang="en-US" smtClean="0"/>
              <a:t>字节</a:t>
            </a:r>
            <a:r>
              <a:rPr lang="zh-CN" altLang="en-US"/>
              <a:t>，</a:t>
            </a:r>
            <a:r>
              <a:rPr lang="zh-CN" altLang="en-US" smtClean="0"/>
              <a:t>少数是</a:t>
            </a:r>
            <a:r>
              <a:rPr lang="en-US" altLang="zh-CN" smtClean="0"/>
              <a:t>16</a:t>
            </a:r>
            <a:r>
              <a:rPr lang="zh-CN" altLang="en-US" smtClean="0"/>
              <a:t>字节</a:t>
            </a:r>
            <a:endParaRPr lang="en-US" altLang="zh-CN" smtClean="0"/>
          </a:p>
          <a:p>
            <a:pPr lvl="1"/>
            <a:r>
              <a:rPr lang="zh-CN" altLang="en-US" smtClean="0"/>
              <a:t>主机字节序 </a:t>
            </a:r>
            <a:r>
              <a:rPr lang="en-US" altLang="zh-CN" smtClean="0"/>
              <a:t>(host endian)</a:t>
            </a:r>
          </a:p>
          <a:p>
            <a:pPr marL="457200" lvl="1" indent="0">
              <a:buNone/>
            </a:pPr>
            <a:r>
              <a:rPr lang="en-US" altLang="zh-CN" sz="1800" err="1" smtClean="0"/>
              <a:t>struct</a:t>
            </a:r>
            <a:r>
              <a:rPr lang="en-US" altLang="zh-CN" sz="1800" smtClean="0"/>
              <a:t> </a:t>
            </a:r>
            <a:r>
              <a:rPr lang="en-US" altLang="zh-CN" sz="1800" err="1"/>
              <a:t>bpf_insn</a:t>
            </a:r>
            <a:r>
              <a:rPr lang="en-US" altLang="zh-CN" sz="1800"/>
              <a:t> {</a:t>
            </a:r>
          </a:p>
          <a:p>
            <a:pPr marL="457200" lvl="1" indent="0">
              <a:buNone/>
            </a:pPr>
            <a:r>
              <a:rPr lang="en-US" altLang="zh-CN" sz="1800"/>
              <a:t>        __u8    code;           /* opcode */</a:t>
            </a:r>
          </a:p>
          <a:p>
            <a:pPr marL="457200" lvl="1" indent="0">
              <a:buNone/>
            </a:pPr>
            <a:r>
              <a:rPr lang="en-US" altLang="zh-CN" sz="1800"/>
              <a:t>        __u8    dst_reg:4;      /* </a:t>
            </a:r>
            <a:r>
              <a:rPr lang="en-US" altLang="zh-CN" sz="1800" err="1"/>
              <a:t>dest</a:t>
            </a:r>
            <a:r>
              <a:rPr lang="en-US" altLang="zh-CN" sz="1800"/>
              <a:t> register */</a:t>
            </a:r>
          </a:p>
          <a:p>
            <a:pPr marL="457200" lvl="1" indent="0">
              <a:buNone/>
            </a:pPr>
            <a:r>
              <a:rPr lang="en-US" altLang="zh-CN" sz="1800"/>
              <a:t>        __u8    src_reg:4;      /* source register */</a:t>
            </a:r>
          </a:p>
          <a:p>
            <a:pPr marL="457200" lvl="1" indent="0">
              <a:buNone/>
            </a:pPr>
            <a:r>
              <a:rPr lang="en-US" altLang="zh-CN" sz="1800"/>
              <a:t>        __s16   off;            /* signed offset */</a:t>
            </a:r>
          </a:p>
          <a:p>
            <a:pPr marL="457200" lvl="1" indent="0">
              <a:buNone/>
            </a:pPr>
            <a:r>
              <a:rPr lang="en-US" altLang="zh-CN" sz="1800"/>
              <a:t>        __s32   </a:t>
            </a:r>
            <a:r>
              <a:rPr lang="en-US" altLang="zh-CN" sz="1800" err="1"/>
              <a:t>imm</a:t>
            </a:r>
            <a:r>
              <a:rPr lang="en-US" altLang="zh-CN" sz="1800"/>
              <a:t>;            /* signed immediate constant */</a:t>
            </a:r>
          </a:p>
          <a:p>
            <a:pPr marL="457200" lvl="1" indent="0">
              <a:buNone/>
            </a:pPr>
            <a:r>
              <a:rPr lang="en-US" altLang="zh-CN" sz="1800" smtClean="0"/>
              <a:t>};</a:t>
            </a:r>
          </a:p>
          <a:p>
            <a:pPr marL="457200" lvl="1" indent="0">
              <a:buNone/>
            </a:pPr>
            <a:endParaRPr lang="en-US" altLang="zh-CN" sz="1800" smtClean="0"/>
          </a:p>
          <a:p>
            <a:pPr marL="457200" lvl="1" indent="0">
              <a:buNone/>
            </a:pPr>
            <a:r>
              <a:rPr lang="en-US" altLang="zh-CN" sz="2000" smtClean="0"/>
              <a:t>BPF_LD</a:t>
            </a:r>
            <a:r>
              <a:rPr lang="zh-CN" altLang="en-US" sz="2000" smtClean="0"/>
              <a:t>：加载</a:t>
            </a:r>
            <a:r>
              <a:rPr lang="en-US" altLang="zh-CN" sz="2000" smtClean="0"/>
              <a:t>64-bits</a:t>
            </a:r>
            <a:r>
              <a:rPr lang="zh-CN" altLang="en-US" sz="2000" smtClean="0"/>
              <a:t>立即数（比如</a:t>
            </a:r>
            <a:r>
              <a:rPr lang="en-US" altLang="zh-CN" sz="2000" smtClean="0"/>
              <a:t>map_fd</a:t>
            </a:r>
            <a:r>
              <a:rPr lang="zh-CN" altLang="en-US" sz="2000" smtClean="0"/>
              <a:t>、</a:t>
            </a:r>
            <a:r>
              <a:rPr lang="en-US" altLang="zh-CN" sz="2000" smtClean="0"/>
              <a:t>map_value</a:t>
            </a:r>
            <a:r>
              <a:rPr lang="zh-CN" altLang="en-US" sz="2000"/>
              <a:t>等</a:t>
            </a:r>
            <a:r>
              <a:rPr lang="zh-CN" altLang="en-US" sz="2000" smtClean="0"/>
              <a:t>）</a:t>
            </a:r>
            <a:endParaRPr lang="en-US" altLang="zh-CN" sz="200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405207"/>
              </p:ext>
            </p:extLst>
          </p:nvPr>
        </p:nvGraphicFramePr>
        <p:xfrm>
          <a:off x="6610351" y="2032332"/>
          <a:ext cx="4750148" cy="3438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572"/>
                <a:gridCol w="3078576"/>
              </a:tblGrid>
              <a:tr h="415909">
                <a:tc>
                  <a:txBody>
                    <a:bodyPr/>
                    <a:lstStyle/>
                    <a:p>
                      <a:r>
                        <a:rPr lang="en-US" altLang="zh-CN" b="1" smtClean="0"/>
                        <a:t>class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description</a:t>
                      </a:r>
                      <a:endParaRPr lang="zh-CN" altLang="en-US"/>
                    </a:p>
                  </a:txBody>
                  <a:tcPr/>
                </a:tc>
              </a:tr>
              <a:tr h="377844">
                <a:tc>
                  <a:txBody>
                    <a:bodyPr/>
                    <a:lstStyle/>
                    <a:p>
                      <a:r>
                        <a:rPr lang="en-US" altLang="zh-CN" smtClean="0"/>
                        <a:t>BPF_LD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non-standard load</a:t>
                      </a:r>
                      <a:endParaRPr lang="zh-CN" altLang="en-US"/>
                    </a:p>
                  </a:txBody>
                  <a:tcPr/>
                </a:tc>
              </a:tr>
              <a:tr h="377844">
                <a:tc>
                  <a:txBody>
                    <a:bodyPr/>
                    <a:lstStyle/>
                    <a:p>
                      <a:r>
                        <a:rPr lang="en-US" altLang="zh-CN" smtClean="0"/>
                        <a:t>BPF_LDX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load</a:t>
                      </a:r>
                      <a:r>
                        <a:rPr lang="en-US" altLang="zh-CN" baseline="0" smtClean="0"/>
                        <a:t> into register</a:t>
                      </a:r>
                      <a:endParaRPr lang="zh-CN" altLang="en-US"/>
                    </a:p>
                  </a:txBody>
                  <a:tcPr/>
                </a:tc>
              </a:tr>
              <a:tr h="377844">
                <a:tc>
                  <a:txBody>
                    <a:bodyPr/>
                    <a:lstStyle/>
                    <a:p>
                      <a:r>
                        <a:rPr lang="en-US" altLang="zh-CN" smtClean="0"/>
                        <a:t>BPF_ST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store from immediate</a:t>
                      </a:r>
                      <a:endParaRPr lang="zh-CN" altLang="en-US"/>
                    </a:p>
                  </a:txBody>
                  <a:tcPr/>
                </a:tc>
              </a:tr>
              <a:tr h="377844">
                <a:tc>
                  <a:txBody>
                    <a:bodyPr/>
                    <a:lstStyle/>
                    <a:p>
                      <a:r>
                        <a:rPr lang="en-US" altLang="zh-CN" smtClean="0"/>
                        <a:t>BPF_STX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store from register</a:t>
                      </a:r>
                      <a:endParaRPr lang="zh-CN" altLang="en-US"/>
                    </a:p>
                  </a:txBody>
                  <a:tcPr/>
                </a:tc>
              </a:tr>
              <a:tr h="377844">
                <a:tc>
                  <a:txBody>
                    <a:bodyPr/>
                    <a:lstStyle/>
                    <a:p>
                      <a:r>
                        <a:rPr lang="en-US" altLang="zh-CN" smtClean="0"/>
                        <a:t>BPF_ALU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32-bits arithmetic</a:t>
                      </a:r>
                      <a:endParaRPr lang="zh-CN" altLang="en-US"/>
                    </a:p>
                  </a:txBody>
                  <a:tcPr/>
                </a:tc>
              </a:tr>
              <a:tr h="377844">
                <a:tc>
                  <a:txBody>
                    <a:bodyPr/>
                    <a:lstStyle/>
                    <a:p>
                      <a:r>
                        <a:rPr lang="en-US" altLang="zh-CN" smtClean="0"/>
                        <a:t>BPF_JMP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64-bits </a:t>
                      </a:r>
                      <a:r>
                        <a:rPr lang="en-US" altLang="zh-CN" baseline="0" smtClean="0"/>
                        <a:t>arithmetic and jump</a:t>
                      </a:r>
                      <a:endParaRPr lang="zh-CN" altLang="en-US"/>
                    </a:p>
                  </a:txBody>
                  <a:tcPr/>
                </a:tc>
              </a:tr>
              <a:tr h="377844">
                <a:tc>
                  <a:txBody>
                    <a:bodyPr/>
                    <a:lstStyle/>
                    <a:p>
                      <a:r>
                        <a:rPr lang="en-US" altLang="zh-CN" smtClean="0"/>
                        <a:t>BPF_JMP32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32-bits</a:t>
                      </a:r>
                      <a:r>
                        <a:rPr lang="en-US" altLang="zh-CN" baseline="0" smtClean="0"/>
                        <a:t> arithmetic and jump</a:t>
                      </a:r>
                      <a:endParaRPr lang="zh-CN" altLang="en-US"/>
                    </a:p>
                  </a:txBody>
                  <a:tcPr/>
                </a:tc>
              </a:tr>
              <a:tr h="377844">
                <a:tc>
                  <a:txBody>
                    <a:bodyPr/>
                    <a:lstStyle/>
                    <a:p>
                      <a:r>
                        <a:rPr lang="en-US" altLang="zh-CN" smtClean="0"/>
                        <a:t>BPF_ALU64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64-bits</a:t>
                      </a:r>
                      <a:r>
                        <a:rPr lang="en-US" altLang="zh-CN" baseline="0" smtClean="0"/>
                        <a:t> arithmetic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82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How: eBPF</a:t>
            </a:r>
            <a:r>
              <a:rPr lang="zh-CN" altLang="en-US" smtClean="0"/>
              <a:t>指令集</a:t>
            </a:r>
            <a:r>
              <a:rPr lang="en-US" altLang="zh-CN" smtClean="0"/>
              <a:t>(3)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03325"/>
          </a:xfrm>
        </p:spPr>
        <p:txBody>
          <a:bodyPr>
            <a:normAutofit/>
          </a:bodyPr>
          <a:lstStyle/>
          <a:p>
            <a:r>
              <a:rPr lang="en-US" altLang="zh-CN" smtClean="0"/>
              <a:t>ALU</a:t>
            </a:r>
            <a:r>
              <a:rPr lang="zh-CN" altLang="en-US" smtClean="0"/>
              <a:t>和</a:t>
            </a:r>
            <a:r>
              <a:rPr lang="en-US" altLang="zh-CN" smtClean="0"/>
              <a:t>ALU64</a:t>
            </a:r>
          </a:p>
          <a:p>
            <a:pPr lvl="1"/>
            <a:r>
              <a:rPr lang="en-US" altLang="zh-CN" smtClean="0"/>
              <a:t>ALU</a:t>
            </a:r>
            <a:r>
              <a:rPr lang="zh-CN" altLang="en-US" smtClean="0"/>
              <a:t>在</a:t>
            </a:r>
            <a:r>
              <a:rPr lang="en-US" altLang="zh-CN"/>
              <a:t>eBPF -mcpu=v3</a:t>
            </a:r>
            <a:r>
              <a:rPr lang="zh-CN" altLang="en-US"/>
              <a:t>中</a:t>
            </a:r>
            <a:r>
              <a:rPr lang="zh-CN" altLang="en-US" smtClean="0"/>
              <a:t>引入，</a:t>
            </a:r>
            <a:r>
              <a:rPr lang="zh-CN" altLang="en-US"/>
              <a:t>直接操作</a:t>
            </a:r>
            <a:r>
              <a:rPr lang="en-US" altLang="zh-CN"/>
              <a:t>32-bits</a:t>
            </a:r>
            <a:r>
              <a:rPr lang="zh-CN" altLang="en-US"/>
              <a:t>寄存器，减少</a:t>
            </a:r>
            <a:r>
              <a:rPr lang="en-US" altLang="zh-CN"/>
              <a:t>32-bits</a:t>
            </a:r>
            <a:r>
              <a:rPr lang="zh-CN" altLang="en-US"/>
              <a:t>和</a:t>
            </a:r>
            <a:r>
              <a:rPr lang="en-US" altLang="zh-CN"/>
              <a:t>64-bits</a:t>
            </a:r>
            <a:r>
              <a:rPr lang="zh-CN" altLang="en-US"/>
              <a:t>的相互</a:t>
            </a:r>
            <a:r>
              <a:rPr lang="zh-CN" altLang="en-US" smtClean="0"/>
              <a:t>转换</a:t>
            </a:r>
            <a:r>
              <a:rPr lang="zh-CN" altLang="en-US"/>
              <a:t>（</a:t>
            </a:r>
            <a:r>
              <a:rPr lang="en-US" altLang="zh-CN" smtClean="0"/>
              <a:t>JMP32</a:t>
            </a:r>
            <a:r>
              <a:rPr lang="zh-CN" altLang="en-US" smtClean="0"/>
              <a:t>条件跳转也是类似的）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/>
          </a:p>
          <a:p>
            <a:pPr lvl="1"/>
            <a:endParaRPr lang="en-US" altLang="zh-CN" smtClean="0"/>
          </a:p>
          <a:p>
            <a:pPr marL="457200" lvl="1" indent="0">
              <a:buNone/>
            </a:pPr>
            <a:endParaRPr lang="en-US" altLang="zh-CN" sz="180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042724" y="3028950"/>
            <a:ext cx="3599613" cy="318135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smtClean="0">
                <a:latin typeface="Calibri" panose="020F0502020204030204" pitchFamily="34" charset="0"/>
                <a:cs typeface="Calibri" panose="020F0502020204030204" pitchFamily="34" charset="0"/>
              </a:rPr>
              <a:t># clang -mcpu=v3 -O-2 -g -target bpf</a:t>
            </a:r>
          </a:p>
          <a:p>
            <a:pPr marL="0" indent="0">
              <a:buNone/>
            </a:pPr>
            <a:endParaRPr lang="en-US" altLang="zh-CN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pl-PL" altLang="zh-CN" sz="1800">
                <a:latin typeface="Calibri" panose="020F0502020204030204" pitchFamily="34" charset="0"/>
                <a:cs typeface="Calibri" panose="020F0502020204030204" pitchFamily="34" charset="0"/>
              </a:rPr>
              <a:t>; sum = a + b;</a:t>
            </a:r>
          </a:p>
          <a:p>
            <a:pPr marL="0" indent="0">
              <a:buNone/>
            </a:pPr>
            <a:r>
              <a:rPr lang="pl-PL" altLang="zh-CN" sz="1800">
                <a:latin typeface="Calibri" panose="020F0502020204030204" pitchFamily="34" charset="0"/>
                <a:cs typeface="Calibri" panose="020F0502020204030204" pitchFamily="34" charset="0"/>
              </a:rPr>
              <a:t>  12: (0c) w3 += w0</a:t>
            </a:r>
          </a:p>
          <a:p>
            <a:pPr marL="0" indent="0">
              <a:buNone/>
            </a:pPr>
            <a:r>
              <a:rPr lang="pl-PL" altLang="zh-CN" sz="1800">
                <a:latin typeface="Calibri" panose="020F0502020204030204" pitchFamily="34" charset="0"/>
                <a:cs typeface="Calibri" panose="020F0502020204030204" pitchFamily="34" charset="0"/>
              </a:rPr>
              <a:t>       0c 03 00 00 00 00 00 00</a:t>
            </a:r>
          </a:p>
          <a:p>
            <a:pPr marL="0" indent="0">
              <a:buNone/>
            </a:pPr>
            <a:r>
              <a:rPr lang="pl-PL" altLang="zh-CN" sz="1800">
                <a:latin typeface="Calibri" panose="020F0502020204030204" pitchFamily="34" charset="0"/>
                <a:cs typeface="Calibri" panose="020F0502020204030204" pitchFamily="34" charset="0"/>
              </a:rPr>
              <a:t>; if (sum)</a:t>
            </a:r>
          </a:p>
          <a:p>
            <a:pPr marL="0" indent="0">
              <a:buNone/>
            </a:pPr>
            <a:r>
              <a:rPr lang="pl-PL" altLang="zh-CN" sz="1800">
                <a:latin typeface="Calibri" panose="020F0502020204030204" pitchFamily="34" charset="0"/>
                <a:cs typeface="Calibri" panose="020F0502020204030204" pitchFamily="34" charset="0"/>
              </a:rPr>
              <a:t>  13: (16) if w3 == 0x0 goto pc+4</a:t>
            </a:r>
          </a:p>
          <a:p>
            <a:pPr marL="0" indent="0">
              <a:buNone/>
            </a:pPr>
            <a:r>
              <a:rPr lang="pl-PL" altLang="zh-CN" sz="1800">
                <a:latin typeface="Calibri" panose="020F0502020204030204" pitchFamily="34" charset="0"/>
                <a:cs typeface="Calibri" panose="020F0502020204030204" pitchFamily="34" charset="0"/>
              </a:rPr>
              <a:t>       16 03 04 00 00 00 00 00</a:t>
            </a:r>
          </a:p>
          <a:p>
            <a:pPr marL="0" indent="0">
              <a:buNone/>
            </a:pPr>
            <a:endParaRPr lang="en-US" altLang="zh-CN" sz="1800" smtClean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928924" y="3028950"/>
            <a:ext cx="6424876" cy="318135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>
                <a:latin typeface="Calibri" panose="020F0502020204030204" pitchFamily="34" charset="0"/>
                <a:cs typeface="Calibri" panose="020F0502020204030204" pitchFamily="34" charset="0"/>
              </a:rPr>
              <a:t># clang -mcpu=v2 -O-2 -g -target bpf</a:t>
            </a:r>
          </a:p>
          <a:p>
            <a:pPr marL="0" indent="0">
              <a:buNone/>
            </a:pPr>
            <a:endParaRPr lang="en-US" altLang="zh-CN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altLang="zh-CN" sz="1800">
                <a:latin typeface="Calibri" panose="020F0502020204030204" pitchFamily="34" charset="0"/>
                <a:cs typeface="Calibri" panose="020F0502020204030204" pitchFamily="34" charset="0"/>
              </a:rPr>
              <a:t>; sum = a + b;</a:t>
            </a:r>
          </a:p>
          <a:p>
            <a:pPr marL="0" indent="0">
              <a:buNone/>
            </a:pPr>
            <a:r>
              <a:rPr lang="pt-BR" altLang="zh-CN" sz="1800">
                <a:latin typeface="Calibri" panose="020F0502020204030204" pitchFamily="34" charset="0"/>
                <a:cs typeface="Calibri" panose="020F0502020204030204" pitchFamily="34" charset="0"/>
              </a:rPr>
              <a:t>  12: (0f) r3 += r0</a:t>
            </a:r>
          </a:p>
          <a:p>
            <a:pPr marL="0" indent="0">
              <a:buNone/>
            </a:pPr>
            <a:r>
              <a:rPr lang="pt-BR" altLang="zh-CN" sz="1800">
                <a:latin typeface="Calibri" panose="020F0502020204030204" pitchFamily="34" charset="0"/>
                <a:cs typeface="Calibri" panose="020F0502020204030204" pitchFamily="34" charset="0"/>
              </a:rPr>
              <a:t>       0f 03 00 00 00 00 00 00</a:t>
            </a:r>
          </a:p>
          <a:p>
            <a:pPr marL="0" indent="0">
              <a:buNone/>
            </a:pPr>
            <a:r>
              <a:rPr lang="pt-BR" altLang="zh-CN" sz="1800">
                <a:latin typeface="Calibri" panose="020F0502020204030204" pitchFamily="34" charset="0"/>
                <a:cs typeface="Calibri" panose="020F0502020204030204" pitchFamily="34" charset="0"/>
              </a:rPr>
              <a:t>  13: (bf) r1 = r3</a:t>
            </a:r>
          </a:p>
          <a:p>
            <a:pPr marL="0" indent="0">
              <a:buNone/>
            </a:pPr>
            <a:r>
              <a:rPr lang="pt-BR" altLang="zh-CN" sz="1800">
                <a:latin typeface="Calibri" panose="020F0502020204030204" pitchFamily="34" charset="0"/>
                <a:cs typeface="Calibri" panose="020F0502020204030204" pitchFamily="34" charset="0"/>
              </a:rPr>
              <a:t>       bf 31 00 00 00 00 00 00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7901112" y="3712602"/>
            <a:ext cx="3124409" cy="23810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altLang="zh-CN" sz="1800">
                <a:latin typeface="Calibri" panose="020F0502020204030204" pitchFamily="34" charset="0"/>
                <a:cs typeface="Calibri" panose="020F0502020204030204" pitchFamily="34" charset="0"/>
              </a:rPr>
              <a:t> 14: (67) r1 &lt;&lt;= 32</a:t>
            </a:r>
          </a:p>
          <a:p>
            <a:pPr marL="0" indent="0">
              <a:buNone/>
            </a:pPr>
            <a:r>
              <a:rPr lang="pt-BR" altLang="zh-CN" sz="1800">
                <a:latin typeface="Calibri" panose="020F0502020204030204" pitchFamily="34" charset="0"/>
                <a:cs typeface="Calibri" panose="020F0502020204030204" pitchFamily="34" charset="0"/>
              </a:rPr>
              <a:t>       67 01 00 00 20 00 00 00</a:t>
            </a:r>
          </a:p>
          <a:p>
            <a:pPr marL="0" indent="0">
              <a:buNone/>
            </a:pPr>
            <a:r>
              <a:rPr lang="pt-BR" altLang="zh-CN" sz="1800">
                <a:latin typeface="Calibri" panose="020F0502020204030204" pitchFamily="34" charset="0"/>
                <a:cs typeface="Calibri" panose="020F0502020204030204" pitchFamily="34" charset="0"/>
              </a:rPr>
              <a:t>  15: (77) r1 &gt;&gt;= 32</a:t>
            </a:r>
          </a:p>
          <a:p>
            <a:pPr marL="0" indent="0">
              <a:buNone/>
            </a:pPr>
            <a:r>
              <a:rPr lang="pt-BR" altLang="zh-CN" sz="1800">
                <a:latin typeface="Calibri" panose="020F0502020204030204" pitchFamily="34" charset="0"/>
                <a:cs typeface="Calibri" panose="020F0502020204030204" pitchFamily="34" charset="0"/>
              </a:rPr>
              <a:t>       77 01 00 00 20 00 00 00</a:t>
            </a:r>
          </a:p>
          <a:p>
            <a:pPr marL="0" indent="0">
              <a:buNone/>
            </a:pPr>
            <a:r>
              <a:rPr lang="pt-BR" altLang="zh-CN" sz="1800">
                <a:latin typeface="Calibri" panose="020F0502020204030204" pitchFamily="34" charset="0"/>
                <a:cs typeface="Calibri" panose="020F0502020204030204" pitchFamily="34" charset="0"/>
              </a:rPr>
              <a:t>; if (sum)</a:t>
            </a:r>
          </a:p>
          <a:p>
            <a:pPr marL="0" indent="0">
              <a:buNone/>
            </a:pPr>
            <a:r>
              <a:rPr lang="pt-BR" altLang="zh-CN" sz="1800">
                <a:latin typeface="Calibri" panose="020F0502020204030204" pitchFamily="34" charset="0"/>
                <a:cs typeface="Calibri" panose="020F0502020204030204" pitchFamily="34" charset="0"/>
              </a:rPr>
              <a:t>  16: (15) if r1 == 0x0 goto pc+4</a:t>
            </a:r>
          </a:p>
          <a:p>
            <a:pPr marL="0" indent="0">
              <a:buNone/>
            </a:pPr>
            <a:endParaRPr lang="en-US" altLang="zh-CN" sz="1800" smtClean="0"/>
          </a:p>
        </p:txBody>
      </p:sp>
    </p:spTree>
    <p:extLst>
      <p:ext uri="{BB962C8B-B14F-4D97-AF65-F5344CB8AC3E}">
        <p14:creationId xmlns:p14="http://schemas.microsoft.com/office/powerpoint/2010/main" val="239604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How: eBPF</a:t>
            </a:r>
            <a:r>
              <a:rPr lang="zh-CN" altLang="en-US" smtClean="0"/>
              <a:t>指令集</a:t>
            </a:r>
            <a:r>
              <a:rPr lang="en-US" altLang="zh-CN" smtClean="0"/>
              <a:t>(4)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mtClean="0"/>
              <a:t>例子</a:t>
            </a:r>
            <a:endParaRPr lang="en-US" altLang="zh-CN" smtClean="0"/>
          </a:p>
          <a:p>
            <a:pPr lvl="1"/>
            <a:r>
              <a:rPr lang="en-US" altLang="zh-CN" smtClean="0"/>
              <a:t>BPF_LDX_MEM(BPF_DW, R1, R10, -8)</a:t>
            </a:r>
            <a:r>
              <a:rPr lang="zh-CN" altLang="en-US" smtClean="0"/>
              <a:t>：</a:t>
            </a:r>
            <a:r>
              <a:rPr lang="en-US" altLang="zh-CN" smtClean="0"/>
              <a:t>r1 = *(u64 *)(r10 - 8)</a:t>
            </a:r>
          </a:p>
          <a:p>
            <a:pPr lvl="1"/>
            <a:endParaRPr lang="en-US" altLang="zh-CN" smtClean="0"/>
          </a:p>
          <a:p>
            <a:pPr lvl="1"/>
            <a:r>
              <a:rPr lang="en-US" altLang="zh-CN" smtClean="0"/>
              <a:t>BPF_ALU32_IMM(BPF_ADD, R1, 100)</a:t>
            </a:r>
            <a:r>
              <a:rPr lang="zh-CN" altLang="en-US" smtClean="0"/>
              <a:t>：</a:t>
            </a:r>
            <a:r>
              <a:rPr lang="en-US" altLang="zh-CN" smtClean="0"/>
              <a:t>w1 += 100</a:t>
            </a:r>
          </a:p>
          <a:p>
            <a:pPr lvl="1"/>
            <a:endParaRPr lang="en-US" altLang="zh-CN" smtClean="0"/>
          </a:p>
          <a:p>
            <a:pPr lvl="1"/>
            <a:r>
              <a:rPr lang="en-US" altLang="zh-CN" smtClean="0"/>
              <a:t>BPF_ST_MEM(BPF_W, R10, -12, 0x00667062)</a:t>
            </a:r>
            <a:r>
              <a:rPr lang="zh-CN" altLang="en-US" smtClean="0"/>
              <a:t>：</a:t>
            </a:r>
            <a:r>
              <a:rPr lang="en-US" altLang="zh-CN" smtClean="0"/>
              <a:t>*(u32 *)(r10 - 12) = 0x00667062</a:t>
            </a:r>
          </a:p>
          <a:p>
            <a:pPr lvl="1"/>
            <a:endParaRPr lang="en-US" altLang="zh-CN" smtClean="0"/>
          </a:p>
          <a:p>
            <a:pPr lvl="1"/>
            <a:r>
              <a:rPr lang="en-US" altLang="zh-CN" smtClean="0"/>
              <a:t>BPF_STX_MEM(BPF_DW, R10, R9, -32)</a:t>
            </a:r>
            <a:r>
              <a:rPr lang="zh-CN" altLang="en-US" smtClean="0"/>
              <a:t>：</a:t>
            </a:r>
            <a:r>
              <a:rPr lang="en-US" altLang="zh-CN" smtClean="0"/>
              <a:t>*(u64 *)(r10 - 32) = r9</a:t>
            </a:r>
          </a:p>
          <a:p>
            <a:pPr lvl="1"/>
            <a:endParaRPr lang="en-US" altLang="zh-CN" smtClean="0"/>
          </a:p>
          <a:p>
            <a:pPr lvl="1"/>
            <a:r>
              <a:rPr lang="en-US" altLang="zh-CN" smtClean="0"/>
              <a:t>BPF_JMP_REG(BPF_JNE, R0, R6, 12)</a:t>
            </a:r>
            <a:r>
              <a:rPr lang="zh-CN" altLang="en-US" smtClean="0"/>
              <a:t>：</a:t>
            </a:r>
            <a:r>
              <a:rPr lang="en-US" altLang="zh-CN" smtClean="0"/>
              <a:t>if (r0 != r6) goto PC + 12</a:t>
            </a:r>
          </a:p>
          <a:p>
            <a:pPr lvl="1"/>
            <a:endParaRPr lang="en-US" altLang="zh-CN" smtClean="0"/>
          </a:p>
          <a:p>
            <a:pPr lvl="1"/>
            <a:r>
              <a:rPr lang="en-US" altLang="zh-CN" smtClean="0"/>
              <a:t>BPF_RAW_INSN(BPF_JMP | BPF_CALL, 0, 0, 0, 6)</a:t>
            </a:r>
            <a:r>
              <a:rPr lang="zh-CN" altLang="en-US" smtClean="0"/>
              <a:t>：调用</a:t>
            </a:r>
            <a:r>
              <a:rPr lang="en-US" altLang="zh-CN" smtClean="0"/>
              <a:t>bpf_trace_printk helper</a:t>
            </a:r>
          </a:p>
          <a:p>
            <a:pPr marL="457200" lvl="1" indent="0">
              <a:buNone/>
            </a:pPr>
            <a:endParaRPr lang="en-US" altLang="zh-CN" smtClean="0"/>
          </a:p>
          <a:p>
            <a:pPr lvl="1"/>
            <a:r>
              <a:rPr lang="en-US" altLang="zh-CN" smtClean="0"/>
              <a:t>BPF_LD_IMM64_RAW(R1</a:t>
            </a:r>
            <a:r>
              <a:rPr lang="en-US" altLang="zh-CN"/>
              <a:t>, BPF_PSEUDO_MAP_FD, </a:t>
            </a:r>
            <a:r>
              <a:rPr lang="en-US" altLang="zh-CN" smtClean="0"/>
              <a:t>4)</a:t>
            </a:r>
            <a:r>
              <a:rPr lang="zh-CN" altLang="en-US" smtClean="0"/>
              <a:t>：</a:t>
            </a:r>
            <a:r>
              <a:rPr lang="en-US" altLang="zh-CN" smtClean="0"/>
              <a:t>r1 = map fd 1</a:t>
            </a:r>
            <a:r>
              <a:rPr lang="zh-CN" altLang="en-US" smtClean="0"/>
              <a:t>（</a:t>
            </a:r>
            <a:r>
              <a:rPr lang="en-US" altLang="zh-CN" smtClean="0"/>
              <a:t>16</a:t>
            </a:r>
            <a:r>
              <a:rPr lang="zh-CN" altLang="en-US" smtClean="0"/>
              <a:t>字节指令）</a:t>
            </a:r>
            <a:endParaRPr lang="en-US" altLang="zh-CN"/>
          </a:p>
          <a:p>
            <a:pPr lvl="1"/>
            <a:endParaRPr lang="en-US" altLang="zh-CN" smtClean="0"/>
          </a:p>
          <a:p>
            <a:pPr marL="457200" lvl="1" indent="0">
              <a:buNone/>
            </a:pP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06309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How: JIT</a:t>
            </a:r>
            <a:r>
              <a:rPr lang="zh-CN" altLang="en-US" smtClean="0"/>
              <a:t>的过程</a:t>
            </a:r>
            <a:r>
              <a:rPr lang="en-US" altLang="zh-CN" smtClean="0"/>
              <a:t>(1)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寄存器映射</a:t>
            </a:r>
            <a:endParaRPr lang="en-US" altLang="zh-CN" smtClean="0"/>
          </a:p>
          <a:p>
            <a:pPr lvl="1"/>
            <a:r>
              <a:rPr lang="en-US" altLang="zh-CN" smtClean="0"/>
              <a:t>eBPF</a:t>
            </a:r>
            <a:r>
              <a:rPr lang="zh-CN" altLang="en-US" smtClean="0"/>
              <a:t>寄存器 </a:t>
            </a:r>
            <a:r>
              <a:rPr lang="en-US" altLang="zh-CN" smtClean="0"/>
              <a:t>-&gt; ARM64</a:t>
            </a:r>
            <a:r>
              <a:rPr lang="zh-CN" altLang="en-US" smtClean="0"/>
              <a:t>寄存器</a:t>
            </a:r>
            <a:endParaRPr lang="en-US" altLang="zh-CN" smtClean="0"/>
          </a:p>
          <a:p>
            <a:r>
              <a:rPr lang="zh-CN" altLang="en-US" smtClean="0"/>
              <a:t>计算出使用的指令数量</a:t>
            </a:r>
            <a:endParaRPr lang="en-US" altLang="zh-CN" smtClean="0"/>
          </a:p>
          <a:p>
            <a:pPr lvl="1"/>
            <a:r>
              <a:rPr lang="zh-CN" altLang="en-US" smtClean="0"/>
              <a:t>生成</a:t>
            </a:r>
            <a:r>
              <a:rPr lang="en-US" altLang="zh-CN" smtClean="0"/>
              <a:t>prologue</a:t>
            </a:r>
            <a:r>
              <a:rPr lang="zh-CN" altLang="en-US" smtClean="0"/>
              <a:t>：压栈、</a:t>
            </a:r>
            <a:r>
              <a:rPr lang="zh-CN" altLang="en-US" smtClean="0"/>
              <a:t>保存</a:t>
            </a:r>
            <a:r>
              <a:rPr lang="en-US" altLang="zh-CN" smtClean="0"/>
              <a:t>callee-saved</a:t>
            </a:r>
            <a:r>
              <a:rPr lang="zh-CN" altLang="en-US" smtClean="0"/>
              <a:t>寄存器</a:t>
            </a:r>
            <a:r>
              <a:rPr lang="zh-CN" altLang="en-US" smtClean="0"/>
              <a:t>、生成栈空间</a:t>
            </a:r>
            <a:endParaRPr lang="en-US" altLang="zh-CN" smtClean="0"/>
          </a:p>
          <a:p>
            <a:pPr lvl="1"/>
            <a:r>
              <a:rPr lang="zh-CN" altLang="en-US" smtClean="0"/>
              <a:t>生成</a:t>
            </a:r>
            <a:r>
              <a:rPr lang="en-US" altLang="zh-CN" smtClean="0"/>
              <a:t>body</a:t>
            </a:r>
            <a:r>
              <a:rPr lang="zh-CN" altLang="en-US" smtClean="0"/>
              <a:t>：逐条指令翻译、添加异常访问处理表</a:t>
            </a:r>
            <a:endParaRPr lang="en-US" altLang="zh-CN"/>
          </a:p>
          <a:p>
            <a:pPr lvl="1"/>
            <a:r>
              <a:rPr lang="zh-CN" altLang="en-US" smtClean="0"/>
              <a:t>生成</a:t>
            </a:r>
            <a:r>
              <a:rPr lang="en-US" altLang="zh-CN" smtClean="0"/>
              <a:t>epilogue</a:t>
            </a:r>
            <a:r>
              <a:rPr lang="zh-CN" altLang="en-US" smtClean="0"/>
              <a:t>：退栈、</a:t>
            </a:r>
            <a:r>
              <a:rPr lang="zh-CN" altLang="en-US" smtClean="0"/>
              <a:t>恢复</a:t>
            </a:r>
            <a:r>
              <a:rPr lang="en-US" altLang="zh-CN" smtClean="0"/>
              <a:t>callee-saved</a:t>
            </a:r>
            <a:r>
              <a:rPr lang="zh-CN" altLang="en-US" smtClean="0"/>
              <a:t>寄存器</a:t>
            </a:r>
            <a:r>
              <a:rPr lang="zh-CN" altLang="en-US" smtClean="0"/>
              <a:t>、返回到调用者</a:t>
            </a:r>
            <a:endParaRPr lang="en-US" altLang="zh-CN" smtClean="0"/>
          </a:p>
          <a:p>
            <a:r>
              <a:rPr lang="zh-CN" altLang="en-US" smtClean="0"/>
              <a:t>分配内存</a:t>
            </a:r>
            <a:endParaRPr lang="en-US" altLang="zh-CN" smtClean="0"/>
          </a:p>
          <a:p>
            <a:pPr lvl="1"/>
            <a:r>
              <a:rPr lang="zh-CN" altLang="en-US" smtClean="0"/>
              <a:t>包括：指令数量 </a:t>
            </a:r>
            <a:r>
              <a:rPr lang="en-US" altLang="zh-CN" smtClean="0"/>
              <a:t>+ </a:t>
            </a:r>
            <a:r>
              <a:rPr lang="zh-CN" altLang="en-US" smtClean="0"/>
              <a:t>异常访问处理表</a:t>
            </a:r>
            <a:endParaRPr lang="en-US" altLang="zh-CN"/>
          </a:p>
          <a:p>
            <a:r>
              <a:rPr lang="zh-CN" altLang="en-US" smtClean="0"/>
              <a:t>实际生成具体的指令</a:t>
            </a:r>
            <a:r>
              <a:rPr lang="en-US" altLang="zh-CN" smtClean="0"/>
              <a:t>+</a:t>
            </a:r>
            <a:r>
              <a:rPr lang="zh-CN" altLang="en-US" smtClean="0"/>
              <a:t>异常访问处理表</a:t>
            </a:r>
            <a:endParaRPr lang="en-US" altLang="zh-CN" smtClean="0"/>
          </a:p>
          <a:p>
            <a:pPr lvl="1"/>
            <a:r>
              <a:rPr lang="zh-CN" altLang="en-US" smtClean="0"/>
              <a:t>生成</a:t>
            </a:r>
            <a:r>
              <a:rPr lang="en-US" altLang="zh-CN" smtClean="0"/>
              <a:t>prologue/body/epilogue</a:t>
            </a:r>
          </a:p>
        </p:txBody>
      </p:sp>
    </p:spTree>
    <p:extLst>
      <p:ext uri="{BB962C8B-B14F-4D97-AF65-F5344CB8AC3E}">
        <p14:creationId xmlns:p14="http://schemas.microsoft.com/office/powerpoint/2010/main" val="409442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1">
                <a:lumMod val="75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100000">
              <a:srgbClr val="F0F4FA"/>
            </a:gs>
            <a:gs pos="79000">
              <a:schemeClr val="accent1">
                <a:lumMod val="20000"/>
                <a:lumOff val="80000"/>
              </a:schemeClr>
            </a:gs>
          </a:gsLst>
          <a:lin ang="1200000" scaled="0"/>
          <a:tileRect/>
        </a:gradFill>
        <a:ln>
          <a:noFill/>
        </a:ln>
      </a:spPr>
      <a:bodyPr rtlCol="0" anchor="ctr"/>
      <a:lstStyle>
        <a:defPPr algn="ctr">
          <a:defRPr sz="5800" dirty="0">
            <a:latin typeface="思源黑体 CN Bold" panose="020B0800000000000000" pitchFamily="34" charset="-122"/>
            <a:ea typeface="思源黑体 CN Bold" panose="020B0800000000000000" pitchFamily="34" charset="-122"/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首届eBPF大会ppt模板4.1</Template>
  <TotalTime>75059</TotalTime>
  <Words>3729</Words>
  <Application>Microsoft Office PowerPoint</Application>
  <PresentationFormat>宽屏</PresentationFormat>
  <Paragraphs>507</Paragraphs>
  <Slides>22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Source Han Sans CN Bold</vt:lpstr>
      <vt:lpstr>Source Han Sans CN Heavy</vt:lpstr>
      <vt:lpstr>Source Han Sans CN Regular</vt:lpstr>
      <vt:lpstr>YouSheBiaoTiYuan</vt:lpstr>
      <vt:lpstr>等线</vt:lpstr>
      <vt:lpstr>思源宋体 CN Heavy</vt:lpstr>
      <vt:lpstr>宋体</vt:lpstr>
      <vt:lpstr>Arial</vt:lpstr>
      <vt:lpstr>Calibri</vt:lpstr>
      <vt:lpstr>Office 主题​​</vt:lpstr>
      <vt:lpstr>自定义设计方案</vt:lpstr>
      <vt:lpstr>ARM64 eBPF JIT社区现状</vt:lpstr>
      <vt:lpstr>议题</vt:lpstr>
      <vt:lpstr>What: 简单的解释</vt:lpstr>
      <vt:lpstr>What: 翻译的结果</vt:lpstr>
      <vt:lpstr>How: eBPF指令集(1)</vt:lpstr>
      <vt:lpstr>How: eBPF指令集(2)</vt:lpstr>
      <vt:lpstr>How: eBPF指令集(3)</vt:lpstr>
      <vt:lpstr>How: eBPF指令集(4)</vt:lpstr>
      <vt:lpstr>How: JIT的过程(1)</vt:lpstr>
      <vt:lpstr>How: JIT的过程(2)</vt:lpstr>
      <vt:lpstr>How: JIT的过程(3)</vt:lpstr>
      <vt:lpstr>How: 支持函数调用(bpf call)</vt:lpstr>
      <vt:lpstr>How: bpf异常访问表</vt:lpstr>
      <vt:lpstr>How: 函数调用+异常访问表例子(1)</vt:lpstr>
      <vt:lpstr>How: 函数调用+异常访问表例子(2)</vt:lpstr>
      <vt:lpstr>How: 函数调用+异常访问表例子(3)</vt:lpstr>
      <vt:lpstr>How: 原子操作</vt:lpstr>
      <vt:lpstr>How: kfunc (unstable helper)</vt:lpstr>
      <vt:lpstr>How: 原子操作+kfunc的例子(1)</vt:lpstr>
      <vt:lpstr>How: bpf trampoline</vt:lpstr>
      <vt:lpstr>Where - Todo for ARM64 eBPF JIT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eBPF ARM64 JIT介绍</dc:title>
  <dc:creator>houtao (A)</dc:creator>
  <cp:lastModifiedBy>houtao (A)</cp:lastModifiedBy>
  <cp:revision>768</cp:revision>
  <dcterms:created xsi:type="dcterms:W3CDTF">2022-03-29T07:41:01Z</dcterms:created>
  <dcterms:modified xsi:type="dcterms:W3CDTF">2022-11-08T12:25:45Z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(3)Oj3y957elazmtEB7kkizLmkm/P2XOobPHBlBVq5guUStFrQ8kEQfb4VKf2Op5E0WBXHz0Jp+
Z9TYcOwM523sdf6MOMU3if47eVaBgzx70HOugsy9dsN0tCTSKF+QclY69jXfqdroG7WvnPB1
YihE18Au269u7w4ecnhN6CWDK2bD6gIGhyVPI9H82ZEhs4S0V2rnWPWMuNfTjzUV4RNMJq6X
9fiP1wQnKAQ9zUK17n</vt:lpwstr>
  </property>
  <property fmtid="{D5CDD505-2E9C-101B-9397-08002B2CF9AE}" pid="3" name="_2015_ms_pID_7253431">
    <vt:lpwstr>fAwaL/oobrwGfRJp0PECWUWplmumXpJILxr7PJ77/D2hJe1yDNrAIB
MNGNbyV+UqRJYrIDwuOJGV+B8ArfIF6sRD0wrwyMsiVTPE5EaITanTmEmIvlk+2yxlGEEr4q
ooms+Tc4Fbz8FGiN7dkkEU3/ZyWgplRd7Mmcjo003LBWLyE0gKSbn5Foxt5rGUoMGA8HPtmc
ZJg/wnUCZx6riIAgG5axLJTc3eKMhu4fmpr4</vt:lpwstr>
  </property>
  <property fmtid="{D5CDD505-2E9C-101B-9397-08002B2CF9AE}" pid="4" name="_2015_ms_pID_7253432">
    <vt:lpwstr>BA==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1665450637</vt:lpwstr>
  </property>
</Properties>
</file>