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8" r:id="rId2"/>
    <p:sldId id="270" r:id="rId3"/>
    <p:sldId id="272" r:id="rId4"/>
    <p:sldId id="273" r:id="rId5"/>
    <p:sldId id="282" r:id="rId6"/>
    <p:sldId id="274" r:id="rId7"/>
    <p:sldId id="275" r:id="rId8"/>
    <p:sldId id="276" r:id="rId9"/>
    <p:sldId id="277" r:id="rId10"/>
    <p:sldId id="278" r:id="rId11"/>
    <p:sldId id="279" r:id="rId12"/>
    <p:sldId id="281" r:id="rId13"/>
    <p:sldId id="283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3633"/>
    <a:srgbClr val="F8B200"/>
    <a:srgbClr val="E09E28"/>
    <a:srgbClr val="EBC175"/>
    <a:srgbClr val="A6A6A6"/>
    <a:srgbClr val="F3F4F2"/>
    <a:srgbClr val="E2E4E0"/>
    <a:srgbClr val="D1D4CD"/>
    <a:srgbClr val="FFFFFF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8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2CE24-4B9A-4FC6-8BD2-43C06B17E144}" type="datetimeFigureOut">
              <a:rPr lang="zh-CN" altLang="en-US" smtClean="0"/>
              <a:t>2022/11/7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8271F-3D77-4A4A-A647-15438535353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2CE24-4B9A-4FC6-8BD2-43C06B17E144}" type="datetimeFigureOut">
              <a:rPr lang="zh-CN" altLang="en-US" smtClean="0"/>
              <a:t>2022/11/7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8271F-3D77-4A4A-A647-15438535353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2CE24-4B9A-4FC6-8BD2-43C06B17E144}" type="datetimeFigureOut">
              <a:rPr lang="zh-CN" altLang="en-US" smtClean="0"/>
              <a:t>2022/11/7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8271F-3D77-4A4A-A647-15438535353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2CE24-4B9A-4FC6-8BD2-43C06B17E144}" type="datetimeFigureOut">
              <a:rPr lang="zh-CN" altLang="en-US" smtClean="0"/>
              <a:t>2022/11/7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8271F-3D77-4A4A-A647-15438535353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2CE24-4B9A-4FC6-8BD2-43C06B17E144}" type="datetimeFigureOut">
              <a:rPr lang="zh-CN" altLang="en-US" smtClean="0"/>
              <a:t>2022/11/7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8271F-3D77-4A4A-A647-15438535353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2CE24-4B9A-4FC6-8BD2-43C06B17E144}" type="datetimeFigureOut">
              <a:rPr lang="zh-CN" altLang="en-US" smtClean="0"/>
              <a:t>2022/11/7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8271F-3D77-4A4A-A647-15438535353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2CE24-4B9A-4FC6-8BD2-43C06B17E144}" type="datetimeFigureOut">
              <a:rPr lang="zh-CN" altLang="en-US" smtClean="0"/>
              <a:t>2022/11/7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8271F-3D77-4A4A-A647-15438535353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2CE24-4B9A-4FC6-8BD2-43C06B17E144}" type="datetimeFigureOut">
              <a:rPr lang="zh-CN" altLang="en-US" smtClean="0"/>
              <a:t>2022/11/7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8271F-3D77-4A4A-A647-15438535353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2CE24-4B9A-4FC6-8BD2-43C06B17E144}" type="datetimeFigureOut">
              <a:rPr lang="zh-CN" altLang="en-US" smtClean="0"/>
              <a:t>2022/11/7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8271F-3D77-4A4A-A647-15438535353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2CE24-4B9A-4FC6-8BD2-43C06B17E144}" type="datetimeFigureOut">
              <a:rPr lang="zh-CN" altLang="en-US" smtClean="0"/>
              <a:t>2022/11/7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8271F-3D77-4A4A-A647-15438535353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2CE24-4B9A-4FC6-8BD2-43C06B17E144}" type="datetimeFigureOut">
              <a:rPr lang="zh-CN" altLang="en-US" smtClean="0"/>
              <a:t>2022/11/7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8271F-3D77-4A4A-A647-15438535353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62CE24-4B9A-4FC6-8BD2-43C06B17E144}" type="datetimeFigureOut">
              <a:rPr lang="zh-CN" altLang="en-US" smtClean="0"/>
              <a:t>2022/11/7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78271F-3D77-4A4A-A647-15438535353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hyperlink" Target="https://www.ebpftravel.com/" TargetMode="External"/><Relationship Id="rId9" Type="http://schemas.openxmlformats.org/officeDocument/2006/relationships/image" Target="../media/image7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22.svg"/><Relationship Id="rId3" Type="http://schemas.openxmlformats.org/officeDocument/2006/relationships/image" Target="../media/image18.svg"/><Relationship Id="rId7" Type="http://schemas.openxmlformats.org/officeDocument/2006/relationships/image" Target="../media/image9.svg"/><Relationship Id="rId12" Type="http://schemas.openxmlformats.org/officeDocument/2006/relationships/image" Target="../media/image10.png"/><Relationship Id="rId17" Type="http://schemas.openxmlformats.org/officeDocument/2006/relationships/image" Target="../media/image26.svg"/><Relationship Id="rId2" Type="http://schemas.openxmlformats.org/officeDocument/2006/relationships/image" Target="../media/image7.png"/><Relationship Id="rId16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20.svg"/><Relationship Id="rId5" Type="http://schemas.openxmlformats.org/officeDocument/2006/relationships/image" Target="../media/image5.png"/><Relationship Id="rId15" Type="http://schemas.openxmlformats.org/officeDocument/2006/relationships/image" Target="../media/image24.svg"/><Relationship Id="rId10" Type="http://schemas.openxmlformats.org/officeDocument/2006/relationships/image" Target="../media/image9.png"/><Relationship Id="rId4" Type="http://schemas.openxmlformats.org/officeDocument/2006/relationships/image" Target="../media/image1.png"/><Relationship Id="rId9" Type="http://schemas.openxmlformats.org/officeDocument/2006/relationships/image" Target="../media/image7.svg"/><Relationship Id="rId1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22.svg"/><Relationship Id="rId3" Type="http://schemas.openxmlformats.org/officeDocument/2006/relationships/image" Target="../media/image18.svg"/><Relationship Id="rId7" Type="http://schemas.openxmlformats.org/officeDocument/2006/relationships/image" Target="../media/image9.svg"/><Relationship Id="rId12" Type="http://schemas.openxmlformats.org/officeDocument/2006/relationships/image" Target="../media/image10.png"/><Relationship Id="rId17" Type="http://schemas.openxmlformats.org/officeDocument/2006/relationships/image" Target="../media/image26.svg"/><Relationship Id="rId2" Type="http://schemas.openxmlformats.org/officeDocument/2006/relationships/image" Target="../media/image7.png"/><Relationship Id="rId16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20.svg"/><Relationship Id="rId5" Type="http://schemas.openxmlformats.org/officeDocument/2006/relationships/image" Target="../media/image5.png"/><Relationship Id="rId15" Type="http://schemas.openxmlformats.org/officeDocument/2006/relationships/image" Target="../media/image24.svg"/><Relationship Id="rId10" Type="http://schemas.openxmlformats.org/officeDocument/2006/relationships/image" Target="../media/image9.png"/><Relationship Id="rId4" Type="http://schemas.openxmlformats.org/officeDocument/2006/relationships/image" Target="../media/image1.png"/><Relationship Id="rId9" Type="http://schemas.openxmlformats.org/officeDocument/2006/relationships/image" Target="../media/image7.svg"/><Relationship Id="rId1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22.svg"/><Relationship Id="rId18" Type="http://schemas.openxmlformats.org/officeDocument/2006/relationships/image" Target="../media/image24.png"/><Relationship Id="rId3" Type="http://schemas.openxmlformats.org/officeDocument/2006/relationships/image" Target="../media/image18.svg"/><Relationship Id="rId7" Type="http://schemas.openxmlformats.org/officeDocument/2006/relationships/image" Target="../media/image9.svg"/><Relationship Id="rId12" Type="http://schemas.openxmlformats.org/officeDocument/2006/relationships/image" Target="../media/image10.png"/><Relationship Id="rId17" Type="http://schemas.openxmlformats.org/officeDocument/2006/relationships/image" Target="../media/image26.svg"/><Relationship Id="rId2" Type="http://schemas.openxmlformats.org/officeDocument/2006/relationships/image" Target="../media/image7.png"/><Relationship Id="rId16" Type="http://schemas.openxmlformats.org/officeDocument/2006/relationships/image" Target="../media/image12.png"/><Relationship Id="rId20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20.svg"/><Relationship Id="rId5" Type="http://schemas.openxmlformats.org/officeDocument/2006/relationships/image" Target="../media/image5.png"/><Relationship Id="rId15" Type="http://schemas.openxmlformats.org/officeDocument/2006/relationships/image" Target="../media/image24.svg"/><Relationship Id="rId10" Type="http://schemas.openxmlformats.org/officeDocument/2006/relationships/image" Target="../media/image9.png"/><Relationship Id="rId19" Type="http://schemas.openxmlformats.org/officeDocument/2006/relationships/image" Target="../media/image25.png"/><Relationship Id="rId4" Type="http://schemas.openxmlformats.org/officeDocument/2006/relationships/image" Target="../media/image1.png"/><Relationship Id="rId9" Type="http://schemas.openxmlformats.org/officeDocument/2006/relationships/image" Target="../media/image7.svg"/><Relationship Id="rId1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22.svg"/><Relationship Id="rId3" Type="http://schemas.openxmlformats.org/officeDocument/2006/relationships/image" Target="../media/image18.svg"/><Relationship Id="rId7" Type="http://schemas.openxmlformats.org/officeDocument/2006/relationships/image" Target="../media/image9.svg"/><Relationship Id="rId12" Type="http://schemas.openxmlformats.org/officeDocument/2006/relationships/image" Target="../media/image10.png"/><Relationship Id="rId17" Type="http://schemas.openxmlformats.org/officeDocument/2006/relationships/image" Target="../media/image26.svg"/><Relationship Id="rId2" Type="http://schemas.openxmlformats.org/officeDocument/2006/relationships/image" Target="../media/image7.png"/><Relationship Id="rId16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20.svg"/><Relationship Id="rId5" Type="http://schemas.openxmlformats.org/officeDocument/2006/relationships/image" Target="../media/image5.png"/><Relationship Id="rId15" Type="http://schemas.openxmlformats.org/officeDocument/2006/relationships/image" Target="../media/image24.svg"/><Relationship Id="rId10" Type="http://schemas.openxmlformats.org/officeDocument/2006/relationships/image" Target="../media/image9.png"/><Relationship Id="rId4" Type="http://schemas.openxmlformats.org/officeDocument/2006/relationships/image" Target="../media/image1.png"/><Relationship Id="rId9" Type="http://schemas.openxmlformats.org/officeDocument/2006/relationships/image" Target="../media/image7.svg"/><Relationship Id="rId1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22.svg"/><Relationship Id="rId18" Type="http://schemas.openxmlformats.org/officeDocument/2006/relationships/image" Target="../media/image13.png"/><Relationship Id="rId3" Type="http://schemas.openxmlformats.org/officeDocument/2006/relationships/image" Target="../media/image18.svg"/><Relationship Id="rId7" Type="http://schemas.openxmlformats.org/officeDocument/2006/relationships/image" Target="../media/image9.svg"/><Relationship Id="rId12" Type="http://schemas.openxmlformats.org/officeDocument/2006/relationships/image" Target="../media/image10.png"/><Relationship Id="rId17" Type="http://schemas.openxmlformats.org/officeDocument/2006/relationships/image" Target="../media/image26.svg"/><Relationship Id="rId2" Type="http://schemas.openxmlformats.org/officeDocument/2006/relationships/image" Target="../media/image7.png"/><Relationship Id="rId16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20.svg"/><Relationship Id="rId5" Type="http://schemas.openxmlformats.org/officeDocument/2006/relationships/image" Target="../media/image5.png"/><Relationship Id="rId15" Type="http://schemas.openxmlformats.org/officeDocument/2006/relationships/image" Target="../media/image24.svg"/><Relationship Id="rId10" Type="http://schemas.openxmlformats.org/officeDocument/2006/relationships/image" Target="../media/image9.png"/><Relationship Id="rId4" Type="http://schemas.openxmlformats.org/officeDocument/2006/relationships/image" Target="../media/image1.png"/><Relationship Id="rId9" Type="http://schemas.openxmlformats.org/officeDocument/2006/relationships/image" Target="../media/image7.svg"/><Relationship Id="rId1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22.svg"/><Relationship Id="rId18" Type="http://schemas.openxmlformats.org/officeDocument/2006/relationships/image" Target="../media/image14.png"/><Relationship Id="rId3" Type="http://schemas.openxmlformats.org/officeDocument/2006/relationships/image" Target="../media/image18.svg"/><Relationship Id="rId7" Type="http://schemas.openxmlformats.org/officeDocument/2006/relationships/image" Target="../media/image9.svg"/><Relationship Id="rId12" Type="http://schemas.openxmlformats.org/officeDocument/2006/relationships/image" Target="../media/image10.png"/><Relationship Id="rId17" Type="http://schemas.openxmlformats.org/officeDocument/2006/relationships/image" Target="../media/image26.svg"/><Relationship Id="rId2" Type="http://schemas.openxmlformats.org/officeDocument/2006/relationships/image" Target="../media/image7.png"/><Relationship Id="rId16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20.svg"/><Relationship Id="rId5" Type="http://schemas.openxmlformats.org/officeDocument/2006/relationships/image" Target="../media/image5.png"/><Relationship Id="rId15" Type="http://schemas.openxmlformats.org/officeDocument/2006/relationships/image" Target="../media/image24.svg"/><Relationship Id="rId10" Type="http://schemas.openxmlformats.org/officeDocument/2006/relationships/image" Target="../media/image9.png"/><Relationship Id="rId4" Type="http://schemas.openxmlformats.org/officeDocument/2006/relationships/image" Target="../media/image1.png"/><Relationship Id="rId9" Type="http://schemas.openxmlformats.org/officeDocument/2006/relationships/image" Target="../media/image7.svg"/><Relationship Id="rId1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22.svg"/><Relationship Id="rId18" Type="http://schemas.openxmlformats.org/officeDocument/2006/relationships/image" Target="../media/image15.png"/><Relationship Id="rId3" Type="http://schemas.openxmlformats.org/officeDocument/2006/relationships/image" Target="../media/image18.svg"/><Relationship Id="rId7" Type="http://schemas.openxmlformats.org/officeDocument/2006/relationships/image" Target="../media/image9.svg"/><Relationship Id="rId12" Type="http://schemas.openxmlformats.org/officeDocument/2006/relationships/image" Target="../media/image10.png"/><Relationship Id="rId17" Type="http://schemas.openxmlformats.org/officeDocument/2006/relationships/image" Target="../media/image26.svg"/><Relationship Id="rId2" Type="http://schemas.openxmlformats.org/officeDocument/2006/relationships/image" Target="../media/image7.png"/><Relationship Id="rId16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20.svg"/><Relationship Id="rId5" Type="http://schemas.openxmlformats.org/officeDocument/2006/relationships/image" Target="../media/image5.png"/><Relationship Id="rId15" Type="http://schemas.openxmlformats.org/officeDocument/2006/relationships/image" Target="../media/image24.svg"/><Relationship Id="rId10" Type="http://schemas.openxmlformats.org/officeDocument/2006/relationships/image" Target="../media/image9.png"/><Relationship Id="rId19" Type="http://schemas.openxmlformats.org/officeDocument/2006/relationships/image" Target="../media/image16.png"/><Relationship Id="rId4" Type="http://schemas.openxmlformats.org/officeDocument/2006/relationships/image" Target="../media/image1.png"/><Relationship Id="rId9" Type="http://schemas.openxmlformats.org/officeDocument/2006/relationships/image" Target="../media/image7.svg"/><Relationship Id="rId1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22.svg"/><Relationship Id="rId18" Type="http://schemas.openxmlformats.org/officeDocument/2006/relationships/image" Target="../media/image17.png"/><Relationship Id="rId3" Type="http://schemas.openxmlformats.org/officeDocument/2006/relationships/image" Target="../media/image18.svg"/><Relationship Id="rId7" Type="http://schemas.openxmlformats.org/officeDocument/2006/relationships/image" Target="../media/image9.svg"/><Relationship Id="rId12" Type="http://schemas.openxmlformats.org/officeDocument/2006/relationships/image" Target="../media/image10.png"/><Relationship Id="rId17" Type="http://schemas.openxmlformats.org/officeDocument/2006/relationships/image" Target="../media/image26.svg"/><Relationship Id="rId2" Type="http://schemas.openxmlformats.org/officeDocument/2006/relationships/image" Target="../media/image7.png"/><Relationship Id="rId16" Type="http://schemas.openxmlformats.org/officeDocument/2006/relationships/image" Target="../media/image12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20.svg"/><Relationship Id="rId5" Type="http://schemas.openxmlformats.org/officeDocument/2006/relationships/image" Target="../media/image5.png"/><Relationship Id="rId15" Type="http://schemas.openxmlformats.org/officeDocument/2006/relationships/image" Target="../media/image24.sv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1.png"/><Relationship Id="rId9" Type="http://schemas.openxmlformats.org/officeDocument/2006/relationships/image" Target="../media/image7.svg"/><Relationship Id="rId1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22.svg"/><Relationship Id="rId18" Type="http://schemas.openxmlformats.org/officeDocument/2006/relationships/image" Target="../media/image20.png"/><Relationship Id="rId3" Type="http://schemas.openxmlformats.org/officeDocument/2006/relationships/image" Target="../media/image18.svg"/><Relationship Id="rId7" Type="http://schemas.openxmlformats.org/officeDocument/2006/relationships/image" Target="../media/image9.svg"/><Relationship Id="rId12" Type="http://schemas.openxmlformats.org/officeDocument/2006/relationships/image" Target="../media/image10.png"/><Relationship Id="rId17" Type="http://schemas.openxmlformats.org/officeDocument/2006/relationships/image" Target="../media/image26.svg"/><Relationship Id="rId2" Type="http://schemas.openxmlformats.org/officeDocument/2006/relationships/image" Target="../media/image7.png"/><Relationship Id="rId16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20.svg"/><Relationship Id="rId5" Type="http://schemas.openxmlformats.org/officeDocument/2006/relationships/image" Target="../media/image5.png"/><Relationship Id="rId15" Type="http://schemas.openxmlformats.org/officeDocument/2006/relationships/image" Target="../media/image24.svg"/><Relationship Id="rId10" Type="http://schemas.openxmlformats.org/officeDocument/2006/relationships/image" Target="../media/image9.png"/><Relationship Id="rId4" Type="http://schemas.openxmlformats.org/officeDocument/2006/relationships/image" Target="../media/image1.png"/><Relationship Id="rId9" Type="http://schemas.openxmlformats.org/officeDocument/2006/relationships/image" Target="../media/image7.svg"/><Relationship Id="rId1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22.svg"/><Relationship Id="rId3" Type="http://schemas.openxmlformats.org/officeDocument/2006/relationships/image" Target="../media/image18.svg"/><Relationship Id="rId7" Type="http://schemas.openxmlformats.org/officeDocument/2006/relationships/image" Target="../media/image9.svg"/><Relationship Id="rId12" Type="http://schemas.openxmlformats.org/officeDocument/2006/relationships/image" Target="../media/image10.png"/><Relationship Id="rId17" Type="http://schemas.openxmlformats.org/officeDocument/2006/relationships/image" Target="../media/image26.svg"/><Relationship Id="rId2" Type="http://schemas.openxmlformats.org/officeDocument/2006/relationships/image" Target="../media/image7.png"/><Relationship Id="rId16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20.svg"/><Relationship Id="rId5" Type="http://schemas.openxmlformats.org/officeDocument/2006/relationships/image" Target="../media/image5.png"/><Relationship Id="rId15" Type="http://schemas.openxmlformats.org/officeDocument/2006/relationships/image" Target="../media/image24.svg"/><Relationship Id="rId10" Type="http://schemas.openxmlformats.org/officeDocument/2006/relationships/image" Target="../media/image9.png"/><Relationship Id="rId4" Type="http://schemas.openxmlformats.org/officeDocument/2006/relationships/image" Target="../media/image1.png"/><Relationship Id="rId9" Type="http://schemas.openxmlformats.org/officeDocument/2006/relationships/image" Target="../media/image7.svg"/><Relationship Id="rId1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22.svg"/><Relationship Id="rId18" Type="http://schemas.openxmlformats.org/officeDocument/2006/relationships/image" Target="../media/image21.png"/><Relationship Id="rId3" Type="http://schemas.openxmlformats.org/officeDocument/2006/relationships/image" Target="../media/image18.svg"/><Relationship Id="rId7" Type="http://schemas.openxmlformats.org/officeDocument/2006/relationships/image" Target="../media/image9.svg"/><Relationship Id="rId12" Type="http://schemas.openxmlformats.org/officeDocument/2006/relationships/image" Target="../media/image10.png"/><Relationship Id="rId17" Type="http://schemas.openxmlformats.org/officeDocument/2006/relationships/image" Target="../media/image26.svg"/><Relationship Id="rId2" Type="http://schemas.openxmlformats.org/officeDocument/2006/relationships/image" Target="../media/image7.png"/><Relationship Id="rId16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20.svg"/><Relationship Id="rId5" Type="http://schemas.openxmlformats.org/officeDocument/2006/relationships/image" Target="../media/image5.png"/><Relationship Id="rId15" Type="http://schemas.openxmlformats.org/officeDocument/2006/relationships/image" Target="../media/image24.svg"/><Relationship Id="rId10" Type="http://schemas.openxmlformats.org/officeDocument/2006/relationships/image" Target="../media/image9.png"/><Relationship Id="rId4" Type="http://schemas.openxmlformats.org/officeDocument/2006/relationships/image" Target="../media/image1.png"/><Relationship Id="rId9" Type="http://schemas.openxmlformats.org/officeDocument/2006/relationships/image" Target="../media/image7.svg"/><Relationship Id="rId1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22.svg"/><Relationship Id="rId18" Type="http://schemas.openxmlformats.org/officeDocument/2006/relationships/image" Target="../media/image22.png"/><Relationship Id="rId3" Type="http://schemas.openxmlformats.org/officeDocument/2006/relationships/image" Target="../media/image18.svg"/><Relationship Id="rId7" Type="http://schemas.openxmlformats.org/officeDocument/2006/relationships/image" Target="../media/image9.svg"/><Relationship Id="rId12" Type="http://schemas.openxmlformats.org/officeDocument/2006/relationships/image" Target="../media/image10.png"/><Relationship Id="rId17" Type="http://schemas.openxmlformats.org/officeDocument/2006/relationships/image" Target="../media/image26.svg"/><Relationship Id="rId2" Type="http://schemas.openxmlformats.org/officeDocument/2006/relationships/image" Target="../media/image7.png"/><Relationship Id="rId16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20.svg"/><Relationship Id="rId5" Type="http://schemas.openxmlformats.org/officeDocument/2006/relationships/image" Target="../media/image5.png"/><Relationship Id="rId15" Type="http://schemas.openxmlformats.org/officeDocument/2006/relationships/image" Target="../media/image24.svg"/><Relationship Id="rId10" Type="http://schemas.openxmlformats.org/officeDocument/2006/relationships/image" Target="../media/image9.png"/><Relationship Id="rId19" Type="http://schemas.openxmlformats.org/officeDocument/2006/relationships/image" Target="../media/image23.png"/><Relationship Id="rId4" Type="http://schemas.openxmlformats.org/officeDocument/2006/relationships/image" Target="../media/image1.png"/><Relationship Id="rId9" Type="http://schemas.openxmlformats.org/officeDocument/2006/relationships/image" Target="../media/image7.svg"/><Relationship Id="rId1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图片 27">
            <a:extLst>
              <a:ext uri="{FF2B5EF4-FFF2-40B4-BE49-F238E27FC236}">
                <a16:creationId xmlns="" xmlns:a16="http://schemas.microsoft.com/office/drawing/2014/main" id="{7183D814-AC0F-9FC4-C112-06A4B6A8F10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812" b="15973"/>
          <a:stretch/>
        </p:blipFill>
        <p:spPr>
          <a:xfrm flipH="1">
            <a:off x="-1293102" y="184729"/>
            <a:ext cx="4673600" cy="1447675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="" xmlns:a16="http://schemas.microsoft.com/office/drawing/2014/main" id="{FF89193A-1188-0611-32F0-17AA22F5BF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2098" y="1340230"/>
            <a:ext cx="9194053" cy="3807302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="" xmlns:a16="http://schemas.microsoft.com/office/drawing/2014/main" id="{277DAF4F-8C30-39AC-A032-7635A1476C53}"/>
              </a:ext>
            </a:extLst>
          </p:cNvPr>
          <p:cNvSpPr txBox="1"/>
          <p:nvPr/>
        </p:nvSpPr>
        <p:spPr>
          <a:xfrm>
            <a:off x="9209312" y="233266"/>
            <a:ext cx="2901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首届中国</a:t>
            </a:r>
            <a:r>
              <a:rPr lang="en-US" altLang="zh-CN" b="1" spc="3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eBPF</a:t>
            </a:r>
            <a:r>
              <a:rPr lang="zh-CN" altLang="en-US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研讨会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330040F9-6358-32B5-DC54-71109DDB185A}"/>
              </a:ext>
            </a:extLst>
          </p:cNvPr>
          <p:cNvSpPr txBox="1"/>
          <p:nvPr/>
        </p:nvSpPr>
        <p:spPr>
          <a:xfrm>
            <a:off x="9209312" y="602598"/>
            <a:ext cx="2901822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i="0" u="none" strike="noStrike" kern="1500" spc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思源宋体 CN Heavy" panose="02020900000000000000" pitchFamily="18" charset="-122"/>
                <a:ea typeface="思源宋体 CN Heavy" panose="02020900000000000000" pitchFamily="18" charset="-122"/>
                <a:hlinkClick r:id="rId4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www.ebpftravel.com</a:t>
            </a:r>
            <a:endParaRPr lang="en-US" altLang="zh-CN" i="0" kern="1500" spc="1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思源宋体 CN Heavy" panose="02020900000000000000" pitchFamily="18" charset="-122"/>
              <a:ea typeface="思源宋体 CN Heavy" panose="02020900000000000000" pitchFamily="18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24AEFB42-9156-6C1D-121F-350A827AB0A6}"/>
              </a:ext>
            </a:extLst>
          </p:cNvPr>
          <p:cNvSpPr txBox="1"/>
          <p:nvPr/>
        </p:nvSpPr>
        <p:spPr>
          <a:xfrm>
            <a:off x="763398" y="1582392"/>
            <a:ext cx="108759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gala-gopher</a:t>
            </a:r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：基于</a:t>
            </a:r>
            <a:r>
              <a:rPr lang="en-US" altLang="zh-CN" sz="3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eBPF</a:t>
            </a:r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技术的系统白盒观测能力</a:t>
            </a:r>
          </a:p>
        </p:txBody>
      </p:sp>
      <p:pic>
        <p:nvPicPr>
          <p:cNvPr id="19" name="图片 18">
            <a:extLst>
              <a:ext uri="{FF2B5EF4-FFF2-40B4-BE49-F238E27FC236}">
                <a16:creationId xmlns="" xmlns:a16="http://schemas.microsoft.com/office/drawing/2014/main" id="{BCD59848-875A-8C4A-82D6-36F2C8CFF6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0477" y="5549222"/>
            <a:ext cx="9194053" cy="1618513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="" xmlns:a16="http://schemas.microsoft.com/office/drawing/2014/main" id="{2207EEFF-52D3-B5D3-2D5C-AC6D0ACFFB2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3038" y="642782"/>
            <a:ext cx="3687062" cy="2872479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="" xmlns:a16="http://schemas.microsoft.com/office/drawing/2014/main" id="{017C3F69-1D18-C68D-1B36-CF36ED6C0157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65" y="0"/>
            <a:ext cx="1326021" cy="1217913"/>
          </a:xfrm>
          <a:prstGeom prst="rect">
            <a:avLst/>
          </a:prstGeom>
        </p:spPr>
      </p:pic>
      <p:pic>
        <p:nvPicPr>
          <p:cNvPr id="32" name="图形 31">
            <a:extLst>
              <a:ext uri="{FF2B5EF4-FFF2-40B4-BE49-F238E27FC236}">
                <a16:creationId xmlns="" xmlns:a16="http://schemas.microsoft.com/office/drawing/2014/main" id="{BF245E31-E587-8107-AE1C-FF2A4DE9940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43698" y="5065399"/>
            <a:ext cx="1409700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314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图形 29">
            <a:extLst>
              <a:ext uri="{FF2B5EF4-FFF2-40B4-BE49-F238E27FC236}">
                <a16:creationId xmlns="" xmlns:a16="http://schemas.microsoft.com/office/drawing/2014/main" id="{C7E33B2B-6B5F-9912-09E5-DF36E6605C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82087" y="260318"/>
            <a:ext cx="847725" cy="42862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="" xmlns:a16="http://schemas.microsoft.com/office/drawing/2014/main" id="{26048BB5-0341-EE61-4DBD-28D13C7002F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812" b="15973"/>
          <a:stretch/>
        </p:blipFill>
        <p:spPr>
          <a:xfrm flipH="1">
            <a:off x="-1293102" y="184729"/>
            <a:ext cx="4673600" cy="1447675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3131161" y="370410"/>
            <a:ext cx="61722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提升观测精度</a:t>
            </a:r>
            <a:endParaRPr lang="zh-CN" altLang="en-US" sz="3200" b="1" dirty="0">
              <a:solidFill>
                <a:schemeClr val="tx1">
                  <a:lumMod val="65000"/>
                  <a:lumOff val="3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65" y="0"/>
            <a:ext cx="1326021" cy="121791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="" xmlns:a16="http://schemas.microsoft.com/office/drawing/2014/main" id="{A58BC817-5794-F3C4-6D96-DEEBDC93C9EB}"/>
              </a:ext>
            </a:extLst>
          </p:cNvPr>
          <p:cNvSpPr txBox="1"/>
          <p:nvPr/>
        </p:nvSpPr>
        <p:spPr>
          <a:xfrm>
            <a:off x="9214173" y="271107"/>
            <a:ext cx="2901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首届中国</a:t>
            </a:r>
            <a:r>
              <a:rPr lang="en-US" altLang="zh-CN" b="1" spc="3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eBPF</a:t>
            </a:r>
            <a:r>
              <a:rPr lang="zh-CN" altLang="en-US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研讨会</a:t>
            </a:r>
          </a:p>
        </p:txBody>
      </p:sp>
      <p:pic>
        <p:nvPicPr>
          <p:cNvPr id="11" name="图形 10">
            <a:extLst>
              <a:ext uri="{FF2B5EF4-FFF2-40B4-BE49-F238E27FC236}">
                <a16:creationId xmlns="" xmlns:a16="http://schemas.microsoft.com/office/drawing/2014/main" id="{A07508F6-A076-DCAA-FA4C-39BF56FCE92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347106" y="271107"/>
            <a:ext cx="759720" cy="75972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="" xmlns:a16="http://schemas.microsoft.com/office/drawing/2014/main" id="{0AC4E69B-B5CB-9157-3EFA-0AE1B8164DC6}"/>
              </a:ext>
            </a:extLst>
          </p:cNvPr>
          <p:cNvSpPr txBox="1"/>
          <p:nvPr/>
        </p:nvSpPr>
        <p:spPr>
          <a:xfrm>
            <a:off x="2386251" y="369200"/>
            <a:ext cx="6814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09</a:t>
            </a:r>
            <a:endParaRPr lang="zh-CN" altLang="en-US" sz="2800" dirty="0" err="1">
              <a:solidFill>
                <a:schemeClr val="bg1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pic>
        <p:nvPicPr>
          <p:cNvPr id="21" name="图形 20">
            <a:extLst>
              <a:ext uri="{FF2B5EF4-FFF2-40B4-BE49-F238E27FC236}">
                <a16:creationId xmlns="" xmlns:a16="http://schemas.microsoft.com/office/drawing/2014/main" id="{B3B51AB7-926B-842E-B560-E8A502542D4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634662" y="5114541"/>
            <a:ext cx="1409700" cy="1162050"/>
          </a:xfrm>
          <a:prstGeom prst="rect">
            <a:avLst/>
          </a:prstGeom>
        </p:spPr>
      </p:pic>
      <p:pic>
        <p:nvPicPr>
          <p:cNvPr id="24" name="图形 23">
            <a:extLst>
              <a:ext uri="{FF2B5EF4-FFF2-40B4-BE49-F238E27FC236}">
                <a16:creationId xmlns="" xmlns:a16="http://schemas.microsoft.com/office/drawing/2014/main" id="{5871E77B-5B6F-F7F0-3EE8-9F280440B10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=""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474076" y="5743575"/>
            <a:ext cx="3590924" cy="1104900"/>
          </a:xfrm>
          <a:prstGeom prst="rect">
            <a:avLst/>
          </a:prstGeom>
        </p:spPr>
      </p:pic>
      <p:pic>
        <p:nvPicPr>
          <p:cNvPr id="26" name="图形 25">
            <a:extLst>
              <a:ext uri="{FF2B5EF4-FFF2-40B4-BE49-F238E27FC236}">
                <a16:creationId xmlns="" xmlns:a16="http://schemas.microsoft.com/office/drawing/2014/main" id="{3BA64422-726B-5792-20BE-32CB351156B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=""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163178" y="667896"/>
            <a:ext cx="2901822" cy="304800"/>
          </a:xfrm>
          <a:prstGeom prst="rect">
            <a:avLst/>
          </a:prstGeom>
        </p:spPr>
      </p:pic>
      <p:pic>
        <p:nvPicPr>
          <p:cNvPr id="28" name="图形 27">
            <a:extLst>
              <a:ext uri="{FF2B5EF4-FFF2-40B4-BE49-F238E27FC236}">
                <a16:creationId xmlns="" xmlns:a16="http://schemas.microsoft.com/office/drawing/2014/main" id="{54413E28-7A78-C4F8-D837-5800573DDB9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=""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1863387" y="153162"/>
            <a:ext cx="180975" cy="180975"/>
          </a:xfrm>
          <a:prstGeom prst="rect">
            <a:avLst/>
          </a:prstGeom>
        </p:spPr>
      </p:pic>
      <p:pic>
        <p:nvPicPr>
          <p:cNvPr id="38" name="图形 37">
            <a:extLst>
              <a:ext uri="{FF2B5EF4-FFF2-40B4-BE49-F238E27FC236}">
                <a16:creationId xmlns="" xmlns:a16="http://schemas.microsoft.com/office/drawing/2014/main" id="{818D92AB-DC58-3D33-FB6B-062B707838A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=""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-19927" y="5734050"/>
            <a:ext cx="6800850" cy="112395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793077" y="1124085"/>
            <a:ext cx="9817589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1200" b="1" dirty="0">
                <a:solidFill>
                  <a:srgbClr val="2C3E5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问题</a:t>
            </a:r>
            <a:r>
              <a:rPr lang="zh-CN" altLang="en-US" sz="1200" b="1" dirty="0" smtClean="0">
                <a:solidFill>
                  <a:srgbClr val="2C3E5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</a:t>
            </a:r>
            <a:endParaRPr lang="en-US" altLang="zh-CN" sz="1200" b="1" dirty="0" smtClean="0">
              <a:solidFill>
                <a:srgbClr val="2C3E5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1200" dirty="0" smtClean="0">
                <a:solidFill>
                  <a:srgbClr val="2C3E5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在线识别操作系统因素对应用性能的影响，首先要在线观测应用性能。</a:t>
            </a:r>
            <a:r>
              <a:rPr lang="en-US" altLang="zh-CN" sz="1200" dirty="0" err="1" smtClean="0">
                <a:solidFill>
                  <a:srgbClr val="2C3E5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eBPF</a:t>
            </a:r>
            <a:r>
              <a:rPr lang="zh-CN" altLang="en-US" sz="1200" dirty="0" smtClean="0">
                <a:solidFill>
                  <a:srgbClr val="2C3E5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技术可以提供通用的应用性能观测行为（可以覆盖</a:t>
            </a:r>
            <a:r>
              <a:rPr lang="en-US" altLang="zh-CN" sz="1200" dirty="0" smtClean="0">
                <a:solidFill>
                  <a:srgbClr val="2C3E5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HTTP</a:t>
            </a:r>
            <a:r>
              <a:rPr lang="zh-CN" altLang="en-US" sz="1200" dirty="0" smtClean="0">
                <a:solidFill>
                  <a:srgbClr val="2C3E5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</a:t>
            </a:r>
            <a:r>
              <a:rPr lang="en-US" altLang="zh-CN" sz="1200" dirty="0" smtClean="0">
                <a:solidFill>
                  <a:srgbClr val="2C3E5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PG</a:t>
            </a:r>
            <a:r>
              <a:rPr lang="zh-CN" altLang="en-US" sz="1200" dirty="0" smtClean="0">
                <a:solidFill>
                  <a:srgbClr val="2C3E5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</a:t>
            </a:r>
            <a:r>
              <a:rPr lang="en-US" altLang="zh-CN" sz="1200" dirty="0" err="1" smtClean="0">
                <a:solidFill>
                  <a:srgbClr val="2C3E5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Redis</a:t>
            </a:r>
            <a:r>
              <a:rPr lang="zh-CN" altLang="en-US" sz="1200" dirty="0" smtClean="0">
                <a:solidFill>
                  <a:srgbClr val="2C3E5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</a:t>
            </a:r>
            <a:r>
              <a:rPr lang="en-US" altLang="zh-CN" sz="1200" dirty="0" smtClean="0">
                <a:solidFill>
                  <a:srgbClr val="2C3E5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RPC</a:t>
            </a:r>
            <a:r>
              <a:rPr lang="zh-CN" altLang="en-US" sz="1200" dirty="0" smtClean="0">
                <a:solidFill>
                  <a:srgbClr val="2C3E5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等多种应用协议），但目前的观测技术依然存在观测误差问题</a:t>
            </a:r>
            <a:endParaRPr lang="en-US" altLang="zh-CN" sz="1200" dirty="0" smtClean="0">
              <a:solidFill>
                <a:srgbClr val="2C3E5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1200" dirty="0" smtClean="0">
                <a:solidFill>
                  <a:srgbClr val="2C3E5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【</a:t>
            </a:r>
            <a:r>
              <a:rPr lang="zh-CN" altLang="en-US" sz="1200" dirty="0" smtClean="0">
                <a:solidFill>
                  <a:srgbClr val="2C3E5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图</a:t>
            </a:r>
            <a:r>
              <a:rPr lang="en-US" altLang="zh-CN" sz="1200" dirty="0">
                <a:solidFill>
                  <a:srgbClr val="2C3E5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sz="1200" dirty="0">
                <a:solidFill>
                  <a:srgbClr val="2C3E5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所示</a:t>
            </a:r>
            <a:r>
              <a:rPr lang="en-US" altLang="zh-CN" sz="1200" dirty="0" smtClean="0">
                <a:solidFill>
                  <a:srgbClr val="2C3E5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】</a:t>
            </a:r>
            <a:r>
              <a:rPr lang="zh-CN" altLang="en-US" sz="1200" dirty="0" smtClean="0">
                <a:solidFill>
                  <a:srgbClr val="2C3E5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</a:t>
            </a:r>
            <a:r>
              <a:rPr lang="en-US" altLang="zh-CN" sz="1200" dirty="0" smtClean="0">
                <a:solidFill>
                  <a:srgbClr val="2C3E5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read/write</a:t>
            </a:r>
            <a:r>
              <a:rPr lang="zh-CN" altLang="en-US" sz="1200" dirty="0" smtClean="0">
                <a:solidFill>
                  <a:srgbClr val="2C3E5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观测点无法有效覆盖由于系统调度、</a:t>
            </a:r>
            <a:r>
              <a:rPr lang="en-US" altLang="zh-CN" sz="1200" dirty="0" smtClean="0">
                <a:solidFill>
                  <a:srgbClr val="2C3E5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TCP</a:t>
            </a:r>
            <a:r>
              <a:rPr lang="zh-CN" altLang="en-US" sz="1200" dirty="0">
                <a:solidFill>
                  <a:srgbClr val="2C3E5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滑</a:t>
            </a:r>
            <a:r>
              <a:rPr lang="zh-CN" altLang="en-US" sz="1200" dirty="0" smtClean="0">
                <a:solidFill>
                  <a:srgbClr val="2C3E5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窗</a:t>
            </a:r>
            <a:r>
              <a:rPr lang="en-US" altLang="zh-CN" sz="1200" dirty="0" smtClean="0">
                <a:solidFill>
                  <a:srgbClr val="2C3E5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</a:t>
            </a:r>
            <a:r>
              <a:rPr lang="zh-CN" altLang="en-US" sz="1200" dirty="0" smtClean="0">
                <a:solidFill>
                  <a:srgbClr val="2C3E5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拥塞、网络重传</a:t>
            </a:r>
            <a:r>
              <a:rPr lang="en-US" altLang="zh-CN" sz="1200" dirty="0" smtClean="0">
                <a:solidFill>
                  <a:srgbClr val="2C3E5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</a:t>
            </a:r>
            <a:r>
              <a:rPr lang="zh-CN" altLang="en-US" sz="1200" dirty="0" smtClean="0">
                <a:solidFill>
                  <a:srgbClr val="2C3E5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延时引起的应用性能劣化。</a:t>
            </a:r>
            <a:endParaRPr lang="en-US" altLang="zh-CN" sz="1200" dirty="0" smtClean="0">
              <a:solidFill>
                <a:srgbClr val="2C3E5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25000"/>
              </a:lnSpc>
            </a:pPr>
            <a:endParaRPr lang="en-US" altLang="zh-CN" sz="1200" dirty="0" smtClean="0">
              <a:solidFill>
                <a:srgbClr val="2C3E5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1200" dirty="0" smtClean="0">
                <a:solidFill>
                  <a:srgbClr val="2C3E5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解决方案</a:t>
            </a:r>
            <a:r>
              <a:rPr lang="en-US" altLang="zh-CN" sz="1200" dirty="0" smtClean="0">
                <a:solidFill>
                  <a:srgbClr val="2C3E5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【</a:t>
            </a:r>
            <a:r>
              <a:rPr lang="zh-CN" altLang="en-US" sz="1200" dirty="0" smtClean="0">
                <a:solidFill>
                  <a:srgbClr val="2C3E5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图</a:t>
            </a:r>
            <a:r>
              <a:rPr lang="en-US" altLang="zh-CN" sz="1200" dirty="0" smtClean="0">
                <a:solidFill>
                  <a:srgbClr val="2C3E5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</a:t>
            </a:r>
            <a:r>
              <a:rPr lang="zh-CN" altLang="en-US" sz="1200" dirty="0" smtClean="0">
                <a:solidFill>
                  <a:srgbClr val="2C3E5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所示</a:t>
            </a:r>
            <a:r>
              <a:rPr lang="en-US" altLang="zh-CN" sz="1200" dirty="0" smtClean="0">
                <a:solidFill>
                  <a:srgbClr val="2C3E5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】</a:t>
            </a:r>
            <a:r>
              <a:rPr lang="zh-CN" altLang="en-US" sz="1200" dirty="0" smtClean="0">
                <a:solidFill>
                  <a:srgbClr val="2C3E5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</a:t>
            </a:r>
            <a:endParaRPr lang="en-US" altLang="zh-CN" sz="1200" dirty="0">
              <a:solidFill>
                <a:srgbClr val="2C3E5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1200" b="1" dirty="0" smtClean="0">
                <a:solidFill>
                  <a:srgbClr val="2C3E5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sz="1200" b="1" dirty="0" smtClean="0">
                <a:solidFill>
                  <a:srgbClr val="2C3E5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</a:t>
            </a:r>
            <a:r>
              <a:rPr lang="en-US" altLang="zh-CN" sz="1200" b="1" dirty="0" smtClean="0">
                <a:solidFill>
                  <a:srgbClr val="2C3E5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Read</a:t>
            </a:r>
            <a:r>
              <a:rPr lang="zh-CN" altLang="en-US" sz="1200" b="1" dirty="0" smtClean="0">
                <a:solidFill>
                  <a:srgbClr val="2C3E5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操作读取</a:t>
            </a:r>
            <a:r>
              <a:rPr lang="en-US" altLang="zh-CN" sz="1200" b="1" dirty="0">
                <a:solidFill>
                  <a:srgbClr val="2C3E5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sock. </a:t>
            </a:r>
            <a:r>
              <a:rPr lang="en-US" altLang="zh-CN" sz="1200" b="1" dirty="0" err="1">
                <a:solidFill>
                  <a:srgbClr val="2C3E5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sk_receive_queue</a:t>
            </a:r>
            <a:r>
              <a:rPr lang="zh-CN" altLang="en-US" sz="1200" b="1" dirty="0" smtClean="0">
                <a:solidFill>
                  <a:srgbClr val="2C3E5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队列内</a:t>
            </a:r>
            <a:r>
              <a:rPr lang="en-US" altLang="zh-CN" sz="1200" b="1" dirty="0" smtClean="0">
                <a:solidFill>
                  <a:srgbClr val="2C3E5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SKB</a:t>
            </a:r>
            <a:r>
              <a:rPr lang="zh-CN" altLang="en-US" sz="1200" b="1" dirty="0" smtClean="0">
                <a:solidFill>
                  <a:srgbClr val="2C3E5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时间戳</a:t>
            </a:r>
            <a:r>
              <a:rPr lang="en-US" altLang="zh-CN" sz="1200" b="1" dirty="0" smtClean="0">
                <a:solidFill>
                  <a:srgbClr val="2C3E5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TS1</a:t>
            </a:r>
            <a:r>
              <a:rPr lang="zh-CN" altLang="en-US" sz="1200" b="1" dirty="0" smtClean="0">
                <a:solidFill>
                  <a:srgbClr val="2C3E5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（软中断时机产生）。</a:t>
            </a:r>
            <a:endParaRPr lang="en-US" altLang="zh-CN" sz="1200" b="1" dirty="0" smtClean="0">
              <a:solidFill>
                <a:srgbClr val="2C3E5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1200" b="1" dirty="0" smtClean="0">
                <a:solidFill>
                  <a:srgbClr val="2C3E5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</a:t>
            </a:r>
            <a:r>
              <a:rPr lang="zh-CN" altLang="en-US" sz="1200" b="1" dirty="0" smtClean="0">
                <a:solidFill>
                  <a:srgbClr val="2C3E5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</a:t>
            </a:r>
            <a:r>
              <a:rPr lang="en-US" altLang="zh-CN" sz="1200" b="1" dirty="0" smtClean="0">
                <a:solidFill>
                  <a:srgbClr val="2C3E5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Write</a:t>
            </a:r>
            <a:r>
              <a:rPr lang="zh-CN" altLang="en-US" sz="1200" b="1" dirty="0" smtClean="0">
                <a:solidFill>
                  <a:srgbClr val="2C3E5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操作延时读取</a:t>
            </a:r>
            <a:r>
              <a:rPr lang="en-US" altLang="zh-CN" sz="1200" b="1" dirty="0" err="1" smtClean="0">
                <a:solidFill>
                  <a:srgbClr val="2C3E5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sock.tcp_rtx_queue</a:t>
            </a:r>
            <a:r>
              <a:rPr lang="zh-CN" altLang="en-US" sz="1200" b="1" dirty="0" smtClean="0">
                <a:solidFill>
                  <a:srgbClr val="2C3E5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队列内删除</a:t>
            </a:r>
            <a:r>
              <a:rPr lang="en-US" altLang="zh-CN" sz="1200" b="1" dirty="0" smtClean="0">
                <a:solidFill>
                  <a:srgbClr val="2C3E5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SKB</a:t>
            </a:r>
            <a:r>
              <a:rPr lang="zh-CN" altLang="en-US" sz="1200" b="1" dirty="0" smtClean="0">
                <a:solidFill>
                  <a:srgbClr val="2C3E5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时间戳</a:t>
            </a:r>
            <a:r>
              <a:rPr lang="en-US" altLang="zh-CN" sz="1200" b="1" dirty="0" smtClean="0">
                <a:solidFill>
                  <a:srgbClr val="2C3E5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TS2</a:t>
            </a:r>
            <a:r>
              <a:rPr lang="zh-CN" altLang="en-US" sz="1200" b="1" dirty="0" smtClean="0">
                <a:solidFill>
                  <a:srgbClr val="2C3E5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（</a:t>
            </a:r>
            <a:r>
              <a:rPr lang="en-US" altLang="zh-CN" sz="1200" b="1" dirty="0" smtClean="0">
                <a:solidFill>
                  <a:srgbClr val="2C3E5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TCP ACK</a:t>
            </a:r>
            <a:r>
              <a:rPr lang="zh-CN" altLang="en-US" sz="1200" b="1" dirty="0" smtClean="0">
                <a:solidFill>
                  <a:srgbClr val="2C3E5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时机产生）。</a:t>
            </a:r>
            <a:endParaRPr lang="en-US" altLang="zh-CN" sz="1200" b="1" dirty="0" smtClean="0">
              <a:solidFill>
                <a:srgbClr val="2C3E5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1200" b="1" dirty="0">
                <a:solidFill>
                  <a:srgbClr val="2C3E5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zh-CN" altLang="en-US" sz="1200" b="1" dirty="0" smtClean="0">
                <a:solidFill>
                  <a:srgbClr val="2C3E5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收益：更精准的观测应用时延性能（测量范围包括应用处理、系统处理、网络传输时间）。</a:t>
            </a:r>
            <a:endParaRPr lang="en-US" altLang="zh-CN" sz="1200" b="1" dirty="0" smtClean="0">
              <a:solidFill>
                <a:srgbClr val="2C3E5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1711883" y="6173556"/>
            <a:ext cx="164981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05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图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r>
              <a:rPr lang="en-US" altLang="zh-CN" dirty="0"/>
              <a:t> </a:t>
            </a:r>
            <a:r>
              <a:rPr lang="zh-CN" altLang="en-US" dirty="0"/>
              <a:t>现有观测技术方案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7657036" y="6106697"/>
            <a:ext cx="12057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r>
              <a:rPr lang="en-US" altLang="zh-CN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：高保证采集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6387524" y="3393262"/>
            <a:ext cx="4039526" cy="2823307"/>
            <a:chOff x="6535305" y="3612329"/>
            <a:chExt cx="4039526" cy="2823307"/>
          </a:xfrm>
        </p:grpSpPr>
        <p:sp>
          <p:nvSpPr>
            <p:cNvPr id="253" name="矩形 252">
              <a:extLst>
                <a:ext uri="{FF2B5EF4-FFF2-40B4-BE49-F238E27FC236}">
                  <a16:creationId xmlns:a16="http://schemas.microsoft.com/office/drawing/2014/main" xmlns="" id="{A55ED287-AD7C-49EA-AA9A-01D17E749AD6}"/>
                </a:ext>
              </a:extLst>
            </p:cNvPr>
            <p:cNvSpPr/>
            <p:nvPr/>
          </p:nvSpPr>
          <p:spPr>
            <a:xfrm>
              <a:off x="6535305" y="4254318"/>
              <a:ext cx="3729359" cy="1966331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31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4" name="文本框 253">
              <a:extLst>
                <a:ext uri="{FF2B5EF4-FFF2-40B4-BE49-F238E27FC236}">
                  <a16:creationId xmlns:a16="http://schemas.microsoft.com/office/drawing/2014/main" xmlns="" id="{4F54838A-75B8-4311-BA50-BF647D2999BF}"/>
                </a:ext>
              </a:extLst>
            </p:cNvPr>
            <p:cNvSpPr txBox="1"/>
            <p:nvPr/>
          </p:nvSpPr>
          <p:spPr>
            <a:xfrm>
              <a:off x="6582448" y="4911046"/>
              <a:ext cx="305905" cy="653253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zh-CN" altLang="en-US" sz="11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内核协议栈</a:t>
              </a:r>
            </a:p>
          </p:txBody>
        </p:sp>
        <p:sp>
          <p:nvSpPr>
            <p:cNvPr id="255" name="矩形 254">
              <a:extLst>
                <a:ext uri="{FF2B5EF4-FFF2-40B4-BE49-F238E27FC236}">
                  <a16:creationId xmlns:a16="http://schemas.microsoft.com/office/drawing/2014/main" xmlns="" id="{C7124AED-0C4B-41F1-B0CB-F04B7346051B}"/>
                </a:ext>
              </a:extLst>
            </p:cNvPr>
            <p:cNvSpPr/>
            <p:nvPr/>
          </p:nvSpPr>
          <p:spPr>
            <a:xfrm>
              <a:off x="6935495" y="5481904"/>
              <a:ext cx="1132991" cy="25039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31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网卡</a:t>
              </a:r>
              <a:r>
                <a:rPr kumimoji="0" lang="en-US" altLang="zh-CN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DMA</a:t>
              </a:r>
              <a:endParaRPr kumimoji="0" lang="zh-CN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56" name="矩形 255">
              <a:extLst>
                <a:ext uri="{FF2B5EF4-FFF2-40B4-BE49-F238E27FC236}">
                  <a16:creationId xmlns:a16="http://schemas.microsoft.com/office/drawing/2014/main" xmlns="" id="{B3189374-3AE7-4A73-9B0F-07C89BB441C4}"/>
                </a:ext>
              </a:extLst>
            </p:cNvPr>
            <p:cNvSpPr/>
            <p:nvPr/>
          </p:nvSpPr>
          <p:spPr>
            <a:xfrm>
              <a:off x="7053206" y="4459647"/>
              <a:ext cx="1930249" cy="535559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31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9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57" name="矩形: 圆角 6">
              <a:extLst>
                <a:ext uri="{FF2B5EF4-FFF2-40B4-BE49-F238E27FC236}">
                  <a16:creationId xmlns:a16="http://schemas.microsoft.com/office/drawing/2014/main" xmlns="" id="{42D59F7E-AD52-4C00-8DC1-DBE66D427D42}"/>
                </a:ext>
              </a:extLst>
            </p:cNvPr>
            <p:cNvSpPr/>
            <p:nvPr/>
          </p:nvSpPr>
          <p:spPr>
            <a:xfrm>
              <a:off x="7120552" y="4711227"/>
              <a:ext cx="468583" cy="239426"/>
            </a:xfrm>
            <a:prstGeom prst="roundRect">
              <a:avLst/>
            </a:prstGeom>
            <a:solidFill>
              <a:srgbClr val="ED7D31">
                <a:lumMod val="20000"/>
                <a:lumOff val="80000"/>
              </a:srgbClr>
            </a:solidFill>
            <a:ln w="31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PKG1</a:t>
              </a:r>
              <a:endParaRPr kumimoji="0" lang="zh-CN" altLang="en-US" sz="7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58" name="矩形: 圆角 110">
              <a:extLst>
                <a:ext uri="{FF2B5EF4-FFF2-40B4-BE49-F238E27FC236}">
                  <a16:creationId xmlns:a16="http://schemas.microsoft.com/office/drawing/2014/main" xmlns="" id="{CE474D58-5AB0-43BF-904E-F06CA1BFD21E}"/>
                </a:ext>
              </a:extLst>
            </p:cNvPr>
            <p:cNvSpPr/>
            <p:nvPr/>
          </p:nvSpPr>
          <p:spPr>
            <a:xfrm>
              <a:off x="7635311" y="4717669"/>
              <a:ext cx="468583" cy="239426"/>
            </a:xfrm>
            <a:prstGeom prst="roundRect">
              <a:avLst/>
            </a:prstGeom>
            <a:solidFill>
              <a:srgbClr val="ED7D31">
                <a:lumMod val="20000"/>
                <a:lumOff val="80000"/>
              </a:srgbClr>
            </a:solidFill>
            <a:ln w="31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PKG2</a:t>
              </a:r>
              <a:endParaRPr kumimoji="0" lang="zh-CN" altLang="en-US" sz="7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59" name="矩形: 圆角 111">
              <a:extLst>
                <a:ext uri="{FF2B5EF4-FFF2-40B4-BE49-F238E27FC236}">
                  <a16:creationId xmlns:a16="http://schemas.microsoft.com/office/drawing/2014/main" xmlns="" id="{E2143519-8C6D-4E85-A48E-99649C301CEC}"/>
                </a:ext>
              </a:extLst>
            </p:cNvPr>
            <p:cNvSpPr/>
            <p:nvPr/>
          </p:nvSpPr>
          <p:spPr>
            <a:xfrm>
              <a:off x="8419359" y="4720424"/>
              <a:ext cx="468583" cy="239426"/>
            </a:xfrm>
            <a:prstGeom prst="roundRect">
              <a:avLst/>
            </a:prstGeom>
            <a:solidFill>
              <a:srgbClr val="ED7D31">
                <a:lumMod val="20000"/>
                <a:lumOff val="80000"/>
              </a:srgbClr>
            </a:solidFill>
            <a:ln w="31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PKGn</a:t>
              </a:r>
              <a:endParaRPr kumimoji="0" lang="zh-CN" altLang="en-US" sz="7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60" name="文本框 259">
              <a:extLst>
                <a:ext uri="{FF2B5EF4-FFF2-40B4-BE49-F238E27FC236}">
                  <a16:creationId xmlns:a16="http://schemas.microsoft.com/office/drawing/2014/main" xmlns="" id="{6BBFC566-C226-4078-AF02-2C8A23B507F5}"/>
                </a:ext>
              </a:extLst>
            </p:cNvPr>
            <p:cNvSpPr txBox="1"/>
            <p:nvPr/>
          </p:nvSpPr>
          <p:spPr>
            <a:xfrm>
              <a:off x="8113246" y="4646009"/>
              <a:ext cx="296762" cy="3024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rPr>
                <a:t>…</a:t>
              </a:r>
              <a:endPara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61" name="文本框 260">
              <a:extLst>
                <a:ext uri="{FF2B5EF4-FFF2-40B4-BE49-F238E27FC236}">
                  <a16:creationId xmlns:a16="http://schemas.microsoft.com/office/drawing/2014/main" xmlns="" id="{BD258DE8-5382-4D11-9CFA-BE28EE2EE60B}"/>
                </a:ext>
              </a:extLst>
            </p:cNvPr>
            <p:cNvSpPr txBox="1"/>
            <p:nvPr/>
          </p:nvSpPr>
          <p:spPr>
            <a:xfrm flipH="1">
              <a:off x="7362516" y="4481979"/>
              <a:ext cx="132182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Socket</a:t>
              </a:r>
              <a:r>
                <a:rPr kumimoji="0" lang="zh-CN" altLang="en-US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接收队列</a:t>
              </a:r>
            </a:p>
          </p:txBody>
        </p:sp>
        <p:cxnSp>
          <p:nvCxnSpPr>
            <p:cNvPr id="262" name="直接箭头连接符 261">
              <a:extLst>
                <a:ext uri="{FF2B5EF4-FFF2-40B4-BE49-F238E27FC236}">
                  <a16:creationId xmlns:a16="http://schemas.microsoft.com/office/drawing/2014/main" xmlns="" id="{39121698-C351-45FD-BC64-5F7F59F092B0}"/>
                </a:ext>
              </a:extLst>
            </p:cNvPr>
            <p:cNvCxnSpPr/>
            <p:nvPr/>
          </p:nvCxnSpPr>
          <p:spPr>
            <a:xfrm flipV="1">
              <a:off x="7207036" y="4976320"/>
              <a:ext cx="0" cy="505585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263" name="文本框 262">
              <a:extLst>
                <a:ext uri="{FF2B5EF4-FFF2-40B4-BE49-F238E27FC236}">
                  <a16:creationId xmlns:a16="http://schemas.microsoft.com/office/drawing/2014/main" xmlns="" id="{64196C4F-4684-4C64-B6FC-4DCB5DA66A94}"/>
                </a:ext>
              </a:extLst>
            </p:cNvPr>
            <p:cNvSpPr txBox="1"/>
            <p:nvPr/>
          </p:nvSpPr>
          <p:spPr>
            <a:xfrm>
              <a:off x="7201659" y="5179485"/>
              <a:ext cx="104868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00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软中断（</a:t>
              </a:r>
              <a:r>
                <a:rPr lang="en-US" altLang="zh-CN" sz="1000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TS1</a:t>
              </a:r>
              <a:r>
                <a:rPr lang="zh-CN" altLang="en-US" sz="1000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  <a:endParaRPr lang="zh-CN" altLang="en-US" sz="1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4" name="矩形 263">
              <a:extLst>
                <a:ext uri="{FF2B5EF4-FFF2-40B4-BE49-F238E27FC236}">
                  <a16:creationId xmlns:a16="http://schemas.microsoft.com/office/drawing/2014/main" xmlns="" id="{597034E6-EB3F-4497-BED7-8BCED73BF6BF}"/>
                </a:ext>
              </a:extLst>
            </p:cNvPr>
            <p:cNvSpPr/>
            <p:nvPr/>
          </p:nvSpPr>
          <p:spPr>
            <a:xfrm>
              <a:off x="6935495" y="3612329"/>
              <a:ext cx="2627244" cy="535559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31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65" name="矩形: 圆角 122">
              <a:extLst>
                <a:ext uri="{FF2B5EF4-FFF2-40B4-BE49-F238E27FC236}">
                  <a16:creationId xmlns:a16="http://schemas.microsoft.com/office/drawing/2014/main" xmlns="" id="{527A3A77-59B5-4A96-AFF4-D98EDD91475E}"/>
                </a:ext>
              </a:extLst>
            </p:cNvPr>
            <p:cNvSpPr/>
            <p:nvPr/>
          </p:nvSpPr>
          <p:spPr>
            <a:xfrm>
              <a:off x="7011294" y="3863909"/>
              <a:ext cx="645742" cy="214920"/>
            </a:xfrm>
            <a:prstGeom prst="roundRect">
              <a:avLst/>
            </a:prstGeom>
            <a:solidFill>
              <a:srgbClr val="ED7D31">
                <a:lumMod val="20000"/>
                <a:lumOff val="80000"/>
              </a:srgbClr>
            </a:solidFill>
            <a:ln w="31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业务</a:t>
              </a:r>
              <a:r>
                <a:rPr kumimoji="0" lang="zh-CN" altLang="en-US" sz="7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请求</a:t>
              </a:r>
              <a:r>
                <a:rPr kumimoji="0" lang="en-US" altLang="zh-CN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1</a:t>
              </a:r>
              <a:endParaRPr kumimoji="0" lang="zh-CN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66" name="文本框 265">
              <a:extLst>
                <a:ext uri="{FF2B5EF4-FFF2-40B4-BE49-F238E27FC236}">
                  <a16:creationId xmlns:a16="http://schemas.microsoft.com/office/drawing/2014/main" xmlns="" id="{EB9C7EC2-041D-4358-90F9-E518F37E0A3C}"/>
                </a:ext>
              </a:extLst>
            </p:cNvPr>
            <p:cNvSpPr txBox="1"/>
            <p:nvPr/>
          </p:nvSpPr>
          <p:spPr>
            <a:xfrm>
              <a:off x="8367909" y="3787556"/>
              <a:ext cx="334000" cy="3024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prstClr val="black"/>
                  </a:solidFill>
                  <a:latin typeface="Calibri" panose="020F0502020204030204"/>
                  <a:ea typeface="宋体" panose="02010600030101010101" pitchFamily="2" charset="-122"/>
                </a:rPr>
                <a:t>…</a:t>
              </a:r>
              <a:endParaRPr lang="zh-CN" altLang="en-US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67" name="文本框 266">
              <a:extLst>
                <a:ext uri="{FF2B5EF4-FFF2-40B4-BE49-F238E27FC236}">
                  <a16:creationId xmlns:a16="http://schemas.microsoft.com/office/drawing/2014/main" xmlns="" id="{AC109CAE-3E02-4315-B618-2281FCB6411F}"/>
                </a:ext>
              </a:extLst>
            </p:cNvPr>
            <p:cNvSpPr txBox="1"/>
            <p:nvPr/>
          </p:nvSpPr>
          <p:spPr>
            <a:xfrm flipH="1">
              <a:off x="7481090" y="3634199"/>
              <a:ext cx="148768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9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应用程序</a:t>
              </a:r>
            </a:p>
          </p:txBody>
        </p:sp>
        <p:sp>
          <p:nvSpPr>
            <p:cNvPr id="268" name="矩形: 圆角 127">
              <a:extLst>
                <a:ext uri="{FF2B5EF4-FFF2-40B4-BE49-F238E27FC236}">
                  <a16:creationId xmlns:a16="http://schemas.microsoft.com/office/drawing/2014/main" xmlns="" id="{D67346F7-DF19-4AEF-99B9-C909455B3F5B}"/>
                </a:ext>
              </a:extLst>
            </p:cNvPr>
            <p:cNvSpPr/>
            <p:nvPr/>
          </p:nvSpPr>
          <p:spPr>
            <a:xfrm>
              <a:off x="7751359" y="3863909"/>
              <a:ext cx="645742" cy="214920"/>
            </a:xfrm>
            <a:prstGeom prst="roundRect">
              <a:avLst/>
            </a:prstGeom>
            <a:solidFill>
              <a:srgbClr val="ED7D31">
                <a:lumMod val="20000"/>
                <a:lumOff val="80000"/>
              </a:srgbClr>
            </a:solidFill>
            <a:ln w="31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7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业务请求</a:t>
              </a:r>
              <a:r>
                <a:rPr kumimoji="0" lang="en-US" altLang="zh-CN" sz="7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2</a:t>
              </a:r>
              <a:endParaRPr kumimoji="0" lang="zh-CN" altLang="en-US" sz="7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69" name="矩形: 圆角 128">
              <a:extLst>
                <a:ext uri="{FF2B5EF4-FFF2-40B4-BE49-F238E27FC236}">
                  <a16:creationId xmlns:a16="http://schemas.microsoft.com/office/drawing/2014/main" xmlns="" id="{9A013020-8D8F-4A8F-9B0B-CDCE5A32CB66}"/>
                </a:ext>
              </a:extLst>
            </p:cNvPr>
            <p:cNvSpPr/>
            <p:nvPr/>
          </p:nvSpPr>
          <p:spPr>
            <a:xfrm>
              <a:off x="8645904" y="3869310"/>
              <a:ext cx="645742" cy="214920"/>
            </a:xfrm>
            <a:prstGeom prst="roundRect">
              <a:avLst/>
            </a:prstGeom>
            <a:solidFill>
              <a:srgbClr val="ED7D31">
                <a:lumMod val="20000"/>
                <a:lumOff val="80000"/>
              </a:srgbClr>
            </a:solidFill>
            <a:ln w="31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7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业务请求</a:t>
              </a:r>
              <a:r>
                <a:rPr kumimoji="0" lang="en-US" altLang="zh-CN" sz="7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n</a:t>
              </a:r>
              <a:endParaRPr kumimoji="0" lang="zh-CN" altLang="en-US" sz="7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cxnSp>
          <p:nvCxnSpPr>
            <p:cNvPr id="270" name="直接箭头连接符 269">
              <a:extLst>
                <a:ext uri="{FF2B5EF4-FFF2-40B4-BE49-F238E27FC236}">
                  <a16:creationId xmlns:a16="http://schemas.microsoft.com/office/drawing/2014/main" xmlns="" id="{5F5CDF1E-3D2D-45E1-847E-B2A1A3F0F480}"/>
                </a:ext>
              </a:extLst>
            </p:cNvPr>
            <p:cNvCxnSpPr>
              <a:cxnSpLocks/>
            </p:cNvCxnSpPr>
            <p:nvPr/>
          </p:nvCxnSpPr>
          <p:spPr>
            <a:xfrm>
              <a:off x="7321109" y="4085368"/>
              <a:ext cx="0" cy="395360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271" name="文本框 270">
              <a:extLst>
                <a:ext uri="{FF2B5EF4-FFF2-40B4-BE49-F238E27FC236}">
                  <a16:creationId xmlns:a16="http://schemas.microsoft.com/office/drawing/2014/main" xmlns="" id="{4BB9000B-50B1-48B8-9877-D6BEE2FAD92E}"/>
                </a:ext>
              </a:extLst>
            </p:cNvPr>
            <p:cNvSpPr txBox="1"/>
            <p:nvPr/>
          </p:nvSpPr>
          <p:spPr>
            <a:xfrm>
              <a:off x="6849370" y="4234507"/>
              <a:ext cx="49244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Read</a:t>
              </a:r>
              <a:endParaRPr lang="zh-CN" altLang="en-US" sz="1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2" name="矩形 271">
              <a:extLst>
                <a:ext uri="{FF2B5EF4-FFF2-40B4-BE49-F238E27FC236}">
                  <a16:creationId xmlns:a16="http://schemas.microsoft.com/office/drawing/2014/main" xmlns="" id="{40CFD377-56D3-40FB-BD12-1DE1055DF52E}"/>
                </a:ext>
              </a:extLst>
            </p:cNvPr>
            <p:cNvSpPr/>
            <p:nvPr/>
          </p:nvSpPr>
          <p:spPr>
            <a:xfrm>
              <a:off x="8222316" y="5075466"/>
              <a:ext cx="1930249" cy="535559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31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9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73" name="矩形: 圆角 136">
              <a:extLst>
                <a:ext uri="{FF2B5EF4-FFF2-40B4-BE49-F238E27FC236}">
                  <a16:creationId xmlns:a16="http://schemas.microsoft.com/office/drawing/2014/main" xmlns="" id="{8993AFDD-524F-460A-89E5-CF5B7EDCE1E4}"/>
                </a:ext>
              </a:extLst>
            </p:cNvPr>
            <p:cNvSpPr/>
            <p:nvPr/>
          </p:nvSpPr>
          <p:spPr>
            <a:xfrm>
              <a:off x="8289662" y="5327046"/>
              <a:ext cx="468583" cy="239426"/>
            </a:xfrm>
            <a:prstGeom prst="roundRect">
              <a:avLst/>
            </a:prstGeom>
            <a:solidFill>
              <a:srgbClr val="ED7D31">
                <a:lumMod val="20000"/>
                <a:lumOff val="80000"/>
              </a:srgbClr>
            </a:solidFill>
            <a:ln w="31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PKG1</a:t>
              </a:r>
              <a:endParaRPr kumimoji="0" lang="zh-CN" altLang="en-US" sz="7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74" name="矩形: 圆角 137">
              <a:extLst>
                <a:ext uri="{FF2B5EF4-FFF2-40B4-BE49-F238E27FC236}">
                  <a16:creationId xmlns:a16="http://schemas.microsoft.com/office/drawing/2014/main" xmlns="" id="{40F9ADDF-82C2-44CC-83FE-3EF9E523F657}"/>
                </a:ext>
              </a:extLst>
            </p:cNvPr>
            <p:cNvSpPr/>
            <p:nvPr/>
          </p:nvSpPr>
          <p:spPr>
            <a:xfrm>
              <a:off x="8804421" y="5333488"/>
              <a:ext cx="468583" cy="239426"/>
            </a:xfrm>
            <a:prstGeom prst="roundRect">
              <a:avLst/>
            </a:prstGeom>
            <a:solidFill>
              <a:srgbClr val="ED7D31">
                <a:lumMod val="20000"/>
                <a:lumOff val="80000"/>
              </a:srgbClr>
            </a:solidFill>
            <a:ln w="31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PKG2</a:t>
              </a:r>
              <a:endParaRPr kumimoji="0" lang="zh-CN" altLang="en-US" sz="7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75" name="矩形: 圆角 138">
              <a:extLst>
                <a:ext uri="{FF2B5EF4-FFF2-40B4-BE49-F238E27FC236}">
                  <a16:creationId xmlns:a16="http://schemas.microsoft.com/office/drawing/2014/main" xmlns="" id="{6611AEC7-4A31-4F61-B574-F6D9724DD3BC}"/>
                </a:ext>
              </a:extLst>
            </p:cNvPr>
            <p:cNvSpPr/>
            <p:nvPr/>
          </p:nvSpPr>
          <p:spPr>
            <a:xfrm>
              <a:off x="9588469" y="5336243"/>
              <a:ext cx="468583" cy="239426"/>
            </a:xfrm>
            <a:prstGeom prst="roundRect">
              <a:avLst/>
            </a:prstGeom>
            <a:solidFill>
              <a:srgbClr val="ED7D31">
                <a:lumMod val="20000"/>
                <a:lumOff val="80000"/>
              </a:srgbClr>
            </a:solidFill>
            <a:ln w="31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PKGn</a:t>
              </a:r>
              <a:endParaRPr kumimoji="0" lang="zh-CN" altLang="en-US" sz="7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76" name="文本框 275">
              <a:extLst>
                <a:ext uri="{FF2B5EF4-FFF2-40B4-BE49-F238E27FC236}">
                  <a16:creationId xmlns:a16="http://schemas.microsoft.com/office/drawing/2014/main" xmlns="" id="{AC366BAB-5AEA-4533-A438-A895BDDCA046}"/>
                </a:ext>
              </a:extLst>
            </p:cNvPr>
            <p:cNvSpPr txBox="1"/>
            <p:nvPr/>
          </p:nvSpPr>
          <p:spPr>
            <a:xfrm>
              <a:off x="9282356" y="5261828"/>
              <a:ext cx="296762" cy="3024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rPr>
                <a:t>…</a:t>
              </a:r>
              <a:endPara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77" name="文本框 276">
              <a:extLst>
                <a:ext uri="{FF2B5EF4-FFF2-40B4-BE49-F238E27FC236}">
                  <a16:creationId xmlns:a16="http://schemas.microsoft.com/office/drawing/2014/main" xmlns="" id="{CF312CD0-2BCF-4EC6-818B-D56889DB45C2}"/>
                </a:ext>
              </a:extLst>
            </p:cNvPr>
            <p:cNvSpPr txBox="1"/>
            <p:nvPr/>
          </p:nvSpPr>
          <p:spPr>
            <a:xfrm flipH="1">
              <a:off x="8531626" y="5097798"/>
              <a:ext cx="132182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Socket</a:t>
              </a:r>
              <a:r>
                <a:rPr kumimoji="0" lang="zh-CN" altLang="en-US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发送队列</a:t>
              </a:r>
            </a:p>
          </p:txBody>
        </p:sp>
        <p:cxnSp>
          <p:nvCxnSpPr>
            <p:cNvPr id="278" name="直接箭头连接符 277">
              <a:extLst>
                <a:ext uri="{FF2B5EF4-FFF2-40B4-BE49-F238E27FC236}">
                  <a16:creationId xmlns:a16="http://schemas.microsoft.com/office/drawing/2014/main" xmlns="" id="{4A42A3B5-52CC-4E7E-937B-E7D63C4FDA30}"/>
                </a:ext>
              </a:extLst>
            </p:cNvPr>
            <p:cNvCxnSpPr>
              <a:cxnSpLocks/>
            </p:cNvCxnSpPr>
            <p:nvPr/>
          </p:nvCxnSpPr>
          <p:spPr>
            <a:xfrm>
              <a:off x="9153184" y="4084230"/>
              <a:ext cx="0" cy="992293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279" name="文本框 278">
              <a:extLst>
                <a:ext uri="{FF2B5EF4-FFF2-40B4-BE49-F238E27FC236}">
                  <a16:creationId xmlns:a16="http://schemas.microsoft.com/office/drawing/2014/main" xmlns="" id="{22C3CDF8-1898-4289-8B7F-9B42394CAEE3}"/>
                </a:ext>
              </a:extLst>
            </p:cNvPr>
            <p:cNvSpPr txBox="1"/>
            <p:nvPr/>
          </p:nvSpPr>
          <p:spPr>
            <a:xfrm>
              <a:off x="9141046" y="4824961"/>
              <a:ext cx="51809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Write</a:t>
              </a:r>
              <a:endParaRPr lang="zh-CN" altLang="en-US" sz="1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81" name="直接箭头连接符 280">
              <a:extLst>
                <a:ext uri="{FF2B5EF4-FFF2-40B4-BE49-F238E27FC236}">
                  <a16:creationId xmlns:a16="http://schemas.microsoft.com/office/drawing/2014/main" xmlns="" id="{AC0E02B4-5026-4882-A9A2-29D37A662CD7}"/>
                </a:ext>
              </a:extLst>
            </p:cNvPr>
            <p:cNvCxnSpPr/>
            <p:nvPr/>
          </p:nvCxnSpPr>
          <p:spPr>
            <a:xfrm flipV="1">
              <a:off x="7201659" y="5732294"/>
              <a:ext cx="0" cy="628189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282" name="直接箭头连接符 281">
              <a:extLst>
                <a:ext uri="{FF2B5EF4-FFF2-40B4-BE49-F238E27FC236}">
                  <a16:creationId xmlns:a16="http://schemas.microsoft.com/office/drawing/2014/main" xmlns="" id="{48AD230C-21F5-47C4-820D-A1D7806DCDEE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41" y="5606042"/>
              <a:ext cx="0" cy="753384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283" name="直接箭头连接符 282">
              <a:extLst>
                <a:ext uri="{FF2B5EF4-FFF2-40B4-BE49-F238E27FC236}">
                  <a16:creationId xmlns:a16="http://schemas.microsoft.com/office/drawing/2014/main" xmlns="" id="{AC0E02B4-5026-4882-A9A2-29D37A662CD7}"/>
                </a:ext>
              </a:extLst>
            </p:cNvPr>
            <p:cNvCxnSpPr/>
            <p:nvPr/>
          </p:nvCxnSpPr>
          <p:spPr>
            <a:xfrm flipV="1">
              <a:off x="9430737" y="6109988"/>
              <a:ext cx="0" cy="252000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284" name="文本框 283">
              <a:extLst>
                <a:ext uri="{FF2B5EF4-FFF2-40B4-BE49-F238E27FC236}">
                  <a16:creationId xmlns:a16="http://schemas.microsoft.com/office/drawing/2014/main" xmlns="" id="{64196C4F-4684-4C64-B6FC-4DCB5DA66A94}"/>
                </a:ext>
              </a:extLst>
            </p:cNvPr>
            <p:cNvSpPr txBox="1"/>
            <p:nvPr/>
          </p:nvSpPr>
          <p:spPr>
            <a:xfrm>
              <a:off x="9375464" y="6189415"/>
              <a:ext cx="119936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TCP ACK</a:t>
              </a:r>
              <a:r>
                <a:rPr lang="zh-CN" altLang="en-US" sz="1000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</a:t>
              </a:r>
              <a:r>
                <a:rPr lang="en-US" altLang="zh-CN" sz="1000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TS2</a:t>
              </a:r>
              <a:r>
                <a:rPr lang="zh-CN" altLang="en-US" sz="1000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  <a:endParaRPr lang="zh-CN" altLang="en-US" sz="1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0" name="矩形 279">
              <a:extLst>
                <a:ext uri="{FF2B5EF4-FFF2-40B4-BE49-F238E27FC236}">
                  <a16:creationId xmlns:a16="http://schemas.microsoft.com/office/drawing/2014/main" xmlns="" id="{3DECA049-9F2E-4683-94EA-8FAE70340C68}"/>
                </a:ext>
              </a:extLst>
            </p:cNvPr>
            <p:cNvSpPr/>
            <p:nvPr/>
          </p:nvSpPr>
          <p:spPr>
            <a:xfrm>
              <a:off x="8467390" y="5793443"/>
              <a:ext cx="1367780" cy="316545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31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TCP</a:t>
              </a:r>
              <a:r>
                <a:rPr kumimoji="0" lang="zh-CN" altLang="en-US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滑窗</a:t>
              </a:r>
              <a:r>
                <a:rPr kumimoji="0" lang="en-US" altLang="zh-CN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/</a:t>
              </a:r>
              <a:r>
                <a:rPr kumimoji="0" lang="zh-CN" altLang="en-US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拥塞管理</a:t>
              </a: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793761" y="3466290"/>
            <a:ext cx="3768447" cy="2748154"/>
            <a:chOff x="793761" y="3668271"/>
            <a:chExt cx="3768447" cy="2748154"/>
          </a:xfrm>
        </p:grpSpPr>
        <p:sp>
          <p:nvSpPr>
            <p:cNvPr id="182" name="矩形 181">
              <a:extLst>
                <a:ext uri="{FF2B5EF4-FFF2-40B4-BE49-F238E27FC236}">
                  <a16:creationId xmlns:a16="http://schemas.microsoft.com/office/drawing/2014/main" xmlns="" id="{A55ED287-AD7C-49EA-AA9A-01D17E749AD6}"/>
                </a:ext>
              </a:extLst>
            </p:cNvPr>
            <p:cNvSpPr/>
            <p:nvPr/>
          </p:nvSpPr>
          <p:spPr>
            <a:xfrm>
              <a:off x="832849" y="4310260"/>
              <a:ext cx="3729359" cy="1966331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31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9" name="文本框 218">
              <a:extLst>
                <a:ext uri="{FF2B5EF4-FFF2-40B4-BE49-F238E27FC236}">
                  <a16:creationId xmlns:a16="http://schemas.microsoft.com/office/drawing/2014/main" xmlns="" id="{4F54838A-75B8-4311-BA50-BF647D2999BF}"/>
                </a:ext>
              </a:extLst>
            </p:cNvPr>
            <p:cNvSpPr txBox="1"/>
            <p:nvPr/>
          </p:nvSpPr>
          <p:spPr>
            <a:xfrm>
              <a:off x="879992" y="4966988"/>
              <a:ext cx="305905" cy="653253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zh-CN" altLang="en-US" sz="11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内核协议栈</a:t>
              </a:r>
            </a:p>
          </p:txBody>
        </p:sp>
        <p:sp>
          <p:nvSpPr>
            <p:cNvPr id="220" name="矩形 219">
              <a:extLst>
                <a:ext uri="{FF2B5EF4-FFF2-40B4-BE49-F238E27FC236}">
                  <a16:creationId xmlns:a16="http://schemas.microsoft.com/office/drawing/2014/main" xmlns="" id="{C7124AED-0C4B-41F1-B0CB-F04B7346051B}"/>
                </a:ext>
              </a:extLst>
            </p:cNvPr>
            <p:cNvSpPr/>
            <p:nvPr/>
          </p:nvSpPr>
          <p:spPr>
            <a:xfrm>
              <a:off x="1233039" y="5537846"/>
              <a:ext cx="1132991" cy="25039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31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网卡</a:t>
              </a:r>
              <a:r>
                <a:rPr kumimoji="0" lang="en-US" altLang="zh-CN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DMA</a:t>
              </a:r>
              <a:endParaRPr kumimoji="0" lang="zh-CN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22" name="矩形 221">
              <a:extLst>
                <a:ext uri="{FF2B5EF4-FFF2-40B4-BE49-F238E27FC236}">
                  <a16:creationId xmlns:a16="http://schemas.microsoft.com/office/drawing/2014/main" xmlns="" id="{B3189374-3AE7-4A73-9B0F-07C89BB441C4}"/>
                </a:ext>
              </a:extLst>
            </p:cNvPr>
            <p:cNvSpPr/>
            <p:nvPr/>
          </p:nvSpPr>
          <p:spPr>
            <a:xfrm>
              <a:off x="1350750" y="4515589"/>
              <a:ext cx="1930249" cy="535559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31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9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23" name="矩形: 圆角 6">
              <a:extLst>
                <a:ext uri="{FF2B5EF4-FFF2-40B4-BE49-F238E27FC236}">
                  <a16:creationId xmlns:a16="http://schemas.microsoft.com/office/drawing/2014/main" xmlns="" id="{42D59F7E-AD52-4C00-8DC1-DBE66D427D42}"/>
                </a:ext>
              </a:extLst>
            </p:cNvPr>
            <p:cNvSpPr/>
            <p:nvPr/>
          </p:nvSpPr>
          <p:spPr>
            <a:xfrm>
              <a:off x="1418096" y="4767169"/>
              <a:ext cx="468583" cy="239426"/>
            </a:xfrm>
            <a:prstGeom prst="roundRect">
              <a:avLst/>
            </a:prstGeom>
            <a:solidFill>
              <a:srgbClr val="ED7D31">
                <a:lumMod val="20000"/>
                <a:lumOff val="80000"/>
              </a:srgbClr>
            </a:solidFill>
            <a:ln w="31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PKG1</a:t>
              </a:r>
              <a:endParaRPr kumimoji="0" lang="zh-CN" altLang="en-US" sz="7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24" name="矩形: 圆角 110">
              <a:extLst>
                <a:ext uri="{FF2B5EF4-FFF2-40B4-BE49-F238E27FC236}">
                  <a16:creationId xmlns:a16="http://schemas.microsoft.com/office/drawing/2014/main" xmlns="" id="{CE474D58-5AB0-43BF-904E-F06CA1BFD21E}"/>
                </a:ext>
              </a:extLst>
            </p:cNvPr>
            <p:cNvSpPr/>
            <p:nvPr/>
          </p:nvSpPr>
          <p:spPr>
            <a:xfrm>
              <a:off x="1932855" y="4773611"/>
              <a:ext cx="468583" cy="239426"/>
            </a:xfrm>
            <a:prstGeom prst="roundRect">
              <a:avLst/>
            </a:prstGeom>
            <a:solidFill>
              <a:srgbClr val="ED7D31">
                <a:lumMod val="20000"/>
                <a:lumOff val="80000"/>
              </a:srgbClr>
            </a:solidFill>
            <a:ln w="31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PKG2</a:t>
              </a:r>
              <a:endParaRPr kumimoji="0" lang="zh-CN" altLang="en-US" sz="7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25" name="矩形: 圆角 111">
              <a:extLst>
                <a:ext uri="{FF2B5EF4-FFF2-40B4-BE49-F238E27FC236}">
                  <a16:creationId xmlns:a16="http://schemas.microsoft.com/office/drawing/2014/main" xmlns="" id="{E2143519-8C6D-4E85-A48E-99649C301CEC}"/>
                </a:ext>
              </a:extLst>
            </p:cNvPr>
            <p:cNvSpPr/>
            <p:nvPr/>
          </p:nvSpPr>
          <p:spPr>
            <a:xfrm>
              <a:off x="2716903" y="4776366"/>
              <a:ext cx="468583" cy="239426"/>
            </a:xfrm>
            <a:prstGeom prst="roundRect">
              <a:avLst/>
            </a:prstGeom>
            <a:solidFill>
              <a:srgbClr val="ED7D31">
                <a:lumMod val="20000"/>
                <a:lumOff val="80000"/>
              </a:srgbClr>
            </a:solidFill>
            <a:ln w="31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PKGn</a:t>
              </a:r>
              <a:endParaRPr kumimoji="0" lang="zh-CN" altLang="en-US" sz="7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26" name="文本框 225">
              <a:extLst>
                <a:ext uri="{FF2B5EF4-FFF2-40B4-BE49-F238E27FC236}">
                  <a16:creationId xmlns:a16="http://schemas.microsoft.com/office/drawing/2014/main" xmlns="" id="{6BBFC566-C226-4078-AF02-2C8A23B507F5}"/>
                </a:ext>
              </a:extLst>
            </p:cNvPr>
            <p:cNvSpPr txBox="1"/>
            <p:nvPr/>
          </p:nvSpPr>
          <p:spPr>
            <a:xfrm>
              <a:off x="2410790" y="4701951"/>
              <a:ext cx="296762" cy="3024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rPr>
                <a:t>…</a:t>
              </a:r>
              <a:endPara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27" name="文本框 226">
              <a:extLst>
                <a:ext uri="{FF2B5EF4-FFF2-40B4-BE49-F238E27FC236}">
                  <a16:creationId xmlns:a16="http://schemas.microsoft.com/office/drawing/2014/main" xmlns="" id="{BD258DE8-5382-4D11-9CFA-BE28EE2EE60B}"/>
                </a:ext>
              </a:extLst>
            </p:cNvPr>
            <p:cNvSpPr txBox="1"/>
            <p:nvPr/>
          </p:nvSpPr>
          <p:spPr>
            <a:xfrm flipH="1">
              <a:off x="1660060" y="4537921"/>
              <a:ext cx="132182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Socket</a:t>
              </a:r>
              <a:r>
                <a:rPr kumimoji="0" lang="zh-CN" altLang="en-US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接收队列</a:t>
              </a:r>
            </a:p>
          </p:txBody>
        </p:sp>
        <p:cxnSp>
          <p:nvCxnSpPr>
            <p:cNvPr id="228" name="直接箭头连接符 227">
              <a:extLst>
                <a:ext uri="{FF2B5EF4-FFF2-40B4-BE49-F238E27FC236}">
                  <a16:creationId xmlns:a16="http://schemas.microsoft.com/office/drawing/2014/main" xmlns="" id="{39121698-C351-45FD-BC64-5F7F59F092B0}"/>
                </a:ext>
              </a:extLst>
            </p:cNvPr>
            <p:cNvCxnSpPr/>
            <p:nvPr/>
          </p:nvCxnSpPr>
          <p:spPr>
            <a:xfrm flipV="1">
              <a:off x="1504580" y="5032262"/>
              <a:ext cx="0" cy="505585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229" name="文本框 228">
              <a:extLst>
                <a:ext uri="{FF2B5EF4-FFF2-40B4-BE49-F238E27FC236}">
                  <a16:creationId xmlns:a16="http://schemas.microsoft.com/office/drawing/2014/main" xmlns="" id="{64196C4F-4684-4C64-B6FC-4DCB5DA66A94}"/>
                </a:ext>
              </a:extLst>
            </p:cNvPr>
            <p:cNvSpPr txBox="1"/>
            <p:nvPr/>
          </p:nvSpPr>
          <p:spPr>
            <a:xfrm>
              <a:off x="1499203" y="5235427"/>
              <a:ext cx="492109" cy="2016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软中断</a:t>
              </a:r>
              <a:endPara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0" name="矩形 229">
              <a:extLst>
                <a:ext uri="{FF2B5EF4-FFF2-40B4-BE49-F238E27FC236}">
                  <a16:creationId xmlns:a16="http://schemas.microsoft.com/office/drawing/2014/main" xmlns="" id="{597034E6-EB3F-4497-BED7-8BCED73BF6BF}"/>
                </a:ext>
              </a:extLst>
            </p:cNvPr>
            <p:cNvSpPr/>
            <p:nvPr/>
          </p:nvSpPr>
          <p:spPr>
            <a:xfrm>
              <a:off x="1233039" y="3668271"/>
              <a:ext cx="2627244" cy="535559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31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31" name="矩形: 圆角 122">
              <a:extLst>
                <a:ext uri="{FF2B5EF4-FFF2-40B4-BE49-F238E27FC236}">
                  <a16:creationId xmlns:a16="http://schemas.microsoft.com/office/drawing/2014/main" xmlns="" id="{527A3A77-59B5-4A96-AFF4-D98EDD91475E}"/>
                </a:ext>
              </a:extLst>
            </p:cNvPr>
            <p:cNvSpPr/>
            <p:nvPr/>
          </p:nvSpPr>
          <p:spPr>
            <a:xfrm>
              <a:off x="1308838" y="3919851"/>
              <a:ext cx="645742" cy="214920"/>
            </a:xfrm>
            <a:prstGeom prst="roundRect">
              <a:avLst/>
            </a:prstGeom>
            <a:solidFill>
              <a:srgbClr val="ED7D31">
                <a:lumMod val="20000"/>
                <a:lumOff val="80000"/>
              </a:srgbClr>
            </a:solidFill>
            <a:ln w="31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业务</a:t>
              </a:r>
              <a:r>
                <a:rPr kumimoji="0" lang="zh-CN" altLang="en-US" sz="7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请求</a:t>
              </a:r>
              <a:r>
                <a:rPr kumimoji="0" lang="en-US" altLang="zh-CN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1</a:t>
              </a:r>
              <a:endParaRPr kumimoji="0" lang="zh-CN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32" name="文本框 231">
              <a:extLst>
                <a:ext uri="{FF2B5EF4-FFF2-40B4-BE49-F238E27FC236}">
                  <a16:creationId xmlns:a16="http://schemas.microsoft.com/office/drawing/2014/main" xmlns="" id="{EB9C7EC2-041D-4358-90F9-E518F37E0A3C}"/>
                </a:ext>
              </a:extLst>
            </p:cNvPr>
            <p:cNvSpPr txBox="1"/>
            <p:nvPr/>
          </p:nvSpPr>
          <p:spPr>
            <a:xfrm>
              <a:off x="2665453" y="3843498"/>
              <a:ext cx="334000" cy="3024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prstClr val="black"/>
                  </a:solidFill>
                  <a:latin typeface="Calibri" panose="020F0502020204030204"/>
                  <a:ea typeface="宋体" panose="02010600030101010101" pitchFamily="2" charset="-122"/>
                </a:rPr>
                <a:t>…</a:t>
              </a:r>
              <a:endParaRPr lang="zh-CN" altLang="en-US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33" name="文本框 232">
              <a:extLst>
                <a:ext uri="{FF2B5EF4-FFF2-40B4-BE49-F238E27FC236}">
                  <a16:creationId xmlns:a16="http://schemas.microsoft.com/office/drawing/2014/main" xmlns="" id="{AC109CAE-3E02-4315-B618-2281FCB6411F}"/>
                </a:ext>
              </a:extLst>
            </p:cNvPr>
            <p:cNvSpPr txBox="1"/>
            <p:nvPr/>
          </p:nvSpPr>
          <p:spPr>
            <a:xfrm flipH="1">
              <a:off x="1778634" y="3690141"/>
              <a:ext cx="148768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9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应用程序</a:t>
              </a:r>
            </a:p>
          </p:txBody>
        </p:sp>
        <p:sp>
          <p:nvSpPr>
            <p:cNvPr id="234" name="矩形: 圆角 127">
              <a:extLst>
                <a:ext uri="{FF2B5EF4-FFF2-40B4-BE49-F238E27FC236}">
                  <a16:creationId xmlns:a16="http://schemas.microsoft.com/office/drawing/2014/main" xmlns="" id="{D67346F7-DF19-4AEF-99B9-C909455B3F5B}"/>
                </a:ext>
              </a:extLst>
            </p:cNvPr>
            <p:cNvSpPr/>
            <p:nvPr/>
          </p:nvSpPr>
          <p:spPr>
            <a:xfrm>
              <a:off x="2048903" y="3919851"/>
              <a:ext cx="645742" cy="214920"/>
            </a:xfrm>
            <a:prstGeom prst="roundRect">
              <a:avLst/>
            </a:prstGeom>
            <a:solidFill>
              <a:srgbClr val="ED7D31">
                <a:lumMod val="20000"/>
                <a:lumOff val="80000"/>
              </a:srgbClr>
            </a:solidFill>
            <a:ln w="31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7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业务请求</a:t>
              </a:r>
              <a:r>
                <a:rPr kumimoji="0" lang="en-US" altLang="zh-CN" sz="7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2</a:t>
              </a:r>
              <a:endParaRPr kumimoji="0" lang="zh-CN" altLang="en-US" sz="7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35" name="矩形: 圆角 128">
              <a:extLst>
                <a:ext uri="{FF2B5EF4-FFF2-40B4-BE49-F238E27FC236}">
                  <a16:creationId xmlns:a16="http://schemas.microsoft.com/office/drawing/2014/main" xmlns="" id="{9A013020-8D8F-4A8F-9B0B-CDCE5A32CB66}"/>
                </a:ext>
              </a:extLst>
            </p:cNvPr>
            <p:cNvSpPr/>
            <p:nvPr/>
          </p:nvSpPr>
          <p:spPr>
            <a:xfrm>
              <a:off x="2943448" y="3925252"/>
              <a:ext cx="645742" cy="214920"/>
            </a:xfrm>
            <a:prstGeom prst="roundRect">
              <a:avLst/>
            </a:prstGeom>
            <a:solidFill>
              <a:srgbClr val="ED7D31">
                <a:lumMod val="20000"/>
                <a:lumOff val="80000"/>
              </a:srgbClr>
            </a:solidFill>
            <a:ln w="31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7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业务请求</a:t>
              </a:r>
              <a:r>
                <a:rPr kumimoji="0" lang="en-US" altLang="zh-CN" sz="7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n</a:t>
              </a:r>
              <a:endParaRPr kumimoji="0" lang="zh-CN" altLang="en-US" sz="7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cxnSp>
          <p:nvCxnSpPr>
            <p:cNvPr id="236" name="直接箭头连接符 235">
              <a:extLst>
                <a:ext uri="{FF2B5EF4-FFF2-40B4-BE49-F238E27FC236}">
                  <a16:creationId xmlns:a16="http://schemas.microsoft.com/office/drawing/2014/main" xmlns="" id="{5F5CDF1E-3D2D-45E1-847E-B2A1A3F0F480}"/>
                </a:ext>
              </a:extLst>
            </p:cNvPr>
            <p:cNvCxnSpPr>
              <a:cxnSpLocks/>
            </p:cNvCxnSpPr>
            <p:nvPr/>
          </p:nvCxnSpPr>
          <p:spPr>
            <a:xfrm>
              <a:off x="1618653" y="4141310"/>
              <a:ext cx="0" cy="395360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237" name="文本框 236">
              <a:extLst>
                <a:ext uri="{FF2B5EF4-FFF2-40B4-BE49-F238E27FC236}">
                  <a16:creationId xmlns:a16="http://schemas.microsoft.com/office/drawing/2014/main" xmlns="" id="{4BB9000B-50B1-48B8-9877-D6BEE2FAD92E}"/>
                </a:ext>
              </a:extLst>
            </p:cNvPr>
            <p:cNvSpPr txBox="1"/>
            <p:nvPr/>
          </p:nvSpPr>
          <p:spPr>
            <a:xfrm>
              <a:off x="793761" y="4281695"/>
              <a:ext cx="839855" cy="2016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Read</a:t>
              </a:r>
              <a:r>
                <a:rPr lang="zh-CN" altLang="en-US" sz="10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</a:t>
              </a:r>
              <a:r>
                <a:rPr lang="en-US" altLang="zh-CN" sz="1000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TS1</a:t>
              </a:r>
              <a:r>
                <a:rPr lang="zh-CN" altLang="en-US" sz="1000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  <a:endParaRPr lang="zh-CN" altLang="en-US" sz="1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9" name="矩形 238">
              <a:extLst>
                <a:ext uri="{FF2B5EF4-FFF2-40B4-BE49-F238E27FC236}">
                  <a16:creationId xmlns:a16="http://schemas.microsoft.com/office/drawing/2014/main" xmlns="" id="{40CFD377-56D3-40FB-BD12-1DE1055DF52E}"/>
                </a:ext>
              </a:extLst>
            </p:cNvPr>
            <p:cNvSpPr/>
            <p:nvPr/>
          </p:nvSpPr>
          <p:spPr>
            <a:xfrm>
              <a:off x="2519860" y="5131408"/>
              <a:ext cx="1930249" cy="535559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31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9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40" name="矩形: 圆角 136">
              <a:extLst>
                <a:ext uri="{FF2B5EF4-FFF2-40B4-BE49-F238E27FC236}">
                  <a16:creationId xmlns:a16="http://schemas.microsoft.com/office/drawing/2014/main" xmlns="" id="{8993AFDD-524F-460A-89E5-CF5B7EDCE1E4}"/>
                </a:ext>
              </a:extLst>
            </p:cNvPr>
            <p:cNvSpPr/>
            <p:nvPr/>
          </p:nvSpPr>
          <p:spPr>
            <a:xfrm>
              <a:off x="2587206" y="5382988"/>
              <a:ext cx="468583" cy="239426"/>
            </a:xfrm>
            <a:prstGeom prst="roundRect">
              <a:avLst/>
            </a:prstGeom>
            <a:solidFill>
              <a:srgbClr val="ED7D31">
                <a:lumMod val="20000"/>
                <a:lumOff val="80000"/>
              </a:srgbClr>
            </a:solidFill>
            <a:ln w="31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PKG1</a:t>
              </a:r>
              <a:endParaRPr kumimoji="0" lang="zh-CN" altLang="en-US" sz="7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41" name="矩形: 圆角 137">
              <a:extLst>
                <a:ext uri="{FF2B5EF4-FFF2-40B4-BE49-F238E27FC236}">
                  <a16:creationId xmlns:a16="http://schemas.microsoft.com/office/drawing/2014/main" xmlns="" id="{40F9ADDF-82C2-44CC-83FE-3EF9E523F657}"/>
                </a:ext>
              </a:extLst>
            </p:cNvPr>
            <p:cNvSpPr/>
            <p:nvPr/>
          </p:nvSpPr>
          <p:spPr>
            <a:xfrm>
              <a:off x="3101965" y="5389430"/>
              <a:ext cx="468583" cy="239426"/>
            </a:xfrm>
            <a:prstGeom prst="roundRect">
              <a:avLst/>
            </a:prstGeom>
            <a:solidFill>
              <a:srgbClr val="ED7D31">
                <a:lumMod val="20000"/>
                <a:lumOff val="80000"/>
              </a:srgbClr>
            </a:solidFill>
            <a:ln w="31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PKG2</a:t>
              </a:r>
              <a:endParaRPr kumimoji="0" lang="zh-CN" altLang="en-US" sz="7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42" name="矩形: 圆角 138">
              <a:extLst>
                <a:ext uri="{FF2B5EF4-FFF2-40B4-BE49-F238E27FC236}">
                  <a16:creationId xmlns:a16="http://schemas.microsoft.com/office/drawing/2014/main" xmlns="" id="{6611AEC7-4A31-4F61-B574-F6D9724DD3BC}"/>
                </a:ext>
              </a:extLst>
            </p:cNvPr>
            <p:cNvSpPr/>
            <p:nvPr/>
          </p:nvSpPr>
          <p:spPr>
            <a:xfrm>
              <a:off x="3886013" y="5392185"/>
              <a:ext cx="468583" cy="239426"/>
            </a:xfrm>
            <a:prstGeom prst="roundRect">
              <a:avLst/>
            </a:prstGeom>
            <a:solidFill>
              <a:srgbClr val="ED7D31">
                <a:lumMod val="20000"/>
                <a:lumOff val="80000"/>
              </a:srgbClr>
            </a:solidFill>
            <a:ln w="31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PKGn</a:t>
              </a:r>
              <a:endParaRPr kumimoji="0" lang="zh-CN" altLang="en-US" sz="7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43" name="文本框 242">
              <a:extLst>
                <a:ext uri="{FF2B5EF4-FFF2-40B4-BE49-F238E27FC236}">
                  <a16:creationId xmlns:a16="http://schemas.microsoft.com/office/drawing/2014/main" xmlns="" id="{AC366BAB-5AEA-4533-A438-A895BDDCA046}"/>
                </a:ext>
              </a:extLst>
            </p:cNvPr>
            <p:cNvSpPr txBox="1"/>
            <p:nvPr/>
          </p:nvSpPr>
          <p:spPr>
            <a:xfrm>
              <a:off x="3579900" y="5317770"/>
              <a:ext cx="296762" cy="3024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rPr>
                <a:t>…</a:t>
              </a:r>
              <a:endPara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44" name="文本框 243">
              <a:extLst>
                <a:ext uri="{FF2B5EF4-FFF2-40B4-BE49-F238E27FC236}">
                  <a16:creationId xmlns:a16="http://schemas.microsoft.com/office/drawing/2014/main" xmlns="" id="{CF312CD0-2BCF-4EC6-818B-D56889DB45C2}"/>
                </a:ext>
              </a:extLst>
            </p:cNvPr>
            <p:cNvSpPr txBox="1"/>
            <p:nvPr/>
          </p:nvSpPr>
          <p:spPr>
            <a:xfrm flipH="1">
              <a:off x="2829170" y="5153740"/>
              <a:ext cx="132182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Socket</a:t>
              </a:r>
              <a:r>
                <a:rPr kumimoji="0" lang="zh-CN" altLang="en-US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发送队列</a:t>
              </a:r>
            </a:p>
          </p:txBody>
        </p:sp>
        <p:cxnSp>
          <p:nvCxnSpPr>
            <p:cNvPr id="245" name="直接箭头连接符 244">
              <a:extLst>
                <a:ext uri="{FF2B5EF4-FFF2-40B4-BE49-F238E27FC236}">
                  <a16:creationId xmlns:a16="http://schemas.microsoft.com/office/drawing/2014/main" xmlns="" id="{4A42A3B5-52CC-4E7E-937B-E7D63C4FDA30}"/>
                </a:ext>
              </a:extLst>
            </p:cNvPr>
            <p:cNvCxnSpPr>
              <a:cxnSpLocks/>
            </p:cNvCxnSpPr>
            <p:nvPr/>
          </p:nvCxnSpPr>
          <p:spPr>
            <a:xfrm>
              <a:off x="3450728" y="4140172"/>
              <a:ext cx="0" cy="992293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246" name="文本框 245">
              <a:extLst>
                <a:ext uri="{FF2B5EF4-FFF2-40B4-BE49-F238E27FC236}">
                  <a16:creationId xmlns:a16="http://schemas.microsoft.com/office/drawing/2014/main" xmlns="" id="{22C3CDF8-1898-4289-8B7F-9B42394CAEE3}"/>
                </a:ext>
              </a:extLst>
            </p:cNvPr>
            <p:cNvSpPr txBox="1"/>
            <p:nvPr/>
          </p:nvSpPr>
          <p:spPr>
            <a:xfrm>
              <a:off x="3438590" y="4880903"/>
              <a:ext cx="82747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Write(TS2)</a:t>
              </a:r>
              <a:endParaRPr lang="zh-CN" altLang="en-US" sz="1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48" name="直接箭头连接符 247">
              <a:extLst>
                <a:ext uri="{FF2B5EF4-FFF2-40B4-BE49-F238E27FC236}">
                  <a16:creationId xmlns:a16="http://schemas.microsoft.com/office/drawing/2014/main" xmlns="" id="{AC0E02B4-5026-4882-A9A2-29D37A662CD7}"/>
                </a:ext>
              </a:extLst>
            </p:cNvPr>
            <p:cNvCxnSpPr/>
            <p:nvPr/>
          </p:nvCxnSpPr>
          <p:spPr>
            <a:xfrm flipV="1">
              <a:off x="1499203" y="5788236"/>
              <a:ext cx="0" cy="628189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249" name="直接箭头连接符 248">
              <a:extLst>
                <a:ext uri="{FF2B5EF4-FFF2-40B4-BE49-F238E27FC236}">
                  <a16:creationId xmlns:a16="http://schemas.microsoft.com/office/drawing/2014/main" xmlns="" id="{48AD230C-21F5-47C4-820D-A1D7806DCDEE}"/>
                </a:ext>
              </a:extLst>
            </p:cNvPr>
            <p:cNvCxnSpPr>
              <a:cxnSpLocks/>
            </p:cNvCxnSpPr>
            <p:nvPr/>
          </p:nvCxnSpPr>
          <p:spPr>
            <a:xfrm>
              <a:off x="3484985" y="5661984"/>
              <a:ext cx="0" cy="753384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247" name="矩形 246">
              <a:extLst>
                <a:ext uri="{FF2B5EF4-FFF2-40B4-BE49-F238E27FC236}">
                  <a16:creationId xmlns:a16="http://schemas.microsoft.com/office/drawing/2014/main" xmlns="" id="{3DECA049-9F2E-4683-94EA-8FAE70340C68}"/>
                </a:ext>
              </a:extLst>
            </p:cNvPr>
            <p:cNvSpPr/>
            <p:nvPr/>
          </p:nvSpPr>
          <p:spPr>
            <a:xfrm>
              <a:off x="2764934" y="5849385"/>
              <a:ext cx="1367780" cy="316545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31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TCP</a:t>
              </a:r>
              <a:r>
                <a:rPr kumimoji="0" lang="zh-CN" altLang="en-US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滑窗</a:t>
              </a:r>
              <a:r>
                <a:rPr kumimoji="0" lang="en-US" altLang="zh-CN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/</a:t>
              </a:r>
              <a:r>
                <a:rPr kumimoji="0" lang="zh-CN" altLang="en-US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拥塞管理</a:t>
              </a:r>
            </a:p>
          </p:txBody>
        </p:sp>
      </p:grpSp>
      <p:sp>
        <p:nvSpPr>
          <p:cNvPr id="19" name="矩形 18"/>
          <p:cNvSpPr/>
          <p:nvPr/>
        </p:nvSpPr>
        <p:spPr>
          <a:xfrm>
            <a:off x="3774742" y="6165115"/>
            <a:ext cx="3124573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200" b="1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延伸</a:t>
            </a:r>
            <a:r>
              <a:rPr lang="zh-CN" altLang="en-US" sz="1200" b="1" dirty="0" smtClean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</a:t>
            </a:r>
            <a:r>
              <a:rPr lang="en-US" altLang="zh-CN" sz="1200" b="1" dirty="0" err="1" smtClean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eBPF</a:t>
            </a:r>
            <a:r>
              <a:rPr lang="zh-CN" altLang="en-US" sz="1200" b="1" dirty="0" smtClean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是否可以实现观测应用吞吐量？</a:t>
            </a:r>
            <a:endParaRPr lang="en-US" altLang="zh-CN" sz="1200" b="1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45280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图形 29">
            <a:extLst>
              <a:ext uri="{FF2B5EF4-FFF2-40B4-BE49-F238E27FC236}">
                <a16:creationId xmlns="" xmlns:a16="http://schemas.microsoft.com/office/drawing/2014/main" id="{C7E33B2B-6B5F-9912-09E5-DF36E6605C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82087" y="260318"/>
            <a:ext cx="847725" cy="42862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="" xmlns:a16="http://schemas.microsoft.com/office/drawing/2014/main" id="{26048BB5-0341-EE61-4DBD-28D13C7002F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812" b="15973"/>
          <a:stretch/>
        </p:blipFill>
        <p:spPr>
          <a:xfrm flipH="1">
            <a:off x="-1293102" y="184729"/>
            <a:ext cx="4673600" cy="1447675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3131161" y="370410"/>
            <a:ext cx="61722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观测</a:t>
            </a:r>
            <a:r>
              <a:rPr lang="en-US" altLang="zh-CN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TCP</a:t>
            </a:r>
            <a:r>
              <a:rPr lang="zh-CN" altLang="en-US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长连接</a:t>
            </a:r>
            <a:endParaRPr lang="zh-CN" altLang="en-US" sz="3200" b="1" dirty="0">
              <a:solidFill>
                <a:schemeClr val="tx1">
                  <a:lumMod val="65000"/>
                  <a:lumOff val="3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65" y="0"/>
            <a:ext cx="1326021" cy="121791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="" xmlns:a16="http://schemas.microsoft.com/office/drawing/2014/main" id="{A58BC817-5794-F3C4-6D96-DEEBDC93C9EB}"/>
              </a:ext>
            </a:extLst>
          </p:cNvPr>
          <p:cNvSpPr txBox="1"/>
          <p:nvPr/>
        </p:nvSpPr>
        <p:spPr>
          <a:xfrm>
            <a:off x="9214173" y="271107"/>
            <a:ext cx="2901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首届中国</a:t>
            </a:r>
            <a:r>
              <a:rPr lang="en-US" altLang="zh-CN" b="1" spc="3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eBPF</a:t>
            </a:r>
            <a:r>
              <a:rPr lang="zh-CN" altLang="en-US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研讨会</a:t>
            </a:r>
          </a:p>
        </p:txBody>
      </p:sp>
      <p:pic>
        <p:nvPicPr>
          <p:cNvPr id="11" name="图形 10">
            <a:extLst>
              <a:ext uri="{FF2B5EF4-FFF2-40B4-BE49-F238E27FC236}">
                <a16:creationId xmlns="" xmlns:a16="http://schemas.microsoft.com/office/drawing/2014/main" id="{A07508F6-A076-DCAA-FA4C-39BF56FCE92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347106" y="271107"/>
            <a:ext cx="759720" cy="75972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="" xmlns:a16="http://schemas.microsoft.com/office/drawing/2014/main" id="{0AC4E69B-B5CB-9157-3EFA-0AE1B8164DC6}"/>
              </a:ext>
            </a:extLst>
          </p:cNvPr>
          <p:cNvSpPr txBox="1"/>
          <p:nvPr/>
        </p:nvSpPr>
        <p:spPr>
          <a:xfrm>
            <a:off x="2386251" y="369200"/>
            <a:ext cx="6814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10</a:t>
            </a:r>
            <a:endParaRPr lang="zh-CN" altLang="en-US" sz="2800" dirty="0" err="1">
              <a:solidFill>
                <a:schemeClr val="bg1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pic>
        <p:nvPicPr>
          <p:cNvPr id="21" name="图形 20">
            <a:extLst>
              <a:ext uri="{FF2B5EF4-FFF2-40B4-BE49-F238E27FC236}">
                <a16:creationId xmlns="" xmlns:a16="http://schemas.microsoft.com/office/drawing/2014/main" id="{B3B51AB7-926B-842E-B560-E8A502542D4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634662" y="5114541"/>
            <a:ext cx="1409700" cy="1162050"/>
          </a:xfrm>
          <a:prstGeom prst="rect">
            <a:avLst/>
          </a:prstGeom>
        </p:spPr>
      </p:pic>
      <p:pic>
        <p:nvPicPr>
          <p:cNvPr id="24" name="图形 23">
            <a:extLst>
              <a:ext uri="{FF2B5EF4-FFF2-40B4-BE49-F238E27FC236}">
                <a16:creationId xmlns="" xmlns:a16="http://schemas.microsoft.com/office/drawing/2014/main" id="{5871E77B-5B6F-F7F0-3EE8-9F280440B10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=""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474076" y="5743575"/>
            <a:ext cx="3590924" cy="1104900"/>
          </a:xfrm>
          <a:prstGeom prst="rect">
            <a:avLst/>
          </a:prstGeom>
        </p:spPr>
      </p:pic>
      <p:pic>
        <p:nvPicPr>
          <p:cNvPr id="26" name="图形 25">
            <a:extLst>
              <a:ext uri="{FF2B5EF4-FFF2-40B4-BE49-F238E27FC236}">
                <a16:creationId xmlns="" xmlns:a16="http://schemas.microsoft.com/office/drawing/2014/main" id="{3BA64422-726B-5792-20BE-32CB351156B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=""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163178" y="667896"/>
            <a:ext cx="2901822" cy="304800"/>
          </a:xfrm>
          <a:prstGeom prst="rect">
            <a:avLst/>
          </a:prstGeom>
        </p:spPr>
      </p:pic>
      <p:pic>
        <p:nvPicPr>
          <p:cNvPr id="28" name="图形 27">
            <a:extLst>
              <a:ext uri="{FF2B5EF4-FFF2-40B4-BE49-F238E27FC236}">
                <a16:creationId xmlns="" xmlns:a16="http://schemas.microsoft.com/office/drawing/2014/main" id="{54413E28-7A78-C4F8-D837-5800573DDB9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=""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1863387" y="153162"/>
            <a:ext cx="180975" cy="180975"/>
          </a:xfrm>
          <a:prstGeom prst="rect">
            <a:avLst/>
          </a:prstGeom>
        </p:spPr>
      </p:pic>
      <p:pic>
        <p:nvPicPr>
          <p:cNvPr id="38" name="图形 37">
            <a:extLst>
              <a:ext uri="{FF2B5EF4-FFF2-40B4-BE49-F238E27FC236}">
                <a16:creationId xmlns="" xmlns:a16="http://schemas.microsoft.com/office/drawing/2014/main" id="{818D92AB-DC58-3D33-FB6B-062B707838A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=""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-19927" y="5734050"/>
            <a:ext cx="6800850" cy="112395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720555" y="1373517"/>
            <a:ext cx="981758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1400" b="1" dirty="0">
                <a:solidFill>
                  <a:srgbClr val="2C3E5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问题</a:t>
            </a:r>
            <a:r>
              <a:rPr lang="zh-CN" altLang="en-US" sz="1400" b="1" dirty="0" smtClean="0">
                <a:solidFill>
                  <a:srgbClr val="2C3E5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</a:t>
            </a:r>
            <a:endParaRPr lang="en-US" altLang="zh-CN" sz="1400" b="1" dirty="0" smtClean="0">
              <a:solidFill>
                <a:srgbClr val="2C3E5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1400" dirty="0" smtClean="0">
                <a:solidFill>
                  <a:srgbClr val="2C3E5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在线观测场景中，经常会遇到观测程序后于应用启动的情况。在观测</a:t>
            </a:r>
            <a:r>
              <a:rPr lang="en-US" altLang="zh-CN" sz="1400" dirty="0" smtClean="0">
                <a:solidFill>
                  <a:srgbClr val="2C3E5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TCP</a:t>
            </a:r>
            <a:r>
              <a:rPr lang="zh-CN" altLang="en-US" sz="1400" dirty="0" smtClean="0">
                <a:solidFill>
                  <a:srgbClr val="2C3E5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时，现有基于</a:t>
            </a:r>
            <a:r>
              <a:rPr lang="en-US" altLang="zh-CN" sz="1400" dirty="0" smtClean="0">
                <a:solidFill>
                  <a:srgbClr val="2C3E5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TCP</a:t>
            </a:r>
            <a:r>
              <a:rPr lang="zh-CN" altLang="en-US" sz="1400" dirty="0" smtClean="0">
                <a:solidFill>
                  <a:srgbClr val="2C3E5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建链过程</a:t>
            </a:r>
            <a:r>
              <a:rPr lang="en-US" altLang="zh-CN" sz="1400" dirty="0" err="1" smtClean="0">
                <a:solidFill>
                  <a:srgbClr val="2C3E5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eBPF</a:t>
            </a:r>
            <a:r>
              <a:rPr lang="zh-CN" altLang="en-US" sz="1400" dirty="0" smtClean="0">
                <a:solidFill>
                  <a:srgbClr val="2C3E5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观测方案，无法有效观测长连接</a:t>
            </a:r>
            <a:r>
              <a:rPr lang="en-US" altLang="zh-CN" sz="1400" dirty="0" smtClean="0">
                <a:solidFill>
                  <a:srgbClr val="2C3E5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TCP</a:t>
            </a:r>
            <a:r>
              <a:rPr lang="zh-CN" altLang="en-US" sz="1400" dirty="0" smtClean="0">
                <a:solidFill>
                  <a:srgbClr val="2C3E5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（因为其在</a:t>
            </a:r>
            <a:r>
              <a:rPr lang="en-US" altLang="zh-CN" sz="1400" dirty="0" err="1">
                <a:solidFill>
                  <a:srgbClr val="2C3E5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eBPF</a:t>
            </a:r>
            <a:r>
              <a:rPr lang="zh-CN" altLang="en-US" sz="1400" dirty="0">
                <a:solidFill>
                  <a:srgbClr val="2C3E5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程序加载之前已</a:t>
            </a:r>
            <a:r>
              <a:rPr lang="zh-CN" altLang="en-US" sz="1400" dirty="0" smtClean="0">
                <a:solidFill>
                  <a:srgbClr val="2C3E5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完成建链）。</a:t>
            </a:r>
            <a:endParaRPr lang="en-US" altLang="zh-CN" sz="1400" dirty="0" smtClean="0">
              <a:solidFill>
                <a:srgbClr val="2C3E5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algn="l">
              <a:lnSpc>
                <a:spcPct val="125000"/>
              </a:lnSpc>
            </a:pPr>
            <a:endParaRPr lang="en-US" altLang="zh-CN" sz="1400" b="1" dirty="0" smtClean="0">
              <a:solidFill>
                <a:srgbClr val="2C3E5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sz="1400" b="1" dirty="0" smtClean="0">
                <a:solidFill>
                  <a:srgbClr val="2C3E5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解决方案：</a:t>
            </a:r>
            <a:endParaRPr lang="en-US" altLang="zh-CN" sz="1400" b="1" dirty="0" smtClean="0">
              <a:solidFill>
                <a:srgbClr val="2C3E5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algn="l">
              <a:lnSpc>
                <a:spcPct val="125000"/>
              </a:lnSpc>
            </a:pPr>
            <a:endParaRPr lang="en-US" altLang="zh-CN" sz="1400" b="1" dirty="0">
              <a:solidFill>
                <a:srgbClr val="2C3E5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algn="l">
              <a:lnSpc>
                <a:spcPct val="125000"/>
              </a:lnSpc>
            </a:pPr>
            <a:endParaRPr lang="en-US" altLang="zh-CN" sz="1400" b="1" dirty="0" smtClean="0">
              <a:solidFill>
                <a:srgbClr val="2C3E5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algn="l">
              <a:lnSpc>
                <a:spcPct val="125000"/>
              </a:lnSpc>
            </a:pPr>
            <a:endParaRPr lang="en-US" altLang="zh-CN" sz="1400" b="1" dirty="0">
              <a:solidFill>
                <a:srgbClr val="2C3E5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algn="l">
              <a:lnSpc>
                <a:spcPct val="125000"/>
              </a:lnSpc>
            </a:pPr>
            <a:endParaRPr lang="en-US" altLang="zh-CN" sz="1400" b="1" dirty="0" smtClean="0">
              <a:solidFill>
                <a:srgbClr val="2C3E5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sz="1400" b="1" dirty="0" smtClean="0">
                <a:solidFill>
                  <a:srgbClr val="2C3E5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收益：对业务、观测程序的启动时机没有限制。</a:t>
            </a:r>
            <a:endParaRPr lang="en-US" altLang="zh-CN" sz="1400" b="1" dirty="0">
              <a:solidFill>
                <a:srgbClr val="2C3E5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algn="l">
              <a:lnSpc>
                <a:spcPct val="125000"/>
              </a:lnSpc>
            </a:pPr>
            <a:endParaRPr lang="en-US" altLang="zh-CN" sz="1400" b="1" dirty="0" smtClean="0">
              <a:solidFill>
                <a:srgbClr val="2C3E5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sz="1400" b="1" dirty="0" smtClean="0">
                <a:solidFill>
                  <a:srgbClr val="2C3E5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注意点：</a:t>
            </a:r>
            <a:endParaRPr lang="en-US" altLang="zh-CN" sz="1400" b="1" dirty="0" smtClean="0">
              <a:solidFill>
                <a:srgbClr val="2C3E5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sz="1400" b="1" dirty="0" smtClean="0">
                <a:solidFill>
                  <a:srgbClr val="2C3E5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[1]</a:t>
            </a:r>
            <a:r>
              <a:rPr lang="zh-CN" altLang="en-US" sz="1400" b="1" dirty="0" smtClean="0">
                <a:solidFill>
                  <a:srgbClr val="2C3E5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：如果有多个</a:t>
            </a:r>
            <a:r>
              <a:rPr lang="en-US" altLang="zh-CN" sz="1400" b="1" dirty="0" smtClean="0">
                <a:solidFill>
                  <a:srgbClr val="2C3E5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namespace</a:t>
            </a:r>
            <a:r>
              <a:rPr lang="zh-CN" altLang="en-US" sz="1400" b="1" dirty="0" smtClean="0">
                <a:solidFill>
                  <a:srgbClr val="2C3E5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，用户态需要切换</a:t>
            </a:r>
            <a:r>
              <a:rPr lang="en-US" altLang="zh-CN" sz="1400" b="1" dirty="0" smtClean="0">
                <a:solidFill>
                  <a:srgbClr val="2C3E5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namespace</a:t>
            </a:r>
            <a:r>
              <a:rPr lang="zh-CN" altLang="en-US" sz="1400" b="1" dirty="0" smtClean="0">
                <a:solidFill>
                  <a:srgbClr val="2C3E5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获取</a:t>
            </a:r>
            <a:r>
              <a:rPr lang="en-US" altLang="zh-CN" sz="1400" b="1" dirty="0" smtClean="0">
                <a:solidFill>
                  <a:srgbClr val="2C3E5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TCP</a:t>
            </a:r>
            <a:r>
              <a:rPr lang="zh-CN" altLang="en-US" sz="1400" b="1" dirty="0" smtClean="0">
                <a:solidFill>
                  <a:srgbClr val="2C3E5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。</a:t>
            </a:r>
            <a:endParaRPr lang="en-US" altLang="zh-CN" sz="1400" b="1" dirty="0" smtClean="0">
              <a:solidFill>
                <a:srgbClr val="2C3E5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sz="1400" b="1" dirty="0" smtClean="0">
                <a:solidFill>
                  <a:srgbClr val="2C3E5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[2]</a:t>
            </a:r>
            <a:r>
              <a:rPr lang="zh-CN" altLang="en-US" sz="1400" b="1" dirty="0" smtClean="0">
                <a:solidFill>
                  <a:srgbClr val="2C3E5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：单个进程可能存在多个</a:t>
            </a:r>
            <a:r>
              <a:rPr lang="en-US" altLang="zh-CN" sz="1400" b="1" dirty="0" smtClean="0">
                <a:solidFill>
                  <a:srgbClr val="2C3E5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TCP</a:t>
            </a:r>
            <a:r>
              <a:rPr lang="zh-CN" altLang="en-US" sz="1400" b="1" dirty="0" smtClean="0">
                <a:solidFill>
                  <a:srgbClr val="2C3E5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，所以此处有循环处理，受</a:t>
            </a:r>
            <a:r>
              <a:rPr lang="en-US" altLang="zh-CN" sz="1400" b="1" dirty="0" err="1" smtClean="0">
                <a:solidFill>
                  <a:srgbClr val="2C3E5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eBPF</a:t>
            </a:r>
            <a:r>
              <a:rPr lang="zh-CN" altLang="en-US" sz="1400" b="1" dirty="0" smtClean="0">
                <a:solidFill>
                  <a:srgbClr val="2C3E5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指令数限制，</a:t>
            </a:r>
            <a:endParaRPr lang="en-US" altLang="zh-CN" sz="1400" b="1" dirty="0" smtClean="0">
              <a:solidFill>
                <a:srgbClr val="2C3E5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sz="1400" b="1" dirty="0">
                <a:solidFill>
                  <a:srgbClr val="2C3E5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sz="1400" b="1" dirty="0" smtClean="0">
                <a:solidFill>
                  <a:srgbClr val="2C3E5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      </a:t>
            </a:r>
            <a:r>
              <a:rPr lang="zh-CN" altLang="en-US" sz="1400" b="1" dirty="0" smtClean="0">
                <a:solidFill>
                  <a:srgbClr val="2C3E5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能够处理的长连接数量有上限（</a:t>
            </a:r>
            <a:r>
              <a:rPr lang="en-US" altLang="zh-CN" sz="1400" b="1" dirty="0" smtClean="0">
                <a:solidFill>
                  <a:srgbClr val="2C3E5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4.19</a:t>
            </a:r>
            <a:r>
              <a:rPr lang="zh-CN" altLang="en-US" sz="1400" b="1" dirty="0" smtClean="0">
                <a:solidFill>
                  <a:srgbClr val="2C3E5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大约</a:t>
            </a:r>
            <a:r>
              <a:rPr lang="en-US" altLang="zh-CN" sz="1400" b="1" dirty="0" smtClean="0">
                <a:solidFill>
                  <a:srgbClr val="2C3E5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10</a:t>
            </a:r>
            <a:r>
              <a:rPr lang="zh-CN" altLang="en-US" sz="1400" b="1" dirty="0" smtClean="0">
                <a:solidFill>
                  <a:srgbClr val="2C3E5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个，</a:t>
            </a:r>
            <a:r>
              <a:rPr lang="en-US" altLang="zh-CN" sz="1400" b="1" dirty="0" smtClean="0">
                <a:solidFill>
                  <a:srgbClr val="2C3E5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5.10</a:t>
            </a:r>
            <a:r>
              <a:rPr lang="zh-CN" altLang="en-US" sz="1400" b="1" dirty="0" smtClean="0">
                <a:solidFill>
                  <a:srgbClr val="2C3E5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大约</a:t>
            </a:r>
            <a:r>
              <a:rPr lang="en-US" altLang="zh-CN" sz="1400" b="1" dirty="0" smtClean="0">
                <a:solidFill>
                  <a:srgbClr val="2C3E5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100</a:t>
            </a:r>
            <a:r>
              <a:rPr lang="zh-CN" altLang="en-US" sz="1400" b="1" dirty="0" smtClean="0">
                <a:solidFill>
                  <a:srgbClr val="2C3E5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个）。</a:t>
            </a:r>
            <a:endParaRPr lang="en-US" altLang="zh-CN" sz="1400" b="1" dirty="0" smtClean="0">
              <a:solidFill>
                <a:srgbClr val="2C3E5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1400" b="1" dirty="0" smtClean="0">
                <a:solidFill>
                  <a:srgbClr val="2C3E5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[3]</a:t>
            </a:r>
            <a:r>
              <a:rPr lang="zh-CN" altLang="en-US" sz="1400" b="1" dirty="0" smtClean="0">
                <a:solidFill>
                  <a:srgbClr val="2C3E5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：此处必须在进程上下文内执行获取</a:t>
            </a:r>
            <a:r>
              <a:rPr lang="en-US" altLang="zh-CN" sz="1400" b="1" dirty="0" smtClean="0">
                <a:solidFill>
                  <a:srgbClr val="2C3E5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sock</a:t>
            </a:r>
            <a:r>
              <a:rPr lang="zh-CN" altLang="en-US" sz="1400" b="1" dirty="0" smtClean="0">
                <a:solidFill>
                  <a:srgbClr val="2C3E5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对象（推荐</a:t>
            </a:r>
            <a:r>
              <a:rPr lang="en-US" altLang="zh-CN" sz="1400" b="1" dirty="0" err="1">
                <a:solidFill>
                  <a:srgbClr val="2C3E5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tcp_sendmsg</a:t>
            </a:r>
            <a:r>
              <a:rPr lang="en-US" altLang="zh-CN" sz="1400" b="1" dirty="0">
                <a:solidFill>
                  <a:srgbClr val="2C3E5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/ </a:t>
            </a:r>
            <a:r>
              <a:rPr lang="en-US" altLang="zh-CN" sz="1400" b="1" dirty="0" err="1">
                <a:solidFill>
                  <a:srgbClr val="2C3E5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tcp_recvmsg</a:t>
            </a:r>
            <a:r>
              <a:rPr lang="en-US" altLang="zh-CN" sz="1400" b="1" dirty="0">
                <a:solidFill>
                  <a:srgbClr val="2C3E5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zh-CN" altLang="en-US" sz="1400" b="1" dirty="0" smtClean="0">
                <a:solidFill>
                  <a:srgbClr val="2C3E5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</a:t>
            </a:r>
            <a:r>
              <a:rPr lang="zh-CN" altLang="en-US" sz="1400" b="1" dirty="0">
                <a:solidFill>
                  <a:srgbClr val="2C3E5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。</a:t>
            </a:r>
            <a:endParaRPr lang="en-US" altLang="zh-CN" sz="1400" b="1" dirty="0" smtClean="0">
              <a:solidFill>
                <a:srgbClr val="2C3E5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98200" y="3043124"/>
            <a:ext cx="2087463" cy="45611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50000">
                <a:schemeClr val="accent1">
                  <a:lumMod val="60000"/>
                  <a:lumOff val="40000"/>
                </a:schemeClr>
              </a:gs>
              <a:gs pos="100000">
                <a:srgbClr val="F0F4FA"/>
              </a:gs>
              <a:gs pos="79000">
                <a:schemeClr val="accent1">
                  <a:lumMod val="20000"/>
                  <a:lumOff val="80000"/>
                </a:schemeClr>
              </a:gs>
            </a:gsLst>
            <a:lin ang="1200000" scaled="0"/>
            <a:tileRect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用户态获取</a:t>
            </a:r>
            <a:r>
              <a:rPr lang="en-US" altLang="zh-CN" sz="11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TCP</a:t>
            </a:r>
            <a:r>
              <a:rPr lang="zh-CN" altLang="en-US" sz="11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</a:t>
            </a:r>
            <a:endParaRPr lang="en-US" altLang="zh-CN" sz="11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1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（进程号、</a:t>
            </a:r>
            <a:r>
              <a:rPr lang="en-US" altLang="zh-CN" sz="11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FD</a:t>
            </a:r>
            <a:r>
              <a:rPr lang="zh-CN" altLang="en-US" sz="11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、客户</a:t>
            </a:r>
            <a:r>
              <a:rPr lang="en-US" altLang="zh-CN" sz="11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1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服务端）</a:t>
            </a:r>
            <a:endParaRPr lang="zh-CN" altLang="en-US" sz="11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296388" y="3043124"/>
            <a:ext cx="2087463" cy="45611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50000">
                <a:schemeClr val="accent1">
                  <a:lumMod val="60000"/>
                  <a:lumOff val="40000"/>
                </a:schemeClr>
              </a:gs>
              <a:gs pos="100000">
                <a:srgbClr val="F0F4FA"/>
              </a:gs>
              <a:gs pos="79000">
                <a:schemeClr val="accent1">
                  <a:lumMod val="20000"/>
                  <a:lumOff val="80000"/>
                </a:schemeClr>
              </a:gs>
            </a:gsLst>
            <a:lin ang="1200000" scaled="0"/>
            <a:tileRect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TCP</a:t>
            </a:r>
            <a:r>
              <a:rPr lang="zh-CN" altLang="en-US" sz="11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信息加载进</a:t>
            </a:r>
            <a:r>
              <a:rPr lang="en-US" altLang="zh-CN" sz="11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eBPF</a:t>
            </a:r>
            <a:r>
              <a:rPr lang="en-US" altLang="zh-CN" sz="11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MAP</a:t>
            </a:r>
          </a:p>
          <a:p>
            <a:pPr algn="ctr"/>
            <a:r>
              <a:rPr lang="zh-CN" altLang="en-US" sz="11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启动</a:t>
            </a:r>
            <a:r>
              <a:rPr lang="en-US" altLang="zh-CN" sz="11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sock</a:t>
            </a:r>
            <a:r>
              <a:rPr lang="zh-CN" altLang="en-US" sz="11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</a:t>
            </a:r>
            <a:r>
              <a:rPr lang="en-US" altLang="zh-CN" sz="11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eBPF</a:t>
            </a:r>
            <a:r>
              <a:rPr lang="zh-CN" altLang="en-US" sz="11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</a:t>
            </a:r>
            <a:endParaRPr lang="zh-CN" altLang="en-US" sz="11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971778" y="3043124"/>
            <a:ext cx="2087463" cy="45611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50000">
                <a:schemeClr val="accent1">
                  <a:lumMod val="60000"/>
                  <a:lumOff val="40000"/>
                </a:schemeClr>
              </a:gs>
              <a:gs pos="100000">
                <a:srgbClr val="F0F4FA"/>
              </a:gs>
              <a:gs pos="79000">
                <a:schemeClr val="accent1">
                  <a:lumMod val="20000"/>
                  <a:lumOff val="80000"/>
                </a:schemeClr>
              </a:gs>
            </a:gsLst>
            <a:lin ang="1200000" scaled="0"/>
            <a:tileRect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进程上下文中根据</a:t>
            </a:r>
            <a:r>
              <a:rPr lang="en-US" altLang="zh-CN" sz="11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FD</a:t>
            </a:r>
            <a:r>
              <a:rPr lang="zh-CN" altLang="en-US" sz="11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信息获取</a:t>
            </a:r>
            <a:r>
              <a:rPr lang="en-US" altLang="zh-CN" sz="11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sock</a:t>
            </a:r>
            <a:r>
              <a:rPr lang="zh-CN" altLang="en-US" sz="11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endParaRPr lang="zh-CN" altLang="en-US" sz="11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8547199" y="3043124"/>
            <a:ext cx="2087463" cy="45611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50000">
                <a:schemeClr val="accent1">
                  <a:lumMod val="60000"/>
                  <a:lumOff val="40000"/>
                </a:schemeClr>
              </a:gs>
              <a:gs pos="100000">
                <a:srgbClr val="F0F4FA"/>
              </a:gs>
              <a:gs pos="79000">
                <a:schemeClr val="accent1">
                  <a:lumMod val="20000"/>
                  <a:lumOff val="80000"/>
                </a:schemeClr>
              </a:gs>
            </a:gsLst>
            <a:lin ang="1200000" scaled="0"/>
            <a:tileRect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启动</a:t>
            </a:r>
            <a:r>
              <a:rPr lang="en-US" altLang="zh-CN" sz="11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TCP</a:t>
            </a:r>
            <a:r>
              <a:rPr lang="zh-CN" altLang="en-US" sz="11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观测</a:t>
            </a:r>
            <a:r>
              <a:rPr lang="en-US" altLang="zh-CN" sz="11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eBPF</a:t>
            </a:r>
            <a:r>
              <a:rPr lang="zh-CN" altLang="en-US" sz="11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</a:t>
            </a:r>
            <a:endParaRPr lang="zh-CN" altLang="en-US" sz="11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箭头连接符 4"/>
          <p:cNvCxnSpPr>
            <a:stCxn id="2" idx="3"/>
            <a:endCxn id="16" idx="1"/>
          </p:cNvCxnSpPr>
          <p:nvPr/>
        </p:nvCxnSpPr>
        <p:spPr>
          <a:xfrm>
            <a:off x="2885663" y="3271181"/>
            <a:ext cx="4107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16" idx="3"/>
            <a:endCxn id="17" idx="1"/>
          </p:cNvCxnSpPr>
          <p:nvPr/>
        </p:nvCxnSpPr>
        <p:spPr>
          <a:xfrm>
            <a:off x="5383851" y="3271181"/>
            <a:ext cx="5879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17" idx="3"/>
            <a:endCxn id="18" idx="1"/>
          </p:cNvCxnSpPr>
          <p:nvPr/>
        </p:nvCxnSpPr>
        <p:spPr>
          <a:xfrm>
            <a:off x="8059241" y="3271181"/>
            <a:ext cx="4879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2467923" y="2967848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[1]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5066080" y="2971967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[2]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7838668" y="2958749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[3]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8" name="组合 57"/>
          <p:cNvGrpSpPr/>
          <p:nvPr/>
        </p:nvGrpSpPr>
        <p:grpSpPr>
          <a:xfrm>
            <a:off x="7089924" y="3969225"/>
            <a:ext cx="3984326" cy="1723126"/>
            <a:chOff x="6403043" y="3938064"/>
            <a:chExt cx="3984326" cy="1723126"/>
          </a:xfrm>
        </p:grpSpPr>
        <p:sp>
          <p:nvSpPr>
            <p:cNvPr id="19" name="矩形 18"/>
            <p:cNvSpPr/>
            <p:nvPr/>
          </p:nvSpPr>
          <p:spPr>
            <a:xfrm>
              <a:off x="6403043" y="3938064"/>
              <a:ext cx="1275127" cy="268448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50000">
                  <a:schemeClr val="accent1">
                    <a:lumMod val="60000"/>
                    <a:lumOff val="40000"/>
                  </a:schemeClr>
                </a:gs>
                <a:gs pos="100000">
                  <a:srgbClr val="F0F4FA"/>
                </a:gs>
                <a:gs pos="79000">
                  <a:schemeClr val="accent1">
                    <a:lumMod val="20000"/>
                    <a:lumOff val="80000"/>
                  </a:schemeClr>
                </a:gs>
              </a:gsLst>
              <a:lin ang="1200000" scaled="0"/>
              <a:tileRect/>
            </a:gra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task</a:t>
              </a:r>
              <a:endParaRPr lang="zh-CN" altLang="en-US" sz="1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7073721" y="4312952"/>
              <a:ext cx="1275127" cy="268448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50000">
                  <a:schemeClr val="accent1">
                    <a:lumMod val="60000"/>
                    <a:lumOff val="40000"/>
                  </a:schemeClr>
                </a:gs>
                <a:gs pos="100000">
                  <a:srgbClr val="F0F4FA"/>
                </a:gs>
                <a:gs pos="79000">
                  <a:schemeClr val="accent1">
                    <a:lumMod val="20000"/>
                    <a:lumOff val="80000"/>
                  </a:schemeClr>
                </a:gs>
              </a:gsLst>
              <a:lin ang="1200000" scaled="0"/>
              <a:tileRect/>
            </a:gra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 err="1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fd</a:t>
              </a:r>
              <a:endParaRPr lang="zh-CN" altLang="en-US" sz="1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7110026" y="4890905"/>
              <a:ext cx="498725" cy="268448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50000">
                  <a:schemeClr val="accent1">
                    <a:lumMod val="60000"/>
                    <a:lumOff val="40000"/>
                  </a:schemeClr>
                </a:gs>
                <a:gs pos="100000">
                  <a:srgbClr val="F0F4FA"/>
                </a:gs>
                <a:gs pos="79000">
                  <a:schemeClr val="accent1">
                    <a:lumMod val="20000"/>
                    <a:lumOff val="80000"/>
                  </a:schemeClr>
                </a:gs>
              </a:gsLst>
              <a:lin ang="1200000" scaled="0"/>
              <a:tileRect/>
            </a:gra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file</a:t>
              </a:r>
              <a:endParaRPr lang="zh-CN" altLang="en-US" sz="1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7110026" y="4353971"/>
              <a:ext cx="1275127" cy="268448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50000">
                  <a:schemeClr val="accent1">
                    <a:lumMod val="60000"/>
                    <a:lumOff val="40000"/>
                  </a:schemeClr>
                </a:gs>
                <a:gs pos="100000">
                  <a:srgbClr val="F0F4FA"/>
                </a:gs>
                <a:gs pos="79000">
                  <a:schemeClr val="accent1">
                    <a:lumMod val="20000"/>
                    <a:lumOff val="80000"/>
                  </a:schemeClr>
                </a:gs>
              </a:gsLst>
              <a:lin ang="1200000" scaled="0"/>
              <a:tileRect/>
            </a:gra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 err="1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fd</a:t>
              </a:r>
              <a:endParaRPr lang="zh-CN" altLang="en-US" sz="1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7162939" y="4410838"/>
              <a:ext cx="1275127" cy="268448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50000">
                  <a:schemeClr val="accent1">
                    <a:lumMod val="60000"/>
                    <a:lumOff val="40000"/>
                  </a:schemeClr>
                </a:gs>
                <a:gs pos="100000">
                  <a:srgbClr val="F0F4FA"/>
                </a:gs>
                <a:gs pos="79000">
                  <a:schemeClr val="accent1">
                    <a:lumMod val="20000"/>
                    <a:lumOff val="80000"/>
                  </a:schemeClr>
                </a:gs>
              </a:gsLst>
              <a:lin ang="1200000" scaled="0"/>
              <a:tileRect/>
            </a:gra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 err="1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fd</a:t>
              </a:r>
              <a:endParaRPr lang="zh-CN" altLang="en-US" sz="1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7747589" y="4890905"/>
              <a:ext cx="498725" cy="268448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50000">
                  <a:schemeClr val="accent1">
                    <a:lumMod val="60000"/>
                    <a:lumOff val="40000"/>
                  </a:schemeClr>
                </a:gs>
                <a:gs pos="100000">
                  <a:srgbClr val="F0F4FA"/>
                </a:gs>
                <a:gs pos="79000">
                  <a:schemeClr val="accent1">
                    <a:lumMod val="20000"/>
                    <a:lumOff val="80000"/>
                  </a:schemeClr>
                </a:gs>
              </a:gsLst>
              <a:lin ang="1200000" scaled="0"/>
              <a:tileRect/>
            </a:gra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file</a:t>
              </a:r>
              <a:endParaRPr lang="zh-CN" altLang="en-US" sz="1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8360739" y="4884372"/>
              <a:ext cx="498725" cy="268448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50000">
                  <a:schemeClr val="accent1">
                    <a:lumMod val="60000"/>
                    <a:lumOff val="40000"/>
                  </a:schemeClr>
                </a:gs>
                <a:gs pos="100000">
                  <a:srgbClr val="F0F4FA"/>
                </a:gs>
                <a:gs pos="79000">
                  <a:schemeClr val="accent1">
                    <a:lumMod val="20000"/>
                    <a:lumOff val="80000"/>
                  </a:schemeClr>
                </a:gs>
              </a:gsLst>
              <a:lin ang="1200000" scaled="0"/>
              <a:tileRect/>
            </a:gra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file</a:t>
              </a:r>
              <a:endParaRPr lang="zh-CN" altLang="en-US" sz="1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2" name="直接箭头连接符 21"/>
            <p:cNvCxnSpPr>
              <a:stCxn id="32" idx="3"/>
              <a:endCxn id="35" idx="1"/>
            </p:cNvCxnSpPr>
            <p:nvPr/>
          </p:nvCxnSpPr>
          <p:spPr>
            <a:xfrm>
              <a:off x="7608751" y="5025129"/>
              <a:ext cx="13883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箭头连接符 36"/>
            <p:cNvCxnSpPr>
              <a:stCxn id="35" idx="3"/>
              <a:endCxn id="36" idx="1"/>
            </p:cNvCxnSpPr>
            <p:nvPr/>
          </p:nvCxnSpPr>
          <p:spPr>
            <a:xfrm flipV="1">
              <a:off x="8246314" y="5018596"/>
              <a:ext cx="114425" cy="65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矩形 39"/>
            <p:cNvSpPr/>
            <p:nvPr/>
          </p:nvSpPr>
          <p:spPr>
            <a:xfrm>
              <a:off x="8973889" y="4868975"/>
              <a:ext cx="378577" cy="268448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50000">
                  <a:schemeClr val="accent1">
                    <a:lumMod val="60000"/>
                    <a:lumOff val="40000"/>
                  </a:schemeClr>
                </a:gs>
                <a:gs pos="100000">
                  <a:srgbClr val="F0F4FA"/>
                </a:gs>
                <a:gs pos="79000">
                  <a:schemeClr val="accent1">
                    <a:lumMod val="20000"/>
                    <a:lumOff val="80000"/>
                  </a:schemeClr>
                </a:gs>
              </a:gsLst>
              <a:lin ang="1200000" scaled="0"/>
              <a:tileRect/>
            </a:gra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…</a:t>
              </a:r>
              <a:endParaRPr lang="zh-CN" altLang="en-US" sz="1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42" name="直接箭头连接符 41"/>
            <p:cNvCxnSpPr>
              <a:stCxn id="36" idx="3"/>
              <a:endCxn id="40" idx="1"/>
            </p:cNvCxnSpPr>
            <p:nvPr/>
          </p:nvCxnSpPr>
          <p:spPr>
            <a:xfrm flipV="1">
              <a:off x="8859464" y="5003199"/>
              <a:ext cx="114425" cy="153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肘形连接符 43"/>
            <p:cNvCxnSpPr>
              <a:endCxn id="31" idx="1"/>
            </p:cNvCxnSpPr>
            <p:nvPr/>
          </p:nvCxnSpPr>
          <p:spPr>
            <a:xfrm>
              <a:off x="6634433" y="4206512"/>
              <a:ext cx="439288" cy="240664"/>
            </a:xfrm>
            <a:prstGeom prst="bentConnector3">
              <a:avLst>
                <a:gd name="adj1" fmla="val 348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肘形连接符 46"/>
            <p:cNvCxnSpPr>
              <a:endCxn id="32" idx="1"/>
            </p:cNvCxnSpPr>
            <p:nvPr/>
          </p:nvCxnSpPr>
          <p:spPr>
            <a:xfrm rot="16200000" flipH="1">
              <a:off x="6462921" y="4378023"/>
              <a:ext cx="818617" cy="475593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矩形 49"/>
            <p:cNvSpPr/>
            <p:nvPr/>
          </p:nvSpPr>
          <p:spPr>
            <a:xfrm>
              <a:off x="8188703" y="5392742"/>
              <a:ext cx="1163763" cy="268448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50000">
                  <a:schemeClr val="accent1">
                    <a:lumMod val="60000"/>
                    <a:lumOff val="40000"/>
                  </a:schemeClr>
                </a:gs>
                <a:gs pos="100000">
                  <a:srgbClr val="F0F4FA"/>
                </a:gs>
                <a:gs pos="79000">
                  <a:schemeClr val="accent1">
                    <a:lumMod val="20000"/>
                    <a:lumOff val="80000"/>
                  </a:schemeClr>
                </a:gs>
              </a:gsLst>
              <a:lin ang="1200000" scaled="0"/>
              <a:tileRect/>
            </a:gra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private_data</a:t>
              </a:r>
              <a:endParaRPr lang="zh-CN" altLang="en-US" sz="1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52" name="肘形连接符 51"/>
            <p:cNvCxnSpPr>
              <a:stCxn id="35" idx="2"/>
              <a:endCxn id="50" idx="1"/>
            </p:cNvCxnSpPr>
            <p:nvPr/>
          </p:nvCxnSpPr>
          <p:spPr>
            <a:xfrm rot="16200000" flipH="1">
              <a:off x="7909021" y="5247283"/>
              <a:ext cx="367613" cy="191751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矩形 53"/>
            <p:cNvSpPr/>
            <p:nvPr/>
          </p:nvSpPr>
          <p:spPr>
            <a:xfrm>
              <a:off x="9587835" y="5074081"/>
              <a:ext cx="799534" cy="268448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50000">
                  <a:schemeClr val="accent1">
                    <a:lumMod val="60000"/>
                    <a:lumOff val="40000"/>
                  </a:schemeClr>
                </a:gs>
                <a:gs pos="100000">
                  <a:srgbClr val="F0F4FA"/>
                </a:gs>
                <a:gs pos="79000">
                  <a:schemeClr val="accent1">
                    <a:lumMod val="20000"/>
                    <a:lumOff val="80000"/>
                  </a:schemeClr>
                </a:gs>
              </a:gsLst>
              <a:lin ang="1200000" scaled="0"/>
              <a:tileRect/>
            </a:gra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Sock</a:t>
              </a:r>
              <a:r>
                <a:rPr lang="zh-CN" altLang="en-US" sz="1100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对象</a:t>
              </a:r>
              <a:endParaRPr lang="zh-CN" altLang="en-US" sz="1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56" name="直接箭头连接符 55"/>
            <p:cNvCxnSpPr>
              <a:stCxn id="54" idx="1"/>
              <a:endCxn id="50" idx="3"/>
            </p:cNvCxnSpPr>
            <p:nvPr/>
          </p:nvCxnSpPr>
          <p:spPr>
            <a:xfrm flipH="1">
              <a:off x="9352466" y="5208305"/>
              <a:ext cx="235369" cy="3186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6913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图形 29">
            <a:extLst>
              <a:ext uri="{FF2B5EF4-FFF2-40B4-BE49-F238E27FC236}">
                <a16:creationId xmlns="" xmlns:a16="http://schemas.microsoft.com/office/drawing/2014/main" id="{C7E33B2B-6B5F-9912-09E5-DF36E6605C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82087" y="260318"/>
            <a:ext cx="847725" cy="42862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="" xmlns:a16="http://schemas.microsoft.com/office/drawing/2014/main" id="{26048BB5-0341-EE61-4DBD-28D13C7002F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812" b="15973"/>
          <a:stretch/>
        </p:blipFill>
        <p:spPr>
          <a:xfrm flipH="1">
            <a:off x="-1293102" y="184729"/>
            <a:ext cx="4673600" cy="1447675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3185723" y="437898"/>
            <a:ext cx="61722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线上应用性能持续分析</a:t>
            </a:r>
            <a:endParaRPr lang="zh-CN" altLang="en-US" sz="2800" b="1" dirty="0">
              <a:solidFill>
                <a:schemeClr val="tx1">
                  <a:lumMod val="65000"/>
                  <a:lumOff val="3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65" y="0"/>
            <a:ext cx="1326021" cy="121791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="" xmlns:a16="http://schemas.microsoft.com/office/drawing/2014/main" id="{A58BC817-5794-F3C4-6D96-DEEBDC93C9EB}"/>
              </a:ext>
            </a:extLst>
          </p:cNvPr>
          <p:cNvSpPr txBox="1"/>
          <p:nvPr/>
        </p:nvSpPr>
        <p:spPr>
          <a:xfrm>
            <a:off x="9214173" y="271107"/>
            <a:ext cx="2901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首届中国</a:t>
            </a:r>
            <a:r>
              <a:rPr lang="en-US" altLang="zh-CN" b="1" spc="3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eBPF</a:t>
            </a:r>
            <a:r>
              <a:rPr lang="zh-CN" altLang="en-US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研讨会</a:t>
            </a:r>
          </a:p>
        </p:txBody>
      </p:sp>
      <p:pic>
        <p:nvPicPr>
          <p:cNvPr id="11" name="图形 10">
            <a:extLst>
              <a:ext uri="{FF2B5EF4-FFF2-40B4-BE49-F238E27FC236}">
                <a16:creationId xmlns="" xmlns:a16="http://schemas.microsoft.com/office/drawing/2014/main" id="{A07508F6-A076-DCAA-FA4C-39BF56FCE92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347106" y="271107"/>
            <a:ext cx="759720" cy="759720"/>
          </a:xfrm>
          <a:prstGeom prst="rect">
            <a:avLst/>
          </a:prstGeom>
        </p:spPr>
      </p:pic>
      <p:pic>
        <p:nvPicPr>
          <p:cNvPr id="21" name="图形 20">
            <a:extLst>
              <a:ext uri="{FF2B5EF4-FFF2-40B4-BE49-F238E27FC236}">
                <a16:creationId xmlns="" xmlns:a16="http://schemas.microsoft.com/office/drawing/2014/main" id="{B3B51AB7-926B-842E-B560-E8A502542D4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634662" y="5114541"/>
            <a:ext cx="1409700" cy="1162050"/>
          </a:xfrm>
          <a:prstGeom prst="rect">
            <a:avLst/>
          </a:prstGeom>
        </p:spPr>
      </p:pic>
      <p:pic>
        <p:nvPicPr>
          <p:cNvPr id="24" name="图形 23">
            <a:extLst>
              <a:ext uri="{FF2B5EF4-FFF2-40B4-BE49-F238E27FC236}">
                <a16:creationId xmlns="" xmlns:a16="http://schemas.microsoft.com/office/drawing/2014/main" id="{5871E77B-5B6F-F7F0-3EE8-9F280440B10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=""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474076" y="5743575"/>
            <a:ext cx="3590924" cy="1104900"/>
          </a:xfrm>
          <a:prstGeom prst="rect">
            <a:avLst/>
          </a:prstGeom>
        </p:spPr>
      </p:pic>
      <p:pic>
        <p:nvPicPr>
          <p:cNvPr id="26" name="图形 25">
            <a:extLst>
              <a:ext uri="{FF2B5EF4-FFF2-40B4-BE49-F238E27FC236}">
                <a16:creationId xmlns="" xmlns:a16="http://schemas.microsoft.com/office/drawing/2014/main" id="{3BA64422-726B-5792-20BE-32CB351156B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=""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163178" y="667896"/>
            <a:ext cx="2901822" cy="304800"/>
          </a:xfrm>
          <a:prstGeom prst="rect">
            <a:avLst/>
          </a:prstGeom>
        </p:spPr>
      </p:pic>
      <p:pic>
        <p:nvPicPr>
          <p:cNvPr id="28" name="图形 27">
            <a:extLst>
              <a:ext uri="{FF2B5EF4-FFF2-40B4-BE49-F238E27FC236}">
                <a16:creationId xmlns="" xmlns:a16="http://schemas.microsoft.com/office/drawing/2014/main" id="{54413E28-7A78-C4F8-D837-5800573DDB9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=""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1863387" y="153162"/>
            <a:ext cx="180975" cy="180975"/>
          </a:xfrm>
          <a:prstGeom prst="rect">
            <a:avLst/>
          </a:prstGeom>
        </p:spPr>
      </p:pic>
      <p:pic>
        <p:nvPicPr>
          <p:cNvPr id="38" name="图形 37">
            <a:extLst>
              <a:ext uri="{FF2B5EF4-FFF2-40B4-BE49-F238E27FC236}">
                <a16:creationId xmlns="" xmlns:a16="http://schemas.microsoft.com/office/drawing/2014/main" id="{818D92AB-DC58-3D33-FB6B-062B707838A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=""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-19927" y="5734050"/>
            <a:ext cx="6800850" cy="112395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847495" y="1144284"/>
            <a:ext cx="9817589" cy="30546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1400" b="1" dirty="0">
                <a:solidFill>
                  <a:srgbClr val="2C3E5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问题</a:t>
            </a:r>
            <a:r>
              <a:rPr lang="zh-CN" altLang="en-US" sz="1400" b="1" dirty="0" smtClean="0">
                <a:solidFill>
                  <a:srgbClr val="2C3E5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</a:t>
            </a:r>
            <a:endParaRPr lang="en-US" altLang="zh-CN" sz="1400" b="1" dirty="0" smtClean="0">
              <a:solidFill>
                <a:srgbClr val="2C3E5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1400" dirty="0" smtClean="0">
                <a:solidFill>
                  <a:srgbClr val="2C3E5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在操作系统运维场景经常会遇到僵尸进程，其现象存在包括</a:t>
            </a:r>
            <a:r>
              <a:rPr lang="en-US" altLang="zh-CN" sz="1400" dirty="0" smtClean="0">
                <a:solidFill>
                  <a:srgbClr val="2C3E5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CPU</a:t>
            </a:r>
            <a:r>
              <a:rPr lang="zh-CN" altLang="en-US" sz="1400" dirty="0" smtClean="0">
                <a:solidFill>
                  <a:srgbClr val="2C3E5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持续冲高、内存持续高位（或持续增长）等，但是业务层面无法有效判断进程具体行为。</a:t>
            </a:r>
            <a:endParaRPr lang="en-US" altLang="zh-CN" sz="1400" dirty="0" smtClean="0">
              <a:solidFill>
                <a:srgbClr val="2C3E5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1400" b="1" dirty="0" smtClean="0">
                <a:solidFill>
                  <a:srgbClr val="2C3E5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传统技术方案</a:t>
            </a:r>
            <a:r>
              <a:rPr lang="en-US" altLang="zh-CN" sz="1400" b="1" dirty="0" err="1" smtClean="0">
                <a:solidFill>
                  <a:srgbClr val="2C3E5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perftool</a:t>
            </a:r>
            <a:r>
              <a:rPr lang="en-US" altLang="zh-CN" sz="1400" b="1" dirty="0" smtClean="0">
                <a:solidFill>
                  <a:srgbClr val="2C3E5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+ </a:t>
            </a:r>
            <a:r>
              <a:rPr lang="zh-CN" altLang="en-US" sz="1400" b="1" dirty="0" smtClean="0">
                <a:solidFill>
                  <a:srgbClr val="2C3E5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火焰图方案存在底噪高，不可持续分析的问题。</a:t>
            </a:r>
            <a:endParaRPr lang="en-US" altLang="zh-CN" sz="1400" b="1" dirty="0" smtClean="0">
              <a:solidFill>
                <a:srgbClr val="2C3E5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25000"/>
              </a:lnSpc>
            </a:pPr>
            <a:endParaRPr lang="en-US" altLang="zh-CN" sz="1400" b="1" dirty="0">
              <a:solidFill>
                <a:srgbClr val="2C3E5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sz="1400" b="1" dirty="0" smtClean="0">
                <a:solidFill>
                  <a:srgbClr val="2C3E5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解决方案：</a:t>
            </a:r>
            <a:endParaRPr lang="en-US" altLang="zh-CN" sz="1400" b="1" dirty="0" smtClean="0">
              <a:solidFill>
                <a:srgbClr val="2C3E5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1400" b="1" dirty="0" smtClean="0">
                <a:solidFill>
                  <a:srgbClr val="2C3E5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sz="1400" b="1" dirty="0" smtClean="0">
                <a:solidFill>
                  <a:srgbClr val="2C3E5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</a:t>
            </a:r>
            <a:r>
              <a:rPr lang="en-US" altLang="zh-CN" sz="1400" b="1" dirty="0" smtClean="0">
                <a:solidFill>
                  <a:srgbClr val="2C3E5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Kernel 4.9</a:t>
            </a:r>
            <a:r>
              <a:rPr lang="zh-CN" altLang="en-US" sz="1400" b="1" dirty="0" smtClean="0">
                <a:solidFill>
                  <a:srgbClr val="2C3E5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开始，</a:t>
            </a:r>
            <a:r>
              <a:rPr lang="en-US" altLang="zh-CN" sz="1400" b="1" dirty="0" smtClean="0">
                <a:solidFill>
                  <a:srgbClr val="2C3E5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perf event</a:t>
            </a:r>
            <a:r>
              <a:rPr lang="zh-CN" altLang="en-US" sz="1400" b="1" dirty="0" smtClean="0">
                <a:solidFill>
                  <a:srgbClr val="2C3E5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提供</a:t>
            </a:r>
            <a:r>
              <a:rPr lang="en-US" altLang="zh-CN" sz="1400" b="1" dirty="0" err="1" smtClean="0">
                <a:solidFill>
                  <a:srgbClr val="2C3E5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eBPF</a:t>
            </a:r>
            <a:r>
              <a:rPr lang="zh-CN" altLang="en-US" sz="1400" b="1" dirty="0" smtClean="0">
                <a:solidFill>
                  <a:srgbClr val="2C3E5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挂载点，通过</a:t>
            </a:r>
            <a:r>
              <a:rPr lang="en-US" altLang="zh-CN" sz="1400" b="1" dirty="0" err="1">
                <a:solidFill>
                  <a:srgbClr val="2C3E5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ioctl</a:t>
            </a:r>
            <a:r>
              <a:rPr lang="en-US" altLang="zh-CN" sz="1400" b="1" dirty="0">
                <a:solidFill>
                  <a:srgbClr val="2C3E5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(PERF_EVENT_IOC_SET_BPF</a:t>
            </a:r>
            <a:r>
              <a:rPr lang="en-US" altLang="zh-CN" sz="1400" b="1" dirty="0" smtClean="0">
                <a:solidFill>
                  <a:srgbClr val="2C3E5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</a:t>
            </a:r>
            <a:r>
              <a:rPr lang="zh-CN" altLang="en-US" sz="1400" b="1" dirty="0" smtClean="0">
                <a:solidFill>
                  <a:srgbClr val="2C3E5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挂载</a:t>
            </a:r>
            <a:r>
              <a:rPr lang="en-US" altLang="zh-CN" sz="1400" b="1" dirty="0" err="1" smtClean="0">
                <a:solidFill>
                  <a:srgbClr val="2C3E5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eBPF</a:t>
            </a:r>
            <a:r>
              <a:rPr lang="zh-CN" altLang="en-US" sz="1400" b="1" dirty="0" smtClean="0">
                <a:solidFill>
                  <a:srgbClr val="2C3E5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程序，内核</a:t>
            </a:r>
            <a:r>
              <a:rPr lang="en-US" altLang="zh-CN" sz="1400" b="1" dirty="0" smtClean="0">
                <a:solidFill>
                  <a:srgbClr val="2C3E5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perf</a:t>
            </a:r>
            <a:r>
              <a:rPr lang="zh-CN" altLang="en-US" sz="1400" b="1" dirty="0" smtClean="0">
                <a:solidFill>
                  <a:srgbClr val="2C3E5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事件触发</a:t>
            </a:r>
            <a:r>
              <a:rPr lang="en-US" altLang="zh-CN" sz="1400" b="1" dirty="0" err="1" smtClean="0">
                <a:solidFill>
                  <a:srgbClr val="2C3E5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eBPF</a:t>
            </a:r>
            <a:r>
              <a:rPr lang="zh-CN" altLang="en-US" sz="1400" b="1" dirty="0" smtClean="0">
                <a:solidFill>
                  <a:srgbClr val="2C3E5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程序周期性获取</a:t>
            </a:r>
            <a:r>
              <a:rPr lang="en-US" altLang="zh-CN" sz="1400" b="1" dirty="0" smtClean="0">
                <a:solidFill>
                  <a:srgbClr val="2C3E5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CPU</a:t>
            </a:r>
            <a:r>
              <a:rPr lang="zh-CN" altLang="en-US" sz="1400" b="1" dirty="0" smtClean="0">
                <a:solidFill>
                  <a:srgbClr val="2C3E5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堆栈信息，双通道交替式将</a:t>
            </a:r>
            <a:r>
              <a:rPr lang="en-US" altLang="zh-CN" sz="1400" b="1" dirty="0" smtClean="0">
                <a:solidFill>
                  <a:srgbClr val="2C3E5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CPU</a:t>
            </a:r>
            <a:r>
              <a:rPr lang="zh-CN" altLang="en-US" sz="1400" b="1" dirty="0" smtClean="0">
                <a:solidFill>
                  <a:srgbClr val="2C3E5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堆栈信息上送至用户态；</a:t>
            </a:r>
            <a:endParaRPr lang="en-US" altLang="zh-CN" sz="1400" b="1" dirty="0" smtClean="0">
              <a:solidFill>
                <a:srgbClr val="2C3E5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sz="1400" b="1" dirty="0" smtClean="0">
                <a:solidFill>
                  <a:srgbClr val="2C3E5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</a:t>
            </a:r>
            <a:r>
              <a:rPr lang="zh-CN" altLang="en-US" sz="1400" b="1" dirty="0" smtClean="0">
                <a:solidFill>
                  <a:srgbClr val="2C3E5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）用户态折叠</a:t>
            </a:r>
            <a:r>
              <a:rPr lang="en-US" altLang="zh-CN" sz="1400" b="1" dirty="0" smtClean="0">
                <a:solidFill>
                  <a:srgbClr val="2C3E5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CPU</a:t>
            </a:r>
            <a:r>
              <a:rPr lang="zh-CN" altLang="en-US" sz="1400" b="1" dirty="0" smtClean="0">
                <a:solidFill>
                  <a:srgbClr val="2C3E5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堆栈信息，周期性将</a:t>
            </a:r>
            <a:r>
              <a:rPr lang="en-US" altLang="zh-CN" sz="1400" b="1" dirty="0" smtClean="0">
                <a:solidFill>
                  <a:srgbClr val="2C3E5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CPU</a:t>
            </a:r>
            <a:r>
              <a:rPr lang="zh-CN" altLang="en-US" sz="1400" b="1" dirty="0" smtClean="0">
                <a:solidFill>
                  <a:srgbClr val="2C3E5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堆栈信息转换成火焰图文件。</a:t>
            </a:r>
            <a:endParaRPr lang="en-US" altLang="zh-CN" sz="1400" b="1" dirty="0" smtClean="0">
              <a:solidFill>
                <a:srgbClr val="2C3E5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algn="l">
              <a:lnSpc>
                <a:spcPct val="125000"/>
              </a:lnSpc>
            </a:pPr>
            <a:endParaRPr lang="en-US" altLang="zh-CN" sz="1400" b="1" dirty="0">
              <a:solidFill>
                <a:srgbClr val="2C3E5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sz="1400" b="1" dirty="0" smtClean="0">
                <a:solidFill>
                  <a:srgbClr val="2C3E5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收益：用户可以全栈形式查看</a:t>
            </a:r>
            <a:r>
              <a:rPr lang="en-US" altLang="zh-CN" sz="1400" b="1" dirty="0" smtClean="0">
                <a:solidFill>
                  <a:srgbClr val="2C3E5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CPU</a:t>
            </a:r>
            <a:r>
              <a:rPr lang="zh-CN" altLang="en-US" sz="1400" b="1" dirty="0" smtClean="0">
                <a:solidFill>
                  <a:srgbClr val="2C3E5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冲高、内存增长的具体原因，可以具体到函数粒度。采样频率</a:t>
            </a:r>
            <a:r>
              <a:rPr lang="en-US" altLang="zh-CN" sz="1400" b="1" dirty="0" smtClean="0">
                <a:solidFill>
                  <a:srgbClr val="2C3E5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10ms</a:t>
            </a:r>
            <a:r>
              <a:rPr lang="zh-CN" altLang="en-US" sz="1400" b="1" dirty="0" smtClean="0">
                <a:solidFill>
                  <a:srgbClr val="2C3E5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时，</a:t>
            </a:r>
            <a:r>
              <a:rPr lang="en-US" altLang="zh-CN" sz="1400" b="1" dirty="0" smtClean="0">
                <a:solidFill>
                  <a:srgbClr val="2C3E5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CPU</a:t>
            </a:r>
            <a:r>
              <a:rPr lang="zh-CN" altLang="en-US" sz="1400" b="1" dirty="0" smtClean="0">
                <a:solidFill>
                  <a:srgbClr val="2C3E5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占用</a:t>
            </a:r>
            <a:r>
              <a:rPr lang="en-US" altLang="zh-CN" sz="1400" b="1" dirty="0" smtClean="0">
                <a:solidFill>
                  <a:srgbClr val="2C3E5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0.1%(</a:t>
            </a:r>
            <a:r>
              <a:rPr lang="zh-CN" altLang="en-US" sz="1400" b="1" dirty="0" smtClean="0">
                <a:solidFill>
                  <a:srgbClr val="2C3E5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单核</a:t>
            </a:r>
            <a:r>
              <a:rPr lang="en-US" altLang="zh-CN" sz="1400" b="1" dirty="0" smtClean="0">
                <a:solidFill>
                  <a:srgbClr val="2C3E5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)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="" xmlns:a16="http://schemas.microsoft.com/office/drawing/2014/main" id="{0AC4E69B-B5CB-9157-3EFA-0AE1B8164DC6}"/>
              </a:ext>
            </a:extLst>
          </p:cNvPr>
          <p:cNvSpPr txBox="1"/>
          <p:nvPr/>
        </p:nvSpPr>
        <p:spPr>
          <a:xfrm>
            <a:off x="2463748" y="420134"/>
            <a:ext cx="6814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endParaRPr lang="zh-CN" altLang="en-US" sz="2400" dirty="0" err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931281" y="4285774"/>
            <a:ext cx="2600487" cy="2274945"/>
          </a:xfrm>
          <a:prstGeom prst="rect">
            <a:avLst/>
          </a:prstGeom>
        </p:spPr>
      </p:pic>
      <p:grpSp>
        <p:nvGrpSpPr>
          <p:cNvPr id="96" name="组合 95"/>
          <p:cNvGrpSpPr/>
          <p:nvPr/>
        </p:nvGrpSpPr>
        <p:grpSpPr>
          <a:xfrm>
            <a:off x="1285591" y="4207766"/>
            <a:ext cx="4027054" cy="2442584"/>
            <a:chOff x="720555" y="4083763"/>
            <a:chExt cx="4027054" cy="2442584"/>
          </a:xfrm>
        </p:grpSpPr>
        <p:sp>
          <p:nvSpPr>
            <p:cNvPr id="45" name="矩形 44">
              <a:extLst>
                <a:ext uri="{FF2B5EF4-FFF2-40B4-BE49-F238E27FC236}">
                  <a16:creationId xmlns:a16="http://schemas.microsoft.com/office/drawing/2014/main" xmlns="" id="{A55ED287-AD7C-49EA-AA9A-01D17E749AD6}"/>
                </a:ext>
              </a:extLst>
            </p:cNvPr>
            <p:cNvSpPr/>
            <p:nvPr/>
          </p:nvSpPr>
          <p:spPr>
            <a:xfrm>
              <a:off x="720555" y="5406852"/>
              <a:ext cx="4027054" cy="1119495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31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vert="eaVert" rtlCol="0" anchor="b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2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内核</a:t>
              </a:r>
            </a:p>
          </p:txBody>
        </p:sp>
        <p:sp>
          <p:nvSpPr>
            <p:cNvPr id="16" name="圆柱形 15"/>
            <p:cNvSpPr/>
            <p:nvPr/>
          </p:nvSpPr>
          <p:spPr>
            <a:xfrm>
              <a:off x="3418799" y="4739544"/>
              <a:ext cx="914400" cy="446386"/>
            </a:xfrm>
            <a:prstGeom prst="can">
              <a:avLst/>
            </a:prstGeom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50000">
                  <a:schemeClr val="accent1">
                    <a:lumMod val="60000"/>
                    <a:lumOff val="40000"/>
                  </a:schemeClr>
                </a:gs>
                <a:gs pos="100000">
                  <a:srgbClr val="F0F4FA"/>
                </a:gs>
                <a:gs pos="79000">
                  <a:schemeClr val="accent1">
                    <a:lumMod val="20000"/>
                    <a:lumOff val="80000"/>
                  </a:schemeClr>
                </a:gs>
              </a:gsLst>
              <a:lin ang="1200000" scaled="0"/>
              <a:tileRect/>
            </a:gra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Stack trace MAP</a:t>
              </a:r>
              <a:endPara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77" name="组合 76"/>
            <p:cNvGrpSpPr/>
            <p:nvPr/>
          </p:nvGrpSpPr>
          <p:grpSpPr>
            <a:xfrm>
              <a:off x="2999387" y="5866679"/>
              <a:ext cx="1560946" cy="526472"/>
              <a:chOff x="5523345" y="4969164"/>
              <a:chExt cx="1560946" cy="526472"/>
            </a:xfrm>
          </p:grpSpPr>
          <p:sp>
            <p:nvSpPr>
              <p:cNvPr id="76" name="矩形 75"/>
              <p:cNvSpPr/>
              <p:nvPr/>
            </p:nvSpPr>
            <p:spPr>
              <a:xfrm>
                <a:off x="5523345" y="4969164"/>
                <a:ext cx="1560946" cy="526472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60000"/>
                      <a:lumOff val="40000"/>
                    </a:schemeClr>
                  </a:gs>
                  <a:gs pos="100000">
                    <a:srgbClr val="F0F4FA"/>
                  </a:gs>
                  <a:gs pos="79000">
                    <a:schemeClr val="accent1">
                      <a:lumMod val="20000"/>
                      <a:lumOff val="80000"/>
                    </a:schemeClr>
                  </a:gs>
                </a:gsLst>
                <a:lin ang="1200000" scaled="0"/>
                <a:tileRect/>
              </a:gradFill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zh-CN" altLang="en-US" sz="10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获取</a:t>
                </a:r>
                <a:r>
                  <a:rPr lang="en-US" altLang="zh-CN" sz="10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CPU</a:t>
                </a:r>
                <a:r>
                  <a:rPr lang="zh-CN" altLang="en-US" sz="10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堆栈信息</a:t>
                </a:r>
                <a:endParaRPr lang="zh-CN" altLang="en-US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pic>
            <p:nvPicPr>
              <p:cNvPr id="75" name="图片 74"/>
              <p:cNvPicPr>
                <a:picLocks noChangeAspect="1"/>
              </p:cNvPicPr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571521" y="5076494"/>
                <a:ext cx="302068" cy="311812"/>
              </a:xfrm>
              <a:prstGeom prst="rect">
                <a:avLst/>
              </a:prstGeom>
            </p:spPr>
          </p:pic>
        </p:grpSp>
        <p:grpSp>
          <p:nvGrpSpPr>
            <p:cNvPr id="81" name="组合 80"/>
            <p:cNvGrpSpPr/>
            <p:nvPr/>
          </p:nvGrpSpPr>
          <p:grpSpPr>
            <a:xfrm>
              <a:off x="1182793" y="5895831"/>
              <a:ext cx="1444436" cy="526472"/>
              <a:chOff x="4679273" y="4718609"/>
              <a:chExt cx="1444436" cy="526472"/>
            </a:xfrm>
          </p:grpSpPr>
          <p:sp>
            <p:nvSpPr>
              <p:cNvPr id="79" name="矩形 78"/>
              <p:cNvSpPr/>
              <p:nvPr/>
            </p:nvSpPr>
            <p:spPr>
              <a:xfrm>
                <a:off x="4679273" y="4718609"/>
                <a:ext cx="1444436" cy="526472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60000"/>
                      <a:lumOff val="40000"/>
                    </a:schemeClr>
                  </a:gs>
                  <a:gs pos="100000">
                    <a:srgbClr val="F0F4FA"/>
                  </a:gs>
                  <a:gs pos="79000">
                    <a:schemeClr val="accent1">
                      <a:lumMod val="20000"/>
                      <a:lumOff val="80000"/>
                    </a:schemeClr>
                  </a:gs>
                </a:gsLst>
                <a:lin ang="1200000" scaled="0"/>
                <a:tileRect/>
              </a:gradFill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zh-CN" altLang="en-US" sz="10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周期性</a:t>
                </a:r>
                <a:r>
                  <a:rPr lang="en-US" altLang="zh-CN" sz="10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perf</a:t>
                </a:r>
                <a:r>
                  <a:rPr lang="zh-CN" altLang="en-US" sz="10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事件</a:t>
                </a:r>
                <a:endParaRPr lang="en-US" altLang="zh-CN" sz="10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pic>
            <p:nvPicPr>
              <p:cNvPr id="17" name="图片 16"/>
              <p:cNvPicPr>
                <a:picLocks noChangeAspect="1"/>
              </p:cNvPicPr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4764824" y="4810371"/>
                <a:ext cx="342948" cy="342948"/>
              </a:xfrm>
              <a:prstGeom prst="rect">
                <a:avLst/>
              </a:prstGeom>
            </p:spPr>
          </p:pic>
        </p:grpSp>
        <p:cxnSp>
          <p:nvCxnSpPr>
            <p:cNvPr id="83" name="直接箭头连接符 82"/>
            <p:cNvCxnSpPr>
              <a:stCxn id="79" idx="3"/>
            </p:cNvCxnSpPr>
            <p:nvPr/>
          </p:nvCxnSpPr>
          <p:spPr>
            <a:xfrm>
              <a:off x="2627229" y="6159067"/>
              <a:ext cx="37215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上箭头 84"/>
            <p:cNvSpPr/>
            <p:nvPr/>
          </p:nvSpPr>
          <p:spPr>
            <a:xfrm>
              <a:off x="3541171" y="5221697"/>
              <a:ext cx="191923" cy="591614"/>
            </a:xfrm>
            <a:prstGeom prst="upArrow">
              <a:avLst/>
            </a:prstGeom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50000">
                  <a:schemeClr val="accent1">
                    <a:lumMod val="60000"/>
                    <a:lumOff val="40000"/>
                  </a:schemeClr>
                </a:gs>
                <a:gs pos="100000">
                  <a:srgbClr val="F0F4FA"/>
                </a:gs>
                <a:gs pos="79000">
                  <a:schemeClr val="accent1">
                    <a:lumMod val="20000"/>
                    <a:lumOff val="80000"/>
                  </a:schemeClr>
                </a:gs>
              </a:gsLst>
              <a:lin ang="1200000" scaled="0"/>
              <a:tileRect/>
            </a:gra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5800" dirty="0"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sp>
          <p:nvSpPr>
            <p:cNvPr id="88" name="上箭头 87"/>
            <p:cNvSpPr/>
            <p:nvPr/>
          </p:nvSpPr>
          <p:spPr>
            <a:xfrm>
              <a:off x="3941803" y="5221697"/>
              <a:ext cx="191923" cy="591614"/>
            </a:xfrm>
            <a:prstGeom prst="upArrow">
              <a:avLst/>
            </a:prstGeom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50000">
                  <a:schemeClr val="accent1">
                    <a:lumMod val="60000"/>
                    <a:lumOff val="40000"/>
                  </a:schemeClr>
                </a:gs>
                <a:gs pos="100000">
                  <a:srgbClr val="F0F4FA"/>
                </a:gs>
                <a:gs pos="79000">
                  <a:schemeClr val="accent1">
                    <a:lumMod val="20000"/>
                    <a:lumOff val="80000"/>
                  </a:schemeClr>
                </a:gs>
              </a:gsLst>
              <a:lin ang="1200000" scaled="0"/>
              <a:tileRect/>
            </a:gra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5800" dirty="0"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sp>
          <p:nvSpPr>
            <p:cNvPr id="89" name="文本框 88"/>
            <p:cNvSpPr txBox="1"/>
            <p:nvPr/>
          </p:nvSpPr>
          <p:spPr>
            <a:xfrm>
              <a:off x="3347928" y="5513128"/>
              <a:ext cx="53091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通道</a:t>
              </a:r>
              <a:r>
                <a:rPr lang="en-US" altLang="zh-CN" sz="1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endPara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0" name="文本框 89"/>
            <p:cNvSpPr txBox="1"/>
            <p:nvPr/>
          </p:nvSpPr>
          <p:spPr>
            <a:xfrm>
              <a:off x="3835585" y="5513128"/>
              <a:ext cx="52129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通道</a:t>
              </a:r>
              <a:r>
                <a:rPr lang="en-US" altLang="zh-CN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endPara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1" name="上箭头 90"/>
            <p:cNvSpPr/>
            <p:nvPr/>
          </p:nvSpPr>
          <p:spPr>
            <a:xfrm>
              <a:off x="3799983" y="4500991"/>
              <a:ext cx="237781" cy="202409"/>
            </a:xfrm>
            <a:prstGeom prst="upArrow">
              <a:avLst/>
            </a:prstGeom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50000">
                  <a:schemeClr val="accent1">
                    <a:lumMod val="60000"/>
                    <a:lumOff val="40000"/>
                  </a:schemeClr>
                </a:gs>
                <a:gs pos="100000">
                  <a:srgbClr val="F0F4FA"/>
                </a:gs>
                <a:gs pos="79000">
                  <a:schemeClr val="accent1">
                    <a:lumMod val="20000"/>
                    <a:lumOff val="80000"/>
                  </a:schemeClr>
                </a:gs>
              </a:gsLst>
              <a:lin ang="1200000" scaled="0"/>
              <a:tileRect/>
            </a:gra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5800" dirty="0"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sp>
          <p:nvSpPr>
            <p:cNvPr id="94" name="矩形 93"/>
            <p:cNvSpPr/>
            <p:nvPr/>
          </p:nvSpPr>
          <p:spPr>
            <a:xfrm>
              <a:off x="3385666" y="4083763"/>
              <a:ext cx="1112274" cy="401411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50000">
                  <a:schemeClr val="accent1">
                    <a:lumMod val="60000"/>
                    <a:lumOff val="40000"/>
                  </a:schemeClr>
                </a:gs>
                <a:gs pos="100000">
                  <a:srgbClr val="F0F4FA"/>
                </a:gs>
                <a:gs pos="79000">
                  <a:schemeClr val="accent1">
                    <a:lumMod val="20000"/>
                    <a:lumOff val="80000"/>
                  </a:schemeClr>
                </a:gs>
              </a:gsLst>
              <a:lin ang="1200000" scaled="0"/>
              <a:tileRect/>
            </a:gra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折叠</a:t>
              </a:r>
              <a:r>
                <a:rPr lang="en-US" altLang="zh-CN" sz="10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+SVG</a:t>
              </a:r>
              <a:r>
                <a:rPr lang="zh-CN" altLang="en-US" sz="10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生成</a:t>
              </a:r>
              <a:endPara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63390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图形 29">
            <a:extLst>
              <a:ext uri="{FF2B5EF4-FFF2-40B4-BE49-F238E27FC236}">
                <a16:creationId xmlns="" xmlns:a16="http://schemas.microsoft.com/office/drawing/2014/main" id="{C7E33B2B-6B5F-9912-09E5-DF36E6605C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82087" y="260318"/>
            <a:ext cx="847725" cy="42862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="" xmlns:a16="http://schemas.microsoft.com/office/drawing/2014/main" id="{26048BB5-0341-EE61-4DBD-28D13C7002F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812" b="15973"/>
          <a:stretch/>
        </p:blipFill>
        <p:spPr>
          <a:xfrm flipH="1">
            <a:off x="-1293102" y="184729"/>
            <a:ext cx="4673600" cy="1447675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3185723" y="437898"/>
            <a:ext cx="61722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基于</a:t>
            </a:r>
            <a:r>
              <a:rPr lang="en-US" altLang="zh-CN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TCP/IP</a:t>
            </a:r>
            <a:r>
              <a:rPr lang="zh-CN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数据流构建实时拓扑</a:t>
            </a:r>
            <a:endParaRPr lang="zh-CN" altLang="en-US" sz="2800" b="1" dirty="0">
              <a:solidFill>
                <a:schemeClr val="tx1">
                  <a:lumMod val="65000"/>
                  <a:lumOff val="3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65" y="0"/>
            <a:ext cx="1326021" cy="121791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="" xmlns:a16="http://schemas.microsoft.com/office/drawing/2014/main" id="{A58BC817-5794-F3C4-6D96-DEEBDC93C9EB}"/>
              </a:ext>
            </a:extLst>
          </p:cNvPr>
          <p:cNvSpPr txBox="1"/>
          <p:nvPr/>
        </p:nvSpPr>
        <p:spPr>
          <a:xfrm>
            <a:off x="9214173" y="271107"/>
            <a:ext cx="2901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首届中国</a:t>
            </a:r>
            <a:r>
              <a:rPr lang="en-US" altLang="zh-CN" b="1" spc="3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eBPF</a:t>
            </a:r>
            <a:r>
              <a:rPr lang="zh-CN" altLang="en-US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研讨会</a:t>
            </a:r>
          </a:p>
        </p:txBody>
      </p:sp>
      <p:pic>
        <p:nvPicPr>
          <p:cNvPr id="11" name="图形 10">
            <a:extLst>
              <a:ext uri="{FF2B5EF4-FFF2-40B4-BE49-F238E27FC236}">
                <a16:creationId xmlns="" xmlns:a16="http://schemas.microsoft.com/office/drawing/2014/main" id="{A07508F6-A076-DCAA-FA4C-39BF56FCE92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347106" y="271107"/>
            <a:ext cx="759720" cy="75972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="" xmlns:a16="http://schemas.microsoft.com/office/drawing/2014/main" id="{0AC4E69B-B5CB-9157-3EFA-0AE1B8164DC6}"/>
              </a:ext>
            </a:extLst>
          </p:cNvPr>
          <p:cNvSpPr txBox="1"/>
          <p:nvPr/>
        </p:nvSpPr>
        <p:spPr>
          <a:xfrm>
            <a:off x="2386251" y="369200"/>
            <a:ext cx="6814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12</a:t>
            </a:r>
            <a:endParaRPr lang="zh-CN" altLang="en-US" sz="2800" dirty="0" err="1">
              <a:solidFill>
                <a:schemeClr val="bg1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pic>
        <p:nvPicPr>
          <p:cNvPr id="21" name="图形 20">
            <a:extLst>
              <a:ext uri="{FF2B5EF4-FFF2-40B4-BE49-F238E27FC236}">
                <a16:creationId xmlns="" xmlns:a16="http://schemas.microsoft.com/office/drawing/2014/main" id="{B3B51AB7-926B-842E-B560-E8A502542D4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634662" y="5114541"/>
            <a:ext cx="1409700" cy="1162050"/>
          </a:xfrm>
          <a:prstGeom prst="rect">
            <a:avLst/>
          </a:prstGeom>
        </p:spPr>
      </p:pic>
      <p:pic>
        <p:nvPicPr>
          <p:cNvPr id="24" name="图形 23">
            <a:extLst>
              <a:ext uri="{FF2B5EF4-FFF2-40B4-BE49-F238E27FC236}">
                <a16:creationId xmlns="" xmlns:a16="http://schemas.microsoft.com/office/drawing/2014/main" id="{5871E77B-5B6F-F7F0-3EE8-9F280440B10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=""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474076" y="5743575"/>
            <a:ext cx="3590924" cy="1104900"/>
          </a:xfrm>
          <a:prstGeom prst="rect">
            <a:avLst/>
          </a:prstGeom>
        </p:spPr>
      </p:pic>
      <p:pic>
        <p:nvPicPr>
          <p:cNvPr id="26" name="图形 25">
            <a:extLst>
              <a:ext uri="{FF2B5EF4-FFF2-40B4-BE49-F238E27FC236}">
                <a16:creationId xmlns="" xmlns:a16="http://schemas.microsoft.com/office/drawing/2014/main" id="{3BA64422-726B-5792-20BE-32CB351156B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=""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163178" y="667896"/>
            <a:ext cx="2901822" cy="304800"/>
          </a:xfrm>
          <a:prstGeom prst="rect">
            <a:avLst/>
          </a:prstGeom>
        </p:spPr>
      </p:pic>
      <p:pic>
        <p:nvPicPr>
          <p:cNvPr id="28" name="图形 27">
            <a:extLst>
              <a:ext uri="{FF2B5EF4-FFF2-40B4-BE49-F238E27FC236}">
                <a16:creationId xmlns="" xmlns:a16="http://schemas.microsoft.com/office/drawing/2014/main" id="{54413E28-7A78-C4F8-D837-5800573DDB9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=""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1863387" y="153162"/>
            <a:ext cx="180975" cy="180975"/>
          </a:xfrm>
          <a:prstGeom prst="rect">
            <a:avLst/>
          </a:prstGeom>
        </p:spPr>
      </p:pic>
      <p:pic>
        <p:nvPicPr>
          <p:cNvPr id="38" name="图形 37">
            <a:extLst>
              <a:ext uri="{FF2B5EF4-FFF2-40B4-BE49-F238E27FC236}">
                <a16:creationId xmlns="" xmlns:a16="http://schemas.microsoft.com/office/drawing/2014/main" id="{818D92AB-DC58-3D33-FB6B-062B707838A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=""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-19927" y="5734050"/>
            <a:ext cx="6800850" cy="112395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720555" y="1373517"/>
            <a:ext cx="9817589" cy="2516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1400" b="1" dirty="0">
                <a:solidFill>
                  <a:srgbClr val="2C3E5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问题</a:t>
            </a:r>
            <a:r>
              <a:rPr lang="zh-CN" altLang="en-US" sz="1400" b="1" dirty="0" smtClean="0">
                <a:solidFill>
                  <a:srgbClr val="2C3E5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</a:t>
            </a:r>
            <a:endParaRPr lang="en-US" altLang="zh-CN" sz="1400" b="1" dirty="0" smtClean="0">
              <a:solidFill>
                <a:srgbClr val="2C3E5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1400" dirty="0" smtClean="0">
                <a:solidFill>
                  <a:srgbClr val="2C3E5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在线观测在面临分布式应用、云原生场景时，需要实时观测业务数据流，真实反映集群系统运行状态。业务数据流由多种标准协议（</a:t>
            </a:r>
            <a:r>
              <a:rPr lang="en-US" altLang="zh-CN" sz="1400" dirty="0" smtClean="0">
                <a:solidFill>
                  <a:srgbClr val="2C3E5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TCP</a:t>
            </a:r>
            <a:r>
              <a:rPr lang="zh-CN" altLang="en-US" sz="1400" dirty="0" smtClean="0">
                <a:solidFill>
                  <a:srgbClr val="2C3E5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</a:t>
            </a:r>
            <a:r>
              <a:rPr lang="en-US" altLang="zh-CN" sz="1400" dirty="0" smtClean="0">
                <a:solidFill>
                  <a:srgbClr val="2C3E5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HTTP</a:t>
            </a:r>
            <a:r>
              <a:rPr lang="zh-CN" altLang="en-US" sz="1400" dirty="0" smtClean="0">
                <a:solidFill>
                  <a:srgbClr val="2C3E5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</a:t>
            </a:r>
            <a:r>
              <a:rPr lang="en-US" altLang="zh-CN" sz="1400" dirty="0" err="1" smtClean="0">
                <a:solidFill>
                  <a:srgbClr val="2C3E5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gRPC</a:t>
            </a:r>
            <a:r>
              <a:rPr lang="zh-CN" altLang="en-US" sz="1400" dirty="0" smtClean="0">
                <a:solidFill>
                  <a:srgbClr val="2C3E5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</a:t>
            </a:r>
            <a:r>
              <a:rPr lang="en-US" altLang="zh-CN" sz="1400" dirty="0" smtClean="0">
                <a:solidFill>
                  <a:srgbClr val="2C3E5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RPC</a:t>
            </a:r>
            <a:r>
              <a:rPr lang="zh-CN" altLang="en-US" sz="1400" dirty="0" smtClean="0">
                <a:solidFill>
                  <a:srgbClr val="2C3E5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</a:t>
            </a:r>
            <a:r>
              <a:rPr lang="en-US" altLang="zh-CN" sz="1400" dirty="0" smtClean="0">
                <a:solidFill>
                  <a:srgbClr val="2C3E5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Nginx</a:t>
            </a:r>
            <a:r>
              <a:rPr lang="zh-CN" altLang="en-US" sz="1400" dirty="0" smtClean="0">
                <a:solidFill>
                  <a:srgbClr val="2C3E5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等）承载。</a:t>
            </a:r>
            <a:r>
              <a:rPr lang="zh-CN" altLang="en-US" sz="1400" b="1" dirty="0" smtClean="0">
                <a:solidFill>
                  <a:srgbClr val="2C3E5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如何尽量用单一技术去观测分布式场景的数据流拓扑？</a:t>
            </a:r>
            <a:endParaRPr lang="en-US" altLang="zh-CN" sz="1400" b="1" dirty="0" smtClean="0">
              <a:solidFill>
                <a:srgbClr val="2C3E5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algn="l">
              <a:lnSpc>
                <a:spcPct val="125000"/>
              </a:lnSpc>
            </a:pPr>
            <a:endParaRPr lang="en-US" altLang="zh-CN" sz="1400" b="1" dirty="0">
              <a:solidFill>
                <a:srgbClr val="2C3E5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sz="1400" b="1" dirty="0" smtClean="0">
                <a:solidFill>
                  <a:srgbClr val="2C3E5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解决方案：</a:t>
            </a:r>
            <a:endParaRPr lang="en-US" altLang="zh-CN" sz="1400" b="1" dirty="0" smtClean="0">
              <a:solidFill>
                <a:srgbClr val="2C3E5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sz="1400" b="1" dirty="0" smtClean="0">
                <a:solidFill>
                  <a:srgbClr val="2C3E5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sz="1400" b="1" dirty="0" smtClean="0">
                <a:solidFill>
                  <a:srgbClr val="2C3E5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）通过</a:t>
            </a:r>
            <a:r>
              <a:rPr lang="en-US" altLang="zh-CN" sz="1400" b="1" dirty="0" err="1" smtClean="0">
                <a:solidFill>
                  <a:srgbClr val="2C3E5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eBPF</a:t>
            </a:r>
            <a:r>
              <a:rPr lang="zh-CN" altLang="en-US" sz="1400" b="1" dirty="0" smtClean="0">
                <a:solidFill>
                  <a:srgbClr val="2C3E5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技术抓取各类标准协议会话信息，定义会话关系的元信息；</a:t>
            </a:r>
            <a:endParaRPr lang="en-US" altLang="zh-CN" sz="1400" b="1" dirty="0" smtClean="0">
              <a:solidFill>
                <a:srgbClr val="2C3E5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sz="1400" b="1" dirty="0" smtClean="0">
                <a:solidFill>
                  <a:srgbClr val="2C3E5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</a:t>
            </a:r>
            <a:r>
              <a:rPr lang="zh-CN" altLang="en-US" sz="1400" b="1" dirty="0" smtClean="0">
                <a:solidFill>
                  <a:srgbClr val="2C3E5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）汇总标准协议会话信息以及会话关系元信息，实时构建系统集群拓扑。</a:t>
            </a:r>
            <a:endParaRPr lang="en-US" altLang="zh-CN" sz="1400" b="1" dirty="0" smtClean="0">
              <a:solidFill>
                <a:srgbClr val="2C3E5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algn="l">
              <a:lnSpc>
                <a:spcPct val="125000"/>
              </a:lnSpc>
            </a:pPr>
            <a:endParaRPr lang="en-US" altLang="zh-CN" sz="1400" b="1" dirty="0">
              <a:solidFill>
                <a:srgbClr val="2C3E5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1400" b="1" dirty="0">
                <a:solidFill>
                  <a:srgbClr val="2C3E5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收益</a:t>
            </a:r>
            <a:r>
              <a:rPr lang="zh-CN" altLang="en-US" sz="1400" b="1" dirty="0" smtClean="0">
                <a:solidFill>
                  <a:srgbClr val="2C3E5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：用户可以实时观测集群范围内业务流实时拓扑，且不依赖各种中间件技术。</a:t>
            </a:r>
            <a:endParaRPr lang="en-US" altLang="zh-CN" sz="1400" b="1" dirty="0">
              <a:solidFill>
                <a:srgbClr val="2C3E5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47884" y="6188303"/>
            <a:ext cx="518924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示例：</a:t>
            </a:r>
            <a:r>
              <a:rPr lang="en-US" altLang="zh-CN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https</a:t>
            </a:r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://gitee.com/openeuler/gala-gopher#%E4%BD%BF%E7%94%A8%E7%A4%BA%E4%BE%8B</a:t>
            </a:r>
            <a:endParaRPr lang="zh-CN" altLang="en-US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224912" y="4079815"/>
            <a:ext cx="1426128" cy="17007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Node#1</a:t>
            </a:r>
            <a:endParaRPr lang="zh-CN" altLang="en-US" sz="1000" dirty="0">
              <a:solidFill>
                <a:schemeClr val="tx1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480776" y="4463668"/>
            <a:ext cx="914400" cy="34815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50000">
                <a:schemeClr val="accent1">
                  <a:lumMod val="60000"/>
                  <a:lumOff val="40000"/>
                </a:schemeClr>
              </a:gs>
              <a:gs pos="100000">
                <a:srgbClr val="F0F4FA"/>
              </a:gs>
              <a:gs pos="79000">
                <a:schemeClr val="accent1">
                  <a:lumMod val="20000"/>
                  <a:lumOff val="80000"/>
                </a:schemeClr>
              </a:gs>
            </a:gsLst>
            <a:lin ang="1200000" scaled="0"/>
            <a:tileRect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Frontend#1</a:t>
            </a:r>
            <a:endParaRPr lang="zh-CN" altLang="en-US" sz="900" dirty="0">
              <a:solidFill>
                <a:schemeClr val="tx1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632124" y="4547449"/>
            <a:ext cx="2160586" cy="20710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50000">
                <a:schemeClr val="accent1">
                  <a:lumMod val="60000"/>
                  <a:lumOff val="40000"/>
                </a:schemeClr>
              </a:gs>
              <a:gs pos="100000">
                <a:srgbClr val="F0F4FA"/>
              </a:gs>
              <a:gs pos="79000">
                <a:schemeClr val="accent1">
                  <a:lumMod val="20000"/>
                  <a:lumOff val="80000"/>
                </a:schemeClr>
              </a:gs>
            </a:gsLst>
            <a:lin ang="1200000" scaled="0"/>
            <a:tileRect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TCP#A-&gt;#C</a:t>
            </a:r>
            <a:endParaRPr lang="zh-CN" altLang="en-US" sz="1000" dirty="0"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811626" y="4056580"/>
            <a:ext cx="1426128" cy="17007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Node#2</a:t>
            </a:r>
            <a:endParaRPr lang="zh-CN" altLang="en-US" sz="1000" dirty="0">
              <a:solidFill>
                <a:schemeClr val="tx1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067489" y="4541776"/>
            <a:ext cx="1073033" cy="64576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50000">
                <a:schemeClr val="accent1">
                  <a:lumMod val="60000"/>
                  <a:lumOff val="40000"/>
                </a:schemeClr>
              </a:gs>
              <a:gs pos="100000">
                <a:srgbClr val="F0F4FA"/>
              </a:gs>
              <a:gs pos="79000">
                <a:schemeClr val="accent1">
                  <a:lumMod val="20000"/>
                  <a:lumOff val="80000"/>
                </a:schemeClr>
              </a:gs>
            </a:gsLst>
            <a:lin ang="1200000" scaled="0"/>
            <a:tileRect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Nginx</a:t>
            </a:r>
            <a:endParaRPr lang="zh-CN" altLang="en-US" sz="1000" dirty="0">
              <a:solidFill>
                <a:schemeClr val="tx1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236323" y="4506506"/>
            <a:ext cx="2160000" cy="20570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50000">
                <a:schemeClr val="accent1">
                  <a:lumMod val="60000"/>
                  <a:lumOff val="40000"/>
                </a:schemeClr>
              </a:gs>
              <a:gs pos="100000">
                <a:srgbClr val="F0F4FA"/>
              </a:gs>
              <a:gs pos="79000">
                <a:schemeClr val="accent1">
                  <a:lumMod val="20000"/>
                  <a:lumOff val="80000"/>
                </a:schemeClr>
              </a:gs>
            </a:gsLst>
            <a:lin ang="1200000" scaled="0"/>
            <a:tileRect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TCP#C-&gt;#D</a:t>
            </a:r>
            <a:endParaRPr lang="zh-CN" altLang="en-US" sz="1000" dirty="0"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491246" y="5021596"/>
            <a:ext cx="914400" cy="34815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50000">
                <a:schemeClr val="accent1">
                  <a:lumMod val="60000"/>
                  <a:lumOff val="40000"/>
                </a:schemeClr>
              </a:gs>
              <a:gs pos="100000">
                <a:srgbClr val="F0F4FA"/>
              </a:gs>
              <a:gs pos="79000">
                <a:schemeClr val="accent1">
                  <a:lumMod val="20000"/>
                  <a:lumOff val="80000"/>
                </a:schemeClr>
              </a:gs>
            </a:gsLst>
            <a:lin ang="1200000" scaled="0"/>
            <a:tileRect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smtClean="0">
                <a:solidFill>
                  <a:schemeClr val="tx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Frontend#2</a:t>
            </a:r>
            <a:endParaRPr lang="zh-CN" altLang="en-US" sz="900" dirty="0">
              <a:solidFill>
                <a:schemeClr val="tx1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/>
          </p:nvPr>
        </p:nvGraphicFramePr>
        <p:xfrm>
          <a:off x="4981701" y="5244152"/>
          <a:ext cx="2065556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6389"/>
                <a:gridCol w="516389"/>
                <a:gridCol w="516389"/>
                <a:gridCol w="516389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800" dirty="0" smtClean="0"/>
                        <a:t>Client IP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/>
                        <a:t>Virtual IP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/>
                        <a:t>Server  IP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/>
                        <a:t>Server Port</a:t>
                      </a:r>
                      <a:endParaRPr lang="zh-CN" altLang="en-US" sz="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800" dirty="0" smtClean="0"/>
                        <a:t>#A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/>
                        <a:t>#C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/>
                        <a:t>#D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/>
                        <a:t>#D</a:t>
                      </a:r>
                      <a:endParaRPr lang="zh-CN" altLang="en-US" sz="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800" dirty="0" smtClean="0"/>
                        <a:t>#B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/>
                        <a:t>#C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/>
                        <a:t>#F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/>
                        <a:t>#F</a:t>
                      </a:r>
                      <a:endParaRPr lang="zh-CN" altLang="en-US" sz="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1948446" y="4763290"/>
            <a:ext cx="75854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Client IP #A</a:t>
            </a:r>
            <a:endParaRPr lang="zh-CN" altLang="en-US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1933409" y="5336454"/>
            <a:ext cx="7505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Client IP #B</a:t>
            </a:r>
            <a:endParaRPr lang="zh-CN" altLang="en-US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5205893" y="4892344"/>
            <a:ext cx="7922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Virtual IP #C</a:t>
            </a:r>
            <a:endParaRPr lang="zh-CN" altLang="en-US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8380115" y="3953670"/>
            <a:ext cx="1824868" cy="20501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Node#3</a:t>
            </a:r>
            <a:endParaRPr lang="zh-CN" altLang="en-US" sz="1000" dirty="0">
              <a:solidFill>
                <a:schemeClr val="tx1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8611377" y="4262604"/>
            <a:ext cx="914400" cy="34815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50000">
                <a:schemeClr val="accent1">
                  <a:lumMod val="60000"/>
                  <a:lumOff val="40000"/>
                </a:schemeClr>
              </a:gs>
              <a:gs pos="100000">
                <a:srgbClr val="F0F4FA"/>
              </a:gs>
              <a:gs pos="79000">
                <a:schemeClr val="accent1">
                  <a:lumMod val="20000"/>
                  <a:lumOff val="80000"/>
                </a:schemeClr>
              </a:gs>
            </a:gsLst>
            <a:lin ang="1200000" scaled="0"/>
            <a:tileRect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Backend#1</a:t>
            </a:r>
            <a:endParaRPr lang="zh-CN" altLang="en-US" sz="1000" dirty="0">
              <a:solidFill>
                <a:schemeClr val="tx1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9007242" y="4601858"/>
            <a:ext cx="122341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Server IP #D, Port #D</a:t>
            </a:r>
            <a:endParaRPr lang="zh-CN" altLang="en-US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8634548" y="4808405"/>
            <a:ext cx="914400" cy="34815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50000">
                <a:schemeClr val="accent1">
                  <a:lumMod val="60000"/>
                  <a:lumOff val="40000"/>
                </a:schemeClr>
              </a:gs>
              <a:gs pos="100000">
                <a:srgbClr val="F0F4FA"/>
              </a:gs>
              <a:gs pos="79000">
                <a:schemeClr val="accent1">
                  <a:lumMod val="20000"/>
                  <a:lumOff val="80000"/>
                </a:schemeClr>
              </a:gs>
            </a:gsLst>
            <a:lin ang="1200000" scaled="0"/>
            <a:tileRect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Backend#2</a:t>
            </a:r>
            <a:endParaRPr lang="zh-CN" altLang="en-US" sz="1000" dirty="0">
              <a:solidFill>
                <a:schemeClr val="tx1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8634548" y="5359273"/>
            <a:ext cx="914400" cy="34815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50000">
                <a:schemeClr val="accent1">
                  <a:lumMod val="60000"/>
                  <a:lumOff val="40000"/>
                </a:schemeClr>
              </a:gs>
              <a:gs pos="100000">
                <a:srgbClr val="F0F4FA"/>
              </a:gs>
              <a:gs pos="79000">
                <a:schemeClr val="accent1">
                  <a:lumMod val="20000"/>
                  <a:lumOff val="80000"/>
                </a:schemeClr>
              </a:gs>
            </a:gsLst>
            <a:lin ang="1200000" scaled="0"/>
            <a:tileRect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Backend#3</a:t>
            </a:r>
            <a:endParaRPr lang="zh-CN" altLang="en-US" sz="1000" dirty="0">
              <a:solidFill>
                <a:schemeClr val="tx1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9001853" y="5123842"/>
            <a:ext cx="117852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Server IP #E, Port #E</a:t>
            </a:r>
            <a:endParaRPr lang="zh-CN" altLang="en-US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9029684" y="5713434"/>
            <a:ext cx="11753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Server IP #F, Port #F</a:t>
            </a:r>
            <a:endParaRPr lang="zh-CN" altLang="en-US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2647079" y="4980428"/>
            <a:ext cx="2160586" cy="20710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50000">
                <a:schemeClr val="accent1">
                  <a:lumMod val="60000"/>
                  <a:lumOff val="40000"/>
                </a:schemeClr>
              </a:gs>
              <a:gs pos="100000">
                <a:srgbClr val="F0F4FA"/>
              </a:gs>
              <a:gs pos="79000">
                <a:schemeClr val="accent1">
                  <a:lumMod val="20000"/>
                  <a:lumOff val="80000"/>
                </a:schemeClr>
              </a:gs>
            </a:gsLst>
            <a:lin ang="1200000" scaled="0"/>
            <a:tileRect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TCP#B-&gt;#</a:t>
            </a:r>
            <a:r>
              <a:rPr lang="en-US" altLang="zh-CN" sz="1000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C</a:t>
            </a:r>
            <a:endParaRPr lang="zh-CN" altLang="en-US" sz="1000" dirty="0"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6236323" y="5004938"/>
            <a:ext cx="2160000" cy="20570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50000">
                <a:schemeClr val="accent1">
                  <a:lumMod val="60000"/>
                  <a:lumOff val="40000"/>
                </a:schemeClr>
              </a:gs>
              <a:gs pos="100000">
                <a:srgbClr val="F0F4FA"/>
              </a:gs>
              <a:gs pos="79000">
                <a:schemeClr val="accent1">
                  <a:lumMod val="20000"/>
                  <a:lumOff val="80000"/>
                </a:schemeClr>
              </a:gs>
            </a:gsLst>
            <a:lin ang="1200000" scaled="0"/>
            <a:tileRect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TCP#C-</a:t>
            </a:r>
            <a:r>
              <a:rPr lang="en-US" altLang="zh-CN" sz="1000" dirty="0" smtClean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&gt;#F</a:t>
            </a:r>
            <a:endParaRPr lang="zh-CN" altLang="en-US" sz="1000" dirty="0"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10" name="任意多边形 9"/>
          <p:cNvSpPr/>
          <p:nvPr/>
        </p:nvSpPr>
        <p:spPr>
          <a:xfrm>
            <a:off x="2373745" y="4442691"/>
            <a:ext cx="6243782" cy="236896"/>
          </a:xfrm>
          <a:custGeom>
            <a:avLst/>
            <a:gdLst>
              <a:gd name="connsiteX0" fmla="*/ 0 w 6400800"/>
              <a:gd name="connsiteY0" fmla="*/ 203200 h 236896"/>
              <a:gd name="connsiteX1" fmla="*/ 2050473 w 6400800"/>
              <a:gd name="connsiteY1" fmla="*/ 230909 h 236896"/>
              <a:gd name="connsiteX2" fmla="*/ 3408218 w 6400800"/>
              <a:gd name="connsiteY2" fmla="*/ 230909 h 236896"/>
              <a:gd name="connsiteX3" fmla="*/ 5624946 w 6400800"/>
              <a:gd name="connsiteY3" fmla="*/ 166254 h 236896"/>
              <a:gd name="connsiteX4" fmla="*/ 6400800 w 6400800"/>
              <a:gd name="connsiteY4" fmla="*/ 0 h 236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00800" h="236896">
                <a:moveTo>
                  <a:pt x="0" y="203200"/>
                </a:moveTo>
                <a:lnTo>
                  <a:pt x="2050473" y="230909"/>
                </a:lnTo>
                <a:cubicBezTo>
                  <a:pt x="2618509" y="235527"/>
                  <a:pt x="2812473" y="241685"/>
                  <a:pt x="3408218" y="230909"/>
                </a:cubicBezTo>
                <a:cubicBezTo>
                  <a:pt x="4003963" y="220133"/>
                  <a:pt x="5126182" y="204739"/>
                  <a:pt x="5624946" y="166254"/>
                </a:cubicBezTo>
                <a:cubicBezTo>
                  <a:pt x="6123710" y="127769"/>
                  <a:pt x="6262255" y="63884"/>
                  <a:pt x="6400800" y="0"/>
                </a:cubicBezTo>
              </a:path>
            </a:pathLst>
          </a:custGeom>
          <a:noFill/>
          <a:ln w="31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任意多边形 12"/>
          <p:cNvSpPr/>
          <p:nvPr/>
        </p:nvSpPr>
        <p:spPr>
          <a:xfrm>
            <a:off x="2373745" y="5098473"/>
            <a:ext cx="6262255" cy="350982"/>
          </a:xfrm>
          <a:custGeom>
            <a:avLst/>
            <a:gdLst>
              <a:gd name="connsiteX0" fmla="*/ 0 w 6262255"/>
              <a:gd name="connsiteY0" fmla="*/ 9236 h 350982"/>
              <a:gd name="connsiteX1" fmla="*/ 2281382 w 6262255"/>
              <a:gd name="connsiteY1" fmla="*/ 0 h 350982"/>
              <a:gd name="connsiteX2" fmla="*/ 5070764 w 6262255"/>
              <a:gd name="connsiteY2" fmla="*/ 0 h 350982"/>
              <a:gd name="connsiteX3" fmla="*/ 6012873 w 6262255"/>
              <a:gd name="connsiteY3" fmla="*/ 64654 h 350982"/>
              <a:gd name="connsiteX4" fmla="*/ 6262255 w 6262255"/>
              <a:gd name="connsiteY4" fmla="*/ 350982 h 350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62255" h="350982">
                <a:moveTo>
                  <a:pt x="0" y="9236"/>
                </a:moveTo>
                <a:lnTo>
                  <a:pt x="2281382" y="0"/>
                </a:lnTo>
                <a:lnTo>
                  <a:pt x="5070764" y="0"/>
                </a:lnTo>
                <a:cubicBezTo>
                  <a:pt x="5692679" y="10776"/>
                  <a:pt x="5814291" y="6157"/>
                  <a:pt x="6012873" y="64654"/>
                </a:cubicBezTo>
                <a:cubicBezTo>
                  <a:pt x="6211455" y="123151"/>
                  <a:pt x="6236855" y="237066"/>
                  <a:pt x="6262255" y="350982"/>
                </a:cubicBezTo>
              </a:path>
            </a:pathLst>
          </a:custGeom>
          <a:noFill/>
          <a:ln w="31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5896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图形 29">
            <a:extLst>
              <a:ext uri="{FF2B5EF4-FFF2-40B4-BE49-F238E27FC236}">
                <a16:creationId xmlns="" xmlns:a16="http://schemas.microsoft.com/office/drawing/2014/main" id="{C7E33B2B-6B5F-9912-09E5-DF36E6605C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82087" y="260318"/>
            <a:ext cx="847725" cy="42862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="" xmlns:a16="http://schemas.microsoft.com/office/drawing/2014/main" id="{26048BB5-0341-EE61-4DBD-28D13C7002F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812" b="15973"/>
          <a:stretch/>
        </p:blipFill>
        <p:spPr>
          <a:xfrm flipH="1">
            <a:off x="-1293102" y="184729"/>
            <a:ext cx="4673600" cy="1447675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3131161" y="370410"/>
            <a:ext cx="4181513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背景介绍</a:t>
            </a:r>
            <a:endParaRPr lang="zh-CN" altLang="en-US" sz="3200" b="1" dirty="0">
              <a:solidFill>
                <a:schemeClr val="tx1">
                  <a:lumMod val="65000"/>
                  <a:lumOff val="3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65" y="0"/>
            <a:ext cx="1326021" cy="121791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96500" y="4546700"/>
            <a:ext cx="10016909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1200" i="0" dirty="0" smtClean="0">
                <a:solidFill>
                  <a:srgbClr val="2C3E5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随着数字社会建设，云计算、云原生等技术的普及，云场景基础设施变得越来越厚重。</a:t>
            </a:r>
            <a:endParaRPr lang="en-US" altLang="zh-CN" sz="1200" i="0" dirty="0" smtClean="0">
              <a:solidFill>
                <a:srgbClr val="2C3E50"/>
              </a:solidFill>
              <a:effectLst/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1200" dirty="0" smtClean="0">
                <a:solidFill>
                  <a:srgbClr val="2C3E5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公开数据显示，云场景重要故障与基础设施密切相关，主流云厂商（</a:t>
            </a:r>
            <a:r>
              <a:rPr lang="en-US" altLang="zh-CN" sz="1200" dirty="0" smtClean="0">
                <a:solidFill>
                  <a:srgbClr val="2C3E5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AWS/GCP</a:t>
            </a:r>
            <a:r>
              <a:rPr lang="zh-CN" altLang="en-US" sz="1200" dirty="0">
                <a:solidFill>
                  <a:srgbClr val="2C3E5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等）月平均故障</a:t>
            </a:r>
            <a:r>
              <a:rPr lang="en-US" altLang="zh-CN" sz="1200" dirty="0">
                <a:solidFill>
                  <a:srgbClr val="2C3E5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150+</a:t>
            </a:r>
            <a:r>
              <a:rPr lang="zh-CN" altLang="en-US" sz="1200" dirty="0">
                <a:solidFill>
                  <a:srgbClr val="2C3E5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次数</a:t>
            </a:r>
            <a:r>
              <a:rPr lang="en-US" altLang="zh-CN" sz="1200" dirty="0">
                <a:solidFill>
                  <a:srgbClr val="2C3E5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[1]</a:t>
            </a:r>
            <a:r>
              <a:rPr lang="zh-CN" altLang="en-US" sz="1200" dirty="0">
                <a:solidFill>
                  <a:srgbClr val="2C3E5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en-US" altLang="zh-CN" sz="1200" dirty="0">
                <a:solidFill>
                  <a:srgbClr val="2C3E5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75%</a:t>
            </a:r>
            <a:r>
              <a:rPr lang="zh-CN" altLang="en-US" sz="1200" dirty="0">
                <a:solidFill>
                  <a:srgbClr val="2C3E5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的故障</a:t>
            </a:r>
            <a:r>
              <a:rPr lang="en-US" altLang="zh-CN" sz="1200" dirty="0">
                <a:solidFill>
                  <a:srgbClr val="2C3E5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&lt;1H</a:t>
            </a:r>
            <a:r>
              <a:rPr lang="zh-CN" altLang="en-US" sz="1200" dirty="0">
                <a:solidFill>
                  <a:srgbClr val="2C3E5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en-US" altLang="zh-CN" sz="1200" dirty="0">
                <a:solidFill>
                  <a:srgbClr val="2C3E5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90%&lt;1.5H</a:t>
            </a:r>
            <a:r>
              <a:rPr lang="zh-CN" altLang="en-US" sz="1200" dirty="0">
                <a:solidFill>
                  <a:srgbClr val="2C3E5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，少量故障</a:t>
            </a:r>
            <a:r>
              <a:rPr lang="en-US" altLang="zh-CN" sz="1200" dirty="0">
                <a:solidFill>
                  <a:srgbClr val="2C3E5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&gt;5H</a:t>
            </a:r>
            <a:r>
              <a:rPr lang="zh-CN" altLang="en-US" sz="1200" dirty="0" smtClean="0">
                <a:solidFill>
                  <a:srgbClr val="2C3E5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。</a:t>
            </a:r>
            <a:endParaRPr lang="en-US" altLang="zh-CN" sz="1200" dirty="0" smtClean="0">
              <a:solidFill>
                <a:srgbClr val="2C3E5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1200" b="1" dirty="0">
                <a:solidFill>
                  <a:srgbClr val="2C3E5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根据历史数据统计，云上应用性能劣化、卡顿是</a:t>
            </a:r>
            <a:r>
              <a:rPr lang="en-US" altLang="zh-CN" sz="1200" b="1" dirty="0">
                <a:solidFill>
                  <a:srgbClr val="2C3E5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TOP</a:t>
            </a:r>
            <a:r>
              <a:rPr lang="zh-CN" altLang="en-US" sz="1200" b="1" dirty="0">
                <a:solidFill>
                  <a:srgbClr val="2C3E5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问题之一</a:t>
            </a:r>
            <a:r>
              <a:rPr lang="zh-CN" altLang="en-US" sz="1200" b="1" dirty="0" smtClean="0">
                <a:solidFill>
                  <a:srgbClr val="2C3E5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。</a:t>
            </a:r>
            <a:endParaRPr lang="en-US" altLang="zh-CN" sz="1200" dirty="0" smtClean="0">
              <a:solidFill>
                <a:srgbClr val="2C3E5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1200" dirty="0" smtClean="0">
                <a:solidFill>
                  <a:srgbClr val="2C3E5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基础设施相关的软件包括：操作系统、数据库、中间件、基础库等。</a:t>
            </a:r>
            <a:r>
              <a:rPr lang="zh-CN" altLang="en-US" sz="1200" b="1" dirty="0" smtClean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其中操作系统承担衔接应用、资源的关键桥梁，其可维护性的重要性不言而喻</a:t>
            </a:r>
            <a:r>
              <a:rPr lang="zh-CN" altLang="en-US" sz="1200" b="1" dirty="0" smtClean="0">
                <a:solidFill>
                  <a:srgbClr val="2C3E5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。</a:t>
            </a:r>
            <a:endParaRPr lang="en-US" altLang="zh-CN" sz="1200" b="1" dirty="0" smtClean="0">
              <a:solidFill>
                <a:srgbClr val="2C3E5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="" xmlns:a16="http://schemas.microsoft.com/office/drawing/2014/main" id="{A58BC817-5794-F3C4-6D96-DEEBDC93C9EB}"/>
              </a:ext>
            </a:extLst>
          </p:cNvPr>
          <p:cNvSpPr txBox="1"/>
          <p:nvPr/>
        </p:nvSpPr>
        <p:spPr>
          <a:xfrm>
            <a:off x="9214173" y="271107"/>
            <a:ext cx="2901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首届中国</a:t>
            </a:r>
            <a:r>
              <a:rPr lang="en-US" altLang="zh-CN" b="1" spc="3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eBPF</a:t>
            </a:r>
            <a:r>
              <a:rPr lang="zh-CN" altLang="en-US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研讨会</a:t>
            </a:r>
          </a:p>
        </p:txBody>
      </p:sp>
      <p:pic>
        <p:nvPicPr>
          <p:cNvPr id="11" name="图形 10">
            <a:extLst>
              <a:ext uri="{FF2B5EF4-FFF2-40B4-BE49-F238E27FC236}">
                <a16:creationId xmlns="" xmlns:a16="http://schemas.microsoft.com/office/drawing/2014/main" id="{A07508F6-A076-DCAA-FA4C-39BF56FCE92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347106" y="271107"/>
            <a:ext cx="759720" cy="75972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="" xmlns:a16="http://schemas.microsoft.com/office/drawing/2014/main" id="{0AC4E69B-B5CB-9157-3EFA-0AE1B8164DC6}"/>
              </a:ext>
            </a:extLst>
          </p:cNvPr>
          <p:cNvSpPr txBox="1"/>
          <p:nvPr/>
        </p:nvSpPr>
        <p:spPr>
          <a:xfrm>
            <a:off x="2386251" y="369200"/>
            <a:ext cx="6814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01</a:t>
            </a:r>
            <a:endParaRPr lang="zh-CN" altLang="en-US" sz="2800" dirty="0" err="1">
              <a:solidFill>
                <a:schemeClr val="bg1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pic>
        <p:nvPicPr>
          <p:cNvPr id="21" name="图形 20">
            <a:extLst>
              <a:ext uri="{FF2B5EF4-FFF2-40B4-BE49-F238E27FC236}">
                <a16:creationId xmlns="" xmlns:a16="http://schemas.microsoft.com/office/drawing/2014/main" id="{B3B51AB7-926B-842E-B560-E8A502542D4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634662" y="5114541"/>
            <a:ext cx="1409700" cy="1162050"/>
          </a:xfrm>
          <a:prstGeom prst="rect">
            <a:avLst/>
          </a:prstGeom>
        </p:spPr>
      </p:pic>
      <p:pic>
        <p:nvPicPr>
          <p:cNvPr id="24" name="图形 23">
            <a:extLst>
              <a:ext uri="{FF2B5EF4-FFF2-40B4-BE49-F238E27FC236}">
                <a16:creationId xmlns="" xmlns:a16="http://schemas.microsoft.com/office/drawing/2014/main" id="{5871E77B-5B6F-F7F0-3EE8-9F280440B10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=""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474076" y="5743575"/>
            <a:ext cx="3590924" cy="1104900"/>
          </a:xfrm>
          <a:prstGeom prst="rect">
            <a:avLst/>
          </a:prstGeom>
        </p:spPr>
      </p:pic>
      <p:pic>
        <p:nvPicPr>
          <p:cNvPr id="26" name="图形 25">
            <a:extLst>
              <a:ext uri="{FF2B5EF4-FFF2-40B4-BE49-F238E27FC236}">
                <a16:creationId xmlns="" xmlns:a16="http://schemas.microsoft.com/office/drawing/2014/main" id="{3BA64422-726B-5792-20BE-32CB351156B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=""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163178" y="667896"/>
            <a:ext cx="2901822" cy="304800"/>
          </a:xfrm>
          <a:prstGeom prst="rect">
            <a:avLst/>
          </a:prstGeom>
        </p:spPr>
      </p:pic>
      <p:pic>
        <p:nvPicPr>
          <p:cNvPr id="28" name="图形 27">
            <a:extLst>
              <a:ext uri="{FF2B5EF4-FFF2-40B4-BE49-F238E27FC236}">
                <a16:creationId xmlns="" xmlns:a16="http://schemas.microsoft.com/office/drawing/2014/main" id="{54413E28-7A78-C4F8-D837-5800573DDB9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=""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1863387" y="153162"/>
            <a:ext cx="180975" cy="180975"/>
          </a:xfrm>
          <a:prstGeom prst="rect">
            <a:avLst/>
          </a:prstGeom>
        </p:spPr>
      </p:pic>
      <p:pic>
        <p:nvPicPr>
          <p:cNvPr id="38" name="图形 37">
            <a:extLst>
              <a:ext uri="{FF2B5EF4-FFF2-40B4-BE49-F238E27FC236}">
                <a16:creationId xmlns="" xmlns:a16="http://schemas.microsoft.com/office/drawing/2014/main" id="{818D92AB-DC58-3D33-FB6B-062B707838A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=""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-19927" y="5734050"/>
            <a:ext cx="6800850" cy="112395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719772" y="1409606"/>
            <a:ext cx="6149071" cy="2700185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563231" y="6296025"/>
            <a:ext cx="4738611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800" dirty="0">
                <a:solidFill>
                  <a:srgbClr val="000000"/>
                </a:solidFill>
                <a:latin typeface="微软雅黑"/>
                <a:ea typeface="微软雅黑"/>
              </a:rPr>
              <a:t>[1] </a:t>
            </a:r>
            <a:r>
              <a:rPr lang="en-US" altLang="zh-CN" sz="800" dirty="0" smtClean="0">
                <a:solidFill>
                  <a:srgbClr val="000000"/>
                </a:solidFill>
                <a:latin typeface="微软雅黑"/>
                <a:ea typeface="微软雅黑"/>
              </a:rPr>
              <a:t>Characterizing </a:t>
            </a:r>
            <a:r>
              <a:rPr lang="en-US" altLang="zh-CN" sz="800" dirty="0">
                <a:solidFill>
                  <a:srgbClr val="000000"/>
                </a:solidFill>
                <a:latin typeface="微软雅黑"/>
                <a:ea typeface="微软雅黑"/>
              </a:rPr>
              <a:t>User and Provider Reported Cloud Failures, Mehmet </a:t>
            </a:r>
            <a:r>
              <a:rPr lang="en-US" altLang="zh-CN" sz="800" dirty="0" err="1">
                <a:solidFill>
                  <a:srgbClr val="000000"/>
                </a:solidFill>
                <a:latin typeface="微软雅黑"/>
                <a:ea typeface="微软雅黑"/>
              </a:rPr>
              <a:t>Berk</a:t>
            </a:r>
            <a:r>
              <a:rPr lang="en-US" altLang="zh-CN" sz="800" dirty="0">
                <a:solidFill>
                  <a:srgbClr val="000000"/>
                </a:solidFill>
                <a:latin typeface="微软雅黑"/>
                <a:ea typeface="微软雅黑"/>
              </a:rPr>
              <a:t> </a:t>
            </a:r>
            <a:r>
              <a:rPr lang="en-US" altLang="zh-CN" sz="800" dirty="0" smtClean="0">
                <a:solidFill>
                  <a:srgbClr val="000000"/>
                </a:solidFill>
                <a:latin typeface="微软雅黑"/>
                <a:ea typeface="微软雅黑"/>
              </a:rPr>
              <a:t>Cetin 2021 </a:t>
            </a:r>
            <a:endParaRPr lang="zh-CN" altLang="en-US" sz="800" dirty="0"/>
          </a:p>
        </p:txBody>
      </p:sp>
    </p:spTree>
    <p:extLst>
      <p:ext uri="{BB962C8B-B14F-4D97-AF65-F5344CB8AC3E}">
        <p14:creationId xmlns:p14="http://schemas.microsoft.com/office/powerpoint/2010/main" val="4161657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图形 29">
            <a:extLst>
              <a:ext uri="{FF2B5EF4-FFF2-40B4-BE49-F238E27FC236}">
                <a16:creationId xmlns="" xmlns:a16="http://schemas.microsoft.com/office/drawing/2014/main" id="{C7E33B2B-6B5F-9912-09E5-DF36E6605C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82087" y="260318"/>
            <a:ext cx="847725" cy="42862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="" xmlns:a16="http://schemas.microsoft.com/office/drawing/2014/main" id="{26048BB5-0341-EE61-4DBD-28D13C7002F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812" b="15973"/>
          <a:stretch/>
        </p:blipFill>
        <p:spPr>
          <a:xfrm flipH="1">
            <a:off x="-1293102" y="184729"/>
            <a:ext cx="4673600" cy="1447675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3092388" y="407140"/>
            <a:ext cx="67986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现状及思考：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Bottom-up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主动式系统级运维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65" y="0"/>
            <a:ext cx="1326021" cy="121791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="" xmlns:a16="http://schemas.microsoft.com/office/drawing/2014/main" id="{A58BC817-5794-F3C4-6D96-DEEBDC93C9EB}"/>
              </a:ext>
            </a:extLst>
          </p:cNvPr>
          <p:cNvSpPr txBox="1"/>
          <p:nvPr/>
        </p:nvSpPr>
        <p:spPr>
          <a:xfrm>
            <a:off x="9214173" y="271107"/>
            <a:ext cx="2901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首届中国</a:t>
            </a:r>
            <a:r>
              <a:rPr lang="en-US" altLang="zh-CN" b="1" spc="3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eBPF</a:t>
            </a:r>
            <a:r>
              <a:rPr lang="zh-CN" altLang="en-US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研讨会</a:t>
            </a:r>
          </a:p>
        </p:txBody>
      </p:sp>
      <p:pic>
        <p:nvPicPr>
          <p:cNvPr id="11" name="图形 10">
            <a:extLst>
              <a:ext uri="{FF2B5EF4-FFF2-40B4-BE49-F238E27FC236}">
                <a16:creationId xmlns="" xmlns:a16="http://schemas.microsoft.com/office/drawing/2014/main" id="{A07508F6-A076-DCAA-FA4C-39BF56FCE92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347106" y="271107"/>
            <a:ext cx="759720" cy="75972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="" xmlns:a16="http://schemas.microsoft.com/office/drawing/2014/main" id="{0AC4E69B-B5CB-9157-3EFA-0AE1B8164DC6}"/>
              </a:ext>
            </a:extLst>
          </p:cNvPr>
          <p:cNvSpPr txBox="1"/>
          <p:nvPr/>
        </p:nvSpPr>
        <p:spPr>
          <a:xfrm>
            <a:off x="2386251" y="369200"/>
            <a:ext cx="6814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defRPr>
            </a:lvl1pPr>
          </a:lstStyle>
          <a:p>
            <a:r>
              <a:rPr lang="en-US" altLang="zh-CN" dirty="0" smtClean="0"/>
              <a:t>02</a:t>
            </a:r>
            <a:endParaRPr lang="zh-CN" altLang="en-US" dirty="0" err="1"/>
          </a:p>
        </p:txBody>
      </p:sp>
      <p:pic>
        <p:nvPicPr>
          <p:cNvPr id="21" name="图形 20">
            <a:extLst>
              <a:ext uri="{FF2B5EF4-FFF2-40B4-BE49-F238E27FC236}">
                <a16:creationId xmlns="" xmlns:a16="http://schemas.microsoft.com/office/drawing/2014/main" id="{B3B51AB7-926B-842E-B560-E8A502542D4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634662" y="5114541"/>
            <a:ext cx="1409700" cy="1162050"/>
          </a:xfrm>
          <a:prstGeom prst="rect">
            <a:avLst/>
          </a:prstGeom>
        </p:spPr>
      </p:pic>
      <p:pic>
        <p:nvPicPr>
          <p:cNvPr id="24" name="图形 23">
            <a:extLst>
              <a:ext uri="{FF2B5EF4-FFF2-40B4-BE49-F238E27FC236}">
                <a16:creationId xmlns="" xmlns:a16="http://schemas.microsoft.com/office/drawing/2014/main" id="{5871E77B-5B6F-F7F0-3EE8-9F280440B10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=""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474076" y="5743575"/>
            <a:ext cx="3590924" cy="1104900"/>
          </a:xfrm>
          <a:prstGeom prst="rect">
            <a:avLst/>
          </a:prstGeom>
        </p:spPr>
      </p:pic>
      <p:pic>
        <p:nvPicPr>
          <p:cNvPr id="26" name="图形 25">
            <a:extLst>
              <a:ext uri="{FF2B5EF4-FFF2-40B4-BE49-F238E27FC236}">
                <a16:creationId xmlns="" xmlns:a16="http://schemas.microsoft.com/office/drawing/2014/main" id="{3BA64422-726B-5792-20BE-32CB351156B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=""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163178" y="667896"/>
            <a:ext cx="2901822" cy="304800"/>
          </a:xfrm>
          <a:prstGeom prst="rect">
            <a:avLst/>
          </a:prstGeom>
        </p:spPr>
      </p:pic>
      <p:pic>
        <p:nvPicPr>
          <p:cNvPr id="28" name="图形 27">
            <a:extLst>
              <a:ext uri="{FF2B5EF4-FFF2-40B4-BE49-F238E27FC236}">
                <a16:creationId xmlns="" xmlns:a16="http://schemas.microsoft.com/office/drawing/2014/main" id="{54413E28-7A78-C4F8-D837-5800573DDB9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=""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1863387" y="153162"/>
            <a:ext cx="180975" cy="180975"/>
          </a:xfrm>
          <a:prstGeom prst="rect">
            <a:avLst/>
          </a:prstGeom>
        </p:spPr>
      </p:pic>
      <p:pic>
        <p:nvPicPr>
          <p:cNvPr id="38" name="图形 37">
            <a:extLst>
              <a:ext uri="{FF2B5EF4-FFF2-40B4-BE49-F238E27FC236}">
                <a16:creationId xmlns="" xmlns:a16="http://schemas.microsoft.com/office/drawing/2014/main" id="{818D92AB-DC58-3D33-FB6B-062B707838A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=""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-19927" y="5734050"/>
            <a:ext cx="6800850" cy="1123950"/>
          </a:xfrm>
          <a:prstGeom prst="rect">
            <a:avLst/>
          </a:prstGeom>
        </p:spPr>
      </p:pic>
      <p:grpSp>
        <p:nvGrpSpPr>
          <p:cNvPr id="103" name="组合 102">
            <a:extLst>
              <a:ext uri="{FF2B5EF4-FFF2-40B4-BE49-F238E27FC236}">
                <a16:creationId xmlns="" xmlns:a16="http://schemas.microsoft.com/office/drawing/2014/main" id="{EAA6C3D8-9C12-4881-B1CC-10B4E06E7EB6}"/>
              </a:ext>
            </a:extLst>
          </p:cNvPr>
          <p:cNvGrpSpPr/>
          <p:nvPr/>
        </p:nvGrpSpPr>
        <p:grpSpPr>
          <a:xfrm rot="5400000" flipH="1">
            <a:off x="5908776" y="3545802"/>
            <a:ext cx="345633" cy="256044"/>
            <a:chOff x="5960026" y="3534578"/>
            <a:chExt cx="278299" cy="453028"/>
          </a:xfrm>
        </p:grpSpPr>
        <p:sp>
          <p:nvSpPr>
            <p:cNvPr id="104" name="Freeform 7">
              <a:extLst>
                <a:ext uri="{FF2B5EF4-FFF2-40B4-BE49-F238E27FC236}">
                  <a16:creationId xmlns="" xmlns:a16="http://schemas.microsoft.com/office/drawing/2014/main" id="{6A9D0EB5-C7C2-4645-82BB-9114208A631A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6015437" y="3764720"/>
              <a:ext cx="167475" cy="278297"/>
            </a:xfrm>
            <a:custGeom>
              <a:avLst/>
              <a:gdLst/>
              <a:ahLst/>
              <a:cxnLst>
                <a:cxn ang="0">
                  <a:pos x="92" y="349"/>
                </a:cxn>
                <a:cxn ang="0">
                  <a:pos x="0" y="349"/>
                </a:cxn>
                <a:cxn ang="0">
                  <a:pos x="158" y="174"/>
                </a:cxn>
                <a:cxn ang="0">
                  <a:pos x="0" y="0"/>
                </a:cxn>
                <a:cxn ang="0">
                  <a:pos x="92" y="0"/>
                </a:cxn>
                <a:cxn ang="0">
                  <a:pos x="245" y="174"/>
                </a:cxn>
                <a:cxn ang="0">
                  <a:pos x="92" y="349"/>
                </a:cxn>
              </a:cxnLst>
              <a:rect l="0" t="0" r="r" b="b"/>
              <a:pathLst>
                <a:path w="245" h="349">
                  <a:moveTo>
                    <a:pt x="92" y="349"/>
                  </a:moveTo>
                  <a:lnTo>
                    <a:pt x="0" y="349"/>
                  </a:lnTo>
                  <a:lnTo>
                    <a:pt x="158" y="174"/>
                  </a:lnTo>
                  <a:lnTo>
                    <a:pt x="0" y="0"/>
                  </a:lnTo>
                  <a:lnTo>
                    <a:pt x="92" y="0"/>
                  </a:lnTo>
                  <a:lnTo>
                    <a:pt x="245" y="174"/>
                  </a:lnTo>
                  <a:lnTo>
                    <a:pt x="92" y="349"/>
                  </a:lnTo>
                  <a:close/>
                </a:path>
              </a:pathLst>
            </a:custGeom>
            <a:solidFill>
              <a:srgbClr val="C00000">
                <a:alpha val="17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zh-CN" altLang="en-US" sz="1100">
                <a:solidFill>
                  <a:srgbClr val="666666"/>
                </a:solidFill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105" name="Freeform 8">
              <a:extLst>
                <a:ext uri="{FF2B5EF4-FFF2-40B4-BE49-F238E27FC236}">
                  <a16:creationId xmlns="" xmlns:a16="http://schemas.microsoft.com/office/drawing/2014/main" id="{945C661C-94FD-4641-A0EF-7F7CE7B624B1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6015096" y="3621886"/>
              <a:ext cx="168159" cy="278298"/>
            </a:xfrm>
            <a:custGeom>
              <a:avLst/>
              <a:gdLst/>
              <a:ahLst/>
              <a:cxnLst>
                <a:cxn ang="0">
                  <a:pos x="90" y="349"/>
                </a:cxn>
                <a:cxn ang="0">
                  <a:pos x="0" y="349"/>
                </a:cxn>
                <a:cxn ang="0">
                  <a:pos x="159" y="174"/>
                </a:cxn>
                <a:cxn ang="0">
                  <a:pos x="0" y="0"/>
                </a:cxn>
                <a:cxn ang="0">
                  <a:pos x="90" y="0"/>
                </a:cxn>
                <a:cxn ang="0">
                  <a:pos x="246" y="174"/>
                </a:cxn>
                <a:cxn ang="0">
                  <a:pos x="90" y="349"/>
                </a:cxn>
              </a:cxnLst>
              <a:rect l="0" t="0" r="r" b="b"/>
              <a:pathLst>
                <a:path w="246" h="349">
                  <a:moveTo>
                    <a:pt x="90" y="349"/>
                  </a:moveTo>
                  <a:lnTo>
                    <a:pt x="0" y="349"/>
                  </a:lnTo>
                  <a:lnTo>
                    <a:pt x="159" y="174"/>
                  </a:lnTo>
                  <a:lnTo>
                    <a:pt x="0" y="0"/>
                  </a:lnTo>
                  <a:lnTo>
                    <a:pt x="90" y="0"/>
                  </a:lnTo>
                  <a:lnTo>
                    <a:pt x="246" y="174"/>
                  </a:lnTo>
                  <a:lnTo>
                    <a:pt x="90" y="349"/>
                  </a:lnTo>
                  <a:close/>
                </a:path>
              </a:pathLst>
            </a:custGeom>
            <a:solidFill>
              <a:srgbClr val="C00000">
                <a:alpha val="51000"/>
              </a:srgb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zh-CN" altLang="en-US" sz="1100">
                <a:solidFill>
                  <a:srgbClr val="666666"/>
                </a:solidFill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  <p:sp>
          <p:nvSpPr>
            <p:cNvPr id="106" name="Freeform 9">
              <a:extLst>
                <a:ext uri="{FF2B5EF4-FFF2-40B4-BE49-F238E27FC236}">
                  <a16:creationId xmlns="" xmlns:a16="http://schemas.microsoft.com/office/drawing/2014/main" id="{BBF719FC-71B2-4460-84BA-92CEEC952F35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6014412" y="3480192"/>
              <a:ext cx="169526" cy="278298"/>
            </a:xfrm>
            <a:custGeom>
              <a:avLst/>
              <a:gdLst/>
              <a:ahLst/>
              <a:cxnLst>
                <a:cxn ang="0">
                  <a:pos x="92" y="349"/>
                </a:cxn>
                <a:cxn ang="0">
                  <a:pos x="0" y="349"/>
                </a:cxn>
                <a:cxn ang="0">
                  <a:pos x="161" y="174"/>
                </a:cxn>
                <a:cxn ang="0">
                  <a:pos x="0" y="0"/>
                </a:cxn>
                <a:cxn ang="0">
                  <a:pos x="92" y="0"/>
                </a:cxn>
                <a:cxn ang="0">
                  <a:pos x="248" y="174"/>
                </a:cxn>
                <a:cxn ang="0">
                  <a:pos x="92" y="349"/>
                </a:cxn>
              </a:cxnLst>
              <a:rect l="0" t="0" r="r" b="b"/>
              <a:pathLst>
                <a:path w="248" h="349">
                  <a:moveTo>
                    <a:pt x="92" y="349"/>
                  </a:moveTo>
                  <a:lnTo>
                    <a:pt x="0" y="349"/>
                  </a:lnTo>
                  <a:lnTo>
                    <a:pt x="161" y="174"/>
                  </a:lnTo>
                  <a:lnTo>
                    <a:pt x="0" y="0"/>
                  </a:lnTo>
                  <a:lnTo>
                    <a:pt x="92" y="0"/>
                  </a:lnTo>
                  <a:lnTo>
                    <a:pt x="248" y="174"/>
                  </a:lnTo>
                  <a:lnTo>
                    <a:pt x="92" y="349"/>
                  </a:lnTo>
                  <a:close/>
                </a:path>
              </a:pathLst>
            </a:custGeom>
            <a:solidFill>
              <a:srgbClr val="C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zh-CN" altLang="en-US" sz="1100">
                <a:solidFill>
                  <a:srgbClr val="C00000"/>
                </a:solidFill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</p:grpSp>
      <p:sp>
        <p:nvSpPr>
          <p:cNvPr id="108" name="文本占位符 15"/>
          <p:cNvSpPr txBox="1">
            <a:spLocks/>
          </p:cNvSpPr>
          <p:nvPr/>
        </p:nvSpPr>
        <p:spPr bwMode="auto">
          <a:xfrm>
            <a:off x="6493494" y="2825118"/>
            <a:ext cx="5208094" cy="3124162"/>
          </a:xfrm>
          <a:prstGeom prst="rect">
            <a:avLst/>
          </a:prstGeom>
          <a:noFill/>
          <a:ln w="9525">
            <a:solidFill>
              <a:srgbClr val="FFFFFF">
                <a:lumMod val="75000"/>
              </a:srgbClr>
            </a:solidFill>
            <a:miter lim="800000"/>
            <a:headEnd/>
            <a:tailEnd/>
          </a:ln>
          <a:effectLst/>
        </p:spPr>
        <p:txBody>
          <a:bodyPr lIns="79908" tIns="39957" rIns="79908" bIns="39957"/>
          <a:lstStyle>
            <a:lvl1pPr marL="298299" indent="-298299" algn="l" defTabSz="799695" rtl="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Pct val="60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0545" indent="-249112" algn="l" defTabSz="799695" rtl="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001205" indent="-199923" algn="l" defTabSz="799695" rtl="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FrutigerNext LT Light" pitchFamily="34" charset="0"/>
                <a:ea typeface="+mn-ea"/>
              </a:defRPr>
            </a:lvl3pPr>
            <a:lvl4pPr marL="1399465" indent="-198337" algn="l" defTabSz="799695" rtl="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j-lt"/>
                <a:ea typeface="+mn-ea"/>
              </a:defRPr>
            </a:lvl4pPr>
            <a:lvl5pPr marL="1800900" indent="-199923" algn="l" defTabSz="799695" rtl="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800">
                <a:solidFill>
                  <a:schemeClr val="tx1"/>
                </a:solidFill>
                <a:latin typeface="+mj-lt"/>
                <a:ea typeface="+mn-ea"/>
              </a:defRPr>
            </a:lvl5pPr>
            <a:lvl6pPr marL="2259190" indent="-201487" algn="l" defTabSz="801188" rtl="0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800">
                <a:solidFill>
                  <a:schemeClr val="tx1"/>
                </a:solidFill>
                <a:latin typeface="+mj-lt"/>
                <a:ea typeface="+mn-ea"/>
              </a:defRPr>
            </a:lvl6pPr>
            <a:lvl7pPr marL="2716104" indent="-201487" algn="l" defTabSz="801188" rtl="0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800">
                <a:solidFill>
                  <a:schemeClr val="tx1"/>
                </a:solidFill>
                <a:latin typeface="+mj-lt"/>
                <a:ea typeface="+mn-ea"/>
              </a:defRPr>
            </a:lvl7pPr>
            <a:lvl8pPr marL="3173019" indent="-201487" algn="l" defTabSz="801188" rtl="0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800">
                <a:solidFill>
                  <a:schemeClr val="tx1"/>
                </a:solidFill>
                <a:latin typeface="+mj-lt"/>
                <a:ea typeface="+mn-ea"/>
              </a:defRPr>
            </a:lvl8pPr>
            <a:lvl9pPr marL="3629933" indent="-201487" algn="l" defTabSz="801188" rtl="0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800">
                <a:solidFill>
                  <a:schemeClr val="tx1"/>
                </a:solidFill>
                <a:latin typeface="+mj-lt"/>
                <a:ea typeface="+mn-ea"/>
              </a:defRPr>
            </a:lvl9pPr>
          </a:lstStyle>
          <a:p>
            <a:pPr marL="0" marR="0" lvl="0" indent="0" algn="just" defTabSz="799695" rtl="0" eaLnBrk="0" fontAlgn="base" latinLnBrk="0" hangingPunct="0">
              <a:lnSpc>
                <a:spcPct val="120000"/>
              </a:lnSpc>
              <a:spcBef>
                <a:spcPts val="300"/>
              </a:spcBef>
              <a:spcAft>
                <a:spcPct val="0"/>
              </a:spcAft>
              <a:buClrTx/>
              <a:buSzPct val="150000"/>
              <a:buFont typeface="Wingdings" pitchFamily="2" charset="2"/>
              <a:buNone/>
              <a:tabLst/>
              <a:defRPr/>
            </a:pPr>
            <a:endParaRPr kumimoji="0" lang="en-US" altLang="zh-CN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/>
              <a:ea typeface="微软雅黑"/>
              <a:cs typeface="Times New Roman" panose="02020603050405020304" pitchFamily="18" charset="0"/>
            </a:endParaRPr>
          </a:p>
        </p:txBody>
      </p:sp>
      <p:sp>
        <p:nvSpPr>
          <p:cNvPr id="109" name="矩形 108"/>
          <p:cNvSpPr/>
          <p:nvPr/>
        </p:nvSpPr>
        <p:spPr>
          <a:xfrm>
            <a:off x="6891824" y="2851452"/>
            <a:ext cx="4500635" cy="24967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50000">
                <a:schemeClr val="accent1">
                  <a:lumMod val="60000"/>
                  <a:lumOff val="40000"/>
                </a:schemeClr>
              </a:gs>
              <a:gs pos="100000">
                <a:srgbClr val="F0F4FA"/>
              </a:gs>
              <a:gs pos="79000">
                <a:schemeClr val="accent1">
                  <a:lumMod val="20000"/>
                  <a:lumOff val="80000"/>
                </a:schemeClr>
              </a:gs>
            </a:gsLst>
            <a:lin ang="1200000" scaled="0"/>
            <a:tileRect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TO-BE</a:t>
            </a:r>
            <a:endParaRPr lang="zh-CN" altLang="en-US" sz="1400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0" name="文本框 109"/>
          <p:cNvSpPr txBox="1"/>
          <p:nvPr/>
        </p:nvSpPr>
        <p:spPr>
          <a:xfrm>
            <a:off x="8730298" y="3166112"/>
            <a:ext cx="2708430" cy="2492990"/>
          </a:xfrm>
          <a:prstGeom prst="rect">
            <a:avLst/>
          </a:prstGeom>
          <a:noFill/>
        </p:spPr>
        <p:txBody>
          <a:bodyPr wrap="square" lIns="0" tIns="0" bIns="0" rtlCol="0">
            <a:spAutoFit/>
          </a:bodyPr>
          <a:lstStyle>
            <a:defPPr>
              <a:defRPr lang="zh-CN"/>
            </a:defPPr>
            <a:lvl2pPr marL="617922" lvl="1" indent="-171450">
              <a:lnSpc>
                <a:spcPct val="150000"/>
              </a:lnSpc>
              <a:buClrTx/>
              <a:buFont typeface="Wingdings" panose="05000000000000000000" pitchFamily="2" charset="2"/>
              <a:buChar char="u"/>
              <a:defRPr sz="1400" ker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</a:lstStyle>
          <a:p>
            <a:pPr marL="617922" marR="0" lvl="1" indent="-17145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u"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OS</a:t>
            </a: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智能运</a:t>
            </a: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维方案特征：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32222" marR="0" lvl="1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Bottom-Up</a:t>
            </a: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kumimoji="0" lang="en-US" altLang="zh-CN" sz="1200" b="0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32222" marR="0" lvl="1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主动运维；</a:t>
            </a:r>
            <a:endParaRPr kumimoji="0" lang="en-US" altLang="zh-CN" sz="1200" b="0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32222" marR="0" lvl="1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以被集成方式</a:t>
            </a: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，作为</a:t>
            </a:r>
            <a:r>
              <a:rPr kumimoji="0" lang="en-US" altLang="zh-CN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TOP-DOWN</a:t>
            </a: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技术方案的补充。</a:t>
            </a:r>
            <a:endParaRPr kumimoji="0" lang="en-US" altLang="zh-CN" sz="12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32222" marR="0" lvl="1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CN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17922" marR="0" lvl="1" indent="-17145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u"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典型场景：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32222" marR="0" lvl="1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数据库场景：</a:t>
            </a:r>
            <a:r>
              <a:rPr kumimoji="0" lang="en-US" altLang="zh-CN" sz="12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redis</a:t>
            </a: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kumimoji="0" lang="en-US" altLang="zh-CN" sz="12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kumimoji="0" lang="en-US" altLang="zh-CN" sz="12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openGauss</a:t>
            </a: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等；</a:t>
            </a:r>
            <a:endParaRPr kumimoji="0" lang="en-US" altLang="zh-CN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32222" marR="0" lvl="1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分布式存储场景</a:t>
            </a:r>
            <a:endParaRPr kumimoji="0" lang="en-US" altLang="zh-CN" sz="12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32222" marR="0" lvl="1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虚拟</a:t>
            </a: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化</a:t>
            </a:r>
            <a:endParaRPr kumimoji="0" lang="en-US" altLang="zh-CN" sz="12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32222" marR="0" lvl="1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WEB/CDN</a:t>
            </a: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kumimoji="0" lang="en-US" altLang="zh-CN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HPC</a:t>
            </a:r>
            <a:endParaRPr kumimoji="0" lang="en-US" altLang="zh-CN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1" name="组合 110"/>
          <p:cNvGrpSpPr/>
          <p:nvPr/>
        </p:nvGrpSpPr>
        <p:grpSpPr>
          <a:xfrm>
            <a:off x="6909393" y="3120793"/>
            <a:ext cx="2100768" cy="2827185"/>
            <a:chOff x="727236" y="4099871"/>
            <a:chExt cx="2100768" cy="2855521"/>
          </a:xfrm>
        </p:grpSpPr>
        <p:sp>
          <p:nvSpPr>
            <p:cNvPr id="113" name="圆角矩形 112"/>
            <p:cNvSpPr/>
            <p:nvPr/>
          </p:nvSpPr>
          <p:spPr bwMode="auto">
            <a:xfrm>
              <a:off x="733310" y="5715504"/>
              <a:ext cx="2064593" cy="447177"/>
            </a:xfrm>
            <a:prstGeom prst="roundRect">
              <a:avLst/>
            </a:prstGeom>
            <a:solidFill>
              <a:srgbClr val="70AD47">
                <a:lumMod val="40000"/>
                <a:lumOff val="6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80168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100" b="1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4" name="圆角矩形 113"/>
            <p:cNvSpPr/>
            <p:nvPr/>
          </p:nvSpPr>
          <p:spPr bwMode="auto">
            <a:xfrm>
              <a:off x="727236" y="6390098"/>
              <a:ext cx="2081349" cy="468786"/>
            </a:xfrm>
            <a:prstGeom prst="roundRect">
              <a:avLst/>
            </a:prstGeom>
            <a:solidFill>
              <a:srgbClr val="70AD47">
                <a:lumMod val="40000"/>
                <a:lumOff val="6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80168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100" b="1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5" name="文本框 114"/>
            <p:cNvSpPr txBox="1"/>
            <p:nvPr/>
          </p:nvSpPr>
          <p:spPr>
            <a:xfrm>
              <a:off x="1249220" y="5691533"/>
              <a:ext cx="1338828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81045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隐患发现及问题定位</a:t>
              </a:r>
              <a:endParaRPr kumimoji="0" lang="en-US" altLang="zh-CN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171450" marR="0" lvl="0" indent="-171450" defTabSz="81045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zh-CN" alt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业务流实时拓扑构建</a:t>
              </a:r>
              <a:endParaRPr kumimoji="0" lang="en-US" altLang="zh-CN" sz="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171450" marR="0" lvl="0" indent="-171450" defTabSz="81045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zh-CN" alt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故障传播图构建</a:t>
              </a:r>
              <a:endParaRPr kumimoji="0" lang="en-US" altLang="zh-CN" sz="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6" name="右箭头 115"/>
            <p:cNvSpPr/>
            <p:nvPr/>
          </p:nvSpPr>
          <p:spPr bwMode="auto">
            <a:xfrm rot="16200000">
              <a:off x="1622920" y="6112097"/>
              <a:ext cx="145750" cy="384860"/>
            </a:xfrm>
            <a:prstGeom prst="rightArrow">
              <a:avLst/>
            </a:prstGeom>
            <a:solidFill>
              <a:srgbClr val="C00000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80168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100" b="1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7" name="文本框 116"/>
            <p:cNvSpPr txBox="1"/>
            <p:nvPr/>
          </p:nvSpPr>
          <p:spPr>
            <a:xfrm>
              <a:off x="1178193" y="6387965"/>
              <a:ext cx="1649811" cy="5674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81045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应用</a:t>
              </a:r>
              <a:r>
                <a:rPr kumimoji="0" lang="en-US" altLang="zh-CN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kumimoji="0" lang="zh-CN" alt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系统状态高保真采集</a:t>
              </a:r>
              <a:endParaRPr kumimoji="0" lang="en-US" altLang="zh-CN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171450" marR="0" lvl="0" indent="-171450" defTabSz="81045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zh-CN" alt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低负载探针</a:t>
              </a:r>
              <a:endParaRPr kumimoji="0" lang="en-US" altLang="zh-CN" sz="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171450" marR="0" lvl="0" indent="-171450" defTabSz="81045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zh-CN" alt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应用</a:t>
              </a:r>
              <a:r>
                <a:rPr kumimoji="0" lang="en-US" altLang="zh-CN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kumimoji="0" lang="zh-CN" alt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系统画像</a:t>
              </a:r>
              <a:endParaRPr kumimoji="0" lang="en-US" altLang="zh-CN" sz="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8" name="右箭头 117"/>
            <p:cNvSpPr/>
            <p:nvPr/>
          </p:nvSpPr>
          <p:spPr bwMode="auto">
            <a:xfrm rot="16200000">
              <a:off x="1608990" y="5416243"/>
              <a:ext cx="154771" cy="384860"/>
            </a:xfrm>
            <a:prstGeom prst="rightArrow">
              <a:avLst/>
            </a:prstGeom>
            <a:solidFill>
              <a:srgbClr val="C00000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80168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100" b="1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119" name="直接连接符 118"/>
            <p:cNvCxnSpPr/>
            <p:nvPr/>
          </p:nvCxnSpPr>
          <p:spPr bwMode="auto">
            <a:xfrm>
              <a:off x="733311" y="5479224"/>
              <a:ext cx="2045811" cy="0"/>
            </a:xfrm>
            <a:prstGeom prst="line">
              <a:avLst/>
            </a:prstGeom>
            <a:solidFill>
              <a:srgbClr val="5B9BD5"/>
            </a:solidFill>
            <a:ln w="22225" cap="flat" cmpd="sng" algn="ctr">
              <a:solidFill>
                <a:srgbClr val="C00000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pic>
          <p:nvPicPr>
            <p:cNvPr id="120" name="图片 119"/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773719" y="6530543"/>
              <a:ext cx="456510" cy="319556"/>
            </a:xfrm>
            <a:prstGeom prst="rect">
              <a:avLst/>
            </a:prstGeom>
          </p:spPr>
        </p:pic>
        <p:grpSp>
          <p:nvGrpSpPr>
            <p:cNvPr id="121" name="组合 120"/>
            <p:cNvGrpSpPr/>
            <p:nvPr/>
          </p:nvGrpSpPr>
          <p:grpSpPr>
            <a:xfrm>
              <a:off x="779793" y="5855288"/>
              <a:ext cx="513232" cy="283720"/>
              <a:chOff x="4418054" y="4785276"/>
              <a:chExt cx="606230" cy="425821"/>
            </a:xfrm>
            <a:solidFill>
              <a:srgbClr val="FFC000">
                <a:lumMod val="40000"/>
                <a:lumOff val="60000"/>
              </a:srgbClr>
            </a:solidFill>
          </p:grpSpPr>
          <p:sp>
            <p:nvSpPr>
              <p:cNvPr id="137" name="椭圆 136">
                <a:extLst>
                  <a:ext uri="{FF2B5EF4-FFF2-40B4-BE49-F238E27FC236}">
                    <a16:creationId xmlns:a16="http://schemas.microsoft.com/office/drawing/2014/main" xmlns="" id="{E0D3F6BA-A99C-45D0-A839-84A797A2669B}"/>
                  </a:ext>
                </a:extLst>
              </p:cNvPr>
              <p:cNvSpPr/>
              <p:nvPr/>
            </p:nvSpPr>
            <p:spPr bwMode="auto">
              <a:xfrm>
                <a:off x="4418054" y="4797415"/>
                <a:ext cx="109813" cy="124027"/>
              </a:xfrm>
              <a:prstGeom prst="ellipse">
                <a:avLst/>
              </a:prstGeom>
              <a:grpFill/>
              <a:ln w="12700">
                <a:solidFill>
                  <a:srgbClr val="FFC000">
                    <a:lumMod val="40000"/>
                    <a:lumOff val="60000"/>
                  </a:srgbClr>
                </a:solidFill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C9900"/>
                  </a:buClr>
                  <a:buSzTx/>
                  <a:buFontTx/>
                  <a:buNone/>
                  <a:tabLst/>
                  <a:defRPr/>
                </a:pPr>
                <a:endParaRPr kumimoji="0" lang="zh-CN" alt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charset="-122"/>
                </a:endParaRPr>
              </a:p>
            </p:txBody>
          </p:sp>
          <p:sp>
            <p:nvSpPr>
              <p:cNvPr id="138" name="椭圆 137">
                <a:extLst>
                  <a:ext uri="{FF2B5EF4-FFF2-40B4-BE49-F238E27FC236}">
                    <a16:creationId xmlns:a16="http://schemas.microsoft.com/office/drawing/2014/main" xmlns="" id="{CC5C943A-FF5B-4446-B744-BC6C56193402}"/>
                  </a:ext>
                </a:extLst>
              </p:cNvPr>
              <p:cNvSpPr/>
              <p:nvPr/>
            </p:nvSpPr>
            <p:spPr bwMode="auto">
              <a:xfrm>
                <a:off x="4914471" y="4828187"/>
                <a:ext cx="109813" cy="124027"/>
              </a:xfrm>
              <a:prstGeom prst="ellipse">
                <a:avLst/>
              </a:prstGeom>
              <a:grpFill/>
              <a:ln w="12700">
                <a:solidFill>
                  <a:srgbClr val="FFC000">
                    <a:lumMod val="40000"/>
                    <a:lumOff val="60000"/>
                  </a:srgbClr>
                </a:solidFill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C9900"/>
                  </a:buClr>
                  <a:buSzTx/>
                  <a:buFontTx/>
                  <a:buNone/>
                  <a:tabLst/>
                  <a:defRPr/>
                </a:pPr>
                <a:endParaRPr kumimoji="0" lang="zh-CN" alt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charset="-122"/>
                </a:endParaRPr>
              </a:p>
            </p:txBody>
          </p:sp>
          <p:sp>
            <p:nvSpPr>
              <p:cNvPr id="139" name="椭圆 138">
                <a:extLst>
                  <a:ext uri="{FF2B5EF4-FFF2-40B4-BE49-F238E27FC236}">
                    <a16:creationId xmlns:a16="http://schemas.microsoft.com/office/drawing/2014/main" xmlns="" id="{0C96966E-4C28-4F32-A608-F7935BAB6EDD}"/>
                  </a:ext>
                </a:extLst>
              </p:cNvPr>
              <p:cNvSpPr/>
              <p:nvPr/>
            </p:nvSpPr>
            <p:spPr bwMode="auto">
              <a:xfrm>
                <a:off x="4508073" y="5056169"/>
                <a:ext cx="109813" cy="124027"/>
              </a:xfrm>
              <a:prstGeom prst="ellipse">
                <a:avLst/>
              </a:prstGeom>
              <a:grpFill/>
              <a:ln w="12700">
                <a:solidFill>
                  <a:srgbClr val="FFC000">
                    <a:lumMod val="40000"/>
                    <a:lumOff val="60000"/>
                  </a:srgbClr>
                </a:solidFill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C9900"/>
                  </a:buClr>
                  <a:buSzTx/>
                  <a:buFontTx/>
                  <a:buNone/>
                  <a:tabLst/>
                  <a:defRPr/>
                </a:pPr>
                <a:endParaRPr kumimoji="0" lang="zh-CN" alt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charset="-122"/>
                </a:endParaRPr>
              </a:p>
            </p:txBody>
          </p:sp>
          <p:sp>
            <p:nvSpPr>
              <p:cNvPr id="140" name="椭圆 139">
                <a:extLst>
                  <a:ext uri="{FF2B5EF4-FFF2-40B4-BE49-F238E27FC236}">
                    <a16:creationId xmlns:a16="http://schemas.microsoft.com/office/drawing/2014/main" xmlns="" id="{AA2C2561-5ACA-4C88-AE82-DACD77B1E325}"/>
                  </a:ext>
                </a:extLst>
              </p:cNvPr>
              <p:cNvSpPr/>
              <p:nvPr/>
            </p:nvSpPr>
            <p:spPr bwMode="auto">
              <a:xfrm>
                <a:off x="4688440" y="4785276"/>
                <a:ext cx="109813" cy="124027"/>
              </a:xfrm>
              <a:prstGeom prst="ellipse">
                <a:avLst/>
              </a:prstGeom>
              <a:grpFill/>
              <a:ln w="12700">
                <a:solidFill>
                  <a:srgbClr val="FFC000">
                    <a:lumMod val="40000"/>
                    <a:lumOff val="60000"/>
                  </a:srgbClr>
                </a:solidFill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C9900"/>
                  </a:buClr>
                  <a:buSzTx/>
                  <a:buFontTx/>
                  <a:buNone/>
                  <a:tabLst/>
                  <a:defRPr/>
                </a:pPr>
                <a:endParaRPr kumimoji="0" lang="zh-CN" alt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charset="-122"/>
                </a:endParaRPr>
              </a:p>
            </p:txBody>
          </p:sp>
          <p:sp>
            <p:nvSpPr>
              <p:cNvPr id="141" name="椭圆 140">
                <a:extLst>
                  <a:ext uri="{FF2B5EF4-FFF2-40B4-BE49-F238E27FC236}">
                    <a16:creationId xmlns:a16="http://schemas.microsoft.com/office/drawing/2014/main" xmlns="" id="{D71D7EB3-7C37-40C7-8471-FF69D9B909B7}"/>
                  </a:ext>
                </a:extLst>
              </p:cNvPr>
              <p:cNvSpPr/>
              <p:nvPr/>
            </p:nvSpPr>
            <p:spPr bwMode="auto">
              <a:xfrm>
                <a:off x="4852340" y="5087070"/>
                <a:ext cx="109813" cy="124027"/>
              </a:xfrm>
              <a:prstGeom prst="ellipse">
                <a:avLst/>
              </a:prstGeom>
              <a:grpFill/>
              <a:ln w="12700">
                <a:solidFill>
                  <a:srgbClr val="FFC000">
                    <a:lumMod val="40000"/>
                    <a:lumOff val="60000"/>
                  </a:srgbClr>
                </a:solidFill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C9900"/>
                  </a:buClr>
                  <a:buSzTx/>
                  <a:buFontTx/>
                  <a:buNone/>
                  <a:tabLst/>
                  <a:defRPr/>
                </a:pPr>
                <a:endParaRPr kumimoji="0" lang="zh-CN" alt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charset="-122"/>
                </a:endParaRPr>
              </a:p>
            </p:txBody>
          </p:sp>
          <p:cxnSp>
            <p:nvCxnSpPr>
              <p:cNvPr id="142" name="直接箭头连接符 141">
                <a:extLst>
                  <a:ext uri="{FF2B5EF4-FFF2-40B4-BE49-F238E27FC236}">
                    <a16:creationId xmlns:a16="http://schemas.microsoft.com/office/drawing/2014/main" xmlns="" id="{5751748C-FF30-4DC6-92D0-5AF22CD4A6E2}"/>
                  </a:ext>
                </a:extLst>
              </p:cNvPr>
              <p:cNvCxnSpPr>
                <a:cxnSpLocks/>
                <a:stCxn id="137" idx="6"/>
                <a:endCxn id="140" idx="2"/>
              </p:cNvCxnSpPr>
              <p:nvPr/>
            </p:nvCxnSpPr>
            <p:spPr bwMode="auto">
              <a:xfrm flipV="1">
                <a:off x="4527867" y="4847289"/>
                <a:ext cx="160573" cy="12139"/>
              </a:xfrm>
              <a:prstGeom prst="straightConnector1">
                <a:avLst/>
              </a:prstGeom>
              <a:grpFill/>
              <a:ln w="12700">
                <a:solidFill>
                  <a:srgbClr val="FFC000">
                    <a:lumMod val="40000"/>
                    <a:lumOff val="60000"/>
                  </a:srgbClr>
                </a:solidFill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3" name="直接箭头连接符 142">
                <a:extLst>
                  <a:ext uri="{FF2B5EF4-FFF2-40B4-BE49-F238E27FC236}">
                    <a16:creationId xmlns:a16="http://schemas.microsoft.com/office/drawing/2014/main" xmlns="" id="{0E3E73B5-51C6-4C3A-8E1D-897E69D6E268}"/>
                  </a:ext>
                </a:extLst>
              </p:cNvPr>
              <p:cNvCxnSpPr>
                <a:cxnSpLocks/>
                <a:stCxn id="137" idx="4"/>
                <a:endCxn id="139" idx="0"/>
              </p:cNvCxnSpPr>
              <p:nvPr/>
            </p:nvCxnSpPr>
            <p:spPr bwMode="auto">
              <a:xfrm>
                <a:off x="4472961" y="4921442"/>
                <a:ext cx="90019" cy="134727"/>
              </a:xfrm>
              <a:prstGeom prst="straightConnector1">
                <a:avLst/>
              </a:prstGeom>
              <a:grpFill/>
              <a:ln w="12700">
                <a:solidFill>
                  <a:srgbClr val="FFC000">
                    <a:lumMod val="40000"/>
                    <a:lumOff val="60000"/>
                  </a:srgbClr>
                </a:solidFill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4" name="直接箭头连接符 143">
                <a:extLst>
                  <a:ext uri="{FF2B5EF4-FFF2-40B4-BE49-F238E27FC236}">
                    <a16:creationId xmlns:a16="http://schemas.microsoft.com/office/drawing/2014/main" xmlns="" id="{755111B2-EA6C-4993-8E4D-B62C1E5FCD01}"/>
                  </a:ext>
                </a:extLst>
              </p:cNvPr>
              <p:cNvCxnSpPr>
                <a:cxnSpLocks/>
                <a:stCxn id="140" idx="6"/>
                <a:endCxn id="138" idx="2"/>
              </p:cNvCxnSpPr>
              <p:nvPr/>
            </p:nvCxnSpPr>
            <p:spPr bwMode="auto">
              <a:xfrm>
                <a:off x="4798253" y="4847289"/>
                <a:ext cx="116218" cy="42911"/>
              </a:xfrm>
              <a:prstGeom prst="straightConnector1">
                <a:avLst/>
              </a:prstGeom>
              <a:grpFill/>
              <a:ln w="12700">
                <a:solidFill>
                  <a:srgbClr val="FFC000">
                    <a:lumMod val="40000"/>
                    <a:lumOff val="60000"/>
                  </a:srgbClr>
                </a:solidFill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5" name="直接箭头连接符 144">
                <a:extLst>
                  <a:ext uri="{FF2B5EF4-FFF2-40B4-BE49-F238E27FC236}">
                    <a16:creationId xmlns:a16="http://schemas.microsoft.com/office/drawing/2014/main" xmlns="" id="{1CD7CBD5-5BC3-46B7-91C7-3E7CBC179E85}"/>
                  </a:ext>
                </a:extLst>
              </p:cNvPr>
              <p:cNvCxnSpPr>
                <a:cxnSpLocks/>
                <a:stCxn id="139" idx="7"/>
                <a:endCxn id="140" idx="4"/>
              </p:cNvCxnSpPr>
              <p:nvPr/>
            </p:nvCxnSpPr>
            <p:spPr bwMode="auto">
              <a:xfrm flipV="1">
                <a:off x="4601803" y="4909303"/>
                <a:ext cx="141543" cy="165029"/>
              </a:xfrm>
              <a:prstGeom prst="straightConnector1">
                <a:avLst/>
              </a:prstGeom>
              <a:grpFill/>
              <a:ln w="12700">
                <a:solidFill>
                  <a:srgbClr val="FFC000">
                    <a:lumMod val="40000"/>
                    <a:lumOff val="60000"/>
                  </a:srgbClr>
                </a:solidFill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6" name="直接箭头连接符 145">
                <a:extLst>
                  <a:ext uri="{FF2B5EF4-FFF2-40B4-BE49-F238E27FC236}">
                    <a16:creationId xmlns:a16="http://schemas.microsoft.com/office/drawing/2014/main" xmlns="" id="{B0906562-27AD-4855-94C5-55B31E024365}"/>
                  </a:ext>
                </a:extLst>
              </p:cNvPr>
              <p:cNvCxnSpPr>
                <a:cxnSpLocks/>
                <a:stCxn id="139" idx="6"/>
                <a:endCxn id="141" idx="2"/>
              </p:cNvCxnSpPr>
              <p:nvPr/>
            </p:nvCxnSpPr>
            <p:spPr bwMode="auto">
              <a:xfrm>
                <a:off x="4617885" y="5118182"/>
                <a:ext cx="234455" cy="30901"/>
              </a:xfrm>
              <a:prstGeom prst="straightConnector1">
                <a:avLst/>
              </a:prstGeom>
              <a:grpFill/>
              <a:ln w="12700">
                <a:solidFill>
                  <a:srgbClr val="FFC000">
                    <a:lumMod val="40000"/>
                    <a:lumOff val="60000"/>
                  </a:srgbClr>
                </a:solidFill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7" name="直接箭头连接符 146">
                <a:extLst>
                  <a:ext uri="{FF2B5EF4-FFF2-40B4-BE49-F238E27FC236}">
                    <a16:creationId xmlns:a16="http://schemas.microsoft.com/office/drawing/2014/main" xmlns="" id="{C612B60C-BAF6-4B31-883C-2D232BFEDF53}"/>
                  </a:ext>
                </a:extLst>
              </p:cNvPr>
              <p:cNvCxnSpPr>
                <a:cxnSpLocks/>
                <a:stCxn id="141" idx="7"/>
                <a:endCxn id="138" idx="4"/>
              </p:cNvCxnSpPr>
              <p:nvPr/>
            </p:nvCxnSpPr>
            <p:spPr bwMode="auto">
              <a:xfrm flipV="1">
                <a:off x="4946071" y="4952214"/>
                <a:ext cx="23306" cy="153020"/>
              </a:xfrm>
              <a:prstGeom prst="straightConnector1">
                <a:avLst/>
              </a:prstGeom>
              <a:grpFill/>
              <a:ln w="12700">
                <a:solidFill>
                  <a:srgbClr val="FFC000">
                    <a:lumMod val="40000"/>
                    <a:lumOff val="60000"/>
                  </a:srgbClr>
                </a:solidFill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122" name="圆角矩形 121"/>
            <p:cNvSpPr/>
            <p:nvPr/>
          </p:nvSpPr>
          <p:spPr bwMode="auto">
            <a:xfrm>
              <a:off x="733311" y="4832301"/>
              <a:ext cx="2064592" cy="449689"/>
            </a:xfrm>
            <a:prstGeom prst="roundRect">
              <a:avLst/>
            </a:prstGeom>
            <a:solidFill>
              <a:sysClr val="window" lastClr="FFFFFF">
                <a:lumMod val="85000"/>
                <a:alpha val="10000"/>
              </a:sysClr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80168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50" b="1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3" name="圆角矩形 122"/>
            <p:cNvSpPr/>
            <p:nvPr/>
          </p:nvSpPr>
          <p:spPr bwMode="auto">
            <a:xfrm>
              <a:off x="734353" y="4153131"/>
              <a:ext cx="2064592" cy="420282"/>
            </a:xfrm>
            <a:prstGeom prst="roundRect">
              <a:avLst/>
            </a:prstGeom>
            <a:solidFill>
              <a:sysClr val="window" lastClr="FFFFFF">
                <a:lumMod val="85000"/>
                <a:alpha val="10000"/>
              </a:sysClr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80168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5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4" name="文本框 123"/>
            <p:cNvSpPr txBox="1"/>
            <p:nvPr/>
          </p:nvSpPr>
          <p:spPr>
            <a:xfrm>
              <a:off x="1097614" y="4099871"/>
              <a:ext cx="1509886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81045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应用</a:t>
              </a:r>
              <a:r>
                <a:rPr kumimoji="0" lang="en-US" altLang="zh-CN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SLI</a:t>
              </a:r>
              <a:r>
                <a:rPr kumimoji="0" lang="zh-CN" alt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感知</a:t>
              </a:r>
              <a:endParaRPr kumimoji="0" lang="en-US" altLang="zh-CN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171450" marR="0" lvl="0" indent="-171450" defTabSz="81045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zh-CN" alt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各地域用户体验如何？</a:t>
              </a:r>
              <a:endParaRPr kumimoji="0" lang="en-US" altLang="zh-CN" sz="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171450" marR="0" lvl="0" indent="-171450" defTabSz="81045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zh-CN" alt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业务运行是否正常？</a:t>
              </a:r>
              <a:endParaRPr kumimoji="0" lang="en-US" altLang="zh-CN" sz="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5" name="KSO_Shape"/>
            <p:cNvSpPr>
              <a:spLocks/>
            </p:cNvSpPr>
            <p:nvPr/>
          </p:nvSpPr>
          <p:spPr bwMode="auto">
            <a:xfrm>
              <a:off x="888683" y="4226690"/>
              <a:ext cx="279870" cy="150895"/>
            </a:xfrm>
            <a:custGeom>
              <a:avLst/>
              <a:gdLst>
                <a:gd name="T0" fmla="*/ 392214 w 2276475"/>
                <a:gd name="T1" fmla="*/ 1440048 h 1912937"/>
                <a:gd name="T2" fmla="*/ 420332 w 2276475"/>
                <a:gd name="T3" fmla="*/ 1519194 h 1912937"/>
                <a:gd name="T4" fmla="*/ 356669 w 2276475"/>
                <a:gd name="T5" fmla="*/ 1582672 h 1912937"/>
                <a:gd name="T6" fmla="*/ 114219 w 2276475"/>
                <a:gd name="T7" fmla="*/ 1546020 h 1912937"/>
                <a:gd name="T8" fmla="*/ 120586 w 2276475"/>
                <a:gd name="T9" fmla="*/ 1440845 h 1912937"/>
                <a:gd name="T10" fmla="*/ 350915 w 2276475"/>
                <a:gd name="T11" fmla="*/ 1198296 h 1912937"/>
                <a:gd name="T12" fmla="*/ 453808 w 2276475"/>
                <a:gd name="T13" fmla="*/ 1269737 h 1912937"/>
                <a:gd name="T14" fmla="*/ 423577 w 2276475"/>
                <a:gd name="T15" fmla="*/ 1374252 h 1912937"/>
                <a:gd name="T16" fmla="*/ 146720 w 2276475"/>
                <a:gd name="T17" fmla="*/ 1373987 h 1912937"/>
                <a:gd name="T18" fmla="*/ 37462 w 2276475"/>
                <a:gd name="T19" fmla="*/ 1307044 h 1912937"/>
                <a:gd name="T20" fmla="*/ 183315 w 2276475"/>
                <a:gd name="T21" fmla="*/ 1181891 h 1912937"/>
                <a:gd name="T22" fmla="*/ 831755 w 2276475"/>
                <a:gd name="T23" fmla="*/ 1317875 h 1912937"/>
                <a:gd name="T24" fmla="*/ 1084548 w 2276475"/>
                <a:gd name="T25" fmla="*/ 1023597 h 1912937"/>
                <a:gd name="T26" fmla="*/ 1169569 w 2276475"/>
                <a:gd name="T27" fmla="*/ 1140193 h 1912937"/>
                <a:gd name="T28" fmla="*/ 996073 w 2276475"/>
                <a:gd name="T29" fmla="*/ 1441110 h 1912937"/>
                <a:gd name="T30" fmla="*/ 977741 w 2276475"/>
                <a:gd name="T31" fmla="*/ 1119742 h 1912937"/>
                <a:gd name="T32" fmla="*/ 274216 w 2276475"/>
                <a:gd name="T33" fmla="*/ 959840 h 1912937"/>
                <a:gd name="T34" fmla="*/ 475289 w 2276475"/>
                <a:gd name="T35" fmla="*/ 1019375 h 1912937"/>
                <a:gd name="T36" fmla="*/ 498961 w 2276475"/>
                <a:gd name="T37" fmla="*/ 1117011 h 1912937"/>
                <a:gd name="T38" fmla="*/ 305866 w 2276475"/>
                <a:gd name="T39" fmla="*/ 1166490 h 1912937"/>
                <a:gd name="T40" fmla="*/ 11969 w 2276475"/>
                <a:gd name="T41" fmla="*/ 1108014 h 1912937"/>
                <a:gd name="T42" fmla="*/ 32981 w 2276475"/>
                <a:gd name="T43" fmla="*/ 992915 h 1912937"/>
                <a:gd name="T44" fmla="*/ 1630221 w 2276475"/>
                <a:gd name="T45" fmla="*/ 995710 h 1912937"/>
                <a:gd name="T46" fmla="*/ 1839425 w 2276475"/>
                <a:gd name="T47" fmla="*/ 1113368 h 1912937"/>
                <a:gd name="T48" fmla="*/ 1905000 w 2276475"/>
                <a:gd name="T49" fmla="*/ 1428893 h 1912937"/>
                <a:gd name="T50" fmla="*/ 1735089 w 2276475"/>
                <a:gd name="T51" fmla="*/ 1510961 h 1912937"/>
                <a:gd name="T52" fmla="*/ 329932 w 2276475"/>
                <a:gd name="T53" fmla="*/ 700365 h 1912937"/>
                <a:gd name="T54" fmla="*/ 482264 w 2276475"/>
                <a:gd name="T55" fmla="*/ 769001 h 1912937"/>
                <a:gd name="T56" fmla="*/ 493941 w 2276475"/>
                <a:gd name="T57" fmla="*/ 900707 h 1912937"/>
                <a:gd name="T58" fmla="*/ 274201 w 2276475"/>
                <a:gd name="T59" fmla="*/ 930122 h 1912937"/>
                <a:gd name="T60" fmla="*/ 56054 w 2276475"/>
                <a:gd name="T61" fmla="*/ 859367 h 1912937"/>
                <a:gd name="T62" fmla="*/ 93738 w 2276475"/>
                <a:gd name="T63" fmla="*/ 734815 h 1912937"/>
                <a:gd name="T64" fmla="*/ 505197 w 2276475"/>
                <a:gd name="T65" fmla="*/ 114200 h 1912937"/>
                <a:gd name="T66" fmla="*/ 577309 w 2276475"/>
                <a:gd name="T67" fmla="*/ 216948 h 1912937"/>
                <a:gd name="T68" fmla="*/ 621214 w 2276475"/>
                <a:gd name="T69" fmla="*/ 605639 h 1912937"/>
                <a:gd name="T70" fmla="*/ 757187 w 2276475"/>
                <a:gd name="T71" fmla="*/ 846979 h 1912937"/>
                <a:gd name="T72" fmla="*/ 745479 w 2276475"/>
                <a:gd name="T73" fmla="*/ 1126018 h 1912937"/>
                <a:gd name="T74" fmla="*/ 722064 w 2276475"/>
                <a:gd name="T75" fmla="*/ 1379305 h 1912937"/>
                <a:gd name="T76" fmla="*/ 616956 w 2276475"/>
                <a:gd name="T77" fmla="*/ 1565419 h 1912937"/>
                <a:gd name="T78" fmla="*/ 500408 w 2276475"/>
                <a:gd name="T79" fmla="*/ 1561703 h 1912937"/>
                <a:gd name="T80" fmla="*/ 515309 w 2276475"/>
                <a:gd name="T81" fmla="*/ 1443025 h 1912937"/>
                <a:gd name="T82" fmla="*/ 567995 w 2276475"/>
                <a:gd name="T83" fmla="*/ 1325408 h 1912937"/>
                <a:gd name="T84" fmla="*/ 544845 w 2276475"/>
                <a:gd name="T85" fmla="*/ 1214430 h 1912937"/>
                <a:gd name="T86" fmla="*/ 619618 w 2276475"/>
                <a:gd name="T87" fmla="*/ 1108761 h 1912937"/>
                <a:gd name="T88" fmla="*/ 533669 w 2276475"/>
                <a:gd name="T89" fmla="*/ 1005748 h 1912937"/>
                <a:gd name="T90" fmla="*/ 610304 w 2276475"/>
                <a:gd name="T91" fmla="*/ 864236 h 1912937"/>
                <a:gd name="T92" fmla="*/ 519567 w 2276475"/>
                <a:gd name="T93" fmla="*/ 702016 h 1912937"/>
                <a:gd name="T94" fmla="*/ 290992 w 2276475"/>
                <a:gd name="T95" fmla="*/ 536079 h 1912937"/>
                <a:gd name="T96" fmla="*/ 261987 w 2276475"/>
                <a:gd name="T97" fmla="*/ 235533 h 1912937"/>
                <a:gd name="T98" fmla="*/ 360974 w 2276475"/>
                <a:gd name="T99" fmla="*/ 117652 h 1912937"/>
                <a:gd name="T100" fmla="*/ 1132059 w 2276475"/>
                <a:gd name="T101" fmla="*/ 5579 h 1912937"/>
                <a:gd name="T102" fmla="*/ 1279922 w 2276475"/>
                <a:gd name="T103" fmla="*/ 86606 h 1912937"/>
                <a:gd name="T104" fmla="*/ 1370710 w 2276475"/>
                <a:gd name="T105" fmla="*/ 241488 h 1912937"/>
                <a:gd name="T106" fmla="*/ 1376020 w 2276475"/>
                <a:gd name="T107" fmla="*/ 458536 h 1912937"/>
                <a:gd name="T108" fmla="*/ 1269038 w 2276475"/>
                <a:gd name="T109" fmla="*/ 700025 h 1912937"/>
                <a:gd name="T110" fmla="*/ 1075516 w 2276475"/>
                <a:gd name="T111" fmla="*/ 999695 h 1912937"/>
                <a:gd name="T112" fmla="*/ 872172 w 2276475"/>
                <a:gd name="T113" fmla="*/ 680897 h 1912937"/>
                <a:gd name="T114" fmla="*/ 774747 w 2276475"/>
                <a:gd name="T115" fmla="*/ 434892 h 1912937"/>
                <a:gd name="T116" fmla="*/ 789347 w 2276475"/>
                <a:gd name="T117" fmla="*/ 225017 h 1912937"/>
                <a:gd name="T118" fmla="*/ 886241 w 2276475"/>
                <a:gd name="T119" fmla="*/ 75980 h 1912937"/>
                <a:gd name="T120" fmla="*/ 1037820 w 2276475"/>
                <a:gd name="T121" fmla="*/ 2922 h 1912937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2276475" h="1912937">
                  <a:moveTo>
                    <a:pt x="242684" y="1685925"/>
                  </a:moveTo>
                  <a:lnTo>
                    <a:pt x="259801" y="1685925"/>
                  </a:lnTo>
                  <a:lnTo>
                    <a:pt x="275967" y="1685925"/>
                  </a:lnTo>
                  <a:lnTo>
                    <a:pt x="291500" y="1685925"/>
                  </a:lnTo>
                  <a:lnTo>
                    <a:pt x="306398" y="1686878"/>
                  </a:lnTo>
                  <a:lnTo>
                    <a:pt x="320663" y="1687195"/>
                  </a:lnTo>
                  <a:lnTo>
                    <a:pt x="334610" y="1688148"/>
                  </a:lnTo>
                  <a:lnTo>
                    <a:pt x="347290" y="1689418"/>
                  </a:lnTo>
                  <a:lnTo>
                    <a:pt x="359652" y="1690370"/>
                  </a:lnTo>
                  <a:lnTo>
                    <a:pt x="371381" y="1692275"/>
                  </a:lnTo>
                  <a:lnTo>
                    <a:pt x="382158" y="1693863"/>
                  </a:lnTo>
                  <a:lnTo>
                    <a:pt x="392619" y="1695450"/>
                  </a:lnTo>
                  <a:lnTo>
                    <a:pt x="402763" y="1697673"/>
                  </a:lnTo>
                  <a:lnTo>
                    <a:pt x="411956" y="1699578"/>
                  </a:lnTo>
                  <a:lnTo>
                    <a:pt x="421148" y="1702118"/>
                  </a:lnTo>
                  <a:lnTo>
                    <a:pt x="429073" y="1704340"/>
                  </a:lnTo>
                  <a:lnTo>
                    <a:pt x="436998" y="1707198"/>
                  </a:lnTo>
                  <a:lnTo>
                    <a:pt x="444288" y="1709738"/>
                  </a:lnTo>
                  <a:lnTo>
                    <a:pt x="451262" y="1712595"/>
                  </a:lnTo>
                  <a:lnTo>
                    <a:pt x="457602" y="1715453"/>
                  </a:lnTo>
                  <a:lnTo>
                    <a:pt x="463308" y="1718628"/>
                  </a:lnTo>
                  <a:lnTo>
                    <a:pt x="468696" y="1721485"/>
                  </a:lnTo>
                  <a:lnTo>
                    <a:pt x="473768" y="1724660"/>
                  </a:lnTo>
                  <a:lnTo>
                    <a:pt x="478523" y="1727835"/>
                  </a:lnTo>
                  <a:lnTo>
                    <a:pt x="482961" y="1731328"/>
                  </a:lnTo>
                  <a:lnTo>
                    <a:pt x="486765" y="1734503"/>
                  </a:lnTo>
                  <a:lnTo>
                    <a:pt x="490252" y="1737678"/>
                  </a:lnTo>
                  <a:lnTo>
                    <a:pt x="493421" y="1741488"/>
                  </a:lnTo>
                  <a:lnTo>
                    <a:pt x="496591" y="1744663"/>
                  </a:lnTo>
                  <a:lnTo>
                    <a:pt x="498493" y="1748473"/>
                  </a:lnTo>
                  <a:lnTo>
                    <a:pt x="501029" y="1751965"/>
                  </a:lnTo>
                  <a:lnTo>
                    <a:pt x="502931" y="1755140"/>
                  </a:lnTo>
                  <a:lnTo>
                    <a:pt x="504516" y="1758950"/>
                  </a:lnTo>
                  <a:lnTo>
                    <a:pt x="505784" y="1762443"/>
                  </a:lnTo>
                  <a:lnTo>
                    <a:pt x="507052" y="1765935"/>
                  </a:lnTo>
                  <a:lnTo>
                    <a:pt x="508954" y="1772920"/>
                  </a:lnTo>
                  <a:lnTo>
                    <a:pt x="509588" y="1779588"/>
                  </a:lnTo>
                  <a:lnTo>
                    <a:pt x="509588" y="1785938"/>
                  </a:lnTo>
                  <a:lnTo>
                    <a:pt x="509271" y="1791970"/>
                  </a:lnTo>
                  <a:lnTo>
                    <a:pt x="508003" y="1798003"/>
                  </a:lnTo>
                  <a:lnTo>
                    <a:pt x="507052" y="1803400"/>
                  </a:lnTo>
                  <a:lnTo>
                    <a:pt x="505467" y="1808163"/>
                  </a:lnTo>
                  <a:lnTo>
                    <a:pt x="503565" y="1812608"/>
                  </a:lnTo>
                  <a:lnTo>
                    <a:pt x="502297" y="1816100"/>
                  </a:lnTo>
                  <a:lnTo>
                    <a:pt x="499761" y="1821180"/>
                  </a:lnTo>
                  <a:lnTo>
                    <a:pt x="498493" y="1823085"/>
                  </a:lnTo>
                  <a:lnTo>
                    <a:pt x="499127" y="1829118"/>
                  </a:lnTo>
                  <a:lnTo>
                    <a:pt x="498493" y="1835150"/>
                  </a:lnTo>
                  <a:lnTo>
                    <a:pt x="497859" y="1840548"/>
                  </a:lnTo>
                  <a:lnTo>
                    <a:pt x="496908" y="1845628"/>
                  </a:lnTo>
                  <a:lnTo>
                    <a:pt x="495006" y="1850390"/>
                  </a:lnTo>
                  <a:lnTo>
                    <a:pt x="492788" y="1855153"/>
                  </a:lnTo>
                  <a:lnTo>
                    <a:pt x="490252" y="1859598"/>
                  </a:lnTo>
                  <a:lnTo>
                    <a:pt x="487399" y="1863408"/>
                  </a:lnTo>
                  <a:lnTo>
                    <a:pt x="483912" y="1867218"/>
                  </a:lnTo>
                  <a:lnTo>
                    <a:pt x="480425" y="1870393"/>
                  </a:lnTo>
                  <a:lnTo>
                    <a:pt x="476304" y="1873885"/>
                  </a:lnTo>
                  <a:lnTo>
                    <a:pt x="472183" y="1876743"/>
                  </a:lnTo>
                  <a:lnTo>
                    <a:pt x="467428" y="1879600"/>
                  </a:lnTo>
                  <a:lnTo>
                    <a:pt x="462357" y="1881823"/>
                  </a:lnTo>
                  <a:lnTo>
                    <a:pt x="456651" y="1884045"/>
                  </a:lnTo>
                  <a:lnTo>
                    <a:pt x="451262" y="1886268"/>
                  </a:lnTo>
                  <a:lnTo>
                    <a:pt x="445239" y="1887855"/>
                  </a:lnTo>
                  <a:lnTo>
                    <a:pt x="439216" y="1889443"/>
                  </a:lnTo>
                  <a:lnTo>
                    <a:pt x="432877" y="1890713"/>
                  </a:lnTo>
                  <a:lnTo>
                    <a:pt x="426220" y="1891983"/>
                  </a:lnTo>
                  <a:lnTo>
                    <a:pt x="412272" y="1893888"/>
                  </a:lnTo>
                  <a:lnTo>
                    <a:pt x="398325" y="1894840"/>
                  </a:lnTo>
                  <a:lnTo>
                    <a:pt x="383110" y="1895475"/>
                  </a:lnTo>
                  <a:lnTo>
                    <a:pt x="367577" y="1895475"/>
                  </a:lnTo>
                  <a:lnTo>
                    <a:pt x="352045" y="1894840"/>
                  </a:lnTo>
                  <a:lnTo>
                    <a:pt x="336195" y="1893888"/>
                  </a:lnTo>
                  <a:lnTo>
                    <a:pt x="320663" y="1892300"/>
                  </a:lnTo>
                  <a:lnTo>
                    <a:pt x="304813" y="1890713"/>
                  </a:lnTo>
                  <a:lnTo>
                    <a:pt x="289281" y="1888808"/>
                  </a:lnTo>
                  <a:lnTo>
                    <a:pt x="274065" y="1886585"/>
                  </a:lnTo>
                  <a:lnTo>
                    <a:pt x="245219" y="1881823"/>
                  </a:lnTo>
                  <a:lnTo>
                    <a:pt x="219543" y="1876743"/>
                  </a:lnTo>
                  <a:lnTo>
                    <a:pt x="197671" y="1871980"/>
                  </a:lnTo>
                  <a:lnTo>
                    <a:pt x="180871" y="1867853"/>
                  </a:lnTo>
                  <a:lnTo>
                    <a:pt x="165972" y="1864043"/>
                  </a:lnTo>
                  <a:lnTo>
                    <a:pt x="160900" y="1862138"/>
                  </a:lnTo>
                  <a:lnTo>
                    <a:pt x="156146" y="1860233"/>
                  </a:lnTo>
                  <a:lnTo>
                    <a:pt x="151391" y="1858010"/>
                  </a:lnTo>
                  <a:lnTo>
                    <a:pt x="146953" y="1855470"/>
                  </a:lnTo>
                  <a:lnTo>
                    <a:pt x="143466" y="1853248"/>
                  </a:lnTo>
                  <a:lnTo>
                    <a:pt x="139979" y="1850708"/>
                  </a:lnTo>
                  <a:lnTo>
                    <a:pt x="136492" y="1848168"/>
                  </a:lnTo>
                  <a:lnTo>
                    <a:pt x="133322" y="1845310"/>
                  </a:lnTo>
                  <a:lnTo>
                    <a:pt x="130787" y="1842453"/>
                  </a:lnTo>
                  <a:lnTo>
                    <a:pt x="128250" y="1839595"/>
                  </a:lnTo>
                  <a:lnTo>
                    <a:pt x="125715" y="1836420"/>
                  </a:lnTo>
                  <a:lnTo>
                    <a:pt x="123813" y="1833563"/>
                  </a:lnTo>
                  <a:lnTo>
                    <a:pt x="121911" y="1830388"/>
                  </a:lnTo>
                  <a:lnTo>
                    <a:pt x="120643" y="1827213"/>
                  </a:lnTo>
                  <a:lnTo>
                    <a:pt x="119058" y="1823720"/>
                  </a:lnTo>
                  <a:lnTo>
                    <a:pt x="118107" y="1820545"/>
                  </a:lnTo>
                  <a:lnTo>
                    <a:pt x="116522" y="1813560"/>
                  </a:lnTo>
                  <a:lnTo>
                    <a:pt x="115888" y="1806258"/>
                  </a:lnTo>
                  <a:lnTo>
                    <a:pt x="115888" y="1798955"/>
                  </a:lnTo>
                  <a:lnTo>
                    <a:pt x="116205" y="1791653"/>
                  </a:lnTo>
                  <a:lnTo>
                    <a:pt x="117156" y="1784350"/>
                  </a:lnTo>
                  <a:lnTo>
                    <a:pt x="119058" y="1777048"/>
                  </a:lnTo>
                  <a:lnTo>
                    <a:pt x="121277" y="1769428"/>
                  </a:lnTo>
                  <a:lnTo>
                    <a:pt x="123813" y="1762125"/>
                  </a:lnTo>
                  <a:lnTo>
                    <a:pt x="126666" y="1755140"/>
                  </a:lnTo>
                  <a:lnTo>
                    <a:pt x="130153" y="1748155"/>
                  </a:lnTo>
                  <a:lnTo>
                    <a:pt x="133322" y="1741170"/>
                  </a:lnTo>
                  <a:lnTo>
                    <a:pt x="136809" y="1734503"/>
                  </a:lnTo>
                  <a:lnTo>
                    <a:pt x="144100" y="1722438"/>
                  </a:lnTo>
                  <a:lnTo>
                    <a:pt x="151074" y="1711643"/>
                  </a:lnTo>
                  <a:lnTo>
                    <a:pt x="157414" y="1702435"/>
                  </a:lnTo>
                  <a:lnTo>
                    <a:pt x="162802" y="1695450"/>
                  </a:lnTo>
                  <a:lnTo>
                    <a:pt x="167557" y="1689735"/>
                  </a:lnTo>
                  <a:lnTo>
                    <a:pt x="187527" y="1688465"/>
                  </a:lnTo>
                  <a:lnTo>
                    <a:pt x="206864" y="1687513"/>
                  </a:lnTo>
                  <a:lnTo>
                    <a:pt x="224932" y="1686878"/>
                  </a:lnTo>
                  <a:lnTo>
                    <a:pt x="242684" y="1685925"/>
                  </a:lnTo>
                  <a:close/>
                  <a:moveTo>
                    <a:pt x="219062" y="1412875"/>
                  </a:moveTo>
                  <a:lnTo>
                    <a:pt x="238710" y="1413508"/>
                  </a:lnTo>
                  <a:lnTo>
                    <a:pt x="258041" y="1413508"/>
                  </a:lnTo>
                  <a:lnTo>
                    <a:pt x="276104" y="1414140"/>
                  </a:lnTo>
                  <a:lnTo>
                    <a:pt x="293534" y="1414773"/>
                  </a:lnTo>
                  <a:lnTo>
                    <a:pt x="310646" y="1416038"/>
                  </a:lnTo>
                  <a:lnTo>
                    <a:pt x="326808" y="1417303"/>
                  </a:lnTo>
                  <a:lnTo>
                    <a:pt x="342020" y="1418885"/>
                  </a:lnTo>
                  <a:lnTo>
                    <a:pt x="356597" y="1420466"/>
                  </a:lnTo>
                  <a:lnTo>
                    <a:pt x="370224" y="1422681"/>
                  </a:lnTo>
                  <a:lnTo>
                    <a:pt x="383850" y="1424895"/>
                  </a:lnTo>
                  <a:lnTo>
                    <a:pt x="396210" y="1427109"/>
                  </a:lnTo>
                  <a:lnTo>
                    <a:pt x="408252" y="1429639"/>
                  </a:lnTo>
                  <a:lnTo>
                    <a:pt x="419343" y="1432486"/>
                  </a:lnTo>
                  <a:lnTo>
                    <a:pt x="430435" y="1435649"/>
                  </a:lnTo>
                  <a:lnTo>
                    <a:pt x="440259" y="1438812"/>
                  </a:lnTo>
                  <a:lnTo>
                    <a:pt x="450083" y="1441659"/>
                  </a:lnTo>
                  <a:lnTo>
                    <a:pt x="458639" y="1445455"/>
                  </a:lnTo>
                  <a:lnTo>
                    <a:pt x="467195" y="1448618"/>
                  </a:lnTo>
                  <a:lnTo>
                    <a:pt x="475118" y="1452097"/>
                  </a:lnTo>
                  <a:lnTo>
                    <a:pt x="482406" y="1456209"/>
                  </a:lnTo>
                  <a:lnTo>
                    <a:pt x="489378" y="1459689"/>
                  </a:lnTo>
                  <a:lnTo>
                    <a:pt x="496033" y="1463801"/>
                  </a:lnTo>
                  <a:lnTo>
                    <a:pt x="501737" y="1467913"/>
                  </a:lnTo>
                  <a:lnTo>
                    <a:pt x="507125" y="1471708"/>
                  </a:lnTo>
                  <a:lnTo>
                    <a:pt x="512195" y="1475820"/>
                  </a:lnTo>
                  <a:lnTo>
                    <a:pt x="516949" y="1480249"/>
                  </a:lnTo>
                  <a:lnTo>
                    <a:pt x="521385" y="1484044"/>
                  </a:lnTo>
                  <a:lnTo>
                    <a:pt x="524871" y="1488473"/>
                  </a:lnTo>
                  <a:lnTo>
                    <a:pt x="528674" y="1492585"/>
                  </a:lnTo>
                  <a:lnTo>
                    <a:pt x="531526" y="1497013"/>
                  </a:lnTo>
                  <a:lnTo>
                    <a:pt x="534378" y="1501125"/>
                  </a:lnTo>
                  <a:lnTo>
                    <a:pt x="536913" y="1505237"/>
                  </a:lnTo>
                  <a:lnTo>
                    <a:pt x="539132" y="1509665"/>
                  </a:lnTo>
                  <a:lnTo>
                    <a:pt x="541033" y="1513461"/>
                  </a:lnTo>
                  <a:lnTo>
                    <a:pt x="542301" y="1517889"/>
                  </a:lnTo>
                  <a:lnTo>
                    <a:pt x="544836" y="1525797"/>
                  </a:lnTo>
                  <a:lnTo>
                    <a:pt x="546737" y="1534021"/>
                  </a:lnTo>
                  <a:lnTo>
                    <a:pt x="547688" y="1541296"/>
                  </a:lnTo>
                  <a:lnTo>
                    <a:pt x="547688" y="1547938"/>
                  </a:lnTo>
                  <a:lnTo>
                    <a:pt x="547054" y="1554581"/>
                  </a:lnTo>
                  <a:lnTo>
                    <a:pt x="546420" y="1560274"/>
                  </a:lnTo>
                  <a:lnTo>
                    <a:pt x="545787" y="1565968"/>
                  </a:lnTo>
                  <a:lnTo>
                    <a:pt x="544519" y="1570080"/>
                  </a:lnTo>
                  <a:lnTo>
                    <a:pt x="542934" y="1576406"/>
                  </a:lnTo>
                  <a:lnTo>
                    <a:pt x="541667" y="1578620"/>
                  </a:lnTo>
                  <a:lnTo>
                    <a:pt x="541984" y="1585895"/>
                  </a:lnTo>
                  <a:lnTo>
                    <a:pt x="541667" y="1592854"/>
                  </a:lnTo>
                  <a:lnTo>
                    <a:pt x="540716" y="1599180"/>
                  </a:lnTo>
                  <a:lnTo>
                    <a:pt x="538815" y="1605506"/>
                  </a:lnTo>
                  <a:lnTo>
                    <a:pt x="536596" y="1611516"/>
                  </a:lnTo>
                  <a:lnTo>
                    <a:pt x="533744" y="1616893"/>
                  </a:lnTo>
                  <a:lnTo>
                    <a:pt x="530575" y="1622270"/>
                  </a:lnTo>
                  <a:lnTo>
                    <a:pt x="526456" y="1626699"/>
                  </a:lnTo>
                  <a:lnTo>
                    <a:pt x="522019" y="1631127"/>
                  </a:lnTo>
                  <a:lnTo>
                    <a:pt x="517265" y="1635555"/>
                  </a:lnTo>
                  <a:lnTo>
                    <a:pt x="511878" y="1639035"/>
                  </a:lnTo>
                  <a:lnTo>
                    <a:pt x="506174" y="1642830"/>
                  </a:lnTo>
                  <a:lnTo>
                    <a:pt x="499836" y="1645994"/>
                  </a:lnTo>
                  <a:lnTo>
                    <a:pt x="493181" y="1648840"/>
                  </a:lnTo>
                  <a:lnTo>
                    <a:pt x="486526" y="1651371"/>
                  </a:lnTo>
                  <a:lnTo>
                    <a:pt x="478921" y="1654217"/>
                  </a:lnTo>
                  <a:lnTo>
                    <a:pt x="470998" y="1656115"/>
                  </a:lnTo>
                  <a:lnTo>
                    <a:pt x="463075" y="1658013"/>
                  </a:lnTo>
                  <a:lnTo>
                    <a:pt x="454836" y="1659911"/>
                  </a:lnTo>
                  <a:lnTo>
                    <a:pt x="445963" y="1661176"/>
                  </a:lnTo>
                  <a:lnTo>
                    <a:pt x="437407" y="1662441"/>
                  </a:lnTo>
                  <a:lnTo>
                    <a:pt x="428216" y="1663390"/>
                  </a:lnTo>
                  <a:lnTo>
                    <a:pt x="409203" y="1664656"/>
                  </a:lnTo>
                  <a:lnTo>
                    <a:pt x="389555" y="1665288"/>
                  </a:lnTo>
                  <a:lnTo>
                    <a:pt x="369590" y="1665288"/>
                  </a:lnTo>
                  <a:lnTo>
                    <a:pt x="348991" y="1664656"/>
                  </a:lnTo>
                  <a:lnTo>
                    <a:pt x="328076" y="1663390"/>
                  </a:lnTo>
                  <a:lnTo>
                    <a:pt x="307477" y="1661809"/>
                  </a:lnTo>
                  <a:lnTo>
                    <a:pt x="287196" y="1659595"/>
                  </a:lnTo>
                  <a:lnTo>
                    <a:pt x="266597" y="1657064"/>
                  </a:lnTo>
                  <a:lnTo>
                    <a:pt x="246633" y="1654534"/>
                  </a:lnTo>
                  <a:lnTo>
                    <a:pt x="227302" y="1651371"/>
                  </a:lnTo>
                  <a:lnTo>
                    <a:pt x="209238" y="1648524"/>
                  </a:lnTo>
                  <a:lnTo>
                    <a:pt x="175330" y="1642514"/>
                  </a:lnTo>
                  <a:lnTo>
                    <a:pt x="146492" y="1636504"/>
                  </a:lnTo>
                  <a:lnTo>
                    <a:pt x="124943" y="1632076"/>
                  </a:lnTo>
                  <a:lnTo>
                    <a:pt x="105612" y="1627648"/>
                  </a:lnTo>
                  <a:lnTo>
                    <a:pt x="98957" y="1625434"/>
                  </a:lnTo>
                  <a:lnTo>
                    <a:pt x="93253" y="1622903"/>
                  </a:lnTo>
                  <a:lnTo>
                    <a:pt x="87865" y="1620373"/>
                  </a:lnTo>
                  <a:lnTo>
                    <a:pt x="82478" y="1617526"/>
                  </a:lnTo>
                  <a:lnTo>
                    <a:pt x="78042" y="1614363"/>
                  </a:lnTo>
                  <a:lnTo>
                    <a:pt x="73605" y="1611516"/>
                  </a:lnTo>
                  <a:lnTo>
                    <a:pt x="69485" y="1608353"/>
                  </a:lnTo>
                  <a:lnTo>
                    <a:pt x="65999" y="1605190"/>
                  </a:lnTo>
                  <a:lnTo>
                    <a:pt x="62196" y="1601711"/>
                  </a:lnTo>
                  <a:lnTo>
                    <a:pt x="59344" y="1598231"/>
                  </a:lnTo>
                  <a:lnTo>
                    <a:pt x="56809" y="1594435"/>
                  </a:lnTo>
                  <a:lnTo>
                    <a:pt x="54274" y="1590956"/>
                  </a:lnTo>
                  <a:lnTo>
                    <a:pt x="52056" y="1586844"/>
                  </a:lnTo>
                  <a:lnTo>
                    <a:pt x="50154" y="1583048"/>
                  </a:lnTo>
                  <a:lnTo>
                    <a:pt x="48570" y="1578936"/>
                  </a:lnTo>
                  <a:lnTo>
                    <a:pt x="47302" y="1574824"/>
                  </a:lnTo>
                  <a:lnTo>
                    <a:pt x="46351" y="1571029"/>
                  </a:lnTo>
                  <a:lnTo>
                    <a:pt x="45401" y="1566600"/>
                  </a:lnTo>
                  <a:lnTo>
                    <a:pt x="44767" y="1562488"/>
                  </a:lnTo>
                  <a:lnTo>
                    <a:pt x="44450" y="1558376"/>
                  </a:lnTo>
                  <a:lnTo>
                    <a:pt x="44450" y="1549520"/>
                  </a:lnTo>
                  <a:lnTo>
                    <a:pt x="45084" y="1540347"/>
                  </a:lnTo>
                  <a:lnTo>
                    <a:pt x="46668" y="1531807"/>
                  </a:lnTo>
                  <a:lnTo>
                    <a:pt x="48570" y="1522634"/>
                  </a:lnTo>
                  <a:lnTo>
                    <a:pt x="51105" y="1513777"/>
                  </a:lnTo>
                  <a:lnTo>
                    <a:pt x="54274" y="1505237"/>
                  </a:lnTo>
                  <a:lnTo>
                    <a:pt x="57443" y="1496380"/>
                  </a:lnTo>
                  <a:lnTo>
                    <a:pt x="61563" y="1488156"/>
                  </a:lnTo>
                  <a:lnTo>
                    <a:pt x="65365" y="1479932"/>
                  </a:lnTo>
                  <a:lnTo>
                    <a:pt x="69802" y="1471708"/>
                  </a:lnTo>
                  <a:lnTo>
                    <a:pt x="74239" y="1464117"/>
                  </a:lnTo>
                  <a:lnTo>
                    <a:pt x="78675" y="1456842"/>
                  </a:lnTo>
                  <a:lnTo>
                    <a:pt x="86915" y="1443873"/>
                  </a:lnTo>
                  <a:lnTo>
                    <a:pt x="94520" y="1433119"/>
                  </a:lnTo>
                  <a:lnTo>
                    <a:pt x="100859" y="1424895"/>
                  </a:lnTo>
                  <a:lnTo>
                    <a:pt x="106562" y="1417620"/>
                  </a:lnTo>
                  <a:lnTo>
                    <a:pt x="130964" y="1416355"/>
                  </a:lnTo>
                  <a:lnTo>
                    <a:pt x="154414" y="1414773"/>
                  </a:lnTo>
                  <a:lnTo>
                    <a:pt x="176598" y="1414140"/>
                  </a:lnTo>
                  <a:lnTo>
                    <a:pt x="198147" y="1413508"/>
                  </a:lnTo>
                  <a:lnTo>
                    <a:pt x="219062" y="1412875"/>
                  </a:lnTo>
                  <a:close/>
                  <a:moveTo>
                    <a:pt x="1034658" y="1293812"/>
                  </a:moveTo>
                  <a:lnTo>
                    <a:pt x="1127125" y="1857375"/>
                  </a:lnTo>
                  <a:lnTo>
                    <a:pt x="1071582" y="1857058"/>
                  </a:lnTo>
                  <a:lnTo>
                    <a:pt x="1018247" y="1856107"/>
                  </a:lnTo>
                  <a:lnTo>
                    <a:pt x="967122" y="1854838"/>
                  </a:lnTo>
                  <a:lnTo>
                    <a:pt x="917575" y="1852935"/>
                  </a:lnTo>
                  <a:lnTo>
                    <a:pt x="926096" y="1838981"/>
                  </a:lnTo>
                  <a:lnTo>
                    <a:pt x="934301" y="1824392"/>
                  </a:lnTo>
                  <a:lnTo>
                    <a:pt x="941875" y="1809487"/>
                  </a:lnTo>
                  <a:lnTo>
                    <a:pt x="949449" y="1793630"/>
                  </a:lnTo>
                  <a:lnTo>
                    <a:pt x="956392" y="1776821"/>
                  </a:lnTo>
                  <a:lnTo>
                    <a:pt x="963020" y="1759378"/>
                  </a:lnTo>
                  <a:lnTo>
                    <a:pt x="969016" y="1740667"/>
                  </a:lnTo>
                  <a:lnTo>
                    <a:pt x="974381" y="1721955"/>
                  </a:lnTo>
                  <a:lnTo>
                    <a:pt x="979114" y="1701975"/>
                  </a:lnTo>
                  <a:lnTo>
                    <a:pt x="983533" y="1680727"/>
                  </a:lnTo>
                  <a:lnTo>
                    <a:pt x="987320" y="1658844"/>
                  </a:lnTo>
                  <a:lnTo>
                    <a:pt x="990160" y="1636327"/>
                  </a:lnTo>
                  <a:lnTo>
                    <a:pt x="992369" y="1612541"/>
                  </a:lnTo>
                  <a:lnTo>
                    <a:pt x="993000" y="1600807"/>
                  </a:lnTo>
                  <a:lnTo>
                    <a:pt x="993631" y="1588121"/>
                  </a:lnTo>
                  <a:lnTo>
                    <a:pt x="993947" y="1575435"/>
                  </a:lnTo>
                  <a:lnTo>
                    <a:pt x="993947" y="1562432"/>
                  </a:lnTo>
                  <a:lnTo>
                    <a:pt x="993947" y="1549429"/>
                  </a:lnTo>
                  <a:lnTo>
                    <a:pt x="993631" y="1536109"/>
                  </a:lnTo>
                  <a:lnTo>
                    <a:pt x="993631" y="1519618"/>
                  </a:lnTo>
                  <a:lnTo>
                    <a:pt x="993631" y="1503444"/>
                  </a:lnTo>
                  <a:lnTo>
                    <a:pt x="994578" y="1487904"/>
                  </a:lnTo>
                  <a:lnTo>
                    <a:pt x="995209" y="1473315"/>
                  </a:lnTo>
                  <a:lnTo>
                    <a:pt x="996472" y="1458727"/>
                  </a:lnTo>
                  <a:lnTo>
                    <a:pt x="998050" y="1444772"/>
                  </a:lnTo>
                  <a:lnTo>
                    <a:pt x="1000259" y="1431769"/>
                  </a:lnTo>
                  <a:lnTo>
                    <a:pt x="1002468" y="1418766"/>
                  </a:lnTo>
                  <a:lnTo>
                    <a:pt x="1004993" y="1406398"/>
                  </a:lnTo>
                  <a:lnTo>
                    <a:pt x="1007517" y="1394029"/>
                  </a:lnTo>
                  <a:lnTo>
                    <a:pt x="1013198" y="1370244"/>
                  </a:lnTo>
                  <a:lnTo>
                    <a:pt x="1019510" y="1347409"/>
                  </a:lnTo>
                  <a:lnTo>
                    <a:pt x="1025506" y="1325209"/>
                  </a:lnTo>
                  <a:lnTo>
                    <a:pt x="1034658" y="1293812"/>
                  </a:lnTo>
                  <a:close/>
                  <a:moveTo>
                    <a:pt x="1284922" y="1222375"/>
                  </a:moveTo>
                  <a:lnTo>
                    <a:pt x="1287780" y="1222375"/>
                  </a:lnTo>
                  <a:lnTo>
                    <a:pt x="1290637" y="1222375"/>
                  </a:lnTo>
                  <a:lnTo>
                    <a:pt x="1293495" y="1222693"/>
                  </a:lnTo>
                  <a:lnTo>
                    <a:pt x="1296035" y="1223645"/>
                  </a:lnTo>
                  <a:lnTo>
                    <a:pt x="1298892" y="1224598"/>
                  </a:lnTo>
                  <a:lnTo>
                    <a:pt x="1301432" y="1225868"/>
                  </a:lnTo>
                  <a:lnTo>
                    <a:pt x="1303972" y="1227455"/>
                  </a:lnTo>
                  <a:lnTo>
                    <a:pt x="1306512" y="1229043"/>
                  </a:lnTo>
                  <a:lnTo>
                    <a:pt x="1308735" y="1231265"/>
                  </a:lnTo>
                  <a:lnTo>
                    <a:pt x="1397635" y="1320165"/>
                  </a:lnTo>
                  <a:lnTo>
                    <a:pt x="1399857" y="1322388"/>
                  </a:lnTo>
                  <a:lnTo>
                    <a:pt x="1401762" y="1324928"/>
                  </a:lnTo>
                  <a:lnTo>
                    <a:pt x="1403350" y="1327468"/>
                  </a:lnTo>
                  <a:lnTo>
                    <a:pt x="1404302" y="1330325"/>
                  </a:lnTo>
                  <a:lnTo>
                    <a:pt x="1405255" y="1332865"/>
                  </a:lnTo>
                  <a:lnTo>
                    <a:pt x="1406207" y="1335723"/>
                  </a:lnTo>
                  <a:lnTo>
                    <a:pt x="1406525" y="1338580"/>
                  </a:lnTo>
                  <a:lnTo>
                    <a:pt x="1406525" y="1341755"/>
                  </a:lnTo>
                  <a:lnTo>
                    <a:pt x="1406525" y="1344613"/>
                  </a:lnTo>
                  <a:lnTo>
                    <a:pt x="1406207" y="1347470"/>
                  </a:lnTo>
                  <a:lnTo>
                    <a:pt x="1405255" y="1350328"/>
                  </a:lnTo>
                  <a:lnTo>
                    <a:pt x="1404302" y="1352868"/>
                  </a:lnTo>
                  <a:lnTo>
                    <a:pt x="1403350" y="1355725"/>
                  </a:lnTo>
                  <a:lnTo>
                    <a:pt x="1401762" y="1358265"/>
                  </a:lnTo>
                  <a:lnTo>
                    <a:pt x="1399857" y="1360488"/>
                  </a:lnTo>
                  <a:lnTo>
                    <a:pt x="1397635" y="1363028"/>
                  </a:lnTo>
                  <a:lnTo>
                    <a:pt x="1323340" y="1437323"/>
                  </a:lnTo>
                  <a:lnTo>
                    <a:pt x="1329690" y="1451928"/>
                  </a:lnTo>
                  <a:lnTo>
                    <a:pt x="1335405" y="1468755"/>
                  </a:lnTo>
                  <a:lnTo>
                    <a:pt x="1341120" y="1487488"/>
                  </a:lnTo>
                  <a:lnTo>
                    <a:pt x="1347152" y="1507808"/>
                  </a:lnTo>
                  <a:lnTo>
                    <a:pt x="1352550" y="1529715"/>
                  </a:lnTo>
                  <a:lnTo>
                    <a:pt x="1357947" y="1553210"/>
                  </a:lnTo>
                  <a:lnTo>
                    <a:pt x="1363345" y="1577975"/>
                  </a:lnTo>
                  <a:lnTo>
                    <a:pt x="1368107" y="1604645"/>
                  </a:lnTo>
                  <a:lnTo>
                    <a:pt x="1372870" y="1632585"/>
                  </a:lnTo>
                  <a:lnTo>
                    <a:pt x="1377315" y="1661160"/>
                  </a:lnTo>
                  <a:lnTo>
                    <a:pt x="1381125" y="1691323"/>
                  </a:lnTo>
                  <a:lnTo>
                    <a:pt x="1384617" y="1722755"/>
                  </a:lnTo>
                  <a:lnTo>
                    <a:pt x="1387475" y="1754823"/>
                  </a:lnTo>
                  <a:lnTo>
                    <a:pt x="1390015" y="1788478"/>
                  </a:lnTo>
                  <a:lnTo>
                    <a:pt x="1392237" y="1822450"/>
                  </a:lnTo>
                  <a:lnTo>
                    <a:pt x="1393825" y="1857375"/>
                  </a:lnTo>
                  <a:lnTo>
                    <a:pt x="1181100" y="1857375"/>
                  </a:lnTo>
                  <a:lnTo>
                    <a:pt x="1182687" y="1822450"/>
                  </a:lnTo>
                  <a:lnTo>
                    <a:pt x="1184910" y="1788478"/>
                  </a:lnTo>
                  <a:lnTo>
                    <a:pt x="1187450" y="1754823"/>
                  </a:lnTo>
                  <a:lnTo>
                    <a:pt x="1190307" y="1722755"/>
                  </a:lnTo>
                  <a:lnTo>
                    <a:pt x="1194117" y="1691323"/>
                  </a:lnTo>
                  <a:lnTo>
                    <a:pt x="1197927" y="1661160"/>
                  </a:lnTo>
                  <a:lnTo>
                    <a:pt x="1202055" y="1632585"/>
                  </a:lnTo>
                  <a:lnTo>
                    <a:pt x="1206817" y="1604645"/>
                  </a:lnTo>
                  <a:lnTo>
                    <a:pt x="1211897" y="1577975"/>
                  </a:lnTo>
                  <a:lnTo>
                    <a:pt x="1216977" y="1553210"/>
                  </a:lnTo>
                  <a:lnTo>
                    <a:pt x="1222375" y="1529715"/>
                  </a:lnTo>
                  <a:lnTo>
                    <a:pt x="1227772" y="1507808"/>
                  </a:lnTo>
                  <a:lnTo>
                    <a:pt x="1233805" y="1487488"/>
                  </a:lnTo>
                  <a:lnTo>
                    <a:pt x="1239520" y="1468755"/>
                  </a:lnTo>
                  <a:lnTo>
                    <a:pt x="1245870" y="1451928"/>
                  </a:lnTo>
                  <a:lnTo>
                    <a:pt x="1251585" y="1437323"/>
                  </a:lnTo>
                  <a:lnTo>
                    <a:pt x="1177290" y="1363028"/>
                  </a:lnTo>
                  <a:lnTo>
                    <a:pt x="1175067" y="1360488"/>
                  </a:lnTo>
                  <a:lnTo>
                    <a:pt x="1173162" y="1358265"/>
                  </a:lnTo>
                  <a:lnTo>
                    <a:pt x="1171892" y="1355725"/>
                  </a:lnTo>
                  <a:lnTo>
                    <a:pt x="1170622" y="1352868"/>
                  </a:lnTo>
                  <a:lnTo>
                    <a:pt x="1169670" y="1350328"/>
                  </a:lnTo>
                  <a:lnTo>
                    <a:pt x="1168717" y="1347470"/>
                  </a:lnTo>
                  <a:lnTo>
                    <a:pt x="1168400" y="1344613"/>
                  </a:lnTo>
                  <a:lnTo>
                    <a:pt x="1168400" y="1341755"/>
                  </a:lnTo>
                  <a:lnTo>
                    <a:pt x="1168400" y="1338580"/>
                  </a:lnTo>
                  <a:lnTo>
                    <a:pt x="1168717" y="1335723"/>
                  </a:lnTo>
                  <a:lnTo>
                    <a:pt x="1169670" y="1332865"/>
                  </a:lnTo>
                  <a:lnTo>
                    <a:pt x="1170622" y="1330325"/>
                  </a:lnTo>
                  <a:lnTo>
                    <a:pt x="1171892" y="1327468"/>
                  </a:lnTo>
                  <a:lnTo>
                    <a:pt x="1173162" y="1324928"/>
                  </a:lnTo>
                  <a:lnTo>
                    <a:pt x="1175067" y="1322388"/>
                  </a:lnTo>
                  <a:lnTo>
                    <a:pt x="1177290" y="1320165"/>
                  </a:lnTo>
                  <a:lnTo>
                    <a:pt x="1266190" y="1231265"/>
                  </a:lnTo>
                  <a:lnTo>
                    <a:pt x="1268412" y="1229043"/>
                  </a:lnTo>
                  <a:lnTo>
                    <a:pt x="1270952" y="1227455"/>
                  </a:lnTo>
                  <a:lnTo>
                    <a:pt x="1273492" y="1225868"/>
                  </a:lnTo>
                  <a:lnTo>
                    <a:pt x="1276032" y="1224598"/>
                  </a:lnTo>
                  <a:lnTo>
                    <a:pt x="1278890" y="1223645"/>
                  </a:lnTo>
                  <a:lnTo>
                    <a:pt x="1281747" y="1222693"/>
                  </a:lnTo>
                  <a:lnTo>
                    <a:pt x="1284922" y="1222375"/>
                  </a:lnTo>
                  <a:close/>
                  <a:moveTo>
                    <a:pt x="201825" y="1143000"/>
                  </a:moveTo>
                  <a:lnTo>
                    <a:pt x="225027" y="1143000"/>
                  </a:lnTo>
                  <a:lnTo>
                    <a:pt x="247275" y="1143316"/>
                  </a:lnTo>
                  <a:lnTo>
                    <a:pt x="268570" y="1143949"/>
                  </a:lnTo>
                  <a:lnTo>
                    <a:pt x="289229" y="1144898"/>
                  </a:lnTo>
                  <a:lnTo>
                    <a:pt x="308935" y="1145847"/>
                  </a:lnTo>
                  <a:lnTo>
                    <a:pt x="327688" y="1147428"/>
                  </a:lnTo>
                  <a:lnTo>
                    <a:pt x="345804" y="1148694"/>
                  </a:lnTo>
                  <a:lnTo>
                    <a:pt x="362967" y="1150591"/>
                  </a:lnTo>
                  <a:lnTo>
                    <a:pt x="379494" y="1152489"/>
                  </a:lnTo>
                  <a:lnTo>
                    <a:pt x="395069" y="1154703"/>
                  </a:lnTo>
                  <a:lnTo>
                    <a:pt x="410007" y="1157234"/>
                  </a:lnTo>
                  <a:lnTo>
                    <a:pt x="424309" y="1159764"/>
                  </a:lnTo>
                  <a:lnTo>
                    <a:pt x="437976" y="1162611"/>
                  </a:lnTo>
                  <a:lnTo>
                    <a:pt x="451007" y="1165458"/>
                  </a:lnTo>
                  <a:lnTo>
                    <a:pt x="463085" y="1168305"/>
                  </a:lnTo>
                  <a:lnTo>
                    <a:pt x="474527" y="1171784"/>
                  </a:lnTo>
                  <a:lnTo>
                    <a:pt x="485333" y="1175263"/>
                  </a:lnTo>
                  <a:lnTo>
                    <a:pt x="495822" y="1178427"/>
                  </a:lnTo>
                  <a:lnTo>
                    <a:pt x="505357" y="1182222"/>
                  </a:lnTo>
                  <a:lnTo>
                    <a:pt x="514574" y="1185702"/>
                  </a:lnTo>
                  <a:lnTo>
                    <a:pt x="522838" y="1189814"/>
                  </a:lnTo>
                  <a:lnTo>
                    <a:pt x="530784" y="1193926"/>
                  </a:lnTo>
                  <a:lnTo>
                    <a:pt x="538412" y="1197721"/>
                  </a:lnTo>
                  <a:lnTo>
                    <a:pt x="545404" y="1201833"/>
                  </a:lnTo>
                  <a:lnTo>
                    <a:pt x="551761" y="1205629"/>
                  </a:lnTo>
                  <a:lnTo>
                    <a:pt x="557482" y="1209741"/>
                  </a:lnTo>
                  <a:lnTo>
                    <a:pt x="563203" y="1214169"/>
                  </a:lnTo>
                  <a:lnTo>
                    <a:pt x="567970" y="1218598"/>
                  </a:lnTo>
                  <a:lnTo>
                    <a:pt x="572738" y="1222393"/>
                  </a:lnTo>
                  <a:lnTo>
                    <a:pt x="577187" y="1226821"/>
                  </a:lnTo>
                  <a:lnTo>
                    <a:pt x="581001" y="1231250"/>
                  </a:lnTo>
                  <a:lnTo>
                    <a:pt x="584180" y="1235045"/>
                  </a:lnTo>
                  <a:lnTo>
                    <a:pt x="587358" y="1239474"/>
                  </a:lnTo>
                  <a:lnTo>
                    <a:pt x="589901" y="1243586"/>
                  </a:lnTo>
                  <a:lnTo>
                    <a:pt x="592444" y="1248014"/>
                  </a:lnTo>
                  <a:lnTo>
                    <a:pt x="594668" y="1251810"/>
                  </a:lnTo>
                  <a:lnTo>
                    <a:pt x="596575" y="1255922"/>
                  </a:lnTo>
                  <a:lnTo>
                    <a:pt x="599436" y="1263513"/>
                  </a:lnTo>
                  <a:lnTo>
                    <a:pt x="601343" y="1271104"/>
                  </a:lnTo>
                  <a:lnTo>
                    <a:pt x="602296" y="1278063"/>
                  </a:lnTo>
                  <a:lnTo>
                    <a:pt x="603250" y="1284389"/>
                  </a:lnTo>
                  <a:lnTo>
                    <a:pt x="602614" y="1290399"/>
                  </a:lnTo>
                  <a:lnTo>
                    <a:pt x="602296" y="1295460"/>
                  </a:lnTo>
                  <a:lnTo>
                    <a:pt x="601979" y="1300205"/>
                  </a:lnTo>
                  <a:lnTo>
                    <a:pt x="600707" y="1306215"/>
                  </a:lnTo>
                  <a:lnTo>
                    <a:pt x="599754" y="1308429"/>
                  </a:lnTo>
                  <a:lnTo>
                    <a:pt x="599754" y="1315704"/>
                  </a:lnTo>
                  <a:lnTo>
                    <a:pt x="599436" y="1322663"/>
                  </a:lnTo>
                  <a:lnTo>
                    <a:pt x="597847" y="1329305"/>
                  </a:lnTo>
                  <a:lnTo>
                    <a:pt x="596258" y="1335315"/>
                  </a:lnTo>
                  <a:lnTo>
                    <a:pt x="593397" y="1341325"/>
                  </a:lnTo>
                  <a:lnTo>
                    <a:pt x="589901" y="1347018"/>
                  </a:lnTo>
                  <a:lnTo>
                    <a:pt x="586087" y="1352079"/>
                  </a:lnTo>
                  <a:lnTo>
                    <a:pt x="581319" y="1356824"/>
                  </a:lnTo>
                  <a:lnTo>
                    <a:pt x="575598" y="1361252"/>
                  </a:lnTo>
                  <a:lnTo>
                    <a:pt x="569877" y="1365364"/>
                  </a:lnTo>
                  <a:lnTo>
                    <a:pt x="563203" y="1369160"/>
                  </a:lnTo>
                  <a:lnTo>
                    <a:pt x="556528" y="1372639"/>
                  </a:lnTo>
                  <a:lnTo>
                    <a:pt x="548900" y="1376118"/>
                  </a:lnTo>
                  <a:lnTo>
                    <a:pt x="540636" y="1378965"/>
                  </a:lnTo>
                  <a:lnTo>
                    <a:pt x="532055" y="1381496"/>
                  </a:lnTo>
                  <a:lnTo>
                    <a:pt x="523156" y="1384026"/>
                  </a:lnTo>
                  <a:lnTo>
                    <a:pt x="513621" y="1386240"/>
                  </a:lnTo>
                  <a:lnTo>
                    <a:pt x="503768" y="1388138"/>
                  </a:lnTo>
                  <a:lnTo>
                    <a:pt x="493915" y="1389720"/>
                  </a:lnTo>
                  <a:lnTo>
                    <a:pt x="483426" y="1391301"/>
                  </a:lnTo>
                  <a:lnTo>
                    <a:pt x="472620" y="1392250"/>
                  </a:lnTo>
                  <a:lnTo>
                    <a:pt x="461496" y="1393515"/>
                  </a:lnTo>
                  <a:lnTo>
                    <a:pt x="438612" y="1394464"/>
                  </a:lnTo>
                  <a:lnTo>
                    <a:pt x="414774" y="1395413"/>
                  </a:lnTo>
                  <a:lnTo>
                    <a:pt x="390301" y="1395413"/>
                  </a:lnTo>
                  <a:lnTo>
                    <a:pt x="365510" y="1394464"/>
                  </a:lnTo>
                  <a:lnTo>
                    <a:pt x="340401" y="1393515"/>
                  </a:lnTo>
                  <a:lnTo>
                    <a:pt x="315292" y="1391617"/>
                  </a:lnTo>
                  <a:lnTo>
                    <a:pt x="290501" y="1389403"/>
                  </a:lnTo>
                  <a:lnTo>
                    <a:pt x="266027" y="1387189"/>
                  </a:lnTo>
                  <a:lnTo>
                    <a:pt x="241872" y="1384342"/>
                  </a:lnTo>
                  <a:lnTo>
                    <a:pt x="218670" y="1381496"/>
                  </a:lnTo>
                  <a:lnTo>
                    <a:pt x="196422" y="1378649"/>
                  </a:lnTo>
                  <a:lnTo>
                    <a:pt x="155103" y="1372323"/>
                  </a:lnTo>
                  <a:lnTo>
                    <a:pt x="120459" y="1366946"/>
                  </a:lnTo>
                  <a:lnTo>
                    <a:pt x="93761" y="1361885"/>
                  </a:lnTo>
                  <a:lnTo>
                    <a:pt x="70559" y="1357456"/>
                  </a:lnTo>
                  <a:lnTo>
                    <a:pt x="63249" y="1355242"/>
                  </a:lnTo>
                  <a:lnTo>
                    <a:pt x="56575" y="1352712"/>
                  </a:lnTo>
                  <a:lnTo>
                    <a:pt x="49900" y="1350181"/>
                  </a:lnTo>
                  <a:lnTo>
                    <a:pt x="44179" y="1347334"/>
                  </a:lnTo>
                  <a:lnTo>
                    <a:pt x="38776" y="1344488"/>
                  </a:lnTo>
                  <a:lnTo>
                    <a:pt x="33691" y="1341641"/>
                  </a:lnTo>
                  <a:lnTo>
                    <a:pt x="28923" y="1338162"/>
                  </a:lnTo>
                  <a:lnTo>
                    <a:pt x="24791" y="1334998"/>
                  </a:lnTo>
                  <a:lnTo>
                    <a:pt x="20659" y="1331835"/>
                  </a:lnTo>
                  <a:lnTo>
                    <a:pt x="17163" y="1328040"/>
                  </a:lnTo>
                  <a:lnTo>
                    <a:pt x="14303" y="1324560"/>
                  </a:lnTo>
                  <a:lnTo>
                    <a:pt x="11442" y="1320765"/>
                  </a:lnTo>
                  <a:lnTo>
                    <a:pt x="8899" y="1316969"/>
                  </a:lnTo>
                  <a:lnTo>
                    <a:pt x="6675" y="1313173"/>
                  </a:lnTo>
                  <a:lnTo>
                    <a:pt x="4768" y="1309378"/>
                  </a:lnTo>
                  <a:lnTo>
                    <a:pt x="3178" y="1304949"/>
                  </a:lnTo>
                  <a:lnTo>
                    <a:pt x="2225" y="1300837"/>
                  </a:lnTo>
                  <a:lnTo>
                    <a:pt x="954" y="1297042"/>
                  </a:lnTo>
                  <a:lnTo>
                    <a:pt x="318" y="1292613"/>
                  </a:lnTo>
                  <a:lnTo>
                    <a:pt x="0" y="1288185"/>
                  </a:lnTo>
                  <a:lnTo>
                    <a:pt x="0" y="1283757"/>
                  </a:lnTo>
                  <a:lnTo>
                    <a:pt x="0" y="1279328"/>
                  </a:lnTo>
                  <a:lnTo>
                    <a:pt x="636" y="1270788"/>
                  </a:lnTo>
                  <a:lnTo>
                    <a:pt x="2543" y="1261615"/>
                  </a:lnTo>
                  <a:lnTo>
                    <a:pt x="4768" y="1253075"/>
                  </a:lnTo>
                  <a:lnTo>
                    <a:pt x="7628" y="1243902"/>
                  </a:lnTo>
                  <a:lnTo>
                    <a:pt x="11442" y="1235045"/>
                  </a:lnTo>
                  <a:lnTo>
                    <a:pt x="15256" y="1226505"/>
                  </a:lnTo>
                  <a:lnTo>
                    <a:pt x="19706" y="1217965"/>
                  </a:lnTo>
                  <a:lnTo>
                    <a:pt x="24473" y="1209741"/>
                  </a:lnTo>
                  <a:lnTo>
                    <a:pt x="29241" y="1201833"/>
                  </a:lnTo>
                  <a:lnTo>
                    <a:pt x="34326" y="1194242"/>
                  </a:lnTo>
                  <a:lnTo>
                    <a:pt x="39412" y="1186967"/>
                  </a:lnTo>
                  <a:lnTo>
                    <a:pt x="49264" y="1173682"/>
                  </a:lnTo>
                  <a:lnTo>
                    <a:pt x="58164" y="1162927"/>
                  </a:lnTo>
                  <a:lnTo>
                    <a:pt x="65156" y="1155020"/>
                  </a:lnTo>
                  <a:lnTo>
                    <a:pt x="71831" y="1147745"/>
                  </a:lnTo>
                  <a:lnTo>
                    <a:pt x="99482" y="1146163"/>
                  </a:lnTo>
                  <a:lnTo>
                    <a:pt x="126498" y="1144898"/>
                  </a:lnTo>
                  <a:lnTo>
                    <a:pt x="152878" y="1143949"/>
                  </a:lnTo>
                  <a:lnTo>
                    <a:pt x="177669" y="1143316"/>
                  </a:lnTo>
                  <a:lnTo>
                    <a:pt x="201825" y="1143000"/>
                  </a:lnTo>
                  <a:close/>
                  <a:moveTo>
                    <a:pt x="1579779" y="1057275"/>
                  </a:moveTo>
                  <a:lnTo>
                    <a:pt x="1599766" y="1066483"/>
                  </a:lnTo>
                  <a:lnTo>
                    <a:pt x="1619436" y="1075055"/>
                  </a:lnTo>
                  <a:lnTo>
                    <a:pt x="1639106" y="1083628"/>
                  </a:lnTo>
                  <a:lnTo>
                    <a:pt x="1658776" y="1091565"/>
                  </a:lnTo>
                  <a:lnTo>
                    <a:pt x="1678446" y="1099503"/>
                  </a:lnTo>
                  <a:lnTo>
                    <a:pt x="1697799" y="1106805"/>
                  </a:lnTo>
                  <a:lnTo>
                    <a:pt x="1735552" y="1121093"/>
                  </a:lnTo>
                  <a:lnTo>
                    <a:pt x="1773306" y="1134110"/>
                  </a:lnTo>
                  <a:lnTo>
                    <a:pt x="1809473" y="1146175"/>
                  </a:lnTo>
                  <a:lnTo>
                    <a:pt x="1845640" y="1157923"/>
                  </a:lnTo>
                  <a:lnTo>
                    <a:pt x="1880539" y="1169353"/>
                  </a:lnTo>
                  <a:lnTo>
                    <a:pt x="1948114" y="1190308"/>
                  </a:lnTo>
                  <a:lnTo>
                    <a:pt x="1980157" y="1200468"/>
                  </a:lnTo>
                  <a:lnTo>
                    <a:pt x="2011248" y="1211263"/>
                  </a:lnTo>
                  <a:lnTo>
                    <a:pt x="2041071" y="1221740"/>
                  </a:lnTo>
                  <a:lnTo>
                    <a:pt x="2070258" y="1232535"/>
                  </a:lnTo>
                  <a:lnTo>
                    <a:pt x="2084217" y="1238568"/>
                  </a:lnTo>
                  <a:lnTo>
                    <a:pt x="2098177" y="1244283"/>
                  </a:lnTo>
                  <a:lnTo>
                    <a:pt x="2111184" y="1249998"/>
                  </a:lnTo>
                  <a:lnTo>
                    <a:pt x="2124192" y="1256665"/>
                  </a:lnTo>
                  <a:lnTo>
                    <a:pt x="2130854" y="1259840"/>
                  </a:lnTo>
                  <a:lnTo>
                    <a:pt x="2136882" y="1263650"/>
                  </a:lnTo>
                  <a:lnTo>
                    <a:pt x="2142910" y="1267778"/>
                  </a:lnTo>
                  <a:lnTo>
                    <a:pt x="2148621" y="1271905"/>
                  </a:lnTo>
                  <a:lnTo>
                    <a:pt x="2154649" y="1276668"/>
                  </a:lnTo>
                  <a:lnTo>
                    <a:pt x="2160042" y="1281430"/>
                  </a:lnTo>
                  <a:lnTo>
                    <a:pt x="2165435" y="1286828"/>
                  </a:lnTo>
                  <a:lnTo>
                    <a:pt x="2170511" y="1292543"/>
                  </a:lnTo>
                  <a:lnTo>
                    <a:pt x="2175587" y="1298258"/>
                  </a:lnTo>
                  <a:lnTo>
                    <a:pt x="2180346" y="1304290"/>
                  </a:lnTo>
                  <a:lnTo>
                    <a:pt x="2185105" y="1310640"/>
                  </a:lnTo>
                  <a:lnTo>
                    <a:pt x="2189547" y="1317308"/>
                  </a:lnTo>
                  <a:lnTo>
                    <a:pt x="2193671" y="1323975"/>
                  </a:lnTo>
                  <a:lnTo>
                    <a:pt x="2198113" y="1330960"/>
                  </a:lnTo>
                  <a:lnTo>
                    <a:pt x="2202237" y="1338263"/>
                  </a:lnTo>
                  <a:lnTo>
                    <a:pt x="2206361" y="1345565"/>
                  </a:lnTo>
                  <a:lnTo>
                    <a:pt x="2213976" y="1360805"/>
                  </a:lnTo>
                  <a:lnTo>
                    <a:pt x="2220638" y="1376998"/>
                  </a:lnTo>
                  <a:lnTo>
                    <a:pt x="2226983" y="1393508"/>
                  </a:lnTo>
                  <a:lnTo>
                    <a:pt x="2233011" y="1410018"/>
                  </a:lnTo>
                  <a:lnTo>
                    <a:pt x="2238722" y="1427480"/>
                  </a:lnTo>
                  <a:lnTo>
                    <a:pt x="2243480" y="1445260"/>
                  </a:lnTo>
                  <a:lnTo>
                    <a:pt x="2248239" y="1463040"/>
                  </a:lnTo>
                  <a:lnTo>
                    <a:pt x="2252046" y="1480820"/>
                  </a:lnTo>
                  <a:lnTo>
                    <a:pt x="2255853" y="1498600"/>
                  </a:lnTo>
                  <a:lnTo>
                    <a:pt x="2259026" y="1516063"/>
                  </a:lnTo>
                  <a:lnTo>
                    <a:pt x="2262199" y="1534160"/>
                  </a:lnTo>
                  <a:lnTo>
                    <a:pt x="2264737" y="1551305"/>
                  </a:lnTo>
                  <a:lnTo>
                    <a:pt x="2266957" y="1568133"/>
                  </a:lnTo>
                  <a:lnTo>
                    <a:pt x="2269178" y="1584643"/>
                  </a:lnTo>
                  <a:lnTo>
                    <a:pt x="2272034" y="1616075"/>
                  </a:lnTo>
                  <a:lnTo>
                    <a:pt x="2274254" y="1644333"/>
                  </a:lnTo>
                  <a:lnTo>
                    <a:pt x="2275841" y="1669098"/>
                  </a:lnTo>
                  <a:lnTo>
                    <a:pt x="2276475" y="1689735"/>
                  </a:lnTo>
                  <a:lnTo>
                    <a:pt x="2276475" y="1704975"/>
                  </a:lnTo>
                  <a:lnTo>
                    <a:pt x="2276475" y="1708150"/>
                  </a:lnTo>
                  <a:lnTo>
                    <a:pt x="2275841" y="1711008"/>
                  </a:lnTo>
                  <a:lnTo>
                    <a:pt x="2274889" y="1714500"/>
                  </a:lnTo>
                  <a:lnTo>
                    <a:pt x="2273620" y="1717675"/>
                  </a:lnTo>
                  <a:lnTo>
                    <a:pt x="2271716" y="1720850"/>
                  </a:lnTo>
                  <a:lnTo>
                    <a:pt x="2269496" y="1724343"/>
                  </a:lnTo>
                  <a:lnTo>
                    <a:pt x="2266957" y="1727518"/>
                  </a:lnTo>
                  <a:lnTo>
                    <a:pt x="2264102" y="1730693"/>
                  </a:lnTo>
                  <a:lnTo>
                    <a:pt x="2260930" y="1734185"/>
                  </a:lnTo>
                  <a:lnTo>
                    <a:pt x="2256805" y="1737360"/>
                  </a:lnTo>
                  <a:lnTo>
                    <a:pt x="2252681" y="1740535"/>
                  </a:lnTo>
                  <a:lnTo>
                    <a:pt x="2248557" y="1744028"/>
                  </a:lnTo>
                  <a:lnTo>
                    <a:pt x="2243480" y="1747203"/>
                  </a:lnTo>
                  <a:lnTo>
                    <a:pt x="2237770" y="1750378"/>
                  </a:lnTo>
                  <a:lnTo>
                    <a:pt x="2226349" y="1757045"/>
                  </a:lnTo>
                  <a:lnTo>
                    <a:pt x="2212707" y="1763713"/>
                  </a:lnTo>
                  <a:lnTo>
                    <a:pt x="2197795" y="1770063"/>
                  </a:lnTo>
                  <a:lnTo>
                    <a:pt x="2180981" y="1776413"/>
                  </a:lnTo>
                  <a:lnTo>
                    <a:pt x="2162580" y="1782445"/>
                  </a:lnTo>
                  <a:lnTo>
                    <a:pt x="2142910" y="1788795"/>
                  </a:lnTo>
                  <a:lnTo>
                    <a:pt x="2121019" y="1794828"/>
                  </a:lnTo>
                  <a:lnTo>
                    <a:pt x="2098177" y="1800860"/>
                  </a:lnTo>
                  <a:lnTo>
                    <a:pt x="2073431" y="1806258"/>
                  </a:lnTo>
                  <a:lnTo>
                    <a:pt x="2046781" y="1811655"/>
                  </a:lnTo>
                  <a:lnTo>
                    <a:pt x="2018545" y="1817053"/>
                  </a:lnTo>
                  <a:lnTo>
                    <a:pt x="1988723" y="1821815"/>
                  </a:lnTo>
                  <a:lnTo>
                    <a:pt x="1956997" y="1826578"/>
                  </a:lnTo>
                  <a:lnTo>
                    <a:pt x="1924003" y="1831340"/>
                  </a:lnTo>
                  <a:lnTo>
                    <a:pt x="1889422" y="1835468"/>
                  </a:lnTo>
                  <a:lnTo>
                    <a:pt x="1852937" y="1839278"/>
                  </a:lnTo>
                  <a:lnTo>
                    <a:pt x="1814549" y="1843088"/>
                  </a:lnTo>
                  <a:lnTo>
                    <a:pt x="1774892" y="1845945"/>
                  </a:lnTo>
                  <a:lnTo>
                    <a:pt x="1733014" y="1848803"/>
                  </a:lnTo>
                  <a:lnTo>
                    <a:pt x="1690184" y="1851343"/>
                  </a:lnTo>
                  <a:lnTo>
                    <a:pt x="1645134" y="1853565"/>
                  </a:lnTo>
                  <a:lnTo>
                    <a:pt x="1598497" y="1855153"/>
                  </a:lnTo>
                  <a:lnTo>
                    <a:pt x="1549957" y="1856105"/>
                  </a:lnTo>
                  <a:lnTo>
                    <a:pt x="1500148" y="1857058"/>
                  </a:lnTo>
                  <a:lnTo>
                    <a:pt x="1447800" y="1857375"/>
                  </a:lnTo>
                  <a:lnTo>
                    <a:pt x="1579779" y="1057275"/>
                  </a:lnTo>
                  <a:close/>
                  <a:moveTo>
                    <a:pt x="336233" y="835025"/>
                  </a:moveTo>
                  <a:lnTo>
                    <a:pt x="351772" y="835025"/>
                  </a:lnTo>
                  <a:lnTo>
                    <a:pt x="366678" y="835342"/>
                  </a:lnTo>
                  <a:lnTo>
                    <a:pt x="380632" y="835975"/>
                  </a:lnTo>
                  <a:lnTo>
                    <a:pt x="394269" y="837242"/>
                  </a:lnTo>
                  <a:lnTo>
                    <a:pt x="407272" y="838826"/>
                  </a:lnTo>
                  <a:lnTo>
                    <a:pt x="419957" y="840410"/>
                  </a:lnTo>
                  <a:lnTo>
                    <a:pt x="432008" y="842628"/>
                  </a:lnTo>
                  <a:lnTo>
                    <a:pt x="443742" y="844845"/>
                  </a:lnTo>
                  <a:lnTo>
                    <a:pt x="454525" y="847380"/>
                  </a:lnTo>
                  <a:lnTo>
                    <a:pt x="465307" y="850231"/>
                  </a:lnTo>
                  <a:lnTo>
                    <a:pt x="475456" y="853716"/>
                  </a:lnTo>
                  <a:lnTo>
                    <a:pt x="484970" y="856884"/>
                  </a:lnTo>
                  <a:lnTo>
                    <a:pt x="493850" y="860368"/>
                  </a:lnTo>
                  <a:lnTo>
                    <a:pt x="502729" y="864170"/>
                  </a:lnTo>
                  <a:lnTo>
                    <a:pt x="510975" y="868288"/>
                  </a:lnTo>
                  <a:lnTo>
                    <a:pt x="518903" y="872090"/>
                  </a:lnTo>
                  <a:lnTo>
                    <a:pt x="526515" y="876525"/>
                  </a:lnTo>
                  <a:lnTo>
                    <a:pt x="533175" y="880960"/>
                  </a:lnTo>
                  <a:lnTo>
                    <a:pt x="539834" y="885712"/>
                  </a:lnTo>
                  <a:lnTo>
                    <a:pt x="546177" y="889830"/>
                  </a:lnTo>
                  <a:lnTo>
                    <a:pt x="552203" y="894582"/>
                  </a:lnTo>
                  <a:lnTo>
                    <a:pt x="557594" y="899651"/>
                  </a:lnTo>
                  <a:lnTo>
                    <a:pt x="562668" y="904402"/>
                  </a:lnTo>
                  <a:lnTo>
                    <a:pt x="567425" y="909471"/>
                  </a:lnTo>
                  <a:lnTo>
                    <a:pt x="571865" y="914540"/>
                  </a:lnTo>
                  <a:lnTo>
                    <a:pt x="576305" y="919292"/>
                  </a:lnTo>
                  <a:lnTo>
                    <a:pt x="580428" y="924360"/>
                  </a:lnTo>
                  <a:lnTo>
                    <a:pt x="583916" y="929429"/>
                  </a:lnTo>
                  <a:lnTo>
                    <a:pt x="587088" y="934815"/>
                  </a:lnTo>
                  <a:lnTo>
                    <a:pt x="593113" y="944635"/>
                  </a:lnTo>
                  <a:lnTo>
                    <a:pt x="597870" y="954456"/>
                  </a:lnTo>
                  <a:lnTo>
                    <a:pt x="601676" y="963326"/>
                  </a:lnTo>
                  <a:lnTo>
                    <a:pt x="605165" y="972513"/>
                  </a:lnTo>
                  <a:lnTo>
                    <a:pt x="607067" y="980433"/>
                  </a:lnTo>
                  <a:lnTo>
                    <a:pt x="608970" y="988036"/>
                  </a:lnTo>
                  <a:lnTo>
                    <a:pt x="610556" y="994688"/>
                  </a:lnTo>
                  <a:lnTo>
                    <a:pt x="611190" y="1000391"/>
                  </a:lnTo>
                  <a:lnTo>
                    <a:pt x="612459" y="1008627"/>
                  </a:lnTo>
                  <a:lnTo>
                    <a:pt x="612459" y="1011478"/>
                  </a:lnTo>
                  <a:lnTo>
                    <a:pt x="612776" y="1020349"/>
                  </a:lnTo>
                  <a:lnTo>
                    <a:pt x="611824" y="1029219"/>
                  </a:lnTo>
                  <a:lnTo>
                    <a:pt x="610873" y="1037139"/>
                  </a:lnTo>
                  <a:lnTo>
                    <a:pt x="608970" y="1044742"/>
                  </a:lnTo>
                  <a:lnTo>
                    <a:pt x="606433" y="1052028"/>
                  </a:lnTo>
                  <a:lnTo>
                    <a:pt x="603262" y="1058998"/>
                  </a:lnTo>
                  <a:lnTo>
                    <a:pt x="599456" y="1065333"/>
                  </a:lnTo>
                  <a:lnTo>
                    <a:pt x="595333" y="1071352"/>
                  </a:lnTo>
                  <a:lnTo>
                    <a:pt x="590259" y="1076738"/>
                  </a:lnTo>
                  <a:lnTo>
                    <a:pt x="584551" y="1081807"/>
                  </a:lnTo>
                  <a:lnTo>
                    <a:pt x="578842" y="1086558"/>
                  </a:lnTo>
                  <a:lnTo>
                    <a:pt x="572182" y="1090994"/>
                  </a:lnTo>
                  <a:lnTo>
                    <a:pt x="565205" y="1095112"/>
                  </a:lnTo>
                  <a:lnTo>
                    <a:pt x="558228" y="1098597"/>
                  </a:lnTo>
                  <a:lnTo>
                    <a:pt x="549983" y="1102081"/>
                  </a:lnTo>
                  <a:lnTo>
                    <a:pt x="541737" y="1105249"/>
                  </a:lnTo>
                  <a:lnTo>
                    <a:pt x="533175" y="1107784"/>
                  </a:lnTo>
                  <a:lnTo>
                    <a:pt x="524295" y="1110001"/>
                  </a:lnTo>
                  <a:lnTo>
                    <a:pt x="514781" y="1112219"/>
                  </a:lnTo>
                  <a:lnTo>
                    <a:pt x="505267" y="1113803"/>
                  </a:lnTo>
                  <a:lnTo>
                    <a:pt x="495435" y="1115387"/>
                  </a:lnTo>
                  <a:lnTo>
                    <a:pt x="485287" y="1116337"/>
                  </a:lnTo>
                  <a:lnTo>
                    <a:pt x="474821" y="1117604"/>
                  </a:lnTo>
                  <a:lnTo>
                    <a:pt x="464039" y="1118238"/>
                  </a:lnTo>
                  <a:lnTo>
                    <a:pt x="453256" y="1118555"/>
                  </a:lnTo>
                  <a:lnTo>
                    <a:pt x="442156" y="1119188"/>
                  </a:lnTo>
                  <a:lnTo>
                    <a:pt x="419640" y="1119188"/>
                  </a:lnTo>
                  <a:lnTo>
                    <a:pt x="396806" y="1118238"/>
                  </a:lnTo>
                  <a:lnTo>
                    <a:pt x="373972" y="1116337"/>
                  </a:lnTo>
                  <a:lnTo>
                    <a:pt x="350504" y="1114753"/>
                  </a:lnTo>
                  <a:lnTo>
                    <a:pt x="327670" y="1111902"/>
                  </a:lnTo>
                  <a:lnTo>
                    <a:pt x="305153" y="1108734"/>
                  </a:lnTo>
                  <a:lnTo>
                    <a:pt x="282954" y="1105566"/>
                  </a:lnTo>
                  <a:lnTo>
                    <a:pt x="261389" y="1102081"/>
                  </a:lnTo>
                  <a:lnTo>
                    <a:pt x="240457" y="1098280"/>
                  </a:lnTo>
                  <a:lnTo>
                    <a:pt x="221429" y="1094162"/>
                  </a:lnTo>
                  <a:lnTo>
                    <a:pt x="203035" y="1090677"/>
                  </a:lnTo>
                  <a:lnTo>
                    <a:pt x="171005" y="1083707"/>
                  </a:lnTo>
                  <a:lnTo>
                    <a:pt x="146585" y="1077688"/>
                  </a:lnTo>
                  <a:lnTo>
                    <a:pt x="125337" y="1071986"/>
                  </a:lnTo>
                  <a:lnTo>
                    <a:pt x="118360" y="1069135"/>
                  </a:lnTo>
                  <a:lnTo>
                    <a:pt x="111700" y="1066284"/>
                  </a:lnTo>
                  <a:lnTo>
                    <a:pt x="105992" y="1063433"/>
                  </a:lnTo>
                  <a:lnTo>
                    <a:pt x="100600" y="1060265"/>
                  </a:lnTo>
                  <a:lnTo>
                    <a:pt x="95209" y="1057097"/>
                  </a:lnTo>
                  <a:lnTo>
                    <a:pt x="90135" y="1053612"/>
                  </a:lnTo>
                  <a:lnTo>
                    <a:pt x="86012" y="1050444"/>
                  </a:lnTo>
                  <a:lnTo>
                    <a:pt x="81889" y="1046642"/>
                  </a:lnTo>
                  <a:lnTo>
                    <a:pt x="78401" y="1043158"/>
                  </a:lnTo>
                  <a:lnTo>
                    <a:pt x="74912" y="1039039"/>
                  </a:lnTo>
                  <a:lnTo>
                    <a:pt x="72058" y="1035555"/>
                  </a:lnTo>
                  <a:lnTo>
                    <a:pt x="69521" y="1031436"/>
                  </a:lnTo>
                  <a:lnTo>
                    <a:pt x="66984" y="1027318"/>
                  </a:lnTo>
                  <a:lnTo>
                    <a:pt x="65081" y="1023516"/>
                  </a:lnTo>
                  <a:lnTo>
                    <a:pt x="63178" y="1019398"/>
                  </a:lnTo>
                  <a:lnTo>
                    <a:pt x="61910" y="1015280"/>
                  </a:lnTo>
                  <a:lnTo>
                    <a:pt x="60641" y="1011162"/>
                  </a:lnTo>
                  <a:lnTo>
                    <a:pt x="59690" y="1006726"/>
                  </a:lnTo>
                  <a:lnTo>
                    <a:pt x="59055" y="1002608"/>
                  </a:lnTo>
                  <a:lnTo>
                    <a:pt x="58738" y="998173"/>
                  </a:lnTo>
                  <a:lnTo>
                    <a:pt x="58738" y="994055"/>
                  </a:lnTo>
                  <a:lnTo>
                    <a:pt x="58738" y="989620"/>
                  </a:lnTo>
                  <a:lnTo>
                    <a:pt x="59372" y="980749"/>
                  </a:lnTo>
                  <a:lnTo>
                    <a:pt x="60641" y="972196"/>
                  </a:lnTo>
                  <a:lnTo>
                    <a:pt x="62544" y="963326"/>
                  </a:lnTo>
                  <a:lnTo>
                    <a:pt x="65398" y="955089"/>
                  </a:lnTo>
                  <a:lnTo>
                    <a:pt x="68887" y="946219"/>
                  </a:lnTo>
                  <a:lnTo>
                    <a:pt x="72375" y="937982"/>
                  </a:lnTo>
                  <a:lnTo>
                    <a:pt x="76815" y="930063"/>
                  </a:lnTo>
                  <a:lnTo>
                    <a:pt x="80938" y="921826"/>
                  </a:lnTo>
                  <a:lnTo>
                    <a:pt x="85378" y="914540"/>
                  </a:lnTo>
                  <a:lnTo>
                    <a:pt x="90135" y="907254"/>
                  </a:lnTo>
                  <a:lnTo>
                    <a:pt x="94892" y="900601"/>
                  </a:lnTo>
                  <a:lnTo>
                    <a:pt x="104089" y="888563"/>
                  </a:lnTo>
                  <a:lnTo>
                    <a:pt x="112017" y="878425"/>
                  </a:lnTo>
                  <a:lnTo>
                    <a:pt x="118994" y="870189"/>
                  </a:lnTo>
                  <a:lnTo>
                    <a:pt x="125337" y="863853"/>
                  </a:lnTo>
                  <a:lnTo>
                    <a:pt x="147854" y="858784"/>
                  </a:lnTo>
                  <a:lnTo>
                    <a:pt x="169736" y="854349"/>
                  </a:lnTo>
                  <a:lnTo>
                    <a:pt x="190667" y="850231"/>
                  </a:lnTo>
                  <a:lnTo>
                    <a:pt x="211281" y="846746"/>
                  </a:lnTo>
                  <a:lnTo>
                    <a:pt x="230943" y="843895"/>
                  </a:lnTo>
                  <a:lnTo>
                    <a:pt x="249972" y="841361"/>
                  </a:lnTo>
                  <a:lnTo>
                    <a:pt x="268683" y="839143"/>
                  </a:lnTo>
                  <a:lnTo>
                    <a:pt x="286442" y="837242"/>
                  </a:lnTo>
                  <a:lnTo>
                    <a:pt x="303568" y="835975"/>
                  </a:lnTo>
                  <a:lnTo>
                    <a:pt x="320376" y="835342"/>
                  </a:lnTo>
                  <a:lnTo>
                    <a:pt x="336233" y="835025"/>
                  </a:lnTo>
                  <a:close/>
                  <a:moveTo>
                    <a:pt x="527395" y="122237"/>
                  </a:moveTo>
                  <a:lnTo>
                    <a:pt x="536934" y="122237"/>
                  </a:lnTo>
                  <a:lnTo>
                    <a:pt x="546792" y="122872"/>
                  </a:lnTo>
                  <a:lnTo>
                    <a:pt x="556649" y="123824"/>
                  </a:lnTo>
                  <a:lnTo>
                    <a:pt x="567143" y="125411"/>
                  </a:lnTo>
                  <a:lnTo>
                    <a:pt x="577318" y="127632"/>
                  </a:lnTo>
                  <a:lnTo>
                    <a:pt x="588129" y="130806"/>
                  </a:lnTo>
                  <a:lnTo>
                    <a:pt x="598623" y="134615"/>
                  </a:lnTo>
                  <a:lnTo>
                    <a:pt x="603711" y="136519"/>
                  </a:lnTo>
                  <a:lnTo>
                    <a:pt x="608798" y="139376"/>
                  </a:lnTo>
                  <a:lnTo>
                    <a:pt x="614204" y="141915"/>
                  </a:lnTo>
                  <a:lnTo>
                    <a:pt x="618974" y="144771"/>
                  </a:lnTo>
                  <a:lnTo>
                    <a:pt x="624061" y="147945"/>
                  </a:lnTo>
                  <a:lnTo>
                    <a:pt x="629149" y="151754"/>
                  </a:lnTo>
                  <a:lnTo>
                    <a:pt x="633919" y="155245"/>
                  </a:lnTo>
                  <a:lnTo>
                    <a:pt x="638689" y="159371"/>
                  </a:lnTo>
                  <a:lnTo>
                    <a:pt x="643140" y="163497"/>
                  </a:lnTo>
                  <a:lnTo>
                    <a:pt x="647910" y="167941"/>
                  </a:lnTo>
                  <a:lnTo>
                    <a:pt x="652362" y="173019"/>
                  </a:lnTo>
                  <a:lnTo>
                    <a:pt x="656178" y="178097"/>
                  </a:lnTo>
                  <a:lnTo>
                    <a:pt x="660311" y="183810"/>
                  </a:lnTo>
                  <a:lnTo>
                    <a:pt x="664445" y="189523"/>
                  </a:lnTo>
                  <a:lnTo>
                    <a:pt x="667943" y="196188"/>
                  </a:lnTo>
                  <a:lnTo>
                    <a:pt x="671759" y="202536"/>
                  </a:lnTo>
                  <a:lnTo>
                    <a:pt x="674938" y="209518"/>
                  </a:lnTo>
                  <a:lnTo>
                    <a:pt x="677800" y="216818"/>
                  </a:lnTo>
                  <a:lnTo>
                    <a:pt x="680662" y="224436"/>
                  </a:lnTo>
                  <a:lnTo>
                    <a:pt x="683524" y="232370"/>
                  </a:lnTo>
                  <a:lnTo>
                    <a:pt x="685750" y="241257"/>
                  </a:lnTo>
                  <a:lnTo>
                    <a:pt x="687976" y="249827"/>
                  </a:lnTo>
                  <a:lnTo>
                    <a:pt x="689884" y="259348"/>
                  </a:lnTo>
                  <a:lnTo>
                    <a:pt x="691791" y="268870"/>
                  </a:lnTo>
                  <a:lnTo>
                    <a:pt x="692745" y="279026"/>
                  </a:lnTo>
                  <a:lnTo>
                    <a:pt x="694017" y="290135"/>
                  </a:lnTo>
                  <a:lnTo>
                    <a:pt x="694653" y="300926"/>
                  </a:lnTo>
                  <a:lnTo>
                    <a:pt x="694971" y="312669"/>
                  </a:lnTo>
                  <a:lnTo>
                    <a:pt x="695289" y="324730"/>
                  </a:lnTo>
                  <a:lnTo>
                    <a:pt x="694971" y="337108"/>
                  </a:lnTo>
                  <a:lnTo>
                    <a:pt x="694335" y="371703"/>
                  </a:lnTo>
                  <a:lnTo>
                    <a:pt x="694335" y="404712"/>
                  </a:lnTo>
                  <a:lnTo>
                    <a:pt x="694971" y="436450"/>
                  </a:lnTo>
                  <a:lnTo>
                    <a:pt x="695925" y="467237"/>
                  </a:lnTo>
                  <a:lnTo>
                    <a:pt x="697833" y="496119"/>
                  </a:lnTo>
                  <a:lnTo>
                    <a:pt x="700377" y="524367"/>
                  </a:lnTo>
                  <a:lnTo>
                    <a:pt x="703239" y="551027"/>
                  </a:lnTo>
                  <a:lnTo>
                    <a:pt x="707055" y="576418"/>
                  </a:lnTo>
                  <a:lnTo>
                    <a:pt x="710870" y="600857"/>
                  </a:lnTo>
                  <a:lnTo>
                    <a:pt x="715322" y="623709"/>
                  </a:lnTo>
                  <a:lnTo>
                    <a:pt x="720092" y="645926"/>
                  </a:lnTo>
                  <a:lnTo>
                    <a:pt x="725180" y="667191"/>
                  </a:lnTo>
                  <a:lnTo>
                    <a:pt x="730585" y="686869"/>
                  </a:lnTo>
                  <a:lnTo>
                    <a:pt x="736627" y="705595"/>
                  </a:lnTo>
                  <a:lnTo>
                    <a:pt x="742351" y="724003"/>
                  </a:lnTo>
                  <a:lnTo>
                    <a:pt x="748710" y="740825"/>
                  </a:lnTo>
                  <a:lnTo>
                    <a:pt x="755070" y="756694"/>
                  </a:lnTo>
                  <a:lnTo>
                    <a:pt x="761747" y="771929"/>
                  </a:lnTo>
                  <a:lnTo>
                    <a:pt x="768425" y="786529"/>
                  </a:lnTo>
                  <a:lnTo>
                    <a:pt x="775421" y="800176"/>
                  </a:lnTo>
                  <a:lnTo>
                    <a:pt x="781780" y="812872"/>
                  </a:lnTo>
                  <a:lnTo>
                    <a:pt x="788776" y="824933"/>
                  </a:lnTo>
                  <a:lnTo>
                    <a:pt x="795454" y="836041"/>
                  </a:lnTo>
                  <a:lnTo>
                    <a:pt x="802131" y="846832"/>
                  </a:lnTo>
                  <a:lnTo>
                    <a:pt x="808809" y="856671"/>
                  </a:lnTo>
                  <a:lnTo>
                    <a:pt x="815168" y="865876"/>
                  </a:lnTo>
                  <a:lnTo>
                    <a:pt x="827570" y="882697"/>
                  </a:lnTo>
                  <a:lnTo>
                    <a:pt x="838699" y="897614"/>
                  </a:lnTo>
                  <a:lnTo>
                    <a:pt x="848874" y="910945"/>
                  </a:lnTo>
                  <a:lnTo>
                    <a:pt x="857142" y="921418"/>
                  </a:lnTo>
                  <a:lnTo>
                    <a:pt x="864774" y="932210"/>
                  </a:lnTo>
                  <a:lnTo>
                    <a:pt x="872087" y="943953"/>
                  </a:lnTo>
                  <a:lnTo>
                    <a:pt x="879401" y="956331"/>
                  </a:lnTo>
                  <a:lnTo>
                    <a:pt x="886396" y="969027"/>
                  </a:lnTo>
                  <a:lnTo>
                    <a:pt x="892756" y="982674"/>
                  </a:lnTo>
                  <a:lnTo>
                    <a:pt x="899116" y="997274"/>
                  </a:lnTo>
                  <a:lnTo>
                    <a:pt x="904839" y="1012509"/>
                  </a:lnTo>
                  <a:lnTo>
                    <a:pt x="909927" y="1029013"/>
                  </a:lnTo>
                  <a:lnTo>
                    <a:pt x="914697" y="1046469"/>
                  </a:lnTo>
                  <a:lnTo>
                    <a:pt x="918830" y="1064878"/>
                  </a:lnTo>
                  <a:lnTo>
                    <a:pt x="922010" y="1084556"/>
                  </a:lnTo>
                  <a:lnTo>
                    <a:pt x="923600" y="1095030"/>
                  </a:lnTo>
                  <a:lnTo>
                    <a:pt x="924872" y="1105821"/>
                  </a:lnTo>
                  <a:lnTo>
                    <a:pt x="926144" y="1116612"/>
                  </a:lnTo>
                  <a:lnTo>
                    <a:pt x="926780" y="1128355"/>
                  </a:lnTo>
                  <a:lnTo>
                    <a:pt x="927416" y="1140099"/>
                  </a:lnTo>
                  <a:lnTo>
                    <a:pt x="928370" y="1152159"/>
                  </a:lnTo>
                  <a:lnTo>
                    <a:pt x="928688" y="1177550"/>
                  </a:lnTo>
                  <a:lnTo>
                    <a:pt x="928688" y="1185803"/>
                  </a:lnTo>
                  <a:lnTo>
                    <a:pt x="927734" y="1194689"/>
                  </a:lnTo>
                  <a:lnTo>
                    <a:pt x="927098" y="1203259"/>
                  </a:lnTo>
                  <a:lnTo>
                    <a:pt x="926144" y="1211828"/>
                  </a:lnTo>
                  <a:lnTo>
                    <a:pt x="924554" y="1220398"/>
                  </a:lnTo>
                  <a:lnTo>
                    <a:pt x="922646" y="1229285"/>
                  </a:lnTo>
                  <a:lnTo>
                    <a:pt x="918830" y="1247058"/>
                  </a:lnTo>
                  <a:lnTo>
                    <a:pt x="913743" y="1265149"/>
                  </a:lnTo>
                  <a:lnTo>
                    <a:pt x="908655" y="1284193"/>
                  </a:lnTo>
                  <a:lnTo>
                    <a:pt x="896890" y="1324818"/>
                  </a:lnTo>
                  <a:lnTo>
                    <a:pt x="890848" y="1346083"/>
                  </a:lnTo>
                  <a:lnTo>
                    <a:pt x="885442" y="1369252"/>
                  </a:lnTo>
                  <a:lnTo>
                    <a:pt x="882899" y="1380678"/>
                  </a:lnTo>
                  <a:lnTo>
                    <a:pt x="880355" y="1393057"/>
                  </a:lnTo>
                  <a:lnTo>
                    <a:pt x="878129" y="1406069"/>
                  </a:lnTo>
                  <a:lnTo>
                    <a:pt x="875903" y="1419082"/>
                  </a:lnTo>
                  <a:lnTo>
                    <a:pt x="874313" y="1432413"/>
                  </a:lnTo>
                  <a:lnTo>
                    <a:pt x="872723" y="1446378"/>
                  </a:lnTo>
                  <a:lnTo>
                    <a:pt x="871133" y="1460660"/>
                  </a:lnTo>
                  <a:lnTo>
                    <a:pt x="870179" y="1475577"/>
                  </a:lnTo>
                  <a:lnTo>
                    <a:pt x="869543" y="1490494"/>
                  </a:lnTo>
                  <a:lnTo>
                    <a:pt x="869225" y="1506364"/>
                  </a:lnTo>
                  <a:lnTo>
                    <a:pt x="868589" y="1522868"/>
                  </a:lnTo>
                  <a:lnTo>
                    <a:pt x="869225" y="1539690"/>
                  </a:lnTo>
                  <a:lnTo>
                    <a:pt x="869543" y="1553020"/>
                  </a:lnTo>
                  <a:lnTo>
                    <a:pt x="869543" y="1566350"/>
                  </a:lnTo>
                  <a:lnTo>
                    <a:pt x="869225" y="1579046"/>
                  </a:lnTo>
                  <a:lnTo>
                    <a:pt x="868589" y="1591424"/>
                  </a:lnTo>
                  <a:lnTo>
                    <a:pt x="867953" y="1603484"/>
                  </a:lnTo>
                  <a:lnTo>
                    <a:pt x="866999" y="1615545"/>
                  </a:lnTo>
                  <a:lnTo>
                    <a:pt x="865728" y="1626654"/>
                  </a:lnTo>
                  <a:lnTo>
                    <a:pt x="864456" y="1638080"/>
                  </a:lnTo>
                  <a:lnTo>
                    <a:pt x="862866" y="1648871"/>
                  </a:lnTo>
                  <a:lnTo>
                    <a:pt x="860640" y="1659345"/>
                  </a:lnTo>
                  <a:lnTo>
                    <a:pt x="858732" y="1670136"/>
                  </a:lnTo>
                  <a:lnTo>
                    <a:pt x="856824" y="1679975"/>
                  </a:lnTo>
                  <a:lnTo>
                    <a:pt x="853962" y="1689814"/>
                  </a:lnTo>
                  <a:lnTo>
                    <a:pt x="851418" y="1699335"/>
                  </a:lnTo>
                  <a:lnTo>
                    <a:pt x="848556" y="1708540"/>
                  </a:lnTo>
                  <a:lnTo>
                    <a:pt x="846013" y="1717427"/>
                  </a:lnTo>
                  <a:lnTo>
                    <a:pt x="842833" y="1726313"/>
                  </a:lnTo>
                  <a:lnTo>
                    <a:pt x="839653" y="1734565"/>
                  </a:lnTo>
                  <a:lnTo>
                    <a:pt x="832975" y="1750435"/>
                  </a:lnTo>
                  <a:lnTo>
                    <a:pt x="825662" y="1765352"/>
                  </a:lnTo>
                  <a:lnTo>
                    <a:pt x="818348" y="1779634"/>
                  </a:lnTo>
                  <a:lnTo>
                    <a:pt x="810399" y="1792965"/>
                  </a:lnTo>
                  <a:lnTo>
                    <a:pt x="802131" y="1804708"/>
                  </a:lnTo>
                  <a:lnTo>
                    <a:pt x="793864" y="1816134"/>
                  </a:lnTo>
                  <a:lnTo>
                    <a:pt x="785596" y="1826290"/>
                  </a:lnTo>
                  <a:lnTo>
                    <a:pt x="777011" y="1835812"/>
                  </a:lnTo>
                  <a:lnTo>
                    <a:pt x="769061" y="1844699"/>
                  </a:lnTo>
                  <a:lnTo>
                    <a:pt x="760794" y="1852634"/>
                  </a:lnTo>
                  <a:lnTo>
                    <a:pt x="752526" y="1859616"/>
                  </a:lnTo>
                  <a:lnTo>
                    <a:pt x="744894" y="1865964"/>
                  </a:lnTo>
                  <a:lnTo>
                    <a:pt x="737263" y="1871359"/>
                  </a:lnTo>
                  <a:lnTo>
                    <a:pt x="730267" y="1876755"/>
                  </a:lnTo>
                  <a:lnTo>
                    <a:pt x="723908" y="1880881"/>
                  </a:lnTo>
                  <a:lnTo>
                    <a:pt x="717548" y="1884690"/>
                  </a:lnTo>
                  <a:lnTo>
                    <a:pt x="712142" y="1887864"/>
                  </a:lnTo>
                  <a:lnTo>
                    <a:pt x="702921" y="1892624"/>
                  </a:lnTo>
                  <a:lnTo>
                    <a:pt x="697197" y="1895163"/>
                  </a:lnTo>
                  <a:lnTo>
                    <a:pt x="694971" y="1895798"/>
                  </a:lnTo>
                  <a:lnTo>
                    <a:pt x="684160" y="1898020"/>
                  </a:lnTo>
                  <a:lnTo>
                    <a:pt x="672395" y="1899924"/>
                  </a:lnTo>
                  <a:lnTo>
                    <a:pt x="648228" y="1903733"/>
                  </a:lnTo>
                  <a:lnTo>
                    <a:pt x="624379" y="1906589"/>
                  </a:lnTo>
                  <a:lnTo>
                    <a:pt x="602121" y="1909129"/>
                  </a:lnTo>
                  <a:lnTo>
                    <a:pt x="582406" y="1910715"/>
                  </a:lnTo>
                  <a:lnTo>
                    <a:pt x="566825" y="1911985"/>
                  </a:lnTo>
                  <a:lnTo>
                    <a:pt x="552833" y="1912937"/>
                  </a:lnTo>
                  <a:lnTo>
                    <a:pt x="562055" y="1906272"/>
                  </a:lnTo>
                  <a:lnTo>
                    <a:pt x="570640" y="1899290"/>
                  </a:lnTo>
                  <a:lnTo>
                    <a:pt x="577318" y="1892307"/>
                  </a:lnTo>
                  <a:lnTo>
                    <a:pt x="583996" y="1885642"/>
                  </a:lnTo>
                  <a:lnTo>
                    <a:pt x="589401" y="1879612"/>
                  </a:lnTo>
                  <a:lnTo>
                    <a:pt x="593853" y="1872946"/>
                  </a:lnTo>
                  <a:lnTo>
                    <a:pt x="597987" y="1866916"/>
                  </a:lnTo>
                  <a:lnTo>
                    <a:pt x="601167" y="1860568"/>
                  </a:lnTo>
                  <a:lnTo>
                    <a:pt x="603711" y="1854538"/>
                  </a:lnTo>
                  <a:lnTo>
                    <a:pt x="605936" y="1848508"/>
                  </a:lnTo>
                  <a:lnTo>
                    <a:pt x="607208" y="1842795"/>
                  </a:lnTo>
                  <a:lnTo>
                    <a:pt x="608480" y="1836764"/>
                  </a:lnTo>
                  <a:lnTo>
                    <a:pt x="609116" y="1831051"/>
                  </a:lnTo>
                  <a:lnTo>
                    <a:pt x="609116" y="1825656"/>
                  </a:lnTo>
                  <a:lnTo>
                    <a:pt x="609116" y="1820260"/>
                  </a:lnTo>
                  <a:lnTo>
                    <a:pt x="608798" y="1814547"/>
                  </a:lnTo>
                  <a:lnTo>
                    <a:pt x="607844" y="1803756"/>
                  </a:lnTo>
                  <a:lnTo>
                    <a:pt x="605936" y="1793282"/>
                  </a:lnTo>
                  <a:lnTo>
                    <a:pt x="604346" y="1783126"/>
                  </a:lnTo>
                  <a:lnTo>
                    <a:pt x="603075" y="1772652"/>
                  </a:lnTo>
                  <a:lnTo>
                    <a:pt x="602757" y="1767574"/>
                  </a:lnTo>
                  <a:lnTo>
                    <a:pt x="602757" y="1762813"/>
                  </a:lnTo>
                  <a:lnTo>
                    <a:pt x="603075" y="1757735"/>
                  </a:lnTo>
                  <a:lnTo>
                    <a:pt x="603393" y="1752974"/>
                  </a:lnTo>
                  <a:lnTo>
                    <a:pt x="604346" y="1747896"/>
                  </a:lnTo>
                  <a:lnTo>
                    <a:pt x="605936" y="1743135"/>
                  </a:lnTo>
                  <a:lnTo>
                    <a:pt x="608162" y="1738057"/>
                  </a:lnTo>
                  <a:lnTo>
                    <a:pt x="610706" y="1733296"/>
                  </a:lnTo>
                  <a:lnTo>
                    <a:pt x="615794" y="1725044"/>
                  </a:lnTo>
                  <a:lnTo>
                    <a:pt x="621200" y="1717109"/>
                  </a:lnTo>
                  <a:lnTo>
                    <a:pt x="626923" y="1709809"/>
                  </a:lnTo>
                  <a:lnTo>
                    <a:pt x="632965" y="1702509"/>
                  </a:lnTo>
                  <a:lnTo>
                    <a:pt x="644730" y="1688862"/>
                  </a:lnTo>
                  <a:lnTo>
                    <a:pt x="655542" y="1676484"/>
                  </a:lnTo>
                  <a:lnTo>
                    <a:pt x="666035" y="1664105"/>
                  </a:lnTo>
                  <a:lnTo>
                    <a:pt x="670805" y="1658392"/>
                  </a:lnTo>
                  <a:lnTo>
                    <a:pt x="674938" y="1652045"/>
                  </a:lnTo>
                  <a:lnTo>
                    <a:pt x="678754" y="1646014"/>
                  </a:lnTo>
                  <a:lnTo>
                    <a:pt x="681934" y="1639349"/>
                  </a:lnTo>
                  <a:lnTo>
                    <a:pt x="684478" y="1633001"/>
                  </a:lnTo>
                  <a:lnTo>
                    <a:pt x="686704" y="1626336"/>
                  </a:lnTo>
                  <a:lnTo>
                    <a:pt x="687340" y="1621576"/>
                  </a:lnTo>
                  <a:lnTo>
                    <a:pt x="687658" y="1616815"/>
                  </a:lnTo>
                  <a:lnTo>
                    <a:pt x="687658" y="1612371"/>
                  </a:lnTo>
                  <a:lnTo>
                    <a:pt x="687340" y="1608245"/>
                  </a:lnTo>
                  <a:lnTo>
                    <a:pt x="686704" y="1604119"/>
                  </a:lnTo>
                  <a:lnTo>
                    <a:pt x="685432" y="1599676"/>
                  </a:lnTo>
                  <a:lnTo>
                    <a:pt x="684478" y="1595867"/>
                  </a:lnTo>
                  <a:lnTo>
                    <a:pt x="682570" y="1592058"/>
                  </a:lnTo>
                  <a:lnTo>
                    <a:pt x="680662" y="1587932"/>
                  </a:lnTo>
                  <a:lnTo>
                    <a:pt x="678754" y="1584441"/>
                  </a:lnTo>
                  <a:lnTo>
                    <a:pt x="674302" y="1576824"/>
                  </a:lnTo>
                  <a:lnTo>
                    <a:pt x="668897" y="1569841"/>
                  </a:lnTo>
                  <a:lnTo>
                    <a:pt x="663491" y="1562859"/>
                  </a:lnTo>
                  <a:lnTo>
                    <a:pt x="652362" y="1549211"/>
                  </a:lnTo>
                  <a:lnTo>
                    <a:pt x="646638" y="1542546"/>
                  </a:lnTo>
                  <a:lnTo>
                    <a:pt x="642186" y="1535564"/>
                  </a:lnTo>
                  <a:lnTo>
                    <a:pt x="637735" y="1528581"/>
                  </a:lnTo>
                  <a:lnTo>
                    <a:pt x="635827" y="1525407"/>
                  </a:lnTo>
                  <a:lnTo>
                    <a:pt x="634237" y="1521916"/>
                  </a:lnTo>
                  <a:lnTo>
                    <a:pt x="633283" y="1518425"/>
                  </a:lnTo>
                  <a:lnTo>
                    <a:pt x="632329" y="1514933"/>
                  </a:lnTo>
                  <a:lnTo>
                    <a:pt x="631375" y="1511125"/>
                  </a:lnTo>
                  <a:lnTo>
                    <a:pt x="631375" y="1507633"/>
                  </a:lnTo>
                  <a:lnTo>
                    <a:pt x="631375" y="1500016"/>
                  </a:lnTo>
                  <a:lnTo>
                    <a:pt x="632329" y="1492716"/>
                  </a:lnTo>
                  <a:lnTo>
                    <a:pt x="633601" y="1486051"/>
                  </a:lnTo>
                  <a:lnTo>
                    <a:pt x="635509" y="1479386"/>
                  </a:lnTo>
                  <a:lnTo>
                    <a:pt x="637735" y="1473356"/>
                  </a:lnTo>
                  <a:lnTo>
                    <a:pt x="640596" y="1467643"/>
                  </a:lnTo>
                  <a:lnTo>
                    <a:pt x="643776" y="1461930"/>
                  </a:lnTo>
                  <a:lnTo>
                    <a:pt x="647592" y="1456851"/>
                  </a:lnTo>
                  <a:lnTo>
                    <a:pt x="651090" y="1451773"/>
                  </a:lnTo>
                  <a:lnTo>
                    <a:pt x="655542" y="1447012"/>
                  </a:lnTo>
                  <a:lnTo>
                    <a:pt x="659993" y="1442252"/>
                  </a:lnTo>
                  <a:lnTo>
                    <a:pt x="664763" y="1437491"/>
                  </a:lnTo>
                  <a:lnTo>
                    <a:pt x="674620" y="1429239"/>
                  </a:lnTo>
                  <a:lnTo>
                    <a:pt x="684796" y="1420987"/>
                  </a:lnTo>
                  <a:lnTo>
                    <a:pt x="694971" y="1412735"/>
                  </a:lnTo>
                  <a:lnTo>
                    <a:pt x="704829" y="1404482"/>
                  </a:lnTo>
                  <a:lnTo>
                    <a:pt x="714368" y="1396230"/>
                  </a:lnTo>
                  <a:lnTo>
                    <a:pt x="718820" y="1392104"/>
                  </a:lnTo>
                  <a:lnTo>
                    <a:pt x="722954" y="1387344"/>
                  </a:lnTo>
                  <a:lnTo>
                    <a:pt x="726769" y="1382900"/>
                  </a:lnTo>
                  <a:lnTo>
                    <a:pt x="730267" y="1378139"/>
                  </a:lnTo>
                  <a:lnTo>
                    <a:pt x="733447" y="1373061"/>
                  </a:lnTo>
                  <a:lnTo>
                    <a:pt x="735991" y="1367983"/>
                  </a:lnTo>
                  <a:lnTo>
                    <a:pt x="737899" y="1362905"/>
                  </a:lnTo>
                  <a:lnTo>
                    <a:pt x="739807" y="1357192"/>
                  </a:lnTo>
                  <a:lnTo>
                    <a:pt x="741079" y="1351161"/>
                  </a:lnTo>
                  <a:lnTo>
                    <a:pt x="741715" y="1345131"/>
                  </a:lnTo>
                  <a:lnTo>
                    <a:pt x="741715" y="1340053"/>
                  </a:lnTo>
                  <a:lnTo>
                    <a:pt x="741715" y="1334975"/>
                  </a:lnTo>
                  <a:lnTo>
                    <a:pt x="741397" y="1330214"/>
                  </a:lnTo>
                  <a:lnTo>
                    <a:pt x="740443" y="1325453"/>
                  </a:lnTo>
                  <a:lnTo>
                    <a:pt x="739807" y="1321010"/>
                  </a:lnTo>
                  <a:lnTo>
                    <a:pt x="738853" y="1316566"/>
                  </a:lnTo>
                  <a:lnTo>
                    <a:pt x="737581" y="1312440"/>
                  </a:lnTo>
                  <a:lnTo>
                    <a:pt x="736309" y="1308314"/>
                  </a:lnTo>
                  <a:lnTo>
                    <a:pt x="732811" y="1300379"/>
                  </a:lnTo>
                  <a:lnTo>
                    <a:pt x="729313" y="1293079"/>
                  </a:lnTo>
                  <a:lnTo>
                    <a:pt x="724544" y="1286097"/>
                  </a:lnTo>
                  <a:lnTo>
                    <a:pt x="719774" y="1279749"/>
                  </a:lnTo>
                  <a:lnTo>
                    <a:pt x="714368" y="1273719"/>
                  </a:lnTo>
                  <a:lnTo>
                    <a:pt x="708963" y="1268323"/>
                  </a:lnTo>
                  <a:lnTo>
                    <a:pt x="702921" y="1262610"/>
                  </a:lnTo>
                  <a:lnTo>
                    <a:pt x="696879" y="1257532"/>
                  </a:lnTo>
                  <a:lnTo>
                    <a:pt x="684796" y="1248328"/>
                  </a:lnTo>
                  <a:lnTo>
                    <a:pt x="672713" y="1239124"/>
                  </a:lnTo>
                  <a:lnTo>
                    <a:pt x="661265" y="1230554"/>
                  </a:lnTo>
                  <a:lnTo>
                    <a:pt x="656178" y="1226746"/>
                  </a:lnTo>
                  <a:lnTo>
                    <a:pt x="651408" y="1222302"/>
                  </a:lnTo>
                  <a:lnTo>
                    <a:pt x="647592" y="1217859"/>
                  </a:lnTo>
                  <a:lnTo>
                    <a:pt x="643776" y="1213733"/>
                  </a:lnTo>
                  <a:lnTo>
                    <a:pt x="640914" y="1209289"/>
                  </a:lnTo>
                  <a:lnTo>
                    <a:pt x="638689" y="1204528"/>
                  </a:lnTo>
                  <a:lnTo>
                    <a:pt x="637735" y="1202307"/>
                  </a:lnTo>
                  <a:lnTo>
                    <a:pt x="637417" y="1199768"/>
                  </a:lnTo>
                  <a:lnTo>
                    <a:pt x="636781" y="1197228"/>
                  </a:lnTo>
                  <a:lnTo>
                    <a:pt x="636463" y="1194689"/>
                  </a:lnTo>
                  <a:lnTo>
                    <a:pt x="636463" y="1192150"/>
                  </a:lnTo>
                  <a:lnTo>
                    <a:pt x="636781" y="1189294"/>
                  </a:lnTo>
                  <a:lnTo>
                    <a:pt x="637735" y="1186120"/>
                  </a:lnTo>
                  <a:lnTo>
                    <a:pt x="638371" y="1183581"/>
                  </a:lnTo>
                  <a:lnTo>
                    <a:pt x="639324" y="1180407"/>
                  </a:lnTo>
                  <a:lnTo>
                    <a:pt x="640914" y="1177550"/>
                  </a:lnTo>
                  <a:lnTo>
                    <a:pt x="644730" y="1170885"/>
                  </a:lnTo>
                  <a:lnTo>
                    <a:pt x="649818" y="1164538"/>
                  </a:lnTo>
                  <a:lnTo>
                    <a:pt x="655860" y="1157238"/>
                  </a:lnTo>
                  <a:lnTo>
                    <a:pt x="668261" y="1143273"/>
                  </a:lnTo>
                  <a:lnTo>
                    <a:pt x="679390" y="1130260"/>
                  </a:lnTo>
                  <a:lnTo>
                    <a:pt x="689248" y="1116929"/>
                  </a:lnTo>
                  <a:lnTo>
                    <a:pt x="697833" y="1104234"/>
                  </a:lnTo>
                  <a:lnTo>
                    <a:pt x="705465" y="1091856"/>
                  </a:lnTo>
                  <a:lnTo>
                    <a:pt x="712460" y="1079478"/>
                  </a:lnTo>
                  <a:lnTo>
                    <a:pt x="717866" y="1067417"/>
                  </a:lnTo>
                  <a:lnTo>
                    <a:pt x="722636" y="1055673"/>
                  </a:lnTo>
                  <a:lnTo>
                    <a:pt x="726769" y="1044565"/>
                  </a:lnTo>
                  <a:lnTo>
                    <a:pt x="729313" y="1033139"/>
                  </a:lnTo>
                  <a:lnTo>
                    <a:pt x="731539" y="1022348"/>
                  </a:lnTo>
                  <a:lnTo>
                    <a:pt x="732493" y="1011874"/>
                  </a:lnTo>
                  <a:lnTo>
                    <a:pt x="732811" y="1001083"/>
                  </a:lnTo>
                  <a:lnTo>
                    <a:pt x="732175" y="990609"/>
                  </a:lnTo>
                  <a:lnTo>
                    <a:pt x="731221" y="980770"/>
                  </a:lnTo>
                  <a:lnTo>
                    <a:pt x="728995" y="970931"/>
                  </a:lnTo>
                  <a:lnTo>
                    <a:pt x="726452" y="961092"/>
                  </a:lnTo>
                  <a:lnTo>
                    <a:pt x="722636" y="951570"/>
                  </a:lnTo>
                  <a:lnTo>
                    <a:pt x="718820" y="942683"/>
                  </a:lnTo>
                  <a:lnTo>
                    <a:pt x="714050" y="933479"/>
                  </a:lnTo>
                  <a:lnTo>
                    <a:pt x="708963" y="924592"/>
                  </a:lnTo>
                  <a:lnTo>
                    <a:pt x="702921" y="916023"/>
                  </a:lnTo>
                  <a:lnTo>
                    <a:pt x="696879" y="907453"/>
                  </a:lnTo>
                  <a:lnTo>
                    <a:pt x="689884" y="899201"/>
                  </a:lnTo>
                  <a:lnTo>
                    <a:pt x="682570" y="891267"/>
                  </a:lnTo>
                  <a:lnTo>
                    <a:pt x="674938" y="883015"/>
                  </a:lnTo>
                  <a:lnTo>
                    <a:pt x="666989" y="875397"/>
                  </a:lnTo>
                  <a:lnTo>
                    <a:pt x="658085" y="867780"/>
                  </a:lnTo>
                  <a:lnTo>
                    <a:pt x="649182" y="860480"/>
                  </a:lnTo>
                  <a:lnTo>
                    <a:pt x="640278" y="853180"/>
                  </a:lnTo>
                  <a:lnTo>
                    <a:pt x="630739" y="845880"/>
                  </a:lnTo>
                  <a:lnTo>
                    <a:pt x="620882" y="839215"/>
                  </a:lnTo>
                  <a:lnTo>
                    <a:pt x="611024" y="832233"/>
                  </a:lnTo>
                  <a:lnTo>
                    <a:pt x="600849" y="825567"/>
                  </a:lnTo>
                  <a:lnTo>
                    <a:pt x="580498" y="812555"/>
                  </a:lnTo>
                  <a:lnTo>
                    <a:pt x="559193" y="799859"/>
                  </a:lnTo>
                  <a:lnTo>
                    <a:pt x="537570" y="787798"/>
                  </a:lnTo>
                  <a:lnTo>
                    <a:pt x="516584" y="776055"/>
                  </a:lnTo>
                  <a:lnTo>
                    <a:pt x="495597" y="764629"/>
                  </a:lnTo>
                  <a:lnTo>
                    <a:pt x="455531" y="742729"/>
                  </a:lnTo>
                  <a:lnTo>
                    <a:pt x="436770" y="732573"/>
                  </a:lnTo>
                  <a:lnTo>
                    <a:pt x="419281" y="722417"/>
                  </a:lnTo>
                  <a:lnTo>
                    <a:pt x="403700" y="712578"/>
                  </a:lnTo>
                  <a:lnTo>
                    <a:pt x="396387" y="707499"/>
                  </a:lnTo>
                  <a:lnTo>
                    <a:pt x="389391" y="702738"/>
                  </a:lnTo>
                  <a:lnTo>
                    <a:pt x="383349" y="697660"/>
                  </a:lnTo>
                  <a:lnTo>
                    <a:pt x="377308" y="692899"/>
                  </a:lnTo>
                  <a:lnTo>
                    <a:pt x="372220" y="688139"/>
                  </a:lnTo>
                  <a:lnTo>
                    <a:pt x="367450" y="683378"/>
                  </a:lnTo>
                  <a:lnTo>
                    <a:pt x="363635" y="678617"/>
                  </a:lnTo>
                  <a:lnTo>
                    <a:pt x="360137" y="673539"/>
                  </a:lnTo>
                  <a:lnTo>
                    <a:pt x="357275" y="668778"/>
                  </a:lnTo>
                  <a:lnTo>
                    <a:pt x="355367" y="664335"/>
                  </a:lnTo>
                  <a:lnTo>
                    <a:pt x="347735" y="640848"/>
                  </a:lnTo>
                  <a:lnTo>
                    <a:pt x="340422" y="617996"/>
                  </a:lnTo>
                  <a:lnTo>
                    <a:pt x="334062" y="596096"/>
                  </a:lnTo>
                  <a:lnTo>
                    <a:pt x="328020" y="574514"/>
                  </a:lnTo>
                  <a:lnTo>
                    <a:pt x="322615" y="553884"/>
                  </a:lnTo>
                  <a:lnTo>
                    <a:pt x="318163" y="533888"/>
                  </a:lnTo>
                  <a:lnTo>
                    <a:pt x="314029" y="514210"/>
                  </a:lnTo>
                  <a:lnTo>
                    <a:pt x="310531" y="495485"/>
                  </a:lnTo>
                  <a:lnTo>
                    <a:pt x="307352" y="477393"/>
                  </a:lnTo>
                  <a:lnTo>
                    <a:pt x="305126" y="459302"/>
                  </a:lnTo>
                  <a:lnTo>
                    <a:pt x="302900" y="442798"/>
                  </a:lnTo>
                  <a:lnTo>
                    <a:pt x="301310" y="425977"/>
                  </a:lnTo>
                  <a:lnTo>
                    <a:pt x="300674" y="410425"/>
                  </a:lnTo>
                  <a:lnTo>
                    <a:pt x="300038" y="394873"/>
                  </a:lnTo>
                  <a:lnTo>
                    <a:pt x="300038" y="380273"/>
                  </a:lnTo>
                  <a:lnTo>
                    <a:pt x="300356" y="366308"/>
                  </a:lnTo>
                  <a:lnTo>
                    <a:pt x="300992" y="352343"/>
                  </a:lnTo>
                  <a:lnTo>
                    <a:pt x="302264" y="339647"/>
                  </a:lnTo>
                  <a:lnTo>
                    <a:pt x="303536" y="326952"/>
                  </a:lnTo>
                  <a:lnTo>
                    <a:pt x="305762" y="314891"/>
                  </a:lnTo>
                  <a:lnTo>
                    <a:pt x="307988" y="303148"/>
                  </a:lnTo>
                  <a:lnTo>
                    <a:pt x="310531" y="292357"/>
                  </a:lnTo>
                  <a:lnTo>
                    <a:pt x="313075" y="281565"/>
                  </a:lnTo>
                  <a:lnTo>
                    <a:pt x="316573" y="271409"/>
                  </a:lnTo>
                  <a:lnTo>
                    <a:pt x="319753" y="261570"/>
                  </a:lnTo>
                  <a:lnTo>
                    <a:pt x="323251" y="252683"/>
                  </a:lnTo>
                  <a:lnTo>
                    <a:pt x="327385" y="243796"/>
                  </a:lnTo>
                  <a:lnTo>
                    <a:pt x="331518" y="235544"/>
                  </a:lnTo>
                  <a:lnTo>
                    <a:pt x="335652" y="227292"/>
                  </a:lnTo>
                  <a:lnTo>
                    <a:pt x="340104" y="219675"/>
                  </a:lnTo>
                  <a:lnTo>
                    <a:pt x="344556" y="212375"/>
                  </a:lnTo>
                  <a:lnTo>
                    <a:pt x="349643" y="206027"/>
                  </a:lnTo>
                  <a:lnTo>
                    <a:pt x="354413" y="199362"/>
                  </a:lnTo>
                  <a:lnTo>
                    <a:pt x="359501" y="193014"/>
                  </a:lnTo>
                  <a:lnTo>
                    <a:pt x="364588" y="187619"/>
                  </a:lnTo>
                  <a:lnTo>
                    <a:pt x="369676" y="182223"/>
                  </a:lnTo>
                  <a:lnTo>
                    <a:pt x="374764" y="177145"/>
                  </a:lnTo>
                  <a:lnTo>
                    <a:pt x="380170" y="172384"/>
                  </a:lnTo>
                  <a:lnTo>
                    <a:pt x="385575" y="167941"/>
                  </a:lnTo>
                  <a:lnTo>
                    <a:pt x="390981" y="164132"/>
                  </a:lnTo>
                  <a:lnTo>
                    <a:pt x="396069" y="160323"/>
                  </a:lnTo>
                  <a:lnTo>
                    <a:pt x="401474" y="156832"/>
                  </a:lnTo>
                  <a:lnTo>
                    <a:pt x="411650" y="150484"/>
                  </a:lnTo>
                  <a:lnTo>
                    <a:pt x="421507" y="145089"/>
                  </a:lnTo>
                  <a:lnTo>
                    <a:pt x="431364" y="140645"/>
                  </a:lnTo>
                  <a:lnTo>
                    <a:pt x="440268" y="137154"/>
                  </a:lnTo>
                  <a:lnTo>
                    <a:pt x="448535" y="134615"/>
                  </a:lnTo>
                  <a:lnTo>
                    <a:pt x="455849" y="132393"/>
                  </a:lnTo>
                  <a:lnTo>
                    <a:pt x="462209" y="130806"/>
                  </a:lnTo>
                  <a:lnTo>
                    <a:pt x="471112" y="128902"/>
                  </a:lnTo>
                  <a:lnTo>
                    <a:pt x="474610" y="128585"/>
                  </a:lnTo>
                  <a:lnTo>
                    <a:pt x="477154" y="127950"/>
                  </a:lnTo>
                  <a:lnTo>
                    <a:pt x="484467" y="126363"/>
                  </a:lnTo>
                  <a:lnTo>
                    <a:pt x="495597" y="124141"/>
                  </a:lnTo>
                  <a:lnTo>
                    <a:pt x="502592" y="123506"/>
                  </a:lnTo>
                  <a:lnTo>
                    <a:pt x="510224" y="122872"/>
                  </a:lnTo>
                  <a:lnTo>
                    <a:pt x="518809" y="122554"/>
                  </a:lnTo>
                  <a:lnTo>
                    <a:pt x="527395" y="122237"/>
                  </a:lnTo>
                  <a:close/>
                  <a:moveTo>
                    <a:pt x="1277946" y="0"/>
                  </a:moveTo>
                  <a:lnTo>
                    <a:pt x="1287780" y="0"/>
                  </a:lnTo>
                  <a:lnTo>
                    <a:pt x="1297296" y="0"/>
                  </a:lnTo>
                  <a:lnTo>
                    <a:pt x="1306496" y="635"/>
                  </a:lnTo>
                  <a:lnTo>
                    <a:pt x="1316013" y="1270"/>
                  </a:lnTo>
                  <a:lnTo>
                    <a:pt x="1325213" y="2223"/>
                  </a:lnTo>
                  <a:lnTo>
                    <a:pt x="1334729" y="3493"/>
                  </a:lnTo>
                  <a:lnTo>
                    <a:pt x="1343612" y="4764"/>
                  </a:lnTo>
                  <a:lnTo>
                    <a:pt x="1352811" y="6669"/>
                  </a:lnTo>
                  <a:lnTo>
                    <a:pt x="1362011" y="8892"/>
                  </a:lnTo>
                  <a:lnTo>
                    <a:pt x="1371211" y="11115"/>
                  </a:lnTo>
                  <a:lnTo>
                    <a:pt x="1380093" y="13656"/>
                  </a:lnTo>
                  <a:lnTo>
                    <a:pt x="1388975" y="16197"/>
                  </a:lnTo>
                  <a:lnTo>
                    <a:pt x="1397540" y="19055"/>
                  </a:lnTo>
                  <a:lnTo>
                    <a:pt x="1406106" y="22231"/>
                  </a:lnTo>
                  <a:lnTo>
                    <a:pt x="1414671" y="26042"/>
                  </a:lnTo>
                  <a:lnTo>
                    <a:pt x="1423236" y="29535"/>
                  </a:lnTo>
                  <a:lnTo>
                    <a:pt x="1431484" y="33664"/>
                  </a:lnTo>
                  <a:lnTo>
                    <a:pt x="1440049" y="37792"/>
                  </a:lnTo>
                  <a:lnTo>
                    <a:pt x="1447980" y="41921"/>
                  </a:lnTo>
                  <a:lnTo>
                    <a:pt x="1455911" y="46367"/>
                  </a:lnTo>
                  <a:lnTo>
                    <a:pt x="1463841" y="51449"/>
                  </a:lnTo>
                  <a:lnTo>
                    <a:pt x="1471455" y="56212"/>
                  </a:lnTo>
                  <a:lnTo>
                    <a:pt x="1479385" y="61611"/>
                  </a:lnTo>
                  <a:lnTo>
                    <a:pt x="1486999" y="67328"/>
                  </a:lnTo>
                  <a:lnTo>
                    <a:pt x="1494612" y="72727"/>
                  </a:lnTo>
                  <a:lnTo>
                    <a:pt x="1501909" y="78443"/>
                  </a:lnTo>
                  <a:lnTo>
                    <a:pt x="1508570" y="84795"/>
                  </a:lnTo>
                  <a:lnTo>
                    <a:pt x="1515867" y="90829"/>
                  </a:lnTo>
                  <a:lnTo>
                    <a:pt x="1522846" y="97181"/>
                  </a:lnTo>
                  <a:lnTo>
                    <a:pt x="1529507" y="103532"/>
                  </a:lnTo>
                  <a:lnTo>
                    <a:pt x="1536486" y="110519"/>
                  </a:lnTo>
                  <a:lnTo>
                    <a:pt x="1542514" y="117506"/>
                  </a:lnTo>
                  <a:lnTo>
                    <a:pt x="1549176" y="124493"/>
                  </a:lnTo>
                  <a:lnTo>
                    <a:pt x="1555203" y="131797"/>
                  </a:lnTo>
                  <a:lnTo>
                    <a:pt x="1561547" y="139419"/>
                  </a:lnTo>
                  <a:lnTo>
                    <a:pt x="1567257" y="147041"/>
                  </a:lnTo>
                  <a:lnTo>
                    <a:pt x="1572968" y="154664"/>
                  </a:lnTo>
                  <a:lnTo>
                    <a:pt x="1578678" y="162603"/>
                  </a:lnTo>
                  <a:lnTo>
                    <a:pt x="1584071" y="170860"/>
                  </a:lnTo>
                  <a:lnTo>
                    <a:pt x="1589146" y="179118"/>
                  </a:lnTo>
                  <a:lnTo>
                    <a:pt x="1594222" y="187375"/>
                  </a:lnTo>
                  <a:lnTo>
                    <a:pt x="1598980" y="195949"/>
                  </a:lnTo>
                  <a:lnTo>
                    <a:pt x="1603739" y="204524"/>
                  </a:lnTo>
                  <a:lnTo>
                    <a:pt x="1608497" y="213417"/>
                  </a:lnTo>
                  <a:lnTo>
                    <a:pt x="1612938" y="222627"/>
                  </a:lnTo>
                  <a:lnTo>
                    <a:pt x="1616745" y="231519"/>
                  </a:lnTo>
                  <a:lnTo>
                    <a:pt x="1620869" y="240729"/>
                  </a:lnTo>
                  <a:lnTo>
                    <a:pt x="1624993" y="250256"/>
                  </a:lnTo>
                  <a:lnTo>
                    <a:pt x="1628482" y="259784"/>
                  </a:lnTo>
                  <a:lnTo>
                    <a:pt x="1631972" y="268994"/>
                  </a:lnTo>
                  <a:lnTo>
                    <a:pt x="1635144" y="278839"/>
                  </a:lnTo>
                  <a:lnTo>
                    <a:pt x="1637999" y="288684"/>
                  </a:lnTo>
                  <a:lnTo>
                    <a:pt x="1640854" y="298529"/>
                  </a:lnTo>
                  <a:lnTo>
                    <a:pt x="1643392" y="309010"/>
                  </a:lnTo>
                  <a:lnTo>
                    <a:pt x="1645613" y="318855"/>
                  </a:lnTo>
                  <a:lnTo>
                    <a:pt x="1647833" y="329017"/>
                  </a:lnTo>
                  <a:lnTo>
                    <a:pt x="1650054" y="339498"/>
                  </a:lnTo>
                  <a:lnTo>
                    <a:pt x="1651323" y="349660"/>
                  </a:lnTo>
                  <a:lnTo>
                    <a:pt x="1653226" y="360141"/>
                  </a:lnTo>
                  <a:lnTo>
                    <a:pt x="1654495" y="370939"/>
                  </a:lnTo>
                  <a:lnTo>
                    <a:pt x="1655447" y="381419"/>
                  </a:lnTo>
                  <a:lnTo>
                    <a:pt x="1656081" y="392217"/>
                  </a:lnTo>
                  <a:lnTo>
                    <a:pt x="1657033" y="403332"/>
                  </a:lnTo>
                  <a:lnTo>
                    <a:pt x="1657350" y="414130"/>
                  </a:lnTo>
                  <a:lnTo>
                    <a:pt x="1657350" y="425245"/>
                  </a:lnTo>
                  <a:lnTo>
                    <a:pt x="1657350" y="438266"/>
                  </a:lnTo>
                  <a:lnTo>
                    <a:pt x="1656716" y="451287"/>
                  </a:lnTo>
                  <a:lnTo>
                    <a:pt x="1655764" y="464944"/>
                  </a:lnTo>
                  <a:lnTo>
                    <a:pt x="1654812" y="478600"/>
                  </a:lnTo>
                  <a:lnTo>
                    <a:pt x="1653226" y="492256"/>
                  </a:lnTo>
                  <a:lnTo>
                    <a:pt x="1651323" y="506230"/>
                  </a:lnTo>
                  <a:lnTo>
                    <a:pt x="1649419" y="519886"/>
                  </a:lnTo>
                  <a:lnTo>
                    <a:pt x="1646882" y="533859"/>
                  </a:lnTo>
                  <a:lnTo>
                    <a:pt x="1644344" y="548151"/>
                  </a:lnTo>
                  <a:lnTo>
                    <a:pt x="1640854" y="561807"/>
                  </a:lnTo>
                  <a:lnTo>
                    <a:pt x="1637682" y="576098"/>
                  </a:lnTo>
                  <a:lnTo>
                    <a:pt x="1633875" y="590072"/>
                  </a:lnTo>
                  <a:lnTo>
                    <a:pt x="1630069" y="604046"/>
                  </a:lnTo>
                  <a:lnTo>
                    <a:pt x="1625945" y="618019"/>
                  </a:lnTo>
                  <a:lnTo>
                    <a:pt x="1621503" y="631993"/>
                  </a:lnTo>
                  <a:lnTo>
                    <a:pt x="1616745" y="645649"/>
                  </a:lnTo>
                  <a:lnTo>
                    <a:pt x="1611669" y="659623"/>
                  </a:lnTo>
                  <a:lnTo>
                    <a:pt x="1606276" y="673279"/>
                  </a:lnTo>
                  <a:lnTo>
                    <a:pt x="1600884" y="686935"/>
                  </a:lnTo>
                  <a:lnTo>
                    <a:pt x="1595174" y="700274"/>
                  </a:lnTo>
                  <a:lnTo>
                    <a:pt x="1589146" y="713930"/>
                  </a:lnTo>
                  <a:lnTo>
                    <a:pt x="1583119" y="726951"/>
                  </a:lnTo>
                  <a:lnTo>
                    <a:pt x="1576457" y="739972"/>
                  </a:lnTo>
                  <a:lnTo>
                    <a:pt x="1569478" y="752993"/>
                  </a:lnTo>
                  <a:lnTo>
                    <a:pt x="1562499" y="765696"/>
                  </a:lnTo>
                  <a:lnTo>
                    <a:pt x="1555837" y="778082"/>
                  </a:lnTo>
                  <a:lnTo>
                    <a:pt x="1547907" y="790468"/>
                  </a:lnTo>
                  <a:lnTo>
                    <a:pt x="1540293" y="802218"/>
                  </a:lnTo>
                  <a:lnTo>
                    <a:pt x="1532680" y="813969"/>
                  </a:lnTo>
                  <a:lnTo>
                    <a:pt x="1524749" y="825402"/>
                  </a:lnTo>
                  <a:lnTo>
                    <a:pt x="1516501" y="836835"/>
                  </a:lnTo>
                  <a:lnTo>
                    <a:pt x="1507936" y="847315"/>
                  </a:lnTo>
                  <a:lnTo>
                    <a:pt x="1507936" y="995945"/>
                  </a:lnTo>
                  <a:lnTo>
                    <a:pt x="1500640" y="1004837"/>
                  </a:lnTo>
                  <a:lnTo>
                    <a:pt x="1480020" y="1027386"/>
                  </a:lnTo>
                  <a:lnTo>
                    <a:pt x="1450518" y="1059144"/>
                  </a:lnTo>
                  <a:lnTo>
                    <a:pt x="1433387" y="1077247"/>
                  </a:lnTo>
                  <a:lnTo>
                    <a:pt x="1414988" y="1095984"/>
                  </a:lnTo>
                  <a:lnTo>
                    <a:pt x="1396272" y="1114087"/>
                  </a:lnTo>
                  <a:lnTo>
                    <a:pt x="1377555" y="1132506"/>
                  </a:lnTo>
                  <a:lnTo>
                    <a:pt x="1359156" y="1149021"/>
                  </a:lnTo>
                  <a:lnTo>
                    <a:pt x="1349956" y="1156643"/>
                  </a:lnTo>
                  <a:lnTo>
                    <a:pt x="1341074" y="1163947"/>
                  </a:lnTo>
                  <a:lnTo>
                    <a:pt x="1332826" y="1170934"/>
                  </a:lnTo>
                  <a:lnTo>
                    <a:pt x="1324895" y="1176968"/>
                  </a:lnTo>
                  <a:lnTo>
                    <a:pt x="1317282" y="1182367"/>
                  </a:lnTo>
                  <a:lnTo>
                    <a:pt x="1310303" y="1186813"/>
                  </a:lnTo>
                  <a:lnTo>
                    <a:pt x="1303641" y="1190307"/>
                  </a:lnTo>
                  <a:lnTo>
                    <a:pt x="1297614" y="1193165"/>
                  </a:lnTo>
                  <a:lnTo>
                    <a:pt x="1291904" y="1194753"/>
                  </a:lnTo>
                  <a:lnTo>
                    <a:pt x="1290000" y="1195071"/>
                  </a:lnTo>
                  <a:lnTo>
                    <a:pt x="1287780" y="1195388"/>
                  </a:lnTo>
                  <a:lnTo>
                    <a:pt x="1285242" y="1195071"/>
                  </a:lnTo>
                  <a:lnTo>
                    <a:pt x="1283021" y="1194753"/>
                  </a:lnTo>
                  <a:lnTo>
                    <a:pt x="1277628" y="1193165"/>
                  </a:lnTo>
                  <a:lnTo>
                    <a:pt x="1271601" y="1190307"/>
                  </a:lnTo>
                  <a:lnTo>
                    <a:pt x="1264622" y="1186813"/>
                  </a:lnTo>
                  <a:lnTo>
                    <a:pt x="1257960" y="1182367"/>
                  </a:lnTo>
                  <a:lnTo>
                    <a:pt x="1250030" y="1176968"/>
                  </a:lnTo>
                  <a:lnTo>
                    <a:pt x="1242099" y="1170934"/>
                  </a:lnTo>
                  <a:lnTo>
                    <a:pt x="1233851" y="1163947"/>
                  </a:lnTo>
                  <a:lnTo>
                    <a:pt x="1224969" y="1156643"/>
                  </a:lnTo>
                  <a:lnTo>
                    <a:pt x="1216086" y="1149021"/>
                  </a:lnTo>
                  <a:lnTo>
                    <a:pt x="1197687" y="1132506"/>
                  </a:lnTo>
                  <a:lnTo>
                    <a:pt x="1178653" y="1114087"/>
                  </a:lnTo>
                  <a:lnTo>
                    <a:pt x="1159937" y="1095984"/>
                  </a:lnTo>
                  <a:lnTo>
                    <a:pt x="1141538" y="1077247"/>
                  </a:lnTo>
                  <a:lnTo>
                    <a:pt x="1124407" y="1059144"/>
                  </a:lnTo>
                  <a:lnTo>
                    <a:pt x="1094905" y="1027386"/>
                  </a:lnTo>
                  <a:lnTo>
                    <a:pt x="1074603" y="1004837"/>
                  </a:lnTo>
                  <a:lnTo>
                    <a:pt x="1066989" y="995945"/>
                  </a:lnTo>
                  <a:lnTo>
                    <a:pt x="1066989" y="847315"/>
                  </a:lnTo>
                  <a:lnTo>
                    <a:pt x="1058741" y="836835"/>
                  </a:lnTo>
                  <a:lnTo>
                    <a:pt x="1050176" y="825402"/>
                  </a:lnTo>
                  <a:lnTo>
                    <a:pt x="1042245" y="813969"/>
                  </a:lnTo>
                  <a:lnTo>
                    <a:pt x="1034632" y="802218"/>
                  </a:lnTo>
                  <a:lnTo>
                    <a:pt x="1027018" y="790468"/>
                  </a:lnTo>
                  <a:lnTo>
                    <a:pt x="1019722" y="778082"/>
                  </a:lnTo>
                  <a:lnTo>
                    <a:pt x="1012426" y="765696"/>
                  </a:lnTo>
                  <a:lnTo>
                    <a:pt x="1005447" y="752993"/>
                  </a:lnTo>
                  <a:lnTo>
                    <a:pt x="998468" y="739972"/>
                  </a:lnTo>
                  <a:lnTo>
                    <a:pt x="992441" y="726951"/>
                  </a:lnTo>
                  <a:lnTo>
                    <a:pt x="985779" y="713930"/>
                  </a:lnTo>
                  <a:lnTo>
                    <a:pt x="980069" y="700274"/>
                  </a:lnTo>
                  <a:lnTo>
                    <a:pt x="974041" y="686935"/>
                  </a:lnTo>
                  <a:lnTo>
                    <a:pt x="968649" y="673279"/>
                  </a:lnTo>
                  <a:lnTo>
                    <a:pt x="963256" y="659623"/>
                  </a:lnTo>
                  <a:lnTo>
                    <a:pt x="958497" y="645649"/>
                  </a:lnTo>
                  <a:lnTo>
                    <a:pt x="953739" y="631993"/>
                  </a:lnTo>
                  <a:lnTo>
                    <a:pt x="948980" y="618019"/>
                  </a:lnTo>
                  <a:lnTo>
                    <a:pt x="944857" y="604046"/>
                  </a:lnTo>
                  <a:lnTo>
                    <a:pt x="941050" y="590072"/>
                  </a:lnTo>
                  <a:lnTo>
                    <a:pt x="937243" y="576098"/>
                  </a:lnTo>
                  <a:lnTo>
                    <a:pt x="934071" y="561807"/>
                  </a:lnTo>
                  <a:lnTo>
                    <a:pt x="930899" y="548151"/>
                  </a:lnTo>
                  <a:lnTo>
                    <a:pt x="928361" y="533859"/>
                  </a:lnTo>
                  <a:lnTo>
                    <a:pt x="925823" y="519886"/>
                  </a:lnTo>
                  <a:lnTo>
                    <a:pt x="923602" y="506230"/>
                  </a:lnTo>
                  <a:lnTo>
                    <a:pt x="921699" y="492256"/>
                  </a:lnTo>
                  <a:lnTo>
                    <a:pt x="920113" y="478600"/>
                  </a:lnTo>
                  <a:lnTo>
                    <a:pt x="919161" y="464944"/>
                  </a:lnTo>
                  <a:lnTo>
                    <a:pt x="918527" y="451287"/>
                  </a:lnTo>
                  <a:lnTo>
                    <a:pt x="917575" y="438266"/>
                  </a:lnTo>
                  <a:lnTo>
                    <a:pt x="917575" y="425245"/>
                  </a:lnTo>
                  <a:lnTo>
                    <a:pt x="917575" y="414130"/>
                  </a:lnTo>
                  <a:lnTo>
                    <a:pt x="918209" y="403332"/>
                  </a:lnTo>
                  <a:lnTo>
                    <a:pt x="918844" y="392217"/>
                  </a:lnTo>
                  <a:lnTo>
                    <a:pt x="919478" y="381419"/>
                  </a:lnTo>
                  <a:lnTo>
                    <a:pt x="920747" y="370939"/>
                  </a:lnTo>
                  <a:lnTo>
                    <a:pt x="921699" y="360141"/>
                  </a:lnTo>
                  <a:lnTo>
                    <a:pt x="923602" y="349660"/>
                  </a:lnTo>
                  <a:lnTo>
                    <a:pt x="924871" y="339498"/>
                  </a:lnTo>
                  <a:lnTo>
                    <a:pt x="927092" y="329017"/>
                  </a:lnTo>
                  <a:lnTo>
                    <a:pt x="929312" y="318855"/>
                  </a:lnTo>
                  <a:lnTo>
                    <a:pt x="931533" y="309010"/>
                  </a:lnTo>
                  <a:lnTo>
                    <a:pt x="934071" y="298529"/>
                  </a:lnTo>
                  <a:lnTo>
                    <a:pt x="936926" y="288684"/>
                  </a:lnTo>
                  <a:lnTo>
                    <a:pt x="939781" y="278839"/>
                  </a:lnTo>
                  <a:lnTo>
                    <a:pt x="943270" y="268994"/>
                  </a:lnTo>
                  <a:lnTo>
                    <a:pt x="946760" y="259784"/>
                  </a:lnTo>
                  <a:lnTo>
                    <a:pt x="950249" y="250256"/>
                  </a:lnTo>
                  <a:lnTo>
                    <a:pt x="954056" y="240729"/>
                  </a:lnTo>
                  <a:lnTo>
                    <a:pt x="958180" y="231519"/>
                  </a:lnTo>
                  <a:lnTo>
                    <a:pt x="961987" y="222627"/>
                  </a:lnTo>
                  <a:lnTo>
                    <a:pt x="966428" y="213417"/>
                  </a:lnTo>
                  <a:lnTo>
                    <a:pt x="971186" y="204524"/>
                  </a:lnTo>
                  <a:lnTo>
                    <a:pt x="975945" y="195949"/>
                  </a:lnTo>
                  <a:lnTo>
                    <a:pt x="980703" y="187375"/>
                  </a:lnTo>
                  <a:lnTo>
                    <a:pt x="985779" y="179118"/>
                  </a:lnTo>
                  <a:lnTo>
                    <a:pt x="991172" y="170860"/>
                  </a:lnTo>
                  <a:lnTo>
                    <a:pt x="996247" y="162603"/>
                  </a:lnTo>
                  <a:lnTo>
                    <a:pt x="1002275" y="154664"/>
                  </a:lnTo>
                  <a:lnTo>
                    <a:pt x="1007668" y="147041"/>
                  </a:lnTo>
                  <a:lnTo>
                    <a:pt x="1013695" y="139419"/>
                  </a:lnTo>
                  <a:lnTo>
                    <a:pt x="1019722" y="131797"/>
                  </a:lnTo>
                  <a:lnTo>
                    <a:pt x="1025750" y="124493"/>
                  </a:lnTo>
                  <a:lnTo>
                    <a:pt x="1032411" y="117506"/>
                  </a:lnTo>
                  <a:lnTo>
                    <a:pt x="1038439" y="110519"/>
                  </a:lnTo>
                  <a:lnTo>
                    <a:pt x="1045418" y="103532"/>
                  </a:lnTo>
                  <a:lnTo>
                    <a:pt x="1052079" y="97181"/>
                  </a:lnTo>
                  <a:lnTo>
                    <a:pt x="1059058" y="90829"/>
                  </a:lnTo>
                  <a:lnTo>
                    <a:pt x="1066355" y="84795"/>
                  </a:lnTo>
                  <a:lnTo>
                    <a:pt x="1073334" y="78443"/>
                  </a:lnTo>
                  <a:lnTo>
                    <a:pt x="1080947" y="72727"/>
                  </a:lnTo>
                  <a:lnTo>
                    <a:pt x="1088243" y="67328"/>
                  </a:lnTo>
                  <a:lnTo>
                    <a:pt x="1095857" y="61611"/>
                  </a:lnTo>
                  <a:lnTo>
                    <a:pt x="1103470" y="56212"/>
                  </a:lnTo>
                  <a:lnTo>
                    <a:pt x="1111084" y="51449"/>
                  </a:lnTo>
                  <a:lnTo>
                    <a:pt x="1119015" y="46367"/>
                  </a:lnTo>
                  <a:lnTo>
                    <a:pt x="1126945" y="41921"/>
                  </a:lnTo>
                  <a:lnTo>
                    <a:pt x="1135193" y="37792"/>
                  </a:lnTo>
                  <a:lnTo>
                    <a:pt x="1143441" y="33664"/>
                  </a:lnTo>
                  <a:lnTo>
                    <a:pt x="1152006" y="29535"/>
                  </a:lnTo>
                  <a:lnTo>
                    <a:pt x="1160254" y="26042"/>
                  </a:lnTo>
                  <a:lnTo>
                    <a:pt x="1168819" y="22231"/>
                  </a:lnTo>
                  <a:lnTo>
                    <a:pt x="1177384" y="19055"/>
                  </a:lnTo>
                  <a:lnTo>
                    <a:pt x="1185950" y="16197"/>
                  </a:lnTo>
                  <a:lnTo>
                    <a:pt x="1195149" y="13656"/>
                  </a:lnTo>
                  <a:lnTo>
                    <a:pt x="1204032" y="11115"/>
                  </a:lnTo>
                  <a:lnTo>
                    <a:pt x="1212914" y="8892"/>
                  </a:lnTo>
                  <a:lnTo>
                    <a:pt x="1222114" y="6669"/>
                  </a:lnTo>
                  <a:lnTo>
                    <a:pt x="1231313" y="4764"/>
                  </a:lnTo>
                  <a:lnTo>
                    <a:pt x="1240195" y="3493"/>
                  </a:lnTo>
                  <a:lnTo>
                    <a:pt x="1249712" y="2223"/>
                  </a:lnTo>
                  <a:lnTo>
                    <a:pt x="1258912" y="1270"/>
                  </a:lnTo>
                  <a:lnTo>
                    <a:pt x="1268429" y="635"/>
                  </a:lnTo>
                  <a:lnTo>
                    <a:pt x="1277946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marL="0" marR="0" lvl="0" indent="0" algn="ctr" defTabSz="81045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/>
              </a:endParaRPr>
            </a:p>
          </p:txBody>
        </p:sp>
        <p:sp>
          <p:nvSpPr>
            <p:cNvPr id="126" name="文本框 125"/>
            <p:cNvSpPr txBox="1"/>
            <p:nvPr/>
          </p:nvSpPr>
          <p:spPr>
            <a:xfrm>
              <a:off x="1170340" y="4778479"/>
              <a:ext cx="1281120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81045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应用状态监控</a:t>
              </a:r>
              <a:endParaRPr kumimoji="0" lang="en-US" altLang="zh-CN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171450" marR="0" lvl="0" indent="-171450" defTabSz="81045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zh-CN" alt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容器、中间件问题？</a:t>
              </a:r>
              <a:endParaRPr kumimoji="0" lang="en-US" altLang="zh-CN" sz="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171450" marR="0" lvl="0" indent="-171450" defTabSz="81045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zh-CN" alt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应用代码问题？</a:t>
              </a:r>
            </a:p>
          </p:txBody>
        </p:sp>
        <p:grpSp>
          <p:nvGrpSpPr>
            <p:cNvPr id="127" name="组合 126"/>
            <p:cNvGrpSpPr/>
            <p:nvPr/>
          </p:nvGrpSpPr>
          <p:grpSpPr>
            <a:xfrm>
              <a:off x="900362" y="4889728"/>
              <a:ext cx="360544" cy="180410"/>
              <a:chOff x="7284379" y="2705813"/>
              <a:chExt cx="464975" cy="402534"/>
            </a:xfrm>
          </p:grpSpPr>
          <p:grpSp>
            <p:nvGrpSpPr>
              <p:cNvPr id="130" name="Group 42"/>
              <p:cNvGrpSpPr>
                <a:grpSpLocks noChangeAspect="1"/>
              </p:cNvGrpSpPr>
              <p:nvPr/>
            </p:nvGrpSpPr>
            <p:grpSpPr bwMode="auto">
              <a:xfrm>
                <a:off x="7284379" y="2836946"/>
                <a:ext cx="464975" cy="271401"/>
                <a:chOff x="2648" y="2023"/>
                <a:chExt cx="466" cy="272"/>
              </a:xfrm>
              <a:solidFill>
                <a:sysClr val="window" lastClr="FFFFFF"/>
              </a:solidFill>
            </p:grpSpPr>
            <p:sp>
              <p:nvSpPr>
                <p:cNvPr id="132" name="Freeform 43"/>
                <p:cNvSpPr>
                  <a:spLocks noEditPoints="1"/>
                </p:cNvSpPr>
                <p:nvPr/>
              </p:nvSpPr>
              <p:spPr bwMode="auto">
                <a:xfrm>
                  <a:off x="2905" y="2064"/>
                  <a:ext cx="127" cy="122"/>
                </a:xfrm>
                <a:custGeom>
                  <a:avLst/>
                  <a:gdLst>
                    <a:gd name="T0" fmla="*/ 7 w 53"/>
                    <a:gd name="T1" fmla="*/ 26 h 50"/>
                    <a:gd name="T2" fmla="*/ 7 w 53"/>
                    <a:gd name="T3" fmla="*/ 29 h 50"/>
                    <a:gd name="T4" fmla="*/ 3 w 53"/>
                    <a:gd name="T5" fmla="*/ 33 h 50"/>
                    <a:gd name="T6" fmla="*/ 3 w 53"/>
                    <a:gd name="T7" fmla="*/ 37 h 50"/>
                    <a:gd name="T8" fmla="*/ 10 w 53"/>
                    <a:gd name="T9" fmla="*/ 45 h 50"/>
                    <a:gd name="T10" fmla="*/ 14 w 53"/>
                    <a:gd name="T11" fmla="*/ 45 h 50"/>
                    <a:gd name="T12" fmla="*/ 15 w 53"/>
                    <a:gd name="T13" fmla="*/ 45 h 50"/>
                    <a:gd name="T14" fmla="*/ 18 w 53"/>
                    <a:gd name="T15" fmla="*/ 42 h 50"/>
                    <a:gd name="T16" fmla="*/ 21 w 53"/>
                    <a:gd name="T17" fmla="*/ 43 h 50"/>
                    <a:gd name="T18" fmla="*/ 22 w 53"/>
                    <a:gd name="T19" fmla="*/ 47 h 50"/>
                    <a:gd name="T20" fmla="*/ 25 w 53"/>
                    <a:gd name="T21" fmla="*/ 50 h 50"/>
                    <a:gd name="T22" fmla="*/ 35 w 53"/>
                    <a:gd name="T23" fmla="*/ 49 h 50"/>
                    <a:gd name="T24" fmla="*/ 38 w 53"/>
                    <a:gd name="T25" fmla="*/ 46 h 50"/>
                    <a:gd name="T26" fmla="*/ 38 w 53"/>
                    <a:gd name="T27" fmla="*/ 41 h 50"/>
                    <a:gd name="T28" fmla="*/ 40 w 53"/>
                    <a:gd name="T29" fmla="*/ 39 h 50"/>
                    <a:gd name="T30" fmla="*/ 44 w 53"/>
                    <a:gd name="T31" fmla="*/ 42 h 50"/>
                    <a:gd name="T32" fmla="*/ 48 w 53"/>
                    <a:gd name="T33" fmla="*/ 40 h 50"/>
                    <a:gd name="T34" fmla="*/ 53 w 53"/>
                    <a:gd name="T35" fmla="*/ 32 h 50"/>
                    <a:gd name="T36" fmla="*/ 52 w 53"/>
                    <a:gd name="T37" fmla="*/ 27 h 50"/>
                    <a:gd name="T38" fmla="*/ 47 w 53"/>
                    <a:gd name="T39" fmla="*/ 24 h 50"/>
                    <a:gd name="T40" fmla="*/ 47 w 53"/>
                    <a:gd name="T41" fmla="*/ 21 h 50"/>
                    <a:gd name="T42" fmla="*/ 51 w 53"/>
                    <a:gd name="T43" fmla="*/ 18 h 50"/>
                    <a:gd name="T44" fmla="*/ 51 w 53"/>
                    <a:gd name="T45" fmla="*/ 13 h 50"/>
                    <a:gd name="T46" fmla="*/ 44 w 53"/>
                    <a:gd name="T47" fmla="*/ 6 h 50"/>
                    <a:gd name="T48" fmla="*/ 40 w 53"/>
                    <a:gd name="T49" fmla="*/ 6 h 50"/>
                    <a:gd name="T50" fmla="*/ 36 w 53"/>
                    <a:gd name="T51" fmla="*/ 9 h 50"/>
                    <a:gd name="T52" fmla="*/ 33 w 53"/>
                    <a:gd name="T53" fmla="*/ 7 h 50"/>
                    <a:gd name="T54" fmla="*/ 32 w 53"/>
                    <a:gd name="T55" fmla="*/ 3 h 50"/>
                    <a:gd name="T56" fmla="*/ 29 w 53"/>
                    <a:gd name="T57" fmla="*/ 0 h 50"/>
                    <a:gd name="T58" fmla="*/ 19 w 53"/>
                    <a:gd name="T59" fmla="*/ 1 h 50"/>
                    <a:gd name="T60" fmla="*/ 16 w 53"/>
                    <a:gd name="T61" fmla="*/ 4 h 50"/>
                    <a:gd name="T62" fmla="*/ 16 w 53"/>
                    <a:gd name="T63" fmla="*/ 9 h 50"/>
                    <a:gd name="T64" fmla="*/ 13 w 53"/>
                    <a:gd name="T65" fmla="*/ 11 h 50"/>
                    <a:gd name="T66" fmla="*/ 9 w 53"/>
                    <a:gd name="T67" fmla="*/ 9 h 50"/>
                    <a:gd name="T68" fmla="*/ 5 w 53"/>
                    <a:gd name="T69" fmla="*/ 10 h 50"/>
                    <a:gd name="T70" fmla="*/ 1 w 53"/>
                    <a:gd name="T71" fmla="*/ 20 h 50"/>
                    <a:gd name="T72" fmla="*/ 0 w 53"/>
                    <a:gd name="T73" fmla="*/ 20 h 50"/>
                    <a:gd name="T74" fmla="*/ 2 w 53"/>
                    <a:gd name="T75" fmla="*/ 24 h 50"/>
                    <a:gd name="T76" fmla="*/ 7 w 53"/>
                    <a:gd name="T77" fmla="*/ 26 h 50"/>
                    <a:gd name="T78" fmla="*/ 26 w 53"/>
                    <a:gd name="T79" fmla="*/ 15 h 50"/>
                    <a:gd name="T80" fmla="*/ 37 w 53"/>
                    <a:gd name="T81" fmla="*/ 25 h 50"/>
                    <a:gd name="T82" fmla="*/ 26 w 53"/>
                    <a:gd name="T83" fmla="*/ 35 h 50"/>
                    <a:gd name="T84" fmla="*/ 16 w 53"/>
                    <a:gd name="T85" fmla="*/ 25 h 50"/>
                    <a:gd name="T86" fmla="*/ 26 w 53"/>
                    <a:gd name="T87" fmla="*/ 15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53" h="50">
                      <a:moveTo>
                        <a:pt x="7" y="26"/>
                      </a:moveTo>
                      <a:cubicBezTo>
                        <a:pt x="7" y="27"/>
                        <a:pt x="7" y="28"/>
                        <a:pt x="7" y="29"/>
                      </a:cubicBezTo>
                      <a:cubicBezTo>
                        <a:pt x="6" y="30"/>
                        <a:pt x="3" y="33"/>
                        <a:pt x="3" y="33"/>
                      </a:cubicBezTo>
                      <a:cubicBezTo>
                        <a:pt x="3" y="37"/>
                        <a:pt x="3" y="37"/>
                        <a:pt x="3" y="37"/>
                      </a:cubicBezTo>
                      <a:cubicBezTo>
                        <a:pt x="10" y="45"/>
                        <a:pt x="10" y="45"/>
                        <a:pt x="10" y="45"/>
                      </a:cubicBezTo>
                      <a:cubicBezTo>
                        <a:pt x="10" y="45"/>
                        <a:pt x="14" y="45"/>
                        <a:pt x="14" y="45"/>
                      </a:cubicBezTo>
                      <a:cubicBezTo>
                        <a:pt x="14" y="45"/>
                        <a:pt x="15" y="45"/>
                        <a:pt x="15" y="45"/>
                      </a:cubicBezTo>
                      <a:cubicBezTo>
                        <a:pt x="15" y="45"/>
                        <a:pt x="17" y="43"/>
                        <a:pt x="18" y="42"/>
                      </a:cubicBezTo>
                      <a:cubicBezTo>
                        <a:pt x="19" y="42"/>
                        <a:pt x="20" y="43"/>
                        <a:pt x="21" y="43"/>
                      </a:cubicBezTo>
                      <a:cubicBezTo>
                        <a:pt x="21" y="44"/>
                        <a:pt x="22" y="47"/>
                        <a:pt x="22" y="47"/>
                      </a:cubicBezTo>
                      <a:cubicBezTo>
                        <a:pt x="25" y="50"/>
                        <a:pt x="25" y="50"/>
                        <a:pt x="25" y="50"/>
                      </a:cubicBezTo>
                      <a:cubicBezTo>
                        <a:pt x="35" y="49"/>
                        <a:pt x="35" y="49"/>
                        <a:pt x="35" y="49"/>
                      </a:cubicBezTo>
                      <a:cubicBezTo>
                        <a:pt x="38" y="46"/>
                        <a:pt x="38" y="46"/>
                        <a:pt x="38" y="46"/>
                      </a:cubicBezTo>
                      <a:cubicBezTo>
                        <a:pt x="38" y="46"/>
                        <a:pt x="38" y="43"/>
                        <a:pt x="38" y="41"/>
                      </a:cubicBezTo>
                      <a:cubicBezTo>
                        <a:pt x="38" y="40"/>
                        <a:pt x="39" y="40"/>
                        <a:pt x="40" y="39"/>
                      </a:cubicBezTo>
                      <a:cubicBezTo>
                        <a:pt x="41" y="40"/>
                        <a:pt x="44" y="42"/>
                        <a:pt x="44" y="42"/>
                      </a:cubicBezTo>
                      <a:cubicBezTo>
                        <a:pt x="48" y="40"/>
                        <a:pt x="48" y="40"/>
                        <a:pt x="48" y="40"/>
                      </a:cubicBezTo>
                      <a:cubicBezTo>
                        <a:pt x="53" y="32"/>
                        <a:pt x="53" y="32"/>
                        <a:pt x="53" y="32"/>
                      </a:cubicBezTo>
                      <a:cubicBezTo>
                        <a:pt x="52" y="27"/>
                        <a:pt x="52" y="27"/>
                        <a:pt x="52" y="27"/>
                      </a:cubicBezTo>
                      <a:cubicBezTo>
                        <a:pt x="52" y="27"/>
                        <a:pt x="49" y="25"/>
                        <a:pt x="47" y="24"/>
                      </a:cubicBezTo>
                      <a:cubicBezTo>
                        <a:pt x="47" y="23"/>
                        <a:pt x="47" y="22"/>
                        <a:pt x="47" y="21"/>
                      </a:cubicBezTo>
                      <a:cubicBezTo>
                        <a:pt x="48" y="20"/>
                        <a:pt x="51" y="18"/>
                        <a:pt x="51" y="18"/>
                      </a:cubicBezTo>
                      <a:cubicBezTo>
                        <a:pt x="51" y="13"/>
                        <a:pt x="51" y="13"/>
                        <a:pt x="51" y="13"/>
                      </a:cubicBezTo>
                      <a:cubicBezTo>
                        <a:pt x="44" y="6"/>
                        <a:pt x="44" y="6"/>
                        <a:pt x="44" y="6"/>
                      </a:cubicBezTo>
                      <a:cubicBezTo>
                        <a:pt x="40" y="6"/>
                        <a:pt x="40" y="6"/>
                        <a:pt x="40" y="6"/>
                      </a:cubicBezTo>
                      <a:cubicBezTo>
                        <a:pt x="40" y="6"/>
                        <a:pt x="38" y="8"/>
                        <a:pt x="36" y="9"/>
                      </a:cubicBezTo>
                      <a:cubicBezTo>
                        <a:pt x="35" y="8"/>
                        <a:pt x="34" y="8"/>
                        <a:pt x="33" y="7"/>
                      </a:cubicBezTo>
                      <a:cubicBezTo>
                        <a:pt x="33" y="6"/>
                        <a:pt x="32" y="3"/>
                        <a:pt x="32" y="3"/>
                      </a:cubicBezTo>
                      <a:cubicBezTo>
                        <a:pt x="29" y="0"/>
                        <a:pt x="29" y="0"/>
                        <a:pt x="29" y="0"/>
                      </a:cubicBezTo>
                      <a:cubicBezTo>
                        <a:pt x="19" y="1"/>
                        <a:pt x="19" y="1"/>
                        <a:pt x="19" y="1"/>
                      </a:cubicBezTo>
                      <a:cubicBezTo>
                        <a:pt x="16" y="4"/>
                        <a:pt x="16" y="4"/>
                        <a:pt x="16" y="4"/>
                      </a:cubicBezTo>
                      <a:cubicBezTo>
                        <a:pt x="16" y="4"/>
                        <a:pt x="16" y="8"/>
                        <a:pt x="16" y="9"/>
                      </a:cubicBezTo>
                      <a:cubicBezTo>
                        <a:pt x="15" y="10"/>
                        <a:pt x="14" y="10"/>
                        <a:pt x="13" y="11"/>
                      </a:cubicBezTo>
                      <a:cubicBezTo>
                        <a:pt x="12" y="10"/>
                        <a:pt x="9" y="9"/>
                        <a:pt x="9" y="9"/>
                      </a:cubicBezTo>
                      <a:cubicBezTo>
                        <a:pt x="5" y="10"/>
                        <a:pt x="5" y="10"/>
                        <a:pt x="5" y="10"/>
                      </a:cubicBezTo>
                      <a:cubicBezTo>
                        <a:pt x="1" y="20"/>
                        <a:pt x="1" y="20"/>
                        <a:pt x="1" y="20"/>
                      </a:cubicBezTo>
                      <a:cubicBezTo>
                        <a:pt x="0" y="20"/>
                        <a:pt x="0" y="20"/>
                        <a:pt x="0" y="20"/>
                      </a:cubicBezTo>
                      <a:cubicBezTo>
                        <a:pt x="2" y="24"/>
                        <a:pt x="2" y="24"/>
                        <a:pt x="2" y="24"/>
                      </a:cubicBezTo>
                      <a:cubicBezTo>
                        <a:pt x="2" y="24"/>
                        <a:pt x="5" y="25"/>
                        <a:pt x="7" y="26"/>
                      </a:cubicBezTo>
                      <a:close/>
                      <a:moveTo>
                        <a:pt x="26" y="15"/>
                      </a:moveTo>
                      <a:cubicBezTo>
                        <a:pt x="32" y="15"/>
                        <a:pt x="37" y="20"/>
                        <a:pt x="37" y="25"/>
                      </a:cubicBezTo>
                      <a:cubicBezTo>
                        <a:pt x="37" y="31"/>
                        <a:pt x="32" y="35"/>
                        <a:pt x="26" y="35"/>
                      </a:cubicBezTo>
                      <a:cubicBezTo>
                        <a:pt x="21" y="35"/>
                        <a:pt x="16" y="31"/>
                        <a:pt x="16" y="25"/>
                      </a:cubicBezTo>
                      <a:cubicBezTo>
                        <a:pt x="16" y="20"/>
                        <a:pt x="21" y="15"/>
                        <a:pt x="26" y="15"/>
                      </a:cubicBezTo>
                      <a:close/>
                    </a:path>
                  </a:pathLst>
                </a:custGeom>
                <a:solidFill>
                  <a:srgbClr val="FFC00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810455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2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微软雅黑"/>
                  </a:endParaRPr>
                </a:p>
              </p:txBody>
            </p:sp>
            <p:sp>
              <p:nvSpPr>
                <p:cNvPr id="133" name="Freeform 44"/>
                <p:cNvSpPr>
                  <a:spLocks noEditPoints="1"/>
                </p:cNvSpPr>
                <p:nvPr/>
              </p:nvSpPr>
              <p:spPr bwMode="auto">
                <a:xfrm>
                  <a:off x="3028" y="2028"/>
                  <a:ext cx="62" cy="60"/>
                </a:xfrm>
                <a:custGeom>
                  <a:avLst/>
                  <a:gdLst>
                    <a:gd name="T0" fmla="*/ 3 w 26"/>
                    <a:gd name="T1" fmla="*/ 13 h 25"/>
                    <a:gd name="T2" fmla="*/ 3 w 26"/>
                    <a:gd name="T3" fmla="*/ 15 h 25"/>
                    <a:gd name="T4" fmla="*/ 2 w 26"/>
                    <a:gd name="T5" fmla="*/ 16 h 25"/>
                    <a:gd name="T6" fmla="*/ 2 w 26"/>
                    <a:gd name="T7" fmla="*/ 19 h 25"/>
                    <a:gd name="T8" fmla="*/ 5 w 26"/>
                    <a:gd name="T9" fmla="*/ 22 h 25"/>
                    <a:gd name="T10" fmla="*/ 7 w 26"/>
                    <a:gd name="T11" fmla="*/ 23 h 25"/>
                    <a:gd name="T12" fmla="*/ 7 w 26"/>
                    <a:gd name="T13" fmla="*/ 22 h 25"/>
                    <a:gd name="T14" fmla="*/ 9 w 26"/>
                    <a:gd name="T15" fmla="*/ 21 h 25"/>
                    <a:gd name="T16" fmla="*/ 10 w 26"/>
                    <a:gd name="T17" fmla="*/ 21 h 25"/>
                    <a:gd name="T18" fmla="*/ 10 w 26"/>
                    <a:gd name="T19" fmla="*/ 23 h 25"/>
                    <a:gd name="T20" fmla="*/ 12 w 26"/>
                    <a:gd name="T21" fmla="*/ 25 h 25"/>
                    <a:gd name="T22" fmla="*/ 17 w 26"/>
                    <a:gd name="T23" fmla="*/ 25 h 25"/>
                    <a:gd name="T24" fmla="*/ 19 w 26"/>
                    <a:gd name="T25" fmla="*/ 23 h 25"/>
                    <a:gd name="T26" fmla="*/ 18 w 26"/>
                    <a:gd name="T27" fmla="*/ 20 h 25"/>
                    <a:gd name="T28" fmla="*/ 19 w 26"/>
                    <a:gd name="T29" fmla="*/ 20 h 25"/>
                    <a:gd name="T30" fmla="*/ 21 w 26"/>
                    <a:gd name="T31" fmla="*/ 21 h 25"/>
                    <a:gd name="T32" fmla="*/ 24 w 26"/>
                    <a:gd name="T33" fmla="*/ 20 h 25"/>
                    <a:gd name="T34" fmla="*/ 26 w 26"/>
                    <a:gd name="T35" fmla="*/ 16 h 25"/>
                    <a:gd name="T36" fmla="*/ 25 w 26"/>
                    <a:gd name="T37" fmla="*/ 14 h 25"/>
                    <a:gd name="T38" fmla="*/ 23 w 26"/>
                    <a:gd name="T39" fmla="*/ 12 h 25"/>
                    <a:gd name="T40" fmla="*/ 23 w 26"/>
                    <a:gd name="T41" fmla="*/ 11 h 25"/>
                    <a:gd name="T42" fmla="*/ 25 w 26"/>
                    <a:gd name="T43" fmla="*/ 9 h 25"/>
                    <a:gd name="T44" fmla="*/ 25 w 26"/>
                    <a:gd name="T45" fmla="*/ 7 h 25"/>
                    <a:gd name="T46" fmla="*/ 22 w 26"/>
                    <a:gd name="T47" fmla="*/ 3 h 25"/>
                    <a:gd name="T48" fmla="*/ 19 w 26"/>
                    <a:gd name="T49" fmla="*/ 3 h 25"/>
                    <a:gd name="T50" fmla="*/ 18 w 26"/>
                    <a:gd name="T51" fmla="*/ 5 h 25"/>
                    <a:gd name="T52" fmla="*/ 16 w 26"/>
                    <a:gd name="T53" fmla="*/ 4 h 25"/>
                    <a:gd name="T54" fmla="*/ 16 w 26"/>
                    <a:gd name="T55" fmla="*/ 2 h 25"/>
                    <a:gd name="T56" fmla="*/ 14 w 26"/>
                    <a:gd name="T57" fmla="*/ 0 h 25"/>
                    <a:gd name="T58" fmla="*/ 9 w 26"/>
                    <a:gd name="T59" fmla="*/ 1 h 25"/>
                    <a:gd name="T60" fmla="*/ 8 w 26"/>
                    <a:gd name="T61" fmla="*/ 2 h 25"/>
                    <a:gd name="T62" fmla="*/ 8 w 26"/>
                    <a:gd name="T63" fmla="*/ 5 h 25"/>
                    <a:gd name="T64" fmla="*/ 6 w 26"/>
                    <a:gd name="T65" fmla="*/ 6 h 25"/>
                    <a:gd name="T66" fmla="*/ 4 w 26"/>
                    <a:gd name="T67" fmla="*/ 5 h 25"/>
                    <a:gd name="T68" fmla="*/ 2 w 26"/>
                    <a:gd name="T69" fmla="*/ 5 h 25"/>
                    <a:gd name="T70" fmla="*/ 0 w 26"/>
                    <a:gd name="T71" fmla="*/ 10 h 25"/>
                    <a:gd name="T72" fmla="*/ 0 w 26"/>
                    <a:gd name="T73" fmla="*/ 10 h 25"/>
                    <a:gd name="T74" fmla="*/ 1 w 26"/>
                    <a:gd name="T75" fmla="*/ 12 h 25"/>
                    <a:gd name="T76" fmla="*/ 3 w 26"/>
                    <a:gd name="T77" fmla="*/ 13 h 25"/>
                    <a:gd name="T78" fmla="*/ 13 w 26"/>
                    <a:gd name="T79" fmla="*/ 8 h 25"/>
                    <a:gd name="T80" fmla="*/ 18 w 26"/>
                    <a:gd name="T81" fmla="*/ 13 h 25"/>
                    <a:gd name="T82" fmla="*/ 13 w 26"/>
                    <a:gd name="T83" fmla="*/ 18 h 25"/>
                    <a:gd name="T84" fmla="*/ 8 w 26"/>
                    <a:gd name="T85" fmla="*/ 13 h 25"/>
                    <a:gd name="T86" fmla="*/ 13 w 26"/>
                    <a:gd name="T87" fmla="*/ 8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26" h="25">
                      <a:moveTo>
                        <a:pt x="3" y="13"/>
                      </a:moveTo>
                      <a:cubicBezTo>
                        <a:pt x="3" y="14"/>
                        <a:pt x="3" y="14"/>
                        <a:pt x="3" y="15"/>
                      </a:cubicBezTo>
                      <a:cubicBezTo>
                        <a:pt x="3" y="15"/>
                        <a:pt x="2" y="16"/>
                        <a:pt x="2" y="16"/>
                      </a:cubicBezTo>
                      <a:cubicBezTo>
                        <a:pt x="2" y="19"/>
                        <a:pt x="2" y="19"/>
                        <a:pt x="2" y="19"/>
                      </a:cubicBezTo>
                      <a:cubicBezTo>
                        <a:pt x="5" y="22"/>
                        <a:pt x="5" y="22"/>
                        <a:pt x="5" y="22"/>
                      </a:cubicBezTo>
                      <a:cubicBezTo>
                        <a:pt x="5" y="22"/>
                        <a:pt x="7" y="23"/>
                        <a:pt x="7" y="23"/>
                      </a:cubicBezTo>
                      <a:cubicBezTo>
                        <a:pt x="7" y="22"/>
                        <a:pt x="7" y="22"/>
                        <a:pt x="7" y="22"/>
                      </a:cubicBezTo>
                      <a:cubicBezTo>
                        <a:pt x="7" y="22"/>
                        <a:pt x="8" y="21"/>
                        <a:pt x="9" y="21"/>
                      </a:cubicBezTo>
                      <a:cubicBezTo>
                        <a:pt x="9" y="21"/>
                        <a:pt x="10" y="21"/>
                        <a:pt x="10" y="21"/>
                      </a:cubicBezTo>
                      <a:cubicBezTo>
                        <a:pt x="10" y="22"/>
                        <a:pt x="10" y="23"/>
                        <a:pt x="10" y="23"/>
                      </a:cubicBezTo>
                      <a:cubicBezTo>
                        <a:pt x="12" y="25"/>
                        <a:pt x="12" y="25"/>
                        <a:pt x="12" y="25"/>
                      </a:cubicBezTo>
                      <a:cubicBezTo>
                        <a:pt x="17" y="25"/>
                        <a:pt x="17" y="25"/>
                        <a:pt x="17" y="25"/>
                      </a:cubicBezTo>
                      <a:cubicBezTo>
                        <a:pt x="19" y="23"/>
                        <a:pt x="19" y="23"/>
                        <a:pt x="19" y="23"/>
                      </a:cubicBezTo>
                      <a:cubicBezTo>
                        <a:pt x="19" y="23"/>
                        <a:pt x="18" y="21"/>
                        <a:pt x="18" y="20"/>
                      </a:cubicBezTo>
                      <a:cubicBezTo>
                        <a:pt x="19" y="20"/>
                        <a:pt x="19" y="20"/>
                        <a:pt x="19" y="20"/>
                      </a:cubicBezTo>
                      <a:cubicBezTo>
                        <a:pt x="20" y="20"/>
                        <a:pt x="21" y="21"/>
                        <a:pt x="21" y="21"/>
                      </a:cubicBezTo>
                      <a:cubicBezTo>
                        <a:pt x="24" y="20"/>
                        <a:pt x="24" y="20"/>
                        <a:pt x="24" y="20"/>
                      </a:cubicBezTo>
                      <a:cubicBezTo>
                        <a:pt x="26" y="16"/>
                        <a:pt x="26" y="16"/>
                        <a:pt x="26" y="16"/>
                      </a:cubicBezTo>
                      <a:cubicBezTo>
                        <a:pt x="25" y="14"/>
                        <a:pt x="25" y="14"/>
                        <a:pt x="25" y="14"/>
                      </a:cubicBezTo>
                      <a:cubicBezTo>
                        <a:pt x="25" y="14"/>
                        <a:pt x="24" y="13"/>
                        <a:pt x="23" y="12"/>
                      </a:cubicBezTo>
                      <a:cubicBezTo>
                        <a:pt x="23" y="12"/>
                        <a:pt x="23" y="11"/>
                        <a:pt x="23" y="11"/>
                      </a:cubicBezTo>
                      <a:cubicBezTo>
                        <a:pt x="23" y="10"/>
                        <a:pt x="25" y="9"/>
                        <a:pt x="25" y="9"/>
                      </a:cubicBezTo>
                      <a:cubicBezTo>
                        <a:pt x="25" y="7"/>
                        <a:pt x="25" y="7"/>
                        <a:pt x="25" y="7"/>
                      </a:cubicBezTo>
                      <a:cubicBezTo>
                        <a:pt x="22" y="3"/>
                        <a:pt x="22" y="3"/>
                        <a:pt x="22" y="3"/>
                      </a:cubicBezTo>
                      <a:cubicBezTo>
                        <a:pt x="19" y="3"/>
                        <a:pt x="19" y="3"/>
                        <a:pt x="19" y="3"/>
                      </a:cubicBezTo>
                      <a:cubicBezTo>
                        <a:pt x="19" y="3"/>
                        <a:pt x="18" y="4"/>
                        <a:pt x="18" y="5"/>
                      </a:cubicBezTo>
                      <a:cubicBezTo>
                        <a:pt x="17" y="4"/>
                        <a:pt x="16" y="4"/>
                        <a:pt x="16" y="4"/>
                      </a:cubicBezTo>
                      <a:cubicBezTo>
                        <a:pt x="16" y="3"/>
                        <a:pt x="16" y="2"/>
                        <a:pt x="16" y="2"/>
                      </a:cubicBezTo>
                      <a:cubicBezTo>
                        <a:pt x="14" y="0"/>
                        <a:pt x="14" y="0"/>
                        <a:pt x="14" y="0"/>
                      </a:cubicBezTo>
                      <a:cubicBezTo>
                        <a:pt x="9" y="1"/>
                        <a:pt x="9" y="1"/>
                        <a:pt x="9" y="1"/>
                      </a:cubicBezTo>
                      <a:cubicBezTo>
                        <a:pt x="8" y="2"/>
                        <a:pt x="8" y="2"/>
                        <a:pt x="8" y="2"/>
                      </a:cubicBezTo>
                      <a:cubicBezTo>
                        <a:pt x="8" y="2"/>
                        <a:pt x="8" y="4"/>
                        <a:pt x="8" y="5"/>
                      </a:cubicBezTo>
                      <a:cubicBezTo>
                        <a:pt x="7" y="5"/>
                        <a:pt x="7" y="5"/>
                        <a:pt x="6" y="6"/>
                      </a:cubicBezTo>
                      <a:cubicBezTo>
                        <a:pt x="6" y="5"/>
                        <a:pt x="4" y="5"/>
                        <a:pt x="4" y="5"/>
                      </a:cubicBezTo>
                      <a:cubicBezTo>
                        <a:pt x="2" y="5"/>
                        <a:pt x="2" y="5"/>
                        <a:pt x="2" y="5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1" y="12"/>
                        <a:pt x="1" y="12"/>
                        <a:pt x="1" y="12"/>
                      </a:cubicBezTo>
                      <a:cubicBezTo>
                        <a:pt x="1" y="12"/>
                        <a:pt x="2" y="13"/>
                        <a:pt x="3" y="13"/>
                      </a:cubicBezTo>
                      <a:close/>
                      <a:moveTo>
                        <a:pt x="13" y="8"/>
                      </a:moveTo>
                      <a:cubicBezTo>
                        <a:pt x="16" y="8"/>
                        <a:pt x="18" y="10"/>
                        <a:pt x="18" y="13"/>
                      </a:cubicBezTo>
                      <a:cubicBezTo>
                        <a:pt x="18" y="15"/>
                        <a:pt x="16" y="18"/>
                        <a:pt x="13" y="18"/>
                      </a:cubicBezTo>
                      <a:cubicBezTo>
                        <a:pt x="10" y="18"/>
                        <a:pt x="8" y="15"/>
                        <a:pt x="8" y="13"/>
                      </a:cubicBezTo>
                      <a:cubicBezTo>
                        <a:pt x="8" y="10"/>
                        <a:pt x="10" y="8"/>
                        <a:pt x="13" y="8"/>
                      </a:cubicBezTo>
                      <a:close/>
                    </a:path>
                  </a:pathLst>
                </a:custGeom>
                <a:solidFill>
                  <a:srgbClr val="FFC00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810455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2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微软雅黑"/>
                  </a:endParaRPr>
                </a:p>
              </p:txBody>
            </p:sp>
            <p:sp>
              <p:nvSpPr>
                <p:cNvPr id="134" name="Freeform 45"/>
                <p:cNvSpPr>
                  <a:spLocks noEditPoints="1"/>
                </p:cNvSpPr>
                <p:nvPr/>
              </p:nvSpPr>
              <p:spPr bwMode="auto">
                <a:xfrm>
                  <a:off x="2648" y="2212"/>
                  <a:ext cx="466" cy="83"/>
                </a:xfrm>
                <a:custGeom>
                  <a:avLst/>
                  <a:gdLst>
                    <a:gd name="T0" fmla="*/ 248 w 466"/>
                    <a:gd name="T1" fmla="*/ 0 h 83"/>
                    <a:gd name="T2" fmla="*/ 248 w 466"/>
                    <a:gd name="T3" fmla="*/ 37 h 83"/>
                    <a:gd name="T4" fmla="*/ 219 w 466"/>
                    <a:gd name="T5" fmla="*/ 37 h 83"/>
                    <a:gd name="T6" fmla="*/ 219 w 466"/>
                    <a:gd name="T7" fmla="*/ 0 h 83"/>
                    <a:gd name="T8" fmla="*/ 0 w 466"/>
                    <a:gd name="T9" fmla="*/ 0 h 83"/>
                    <a:gd name="T10" fmla="*/ 0 w 466"/>
                    <a:gd name="T11" fmla="*/ 83 h 83"/>
                    <a:gd name="T12" fmla="*/ 219 w 466"/>
                    <a:gd name="T13" fmla="*/ 83 h 83"/>
                    <a:gd name="T14" fmla="*/ 219 w 466"/>
                    <a:gd name="T15" fmla="*/ 47 h 83"/>
                    <a:gd name="T16" fmla="*/ 248 w 466"/>
                    <a:gd name="T17" fmla="*/ 47 h 83"/>
                    <a:gd name="T18" fmla="*/ 248 w 466"/>
                    <a:gd name="T19" fmla="*/ 83 h 83"/>
                    <a:gd name="T20" fmla="*/ 466 w 466"/>
                    <a:gd name="T21" fmla="*/ 83 h 83"/>
                    <a:gd name="T22" fmla="*/ 466 w 466"/>
                    <a:gd name="T23" fmla="*/ 0 h 83"/>
                    <a:gd name="T24" fmla="*/ 248 w 466"/>
                    <a:gd name="T25" fmla="*/ 0 h 83"/>
                    <a:gd name="T26" fmla="*/ 192 w 466"/>
                    <a:gd name="T27" fmla="*/ 66 h 83"/>
                    <a:gd name="T28" fmla="*/ 24 w 466"/>
                    <a:gd name="T29" fmla="*/ 66 h 83"/>
                    <a:gd name="T30" fmla="*/ 24 w 466"/>
                    <a:gd name="T31" fmla="*/ 20 h 83"/>
                    <a:gd name="T32" fmla="*/ 192 w 466"/>
                    <a:gd name="T33" fmla="*/ 20 h 83"/>
                    <a:gd name="T34" fmla="*/ 192 w 466"/>
                    <a:gd name="T35" fmla="*/ 66 h 83"/>
                    <a:gd name="T36" fmla="*/ 442 w 466"/>
                    <a:gd name="T37" fmla="*/ 66 h 83"/>
                    <a:gd name="T38" fmla="*/ 274 w 466"/>
                    <a:gd name="T39" fmla="*/ 66 h 83"/>
                    <a:gd name="T40" fmla="*/ 274 w 466"/>
                    <a:gd name="T41" fmla="*/ 20 h 83"/>
                    <a:gd name="T42" fmla="*/ 442 w 466"/>
                    <a:gd name="T43" fmla="*/ 20 h 83"/>
                    <a:gd name="T44" fmla="*/ 442 w 466"/>
                    <a:gd name="T45" fmla="*/ 66 h 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466" h="83">
                      <a:moveTo>
                        <a:pt x="248" y="0"/>
                      </a:moveTo>
                      <a:lnTo>
                        <a:pt x="248" y="37"/>
                      </a:lnTo>
                      <a:lnTo>
                        <a:pt x="219" y="37"/>
                      </a:lnTo>
                      <a:lnTo>
                        <a:pt x="219" y="0"/>
                      </a:lnTo>
                      <a:lnTo>
                        <a:pt x="0" y="0"/>
                      </a:lnTo>
                      <a:lnTo>
                        <a:pt x="0" y="83"/>
                      </a:lnTo>
                      <a:lnTo>
                        <a:pt x="219" y="83"/>
                      </a:lnTo>
                      <a:lnTo>
                        <a:pt x="219" y="47"/>
                      </a:lnTo>
                      <a:lnTo>
                        <a:pt x="248" y="47"/>
                      </a:lnTo>
                      <a:lnTo>
                        <a:pt x="248" y="83"/>
                      </a:lnTo>
                      <a:lnTo>
                        <a:pt x="466" y="83"/>
                      </a:lnTo>
                      <a:lnTo>
                        <a:pt x="466" y="0"/>
                      </a:lnTo>
                      <a:lnTo>
                        <a:pt x="248" y="0"/>
                      </a:lnTo>
                      <a:close/>
                      <a:moveTo>
                        <a:pt x="192" y="66"/>
                      </a:moveTo>
                      <a:lnTo>
                        <a:pt x="24" y="66"/>
                      </a:lnTo>
                      <a:lnTo>
                        <a:pt x="24" y="20"/>
                      </a:lnTo>
                      <a:lnTo>
                        <a:pt x="192" y="20"/>
                      </a:lnTo>
                      <a:lnTo>
                        <a:pt x="192" y="66"/>
                      </a:lnTo>
                      <a:close/>
                      <a:moveTo>
                        <a:pt x="442" y="66"/>
                      </a:moveTo>
                      <a:lnTo>
                        <a:pt x="274" y="66"/>
                      </a:lnTo>
                      <a:lnTo>
                        <a:pt x="274" y="20"/>
                      </a:lnTo>
                      <a:lnTo>
                        <a:pt x="442" y="20"/>
                      </a:lnTo>
                      <a:lnTo>
                        <a:pt x="442" y="66"/>
                      </a:lnTo>
                      <a:close/>
                    </a:path>
                  </a:pathLst>
                </a:custGeom>
                <a:solidFill>
                  <a:srgbClr val="FFC00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810455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2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微软雅黑"/>
                  </a:endParaRPr>
                </a:p>
              </p:txBody>
            </p:sp>
            <p:sp>
              <p:nvSpPr>
                <p:cNvPr id="135" name="Freeform 46"/>
                <p:cNvSpPr>
                  <a:spLocks noEditPoints="1"/>
                </p:cNvSpPr>
                <p:nvPr/>
              </p:nvSpPr>
              <p:spPr bwMode="auto">
                <a:xfrm>
                  <a:off x="2648" y="2115"/>
                  <a:ext cx="219" cy="83"/>
                </a:xfrm>
                <a:custGeom>
                  <a:avLst/>
                  <a:gdLst>
                    <a:gd name="T0" fmla="*/ 91 w 91"/>
                    <a:gd name="T1" fmla="*/ 0 h 34"/>
                    <a:gd name="T2" fmla="*/ 0 w 91"/>
                    <a:gd name="T3" fmla="*/ 0 h 34"/>
                    <a:gd name="T4" fmla="*/ 0 w 91"/>
                    <a:gd name="T5" fmla="*/ 34 h 34"/>
                    <a:gd name="T6" fmla="*/ 91 w 91"/>
                    <a:gd name="T7" fmla="*/ 34 h 34"/>
                    <a:gd name="T8" fmla="*/ 91 w 91"/>
                    <a:gd name="T9" fmla="*/ 0 h 34"/>
                    <a:gd name="T10" fmla="*/ 20 w 91"/>
                    <a:gd name="T11" fmla="*/ 24 h 34"/>
                    <a:gd name="T12" fmla="*/ 13 w 91"/>
                    <a:gd name="T13" fmla="*/ 17 h 34"/>
                    <a:gd name="T14" fmla="*/ 20 w 91"/>
                    <a:gd name="T15" fmla="*/ 11 h 34"/>
                    <a:gd name="T16" fmla="*/ 27 w 91"/>
                    <a:gd name="T17" fmla="*/ 17 h 34"/>
                    <a:gd name="T18" fmla="*/ 20 w 91"/>
                    <a:gd name="T19" fmla="*/ 24 h 34"/>
                    <a:gd name="T20" fmla="*/ 45 w 91"/>
                    <a:gd name="T21" fmla="*/ 24 h 34"/>
                    <a:gd name="T22" fmla="*/ 39 w 91"/>
                    <a:gd name="T23" fmla="*/ 17 h 34"/>
                    <a:gd name="T24" fmla="*/ 45 w 91"/>
                    <a:gd name="T25" fmla="*/ 11 h 34"/>
                    <a:gd name="T26" fmla="*/ 52 w 91"/>
                    <a:gd name="T27" fmla="*/ 17 h 34"/>
                    <a:gd name="T28" fmla="*/ 45 w 91"/>
                    <a:gd name="T29" fmla="*/ 24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91" h="34">
                      <a:moveTo>
                        <a:pt x="9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34"/>
                        <a:pt x="0" y="34"/>
                        <a:pt x="0" y="34"/>
                      </a:cubicBezTo>
                      <a:cubicBezTo>
                        <a:pt x="91" y="34"/>
                        <a:pt x="91" y="34"/>
                        <a:pt x="91" y="34"/>
                      </a:cubicBezTo>
                      <a:lnTo>
                        <a:pt x="91" y="0"/>
                      </a:lnTo>
                      <a:close/>
                      <a:moveTo>
                        <a:pt x="20" y="24"/>
                      </a:moveTo>
                      <a:cubicBezTo>
                        <a:pt x="16" y="24"/>
                        <a:pt x="13" y="21"/>
                        <a:pt x="13" y="17"/>
                      </a:cubicBezTo>
                      <a:cubicBezTo>
                        <a:pt x="13" y="14"/>
                        <a:pt x="16" y="11"/>
                        <a:pt x="20" y="11"/>
                      </a:cubicBezTo>
                      <a:cubicBezTo>
                        <a:pt x="24" y="11"/>
                        <a:pt x="27" y="14"/>
                        <a:pt x="27" y="17"/>
                      </a:cubicBezTo>
                      <a:cubicBezTo>
                        <a:pt x="27" y="21"/>
                        <a:pt x="24" y="24"/>
                        <a:pt x="20" y="24"/>
                      </a:cubicBezTo>
                      <a:close/>
                      <a:moveTo>
                        <a:pt x="45" y="24"/>
                      </a:moveTo>
                      <a:cubicBezTo>
                        <a:pt x="42" y="24"/>
                        <a:pt x="39" y="21"/>
                        <a:pt x="39" y="17"/>
                      </a:cubicBezTo>
                      <a:cubicBezTo>
                        <a:pt x="39" y="14"/>
                        <a:pt x="42" y="11"/>
                        <a:pt x="45" y="11"/>
                      </a:cubicBezTo>
                      <a:cubicBezTo>
                        <a:pt x="49" y="11"/>
                        <a:pt x="52" y="14"/>
                        <a:pt x="52" y="17"/>
                      </a:cubicBezTo>
                      <a:cubicBezTo>
                        <a:pt x="52" y="21"/>
                        <a:pt x="49" y="24"/>
                        <a:pt x="45" y="24"/>
                      </a:cubicBezTo>
                      <a:close/>
                    </a:path>
                  </a:pathLst>
                </a:custGeom>
                <a:solidFill>
                  <a:srgbClr val="FFC00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810455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2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微软雅黑"/>
                  </a:endParaRPr>
                </a:p>
              </p:txBody>
            </p:sp>
            <p:sp>
              <p:nvSpPr>
                <p:cNvPr id="136" name="Freeform 47"/>
                <p:cNvSpPr>
                  <a:spLocks noEditPoints="1"/>
                </p:cNvSpPr>
                <p:nvPr/>
              </p:nvSpPr>
              <p:spPr bwMode="auto">
                <a:xfrm>
                  <a:off x="2648" y="2023"/>
                  <a:ext cx="219" cy="82"/>
                </a:xfrm>
                <a:custGeom>
                  <a:avLst/>
                  <a:gdLst>
                    <a:gd name="T0" fmla="*/ 91 w 91"/>
                    <a:gd name="T1" fmla="*/ 0 h 34"/>
                    <a:gd name="T2" fmla="*/ 0 w 91"/>
                    <a:gd name="T3" fmla="*/ 0 h 34"/>
                    <a:gd name="T4" fmla="*/ 0 w 91"/>
                    <a:gd name="T5" fmla="*/ 34 h 34"/>
                    <a:gd name="T6" fmla="*/ 91 w 91"/>
                    <a:gd name="T7" fmla="*/ 34 h 34"/>
                    <a:gd name="T8" fmla="*/ 91 w 91"/>
                    <a:gd name="T9" fmla="*/ 0 h 34"/>
                    <a:gd name="T10" fmla="*/ 20 w 91"/>
                    <a:gd name="T11" fmla="*/ 24 h 34"/>
                    <a:gd name="T12" fmla="*/ 13 w 91"/>
                    <a:gd name="T13" fmla="*/ 17 h 34"/>
                    <a:gd name="T14" fmla="*/ 20 w 91"/>
                    <a:gd name="T15" fmla="*/ 10 h 34"/>
                    <a:gd name="T16" fmla="*/ 27 w 91"/>
                    <a:gd name="T17" fmla="*/ 17 h 34"/>
                    <a:gd name="T18" fmla="*/ 20 w 91"/>
                    <a:gd name="T19" fmla="*/ 24 h 34"/>
                    <a:gd name="T20" fmla="*/ 45 w 91"/>
                    <a:gd name="T21" fmla="*/ 24 h 34"/>
                    <a:gd name="T22" fmla="*/ 39 w 91"/>
                    <a:gd name="T23" fmla="*/ 17 h 34"/>
                    <a:gd name="T24" fmla="*/ 45 w 91"/>
                    <a:gd name="T25" fmla="*/ 10 h 34"/>
                    <a:gd name="T26" fmla="*/ 52 w 91"/>
                    <a:gd name="T27" fmla="*/ 17 h 34"/>
                    <a:gd name="T28" fmla="*/ 45 w 91"/>
                    <a:gd name="T29" fmla="*/ 24 h 34"/>
                    <a:gd name="T30" fmla="*/ 72 w 91"/>
                    <a:gd name="T31" fmla="*/ 24 h 34"/>
                    <a:gd name="T32" fmla="*/ 65 w 91"/>
                    <a:gd name="T33" fmla="*/ 17 h 34"/>
                    <a:gd name="T34" fmla="*/ 72 w 91"/>
                    <a:gd name="T35" fmla="*/ 10 h 34"/>
                    <a:gd name="T36" fmla="*/ 79 w 91"/>
                    <a:gd name="T37" fmla="*/ 17 h 34"/>
                    <a:gd name="T38" fmla="*/ 72 w 91"/>
                    <a:gd name="T39" fmla="*/ 24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91" h="34">
                      <a:moveTo>
                        <a:pt x="9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34"/>
                        <a:pt x="0" y="34"/>
                        <a:pt x="0" y="34"/>
                      </a:cubicBezTo>
                      <a:cubicBezTo>
                        <a:pt x="91" y="34"/>
                        <a:pt x="91" y="34"/>
                        <a:pt x="91" y="34"/>
                      </a:cubicBezTo>
                      <a:lnTo>
                        <a:pt x="91" y="0"/>
                      </a:lnTo>
                      <a:close/>
                      <a:moveTo>
                        <a:pt x="20" y="24"/>
                      </a:moveTo>
                      <a:cubicBezTo>
                        <a:pt x="16" y="24"/>
                        <a:pt x="13" y="21"/>
                        <a:pt x="13" y="17"/>
                      </a:cubicBezTo>
                      <a:cubicBezTo>
                        <a:pt x="13" y="13"/>
                        <a:pt x="16" y="10"/>
                        <a:pt x="20" y="10"/>
                      </a:cubicBezTo>
                      <a:cubicBezTo>
                        <a:pt x="24" y="10"/>
                        <a:pt x="27" y="13"/>
                        <a:pt x="27" y="17"/>
                      </a:cubicBezTo>
                      <a:cubicBezTo>
                        <a:pt x="27" y="21"/>
                        <a:pt x="24" y="24"/>
                        <a:pt x="20" y="24"/>
                      </a:cubicBezTo>
                      <a:close/>
                      <a:moveTo>
                        <a:pt x="45" y="24"/>
                      </a:moveTo>
                      <a:cubicBezTo>
                        <a:pt x="42" y="24"/>
                        <a:pt x="39" y="21"/>
                        <a:pt x="39" y="17"/>
                      </a:cubicBezTo>
                      <a:cubicBezTo>
                        <a:pt x="39" y="13"/>
                        <a:pt x="42" y="10"/>
                        <a:pt x="45" y="10"/>
                      </a:cubicBezTo>
                      <a:cubicBezTo>
                        <a:pt x="49" y="10"/>
                        <a:pt x="52" y="13"/>
                        <a:pt x="52" y="17"/>
                      </a:cubicBezTo>
                      <a:cubicBezTo>
                        <a:pt x="52" y="21"/>
                        <a:pt x="49" y="24"/>
                        <a:pt x="45" y="24"/>
                      </a:cubicBezTo>
                      <a:close/>
                      <a:moveTo>
                        <a:pt x="72" y="24"/>
                      </a:moveTo>
                      <a:cubicBezTo>
                        <a:pt x="68" y="24"/>
                        <a:pt x="65" y="20"/>
                        <a:pt x="65" y="17"/>
                      </a:cubicBezTo>
                      <a:cubicBezTo>
                        <a:pt x="65" y="13"/>
                        <a:pt x="68" y="10"/>
                        <a:pt x="72" y="10"/>
                      </a:cubicBezTo>
                      <a:cubicBezTo>
                        <a:pt x="76" y="10"/>
                        <a:pt x="79" y="13"/>
                        <a:pt x="79" y="17"/>
                      </a:cubicBezTo>
                      <a:cubicBezTo>
                        <a:pt x="79" y="20"/>
                        <a:pt x="76" y="24"/>
                        <a:pt x="72" y="24"/>
                      </a:cubicBezTo>
                      <a:close/>
                    </a:path>
                  </a:pathLst>
                </a:custGeom>
                <a:solidFill>
                  <a:srgbClr val="FFC00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810455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2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微软雅黑"/>
                  </a:endParaRPr>
                </a:p>
              </p:txBody>
            </p:sp>
          </p:grpSp>
          <p:sp>
            <p:nvSpPr>
              <p:cNvPr id="131" name="KSO_Shape"/>
              <p:cNvSpPr/>
              <p:nvPr/>
            </p:nvSpPr>
            <p:spPr>
              <a:xfrm>
                <a:off x="7368334" y="2705813"/>
                <a:ext cx="111431" cy="169547"/>
              </a:xfrm>
              <a:custGeom>
                <a:avLst/>
                <a:gdLst/>
                <a:ahLst/>
                <a:cxnLst/>
                <a:rect l="l" t="t" r="r" b="b"/>
                <a:pathLst>
                  <a:path w="559792" h="955625">
                    <a:moveTo>
                      <a:pt x="279896" y="194422"/>
                    </a:moveTo>
                    <a:cubicBezTo>
                      <a:pt x="168660" y="194422"/>
                      <a:pt x="78485" y="284596"/>
                      <a:pt x="78485" y="395833"/>
                    </a:cubicBezTo>
                    <a:cubicBezTo>
                      <a:pt x="78485" y="507069"/>
                      <a:pt x="168660" y="597244"/>
                      <a:pt x="279896" y="597244"/>
                    </a:cubicBezTo>
                    <a:cubicBezTo>
                      <a:pt x="391133" y="597244"/>
                      <a:pt x="481307" y="507069"/>
                      <a:pt x="481307" y="395833"/>
                    </a:cubicBezTo>
                    <a:cubicBezTo>
                      <a:pt x="481307" y="284596"/>
                      <a:pt x="391133" y="194422"/>
                      <a:pt x="279896" y="194422"/>
                    </a:cubicBezTo>
                    <a:close/>
                    <a:moveTo>
                      <a:pt x="279896" y="0"/>
                    </a:moveTo>
                    <a:cubicBezTo>
                      <a:pt x="381198" y="-1"/>
                      <a:pt x="482501" y="38646"/>
                      <a:pt x="559792" y="115937"/>
                    </a:cubicBezTo>
                    <a:cubicBezTo>
                      <a:pt x="714375" y="270519"/>
                      <a:pt x="714375" y="521146"/>
                      <a:pt x="559792" y="675729"/>
                    </a:cubicBezTo>
                    <a:lnTo>
                      <a:pt x="279896" y="955625"/>
                    </a:lnTo>
                    <a:lnTo>
                      <a:pt x="0" y="675729"/>
                    </a:lnTo>
                    <a:cubicBezTo>
                      <a:pt x="-154583" y="521146"/>
                      <a:pt x="-154583" y="270519"/>
                      <a:pt x="0" y="115937"/>
                    </a:cubicBezTo>
                    <a:cubicBezTo>
                      <a:pt x="77291" y="38646"/>
                      <a:pt x="178594" y="-1"/>
                      <a:pt x="279896" y="0"/>
                    </a:cubicBezTo>
                    <a:close/>
                  </a:path>
                </a:pathLst>
              </a:custGeom>
              <a:solidFill>
                <a:srgbClr val="C0000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bIns="324000" anchor="ctr"/>
              <a:lstStyle/>
              <a:p>
                <a:pPr marL="0" marR="0" lvl="0" indent="0" algn="ctr" defTabSz="81045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128" name="右箭头 127"/>
            <p:cNvSpPr/>
            <p:nvPr/>
          </p:nvSpPr>
          <p:spPr bwMode="auto">
            <a:xfrm rot="5400000">
              <a:off x="1634011" y="4556102"/>
              <a:ext cx="123569" cy="335167"/>
            </a:xfrm>
            <a:prstGeom prst="rightArrow">
              <a:avLst/>
            </a:prstGeom>
            <a:solidFill>
              <a:sysClr val="window" lastClr="FFFFFF">
                <a:lumMod val="95000"/>
              </a:sysClr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80168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50" b="1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9" name="右箭头 128"/>
            <p:cNvSpPr/>
            <p:nvPr/>
          </p:nvSpPr>
          <p:spPr bwMode="auto">
            <a:xfrm rot="5400000">
              <a:off x="1618023" y="5225513"/>
              <a:ext cx="136705" cy="335167"/>
            </a:xfrm>
            <a:prstGeom prst="rightArrow">
              <a:avLst/>
            </a:prstGeom>
            <a:solidFill>
              <a:sysClr val="window" lastClr="FFFFFF">
                <a:lumMod val="95000"/>
              </a:sysClr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80168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50" b="1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12" name="文本框 111"/>
          <p:cNvSpPr txBox="1"/>
          <p:nvPr/>
        </p:nvSpPr>
        <p:spPr>
          <a:xfrm>
            <a:off x="6491714" y="3153464"/>
            <a:ext cx="400110" cy="2129847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微软雅黑"/>
              </a:rPr>
              <a:t>BOTTOM-UP </a:t>
            </a: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微软雅黑"/>
              </a:rPr>
              <a:t>技术方案</a:t>
            </a:r>
          </a:p>
        </p:txBody>
      </p:sp>
      <p:sp>
        <p:nvSpPr>
          <p:cNvPr id="149" name="文本占位符 15"/>
          <p:cNvSpPr txBox="1">
            <a:spLocks/>
          </p:cNvSpPr>
          <p:nvPr/>
        </p:nvSpPr>
        <p:spPr bwMode="auto">
          <a:xfrm>
            <a:off x="409806" y="2825118"/>
            <a:ext cx="5197760" cy="3176386"/>
          </a:xfrm>
          <a:prstGeom prst="rect">
            <a:avLst/>
          </a:prstGeom>
          <a:noFill/>
          <a:ln w="9525">
            <a:solidFill>
              <a:srgbClr val="FFFFFF">
                <a:lumMod val="75000"/>
              </a:srgbClr>
            </a:solidFill>
            <a:miter lim="800000"/>
            <a:headEnd/>
            <a:tailEnd/>
          </a:ln>
          <a:effectLst/>
        </p:spPr>
        <p:txBody>
          <a:bodyPr lIns="79908" tIns="39957" rIns="79908" bIns="39957"/>
          <a:lstStyle>
            <a:lvl1pPr marL="298299" indent="-298299" algn="l" defTabSz="799695" rtl="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SzPct val="60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0545" indent="-249112" algn="l" defTabSz="799695" rtl="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001205" indent="-199923" algn="l" defTabSz="799695" rtl="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FrutigerNext LT Light" pitchFamily="34" charset="0"/>
                <a:ea typeface="+mn-ea"/>
              </a:defRPr>
            </a:lvl3pPr>
            <a:lvl4pPr marL="1399465" indent="-198337" algn="l" defTabSz="799695" rtl="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j-lt"/>
                <a:ea typeface="+mn-ea"/>
              </a:defRPr>
            </a:lvl4pPr>
            <a:lvl5pPr marL="1800900" indent="-199923" algn="l" defTabSz="799695" rtl="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800">
                <a:solidFill>
                  <a:schemeClr val="tx1"/>
                </a:solidFill>
                <a:latin typeface="+mj-lt"/>
                <a:ea typeface="+mn-ea"/>
              </a:defRPr>
            </a:lvl5pPr>
            <a:lvl6pPr marL="2259190" indent="-201487" algn="l" defTabSz="801188" rtl="0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800">
                <a:solidFill>
                  <a:schemeClr val="tx1"/>
                </a:solidFill>
                <a:latin typeface="+mj-lt"/>
                <a:ea typeface="+mn-ea"/>
              </a:defRPr>
            </a:lvl6pPr>
            <a:lvl7pPr marL="2716104" indent="-201487" algn="l" defTabSz="801188" rtl="0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800">
                <a:solidFill>
                  <a:schemeClr val="tx1"/>
                </a:solidFill>
                <a:latin typeface="+mj-lt"/>
                <a:ea typeface="+mn-ea"/>
              </a:defRPr>
            </a:lvl7pPr>
            <a:lvl8pPr marL="3173019" indent="-201487" algn="l" defTabSz="801188" rtl="0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800">
                <a:solidFill>
                  <a:schemeClr val="tx1"/>
                </a:solidFill>
                <a:latin typeface="+mj-lt"/>
                <a:ea typeface="+mn-ea"/>
              </a:defRPr>
            </a:lvl8pPr>
            <a:lvl9pPr marL="3629933" indent="-201487" algn="l" defTabSz="801188" rtl="0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800">
                <a:solidFill>
                  <a:schemeClr val="tx1"/>
                </a:solidFill>
                <a:latin typeface="+mj-lt"/>
                <a:ea typeface="+mn-ea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300"/>
              </a:spcBef>
              <a:buClrTx/>
              <a:buSzPct val="150000"/>
              <a:buFont typeface="Wingdings" pitchFamily="2" charset="2"/>
              <a:buNone/>
              <a:defRPr/>
            </a:pPr>
            <a:endParaRPr lang="en-US" altLang="zh-CN" sz="1200" b="0" kern="0" dirty="0">
              <a:solidFill>
                <a:srgbClr val="000000"/>
              </a:solidFill>
              <a:latin typeface="微软雅黑"/>
              <a:ea typeface="微软雅黑"/>
              <a:cs typeface="Times New Roman" panose="02020603050405020304" pitchFamily="18" charset="0"/>
            </a:endParaRPr>
          </a:p>
        </p:txBody>
      </p:sp>
      <p:sp>
        <p:nvSpPr>
          <p:cNvPr id="150" name="文本框 149"/>
          <p:cNvSpPr txBox="1"/>
          <p:nvPr/>
        </p:nvSpPr>
        <p:spPr>
          <a:xfrm>
            <a:off x="2716227" y="3254605"/>
            <a:ext cx="2711943" cy="2246769"/>
          </a:xfrm>
          <a:prstGeom prst="rect">
            <a:avLst/>
          </a:prstGeom>
          <a:noFill/>
        </p:spPr>
        <p:txBody>
          <a:bodyPr wrap="square" lIns="0" tIns="0" bIns="0" rtlCol="0">
            <a:spAutoFit/>
          </a:bodyPr>
          <a:lstStyle/>
          <a:p>
            <a:pPr marL="617922" lvl="1" indent="-171450">
              <a:lnSpc>
                <a:spcPct val="150000"/>
              </a:lnSpc>
              <a:buFont typeface="Wingdings" panose="05000000000000000000" pitchFamily="2" charset="2"/>
              <a:buChar char="u"/>
              <a:defRPr/>
            </a:pPr>
            <a:r>
              <a:rPr lang="zh-CN" altLang="en-US" sz="1200" kern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传统运维方案特征：</a:t>
            </a:r>
            <a:endParaRPr lang="en-US" altLang="zh-CN" sz="1200" kern="0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32222" lvl="1" indent="-285750">
              <a:buFont typeface="Arial" panose="020B0604020202020204" pitchFamily="34" charset="0"/>
              <a:buChar char="•"/>
              <a:defRPr/>
            </a:pPr>
            <a:r>
              <a:rPr lang="en-US" altLang="zh-CN" sz="1200" kern="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Top-Down</a:t>
            </a:r>
            <a:r>
              <a:rPr lang="zh-CN" altLang="en-US" sz="1200" kern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1200" kern="0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32222" lvl="1" indent="-285750">
              <a:buFont typeface="Arial" panose="020B0604020202020204" pitchFamily="34" charset="0"/>
              <a:buChar char="•"/>
              <a:defRPr/>
            </a:pPr>
            <a:r>
              <a:rPr lang="zh-CN" altLang="en-US" sz="1200" kern="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被动运维；</a:t>
            </a:r>
            <a:endParaRPr lang="en-US" altLang="zh-CN" sz="1200" kern="0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32222" lvl="1" indent="-285750">
              <a:buFont typeface="Arial" panose="020B0604020202020204" pitchFamily="34" charset="0"/>
              <a:buChar char="•"/>
              <a:defRPr/>
            </a:pPr>
            <a:r>
              <a:rPr lang="zh-CN" altLang="en-US" sz="1200" kern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感知应用</a:t>
            </a:r>
            <a:r>
              <a:rPr lang="en-US" altLang="zh-CN" sz="1200" kern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SLI</a:t>
            </a:r>
            <a:r>
              <a:rPr lang="zh-CN" altLang="en-US" sz="1200" kern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为入口</a:t>
            </a:r>
            <a:r>
              <a:rPr lang="zh-CN" altLang="en-US" sz="1200" kern="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层层下钻。</a:t>
            </a:r>
            <a:endParaRPr lang="en-US" altLang="zh-CN" sz="1200" kern="0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32222" lvl="1" indent="-285750">
              <a:buFont typeface="Arial" panose="020B0604020202020204" pitchFamily="34" charset="0"/>
              <a:buChar char="•"/>
              <a:defRPr/>
            </a:pPr>
            <a:endParaRPr lang="en-US" altLang="zh-CN" sz="1100" kern="0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17922" lvl="1" indent="-171450">
              <a:lnSpc>
                <a:spcPct val="150000"/>
              </a:lnSpc>
              <a:buFont typeface="Wingdings" panose="05000000000000000000" pitchFamily="2" charset="2"/>
              <a:buChar char="u"/>
              <a:defRPr/>
            </a:pPr>
            <a:r>
              <a:rPr lang="zh-CN" altLang="en-US" sz="1200" kern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 b="1" kern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局限性</a:t>
            </a:r>
            <a:r>
              <a:rPr lang="zh-CN" altLang="en-US" sz="1200" kern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200" kern="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32222" lvl="1" indent="-285750">
              <a:buFont typeface="Arial" panose="020B0604020202020204" pitchFamily="34" charset="0"/>
              <a:buChar char="•"/>
              <a:defRPr/>
            </a:pPr>
            <a:r>
              <a:rPr lang="zh-CN" altLang="en-US" sz="1200" b="1" kern="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等问题</a:t>
            </a:r>
            <a:r>
              <a:rPr lang="zh-CN" altLang="en-US" sz="1200" kern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90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无法主动发现问题。</a:t>
            </a:r>
          </a:p>
          <a:p>
            <a:pPr marL="732222" lvl="1" indent="-285750">
              <a:buFont typeface="Arial" panose="020B0604020202020204" pitchFamily="34" charset="0"/>
              <a:buChar char="•"/>
              <a:defRPr/>
            </a:pPr>
            <a:r>
              <a:rPr lang="zh-CN" altLang="en-US" sz="1200" b="1" kern="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难监控</a:t>
            </a:r>
            <a:r>
              <a:rPr lang="zh-CN" altLang="en-US" sz="1200" kern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900" kern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服务类应用（比如</a:t>
            </a:r>
            <a:r>
              <a:rPr lang="en-US" altLang="zh-CN" sz="900" kern="0" dirty="0" err="1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redis</a:t>
            </a:r>
            <a:r>
              <a:rPr lang="zh-CN" altLang="en-US" sz="900" kern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）无法直接观测</a:t>
            </a:r>
            <a:r>
              <a:rPr lang="en-US" altLang="zh-CN" sz="900" kern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SLI</a:t>
            </a:r>
            <a:r>
              <a:rPr lang="zh-CN" altLang="en-US" sz="900" kern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marL="732222" lvl="1" indent="-285750">
              <a:buFont typeface="Arial" panose="020B0604020202020204" pitchFamily="34" charset="0"/>
              <a:buChar char="•"/>
              <a:defRPr/>
            </a:pPr>
            <a:r>
              <a:rPr lang="zh-CN" altLang="en-US" sz="1200" b="1" kern="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无监控</a:t>
            </a:r>
            <a:r>
              <a:rPr lang="zh-CN" altLang="en-US" sz="1200" kern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900" kern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资源类应用（比如</a:t>
            </a:r>
            <a:r>
              <a:rPr lang="en-US" altLang="zh-CN" sz="900" kern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ECS</a:t>
            </a:r>
            <a:r>
              <a:rPr lang="zh-CN" altLang="en-US" sz="900" kern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）不同使用方式、业务场景，无法定义通用、有效</a:t>
            </a:r>
            <a:r>
              <a:rPr lang="en-US" altLang="zh-CN" sz="900" kern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SLI</a:t>
            </a:r>
            <a:r>
              <a:rPr lang="zh-CN" altLang="en-US" sz="900" kern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900" kern="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1" name="文本框 150"/>
          <p:cNvSpPr txBox="1"/>
          <p:nvPr/>
        </p:nvSpPr>
        <p:spPr>
          <a:xfrm>
            <a:off x="426335" y="3470456"/>
            <a:ext cx="400110" cy="210952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>
              <a:defRPr/>
            </a:pPr>
            <a:r>
              <a:rPr lang="en-US" altLang="zh-CN" sz="1400" kern="0" dirty="0" smtClean="0">
                <a:solidFill>
                  <a:prstClr val="black"/>
                </a:solidFill>
                <a:latin typeface="Segoe UI"/>
                <a:ea typeface="微软雅黑"/>
              </a:rPr>
              <a:t>TOP-DOWN </a:t>
            </a:r>
            <a:r>
              <a:rPr lang="zh-CN" altLang="en-US" sz="1400" kern="0" dirty="0" smtClean="0">
                <a:solidFill>
                  <a:prstClr val="black"/>
                </a:solidFill>
                <a:latin typeface="Segoe UI"/>
                <a:ea typeface="微软雅黑"/>
              </a:rPr>
              <a:t>技术方案</a:t>
            </a:r>
          </a:p>
        </p:txBody>
      </p:sp>
      <p:grpSp>
        <p:nvGrpSpPr>
          <p:cNvPr id="152" name="组合 151"/>
          <p:cNvGrpSpPr/>
          <p:nvPr/>
        </p:nvGrpSpPr>
        <p:grpSpPr>
          <a:xfrm>
            <a:off x="859312" y="3137009"/>
            <a:ext cx="2077015" cy="2841099"/>
            <a:chOff x="860625" y="893575"/>
            <a:chExt cx="2077015" cy="3134735"/>
          </a:xfrm>
        </p:grpSpPr>
        <p:sp>
          <p:nvSpPr>
            <p:cNvPr id="154" name="圆角矩形 153"/>
            <p:cNvSpPr/>
            <p:nvPr/>
          </p:nvSpPr>
          <p:spPr bwMode="auto">
            <a:xfrm>
              <a:off x="860625" y="3398785"/>
              <a:ext cx="2064592" cy="614176"/>
            </a:xfrm>
            <a:prstGeom prst="roundRect">
              <a:avLst/>
            </a:prstGeom>
            <a:solidFill>
              <a:sysClr val="window" lastClr="FFFFFF">
                <a:lumMod val="85000"/>
                <a:alpha val="10000"/>
              </a:sysClr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801688">
                <a:defRPr/>
              </a:pPr>
              <a:endParaRPr lang="zh-CN" altLang="en-US" sz="1050" b="1" kern="0" smtClean="0">
                <a:solidFill>
                  <a:prstClr val="black"/>
                </a:solidFill>
                <a:latin typeface="Trebuchet MS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5" name="圆角矩形 154"/>
            <p:cNvSpPr/>
            <p:nvPr/>
          </p:nvSpPr>
          <p:spPr bwMode="auto">
            <a:xfrm>
              <a:off x="873048" y="2551446"/>
              <a:ext cx="2064592" cy="614176"/>
            </a:xfrm>
            <a:prstGeom prst="roundRect">
              <a:avLst/>
            </a:prstGeom>
            <a:solidFill>
              <a:sysClr val="window" lastClr="FFFFFF">
                <a:lumMod val="85000"/>
                <a:alpha val="10000"/>
              </a:sysClr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801688">
                <a:defRPr/>
              </a:pPr>
              <a:endParaRPr lang="zh-CN" altLang="en-US" sz="1050" b="1" kern="0" smtClean="0">
                <a:solidFill>
                  <a:prstClr val="black"/>
                </a:solidFill>
                <a:latin typeface="Trebuchet MS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6" name="圆角矩形 155"/>
            <p:cNvSpPr/>
            <p:nvPr/>
          </p:nvSpPr>
          <p:spPr bwMode="auto">
            <a:xfrm>
              <a:off x="860625" y="1712670"/>
              <a:ext cx="2064592" cy="614176"/>
            </a:xfrm>
            <a:prstGeom prst="roundRect">
              <a:avLst/>
            </a:prstGeom>
            <a:solidFill>
              <a:sysClr val="window" lastClr="FFFFFF">
                <a:lumMod val="85000"/>
                <a:alpha val="10000"/>
              </a:sysClr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801688">
                <a:defRPr/>
              </a:pPr>
              <a:endParaRPr lang="zh-CN" altLang="en-US" sz="1050" b="1" kern="0" smtClean="0">
                <a:solidFill>
                  <a:prstClr val="black"/>
                </a:solidFill>
                <a:latin typeface="Trebuchet MS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7" name="圆角矩形 156"/>
            <p:cNvSpPr/>
            <p:nvPr/>
          </p:nvSpPr>
          <p:spPr bwMode="auto">
            <a:xfrm>
              <a:off x="860625" y="910325"/>
              <a:ext cx="2064592" cy="574013"/>
            </a:xfrm>
            <a:prstGeom prst="roundRect">
              <a:avLst/>
            </a:prstGeom>
            <a:solidFill>
              <a:sysClr val="window" lastClr="FFFFFF">
                <a:lumMod val="85000"/>
                <a:alpha val="10000"/>
              </a:sysClr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801688">
                <a:defRPr/>
              </a:pPr>
              <a:endParaRPr lang="zh-CN" altLang="en-US" sz="1050" b="1" kern="0" dirty="0" smtClean="0">
                <a:solidFill>
                  <a:prstClr val="black"/>
                </a:solidFill>
                <a:latin typeface="Trebuchet MS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8" name="文本框 157"/>
            <p:cNvSpPr txBox="1"/>
            <p:nvPr/>
          </p:nvSpPr>
          <p:spPr>
            <a:xfrm>
              <a:off x="1293975" y="893575"/>
              <a:ext cx="1605941" cy="630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810455">
                <a:defRPr/>
              </a:pPr>
              <a:r>
                <a:rPr lang="zh-CN" altLang="en-US" sz="1000" kern="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应用</a:t>
              </a:r>
              <a:r>
                <a:rPr lang="en-US" altLang="zh-CN" sz="1000" kern="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SLI</a:t>
              </a:r>
              <a:r>
                <a:rPr lang="zh-CN" altLang="en-US" sz="1000" kern="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感知</a:t>
              </a:r>
              <a:endParaRPr lang="en-US" altLang="zh-CN" sz="1000" kern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171450" indent="-171450" defTabSz="810455">
                <a:buFont typeface="Arial" panose="020B0604020202020204" pitchFamily="34" charset="0"/>
                <a:buChar char="•"/>
                <a:defRPr/>
              </a:pPr>
              <a:r>
                <a:rPr lang="zh-CN" altLang="en-US" sz="800" kern="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各地域用户体验如何？</a:t>
              </a:r>
              <a:endParaRPr lang="en-US" altLang="zh-CN" sz="800" kern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171450" indent="-171450" defTabSz="810455">
                <a:buFont typeface="Arial" panose="020B0604020202020204" pitchFamily="34" charset="0"/>
                <a:buChar char="•"/>
                <a:defRPr/>
              </a:pPr>
              <a:r>
                <a:rPr lang="zh-CN" altLang="en-US" sz="800" kern="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业务运行是否正常？</a:t>
              </a:r>
              <a:endParaRPr lang="en-US" altLang="zh-CN" sz="800" kern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9" name="KSO_Shape"/>
            <p:cNvSpPr>
              <a:spLocks/>
            </p:cNvSpPr>
            <p:nvPr/>
          </p:nvSpPr>
          <p:spPr bwMode="auto">
            <a:xfrm>
              <a:off x="1014955" y="983885"/>
              <a:ext cx="279870" cy="206090"/>
            </a:xfrm>
            <a:custGeom>
              <a:avLst/>
              <a:gdLst>
                <a:gd name="T0" fmla="*/ 392214 w 2276475"/>
                <a:gd name="T1" fmla="*/ 1440048 h 1912937"/>
                <a:gd name="T2" fmla="*/ 420332 w 2276475"/>
                <a:gd name="T3" fmla="*/ 1519194 h 1912937"/>
                <a:gd name="T4" fmla="*/ 356669 w 2276475"/>
                <a:gd name="T5" fmla="*/ 1582672 h 1912937"/>
                <a:gd name="T6" fmla="*/ 114219 w 2276475"/>
                <a:gd name="T7" fmla="*/ 1546020 h 1912937"/>
                <a:gd name="T8" fmla="*/ 120586 w 2276475"/>
                <a:gd name="T9" fmla="*/ 1440845 h 1912937"/>
                <a:gd name="T10" fmla="*/ 350915 w 2276475"/>
                <a:gd name="T11" fmla="*/ 1198296 h 1912937"/>
                <a:gd name="T12" fmla="*/ 453808 w 2276475"/>
                <a:gd name="T13" fmla="*/ 1269737 h 1912937"/>
                <a:gd name="T14" fmla="*/ 423577 w 2276475"/>
                <a:gd name="T15" fmla="*/ 1374252 h 1912937"/>
                <a:gd name="T16" fmla="*/ 146720 w 2276475"/>
                <a:gd name="T17" fmla="*/ 1373987 h 1912937"/>
                <a:gd name="T18" fmla="*/ 37462 w 2276475"/>
                <a:gd name="T19" fmla="*/ 1307044 h 1912937"/>
                <a:gd name="T20" fmla="*/ 183315 w 2276475"/>
                <a:gd name="T21" fmla="*/ 1181891 h 1912937"/>
                <a:gd name="T22" fmla="*/ 831755 w 2276475"/>
                <a:gd name="T23" fmla="*/ 1317875 h 1912937"/>
                <a:gd name="T24" fmla="*/ 1084548 w 2276475"/>
                <a:gd name="T25" fmla="*/ 1023597 h 1912937"/>
                <a:gd name="T26" fmla="*/ 1169569 w 2276475"/>
                <a:gd name="T27" fmla="*/ 1140193 h 1912937"/>
                <a:gd name="T28" fmla="*/ 996073 w 2276475"/>
                <a:gd name="T29" fmla="*/ 1441110 h 1912937"/>
                <a:gd name="T30" fmla="*/ 977741 w 2276475"/>
                <a:gd name="T31" fmla="*/ 1119742 h 1912937"/>
                <a:gd name="T32" fmla="*/ 274216 w 2276475"/>
                <a:gd name="T33" fmla="*/ 959840 h 1912937"/>
                <a:gd name="T34" fmla="*/ 475289 w 2276475"/>
                <a:gd name="T35" fmla="*/ 1019375 h 1912937"/>
                <a:gd name="T36" fmla="*/ 498961 w 2276475"/>
                <a:gd name="T37" fmla="*/ 1117011 h 1912937"/>
                <a:gd name="T38" fmla="*/ 305866 w 2276475"/>
                <a:gd name="T39" fmla="*/ 1166490 h 1912937"/>
                <a:gd name="T40" fmla="*/ 11969 w 2276475"/>
                <a:gd name="T41" fmla="*/ 1108014 h 1912937"/>
                <a:gd name="T42" fmla="*/ 32981 w 2276475"/>
                <a:gd name="T43" fmla="*/ 992915 h 1912937"/>
                <a:gd name="T44" fmla="*/ 1630221 w 2276475"/>
                <a:gd name="T45" fmla="*/ 995710 h 1912937"/>
                <a:gd name="T46" fmla="*/ 1839425 w 2276475"/>
                <a:gd name="T47" fmla="*/ 1113368 h 1912937"/>
                <a:gd name="T48" fmla="*/ 1905000 w 2276475"/>
                <a:gd name="T49" fmla="*/ 1428893 h 1912937"/>
                <a:gd name="T50" fmla="*/ 1735089 w 2276475"/>
                <a:gd name="T51" fmla="*/ 1510961 h 1912937"/>
                <a:gd name="T52" fmla="*/ 329932 w 2276475"/>
                <a:gd name="T53" fmla="*/ 700365 h 1912937"/>
                <a:gd name="T54" fmla="*/ 482264 w 2276475"/>
                <a:gd name="T55" fmla="*/ 769001 h 1912937"/>
                <a:gd name="T56" fmla="*/ 493941 w 2276475"/>
                <a:gd name="T57" fmla="*/ 900707 h 1912937"/>
                <a:gd name="T58" fmla="*/ 274201 w 2276475"/>
                <a:gd name="T59" fmla="*/ 930122 h 1912937"/>
                <a:gd name="T60" fmla="*/ 56054 w 2276475"/>
                <a:gd name="T61" fmla="*/ 859367 h 1912937"/>
                <a:gd name="T62" fmla="*/ 93738 w 2276475"/>
                <a:gd name="T63" fmla="*/ 734815 h 1912937"/>
                <a:gd name="T64" fmla="*/ 505197 w 2276475"/>
                <a:gd name="T65" fmla="*/ 114200 h 1912937"/>
                <a:gd name="T66" fmla="*/ 577309 w 2276475"/>
                <a:gd name="T67" fmla="*/ 216948 h 1912937"/>
                <a:gd name="T68" fmla="*/ 621214 w 2276475"/>
                <a:gd name="T69" fmla="*/ 605639 h 1912937"/>
                <a:gd name="T70" fmla="*/ 757187 w 2276475"/>
                <a:gd name="T71" fmla="*/ 846979 h 1912937"/>
                <a:gd name="T72" fmla="*/ 745479 w 2276475"/>
                <a:gd name="T73" fmla="*/ 1126018 h 1912937"/>
                <a:gd name="T74" fmla="*/ 722064 w 2276475"/>
                <a:gd name="T75" fmla="*/ 1379305 h 1912937"/>
                <a:gd name="T76" fmla="*/ 616956 w 2276475"/>
                <a:gd name="T77" fmla="*/ 1565419 h 1912937"/>
                <a:gd name="T78" fmla="*/ 500408 w 2276475"/>
                <a:gd name="T79" fmla="*/ 1561703 h 1912937"/>
                <a:gd name="T80" fmla="*/ 515309 w 2276475"/>
                <a:gd name="T81" fmla="*/ 1443025 h 1912937"/>
                <a:gd name="T82" fmla="*/ 567995 w 2276475"/>
                <a:gd name="T83" fmla="*/ 1325408 h 1912937"/>
                <a:gd name="T84" fmla="*/ 544845 w 2276475"/>
                <a:gd name="T85" fmla="*/ 1214430 h 1912937"/>
                <a:gd name="T86" fmla="*/ 619618 w 2276475"/>
                <a:gd name="T87" fmla="*/ 1108761 h 1912937"/>
                <a:gd name="T88" fmla="*/ 533669 w 2276475"/>
                <a:gd name="T89" fmla="*/ 1005748 h 1912937"/>
                <a:gd name="T90" fmla="*/ 610304 w 2276475"/>
                <a:gd name="T91" fmla="*/ 864236 h 1912937"/>
                <a:gd name="T92" fmla="*/ 519567 w 2276475"/>
                <a:gd name="T93" fmla="*/ 702016 h 1912937"/>
                <a:gd name="T94" fmla="*/ 290992 w 2276475"/>
                <a:gd name="T95" fmla="*/ 536079 h 1912937"/>
                <a:gd name="T96" fmla="*/ 261987 w 2276475"/>
                <a:gd name="T97" fmla="*/ 235533 h 1912937"/>
                <a:gd name="T98" fmla="*/ 360974 w 2276475"/>
                <a:gd name="T99" fmla="*/ 117652 h 1912937"/>
                <a:gd name="T100" fmla="*/ 1132059 w 2276475"/>
                <a:gd name="T101" fmla="*/ 5579 h 1912937"/>
                <a:gd name="T102" fmla="*/ 1279922 w 2276475"/>
                <a:gd name="T103" fmla="*/ 86606 h 1912937"/>
                <a:gd name="T104" fmla="*/ 1370710 w 2276475"/>
                <a:gd name="T105" fmla="*/ 241488 h 1912937"/>
                <a:gd name="T106" fmla="*/ 1376020 w 2276475"/>
                <a:gd name="T107" fmla="*/ 458536 h 1912937"/>
                <a:gd name="T108" fmla="*/ 1269038 w 2276475"/>
                <a:gd name="T109" fmla="*/ 700025 h 1912937"/>
                <a:gd name="T110" fmla="*/ 1075516 w 2276475"/>
                <a:gd name="T111" fmla="*/ 999695 h 1912937"/>
                <a:gd name="T112" fmla="*/ 872172 w 2276475"/>
                <a:gd name="T113" fmla="*/ 680897 h 1912937"/>
                <a:gd name="T114" fmla="*/ 774747 w 2276475"/>
                <a:gd name="T115" fmla="*/ 434892 h 1912937"/>
                <a:gd name="T116" fmla="*/ 789347 w 2276475"/>
                <a:gd name="T117" fmla="*/ 225017 h 1912937"/>
                <a:gd name="T118" fmla="*/ 886241 w 2276475"/>
                <a:gd name="T119" fmla="*/ 75980 h 1912937"/>
                <a:gd name="T120" fmla="*/ 1037820 w 2276475"/>
                <a:gd name="T121" fmla="*/ 2922 h 1912937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2276475" h="1912937">
                  <a:moveTo>
                    <a:pt x="242684" y="1685925"/>
                  </a:moveTo>
                  <a:lnTo>
                    <a:pt x="259801" y="1685925"/>
                  </a:lnTo>
                  <a:lnTo>
                    <a:pt x="275967" y="1685925"/>
                  </a:lnTo>
                  <a:lnTo>
                    <a:pt x="291500" y="1685925"/>
                  </a:lnTo>
                  <a:lnTo>
                    <a:pt x="306398" y="1686878"/>
                  </a:lnTo>
                  <a:lnTo>
                    <a:pt x="320663" y="1687195"/>
                  </a:lnTo>
                  <a:lnTo>
                    <a:pt x="334610" y="1688148"/>
                  </a:lnTo>
                  <a:lnTo>
                    <a:pt x="347290" y="1689418"/>
                  </a:lnTo>
                  <a:lnTo>
                    <a:pt x="359652" y="1690370"/>
                  </a:lnTo>
                  <a:lnTo>
                    <a:pt x="371381" y="1692275"/>
                  </a:lnTo>
                  <a:lnTo>
                    <a:pt x="382158" y="1693863"/>
                  </a:lnTo>
                  <a:lnTo>
                    <a:pt x="392619" y="1695450"/>
                  </a:lnTo>
                  <a:lnTo>
                    <a:pt x="402763" y="1697673"/>
                  </a:lnTo>
                  <a:lnTo>
                    <a:pt x="411956" y="1699578"/>
                  </a:lnTo>
                  <a:lnTo>
                    <a:pt x="421148" y="1702118"/>
                  </a:lnTo>
                  <a:lnTo>
                    <a:pt x="429073" y="1704340"/>
                  </a:lnTo>
                  <a:lnTo>
                    <a:pt x="436998" y="1707198"/>
                  </a:lnTo>
                  <a:lnTo>
                    <a:pt x="444288" y="1709738"/>
                  </a:lnTo>
                  <a:lnTo>
                    <a:pt x="451262" y="1712595"/>
                  </a:lnTo>
                  <a:lnTo>
                    <a:pt x="457602" y="1715453"/>
                  </a:lnTo>
                  <a:lnTo>
                    <a:pt x="463308" y="1718628"/>
                  </a:lnTo>
                  <a:lnTo>
                    <a:pt x="468696" y="1721485"/>
                  </a:lnTo>
                  <a:lnTo>
                    <a:pt x="473768" y="1724660"/>
                  </a:lnTo>
                  <a:lnTo>
                    <a:pt x="478523" y="1727835"/>
                  </a:lnTo>
                  <a:lnTo>
                    <a:pt x="482961" y="1731328"/>
                  </a:lnTo>
                  <a:lnTo>
                    <a:pt x="486765" y="1734503"/>
                  </a:lnTo>
                  <a:lnTo>
                    <a:pt x="490252" y="1737678"/>
                  </a:lnTo>
                  <a:lnTo>
                    <a:pt x="493421" y="1741488"/>
                  </a:lnTo>
                  <a:lnTo>
                    <a:pt x="496591" y="1744663"/>
                  </a:lnTo>
                  <a:lnTo>
                    <a:pt x="498493" y="1748473"/>
                  </a:lnTo>
                  <a:lnTo>
                    <a:pt x="501029" y="1751965"/>
                  </a:lnTo>
                  <a:lnTo>
                    <a:pt x="502931" y="1755140"/>
                  </a:lnTo>
                  <a:lnTo>
                    <a:pt x="504516" y="1758950"/>
                  </a:lnTo>
                  <a:lnTo>
                    <a:pt x="505784" y="1762443"/>
                  </a:lnTo>
                  <a:lnTo>
                    <a:pt x="507052" y="1765935"/>
                  </a:lnTo>
                  <a:lnTo>
                    <a:pt x="508954" y="1772920"/>
                  </a:lnTo>
                  <a:lnTo>
                    <a:pt x="509588" y="1779588"/>
                  </a:lnTo>
                  <a:lnTo>
                    <a:pt x="509588" y="1785938"/>
                  </a:lnTo>
                  <a:lnTo>
                    <a:pt x="509271" y="1791970"/>
                  </a:lnTo>
                  <a:lnTo>
                    <a:pt x="508003" y="1798003"/>
                  </a:lnTo>
                  <a:lnTo>
                    <a:pt x="507052" y="1803400"/>
                  </a:lnTo>
                  <a:lnTo>
                    <a:pt x="505467" y="1808163"/>
                  </a:lnTo>
                  <a:lnTo>
                    <a:pt x="503565" y="1812608"/>
                  </a:lnTo>
                  <a:lnTo>
                    <a:pt x="502297" y="1816100"/>
                  </a:lnTo>
                  <a:lnTo>
                    <a:pt x="499761" y="1821180"/>
                  </a:lnTo>
                  <a:lnTo>
                    <a:pt x="498493" y="1823085"/>
                  </a:lnTo>
                  <a:lnTo>
                    <a:pt x="499127" y="1829118"/>
                  </a:lnTo>
                  <a:lnTo>
                    <a:pt x="498493" y="1835150"/>
                  </a:lnTo>
                  <a:lnTo>
                    <a:pt x="497859" y="1840548"/>
                  </a:lnTo>
                  <a:lnTo>
                    <a:pt x="496908" y="1845628"/>
                  </a:lnTo>
                  <a:lnTo>
                    <a:pt x="495006" y="1850390"/>
                  </a:lnTo>
                  <a:lnTo>
                    <a:pt x="492788" y="1855153"/>
                  </a:lnTo>
                  <a:lnTo>
                    <a:pt x="490252" y="1859598"/>
                  </a:lnTo>
                  <a:lnTo>
                    <a:pt x="487399" y="1863408"/>
                  </a:lnTo>
                  <a:lnTo>
                    <a:pt x="483912" y="1867218"/>
                  </a:lnTo>
                  <a:lnTo>
                    <a:pt x="480425" y="1870393"/>
                  </a:lnTo>
                  <a:lnTo>
                    <a:pt x="476304" y="1873885"/>
                  </a:lnTo>
                  <a:lnTo>
                    <a:pt x="472183" y="1876743"/>
                  </a:lnTo>
                  <a:lnTo>
                    <a:pt x="467428" y="1879600"/>
                  </a:lnTo>
                  <a:lnTo>
                    <a:pt x="462357" y="1881823"/>
                  </a:lnTo>
                  <a:lnTo>
                    <a:pt x="456651" y="1884045"/>
                  </a:lnTo>
                  <a:lnTo>
                    <a:pt x="451262" y="1886268"/>
                  </a:lnTo>
                  <a:lnTo>
                    <a:pt x="445239" y="1887855"/>
                  </a:lnTo>
                  <a:lnTo>
                    <a:pt x="439216" y="1889443"/>
                  </a:lnTo>
                  <a:lnTo>
                    <a:pt x="432877" y="1890713"/>
                  </a:lnTo>
                  <a:lnTo>
                    <a:pt x="426220" y="1891983"/>
                  </a:lnTo>
                  <a:lnTo>
                    <a:pt x="412272" y="1893888"/>
                  </a:lnTo>
                  <a:lnTo>
                    <a:pt x="398325" y="1894840"/>
                  </a:lnTo>
                  <a:lnTo>
                    <a:pt x="383110" y="1895475"/>
                  </a:lnTo>
                  <a:lnTo>
                    <a:pt x="367577" y="1895475"/>
                  </a:lnTo>
                  <a:lnTo>
                    <a:pt x="352045" y="1894840"/>
                  </a:lnTo>
                  <a:lnTo>
                    <a:pt x="336195" y="1893888"/>
                  </a:lnTo>
                  <a:lnTo>
                    <a:pt x="320663" y="1892300"/>
                  </a:lnTo>
                  <a:lnTo>
                    <a:pt x="304813" y="1890713"/>
                  </a:lnTo>
                  <a:lnTo>
                    <a:pt x="289281" y="1888808"/>
                  </a:lnTo>
                  <a:lnTo>
                    <a:pt x="274065" y="1886585"/>
                  </a:lnTo>
                  <a:lnTo>
                    <a:pt x="245219" y="1881823"/>
                  </a:lnTo>
                  <a:lnTo>
                    <a:pt x="219543" y="1876743"/>
                  </a:lnTo>
                  <a:lnTo>
                    <a:pt x="197671" y="1871980"/>
                  </a:lnTo>
                  <a:lnTo>
                    <a:pt x="180871" y="1867853"/>
                  </a:lnTo>
                  <a:lnTo>
                    <a:pt x="165972" y="1864043"/>
                  </a:lnTo>
                  <a:lnTo>
                    <a:pt x="160900" y="1862138"/>
                  </a:lnTo>
                  <a:lnTo>
                    <a:pt x="156146" y="1860233"/>
                  </a:lnTo>
                  <a:lnTo>
                    <a:pt x="151391" y="1858010"/>
                  </a:lnTo>
                  <a:lnTo>
                    <a:pt x="146953" y="1855470"/>
                  </a:lnTo>
                  <a:lnTo>
                    <a:pt x="143466" y="1853248"/>
                  </a:lnTo>
                  <a:lnTo>
                    <a:pt x="139979" y="1850708"/>
                  </a:lnTo>
                  <a:lnTo>
                    <a:pt x="136492" y="1848168"/>
                  </a:lnTo>
                  <a:lnTo>
                    <a:pt x="133322" y="1845310"/>
                  </a:lnTo>
                  <a:lnTo>
                    <a:pt x="130787" y="1842453"/>
                  </a:lnTo>
                  <a:lnTo>
                    <a:pt x="128250" y="1839595"/>
                  </a:lnTo>
                  <a:lnTo>
                    <a:pt x="125715" y="1836420"/>
                  </a:lnTo>
                  <a:lnTo>
                    <a:pt x="123813" y="1833563"/>
                  </a:lnTo>
                  <a:lnTo>
                    <a:pt x="121911" y="1830388"/>
                  </a:lnTo>
                  <a:lnTo>
                    <a:pt x="120643" y="1827213"/>
                  </a:lnTo>
                  <a:lnTo>
                    <a:pt x="119058" y="1823720"/>
                  </a:lnTo>
                  <a:lnTo>
                    <a:pt x="118107" y="1820545"/>
                  </a:lnTo>
                  <a:lnTo>
                    <a:pt x="116522" y="1813560"/>
                  </a:lnTo>
                  <a:lnTo>
                    <a:pt x="115888" y="1806258"/>
                  </a:lnTo>
                  <a:lnTo>
                    <a:pt x="115888" y="1798955"/>
                  </a:lnTo>
                  <a:lnTo>
                    <a:pt x="116205" y="1791653"/>
                  </a:lnTo>
                  <a:lnTo>
                    <a:pt x="117156" y="1784350"/>
                  </a:lnTo>
                  <a:lnTo>
                    <a:pt x="119058" y="1777048"/>
                  </a:lnTo>
                  <a:lnTo>
                    <a:pt x="121277" y="1769428"/>
                  </a:lnTo>
                  <a:lnTo>
                    <a:pt x="123813" y="1762125"/>
                  </a:lnTo>
                  <a:lnTo>
                    <a:pt x="126666" y="1755140"/>
                  </a:lnTo>
                  <a:lnTo>
                    <a:pt x="130153" y="1748155"/>
                  </a:lnTo>
                  <a:lnTo>
                    <a:pt x="133322" y="1741170"/>
                  </a:lnTo>
                  <a:lnTo>
                    <a:pt x="136809" y="1734503"/>
                  </a:lnTo>
                  <a:lnTo>
                    <a:pt x="144100" y="1722438"/>
                  </a:lnTo>
                  <a:lnTo>
                    <a:pt x="151074" y="1711643"/>
                  </a:lnTo>
                  <a:lnTo>
                    <a:pt x="157414" y="1702435"/>
                  </a:lnTo>
                  <a:lnTo>
                    <a:pt x="162802" y="1695450"/>
                  </a:lnTo>
                  <a:lnTo>
                    <a:pt x="167557" y="1689735"/>
                  </a:lnTo>
                  <a:lnTo>
                    <a:pt x="187527" y="1688465"/>
                  </a:lnTo>
                  <a:lnTo>
                    <a:pt x="206864" y="1687513"/>
                  </a:lnTo>
                  <a:lnTo>
                    <a:pt x="224932" y="1686878"/>
                  </a:lnTo>
                  <a:lnTo>
                    <a:pt x="242684" y="1685925"/>
                  </a:lnTo>
                  <a:close/>
                  <a:moveTo>
                    <a:pt x="219062" y="1412875"/>
                  </a:moveTo>
                  <a:lnTo>
                    <a:pt x="238710" y="1413508"/>
                  </a:lnTo>
                  <a:lnTo>
                    <a:pt x="258041" y="1413508"/>
                  </a:lnTo>
                  <a:lnTo>
                    <a:pt x="276104" y="1414140"/>
                  </a:lnTo>
                  <a:lnTo>
                    <a:pt x="293534" y="1414773"/>
                  </a:lnTo>
                  <a:lnTo>
                    <a:pt x="310646" y="1416038"/>
                  </a:lnTo>
                  <a:lnTo>
                    <a:pt x="326808" y="1417303"/>
                  </a:lnTo>
                  <a:lnTo>
                    <a:pt x="342020" y="1418885"/>
                  </a:lnTo>
                  <a:lnTo>
                    <a:pt x="356597" y="1420466"/>
                  </a:lnTo>
                  <a:lnTo>
                    <a:pt x="370224" y="1422681"/>
                  </a:lnTo>
                  <a:lnTo>
                    <a:pt x="383850" y="1424895"/>
                  </a:lnTo>
                  <a:lnTo>
                    <a:pt x="396210" y="1427109"/>
                  </a:lnTo>
                  <a:lnTo>
                    <a:pt x="408252" y="1429639"/>
                  </a:lnTo>
                  <a:lnTo>
                    <a:pt x="419343" y="1432486"/>
                  </a:lnTo>
                  <a:lnTo>
                    <a:pt x="430435" y="1435649"/>
                  </a:lnTo>
                  <a:lnTo>
                    <a:pt x="440259" y="1438812"/>
                  </a:lnTo>
                  <a:lnTo>
                    <a:pt x="450083" y="1441659"/>
                  </a:lnTo>
                  <a:lnTo>
                    <a:pt x="458639" y="1445455"/>
                  </a:lnTo>
                  <a:lnTo>
                    <a:pt x="467195" y="1448618"/>
                  </a:lnTo>
                  <a:lnTo>
                    <a:pt x="475118" y="1452097"/>
                  </a:lnTo>
                  <a:lnTo>
                    <a:pt x="482406" y="1456209"/>
                  </a:lnTo>
                  <a:lnTo>
                    <a:pt x="489378" y="1459689"/>
                  </a:lnTo>
                  <a:lnTo>
                    <a:pt x="496033" y="1463801"/>
                  </a:lnTo>
                  <a:lnTo>
                    <a:pt x="501737" y="1467913"/>
                  </a:lnTo>
                  <a:lnTo>
                    <a:pt x="507125" y="1471708"/>
                  </a:lnTo>
                  <a:lnTo>
                    <a:pt x="512195" y="1475820"/>
                  </a:lnTo>
                  <a:lnTo>
                    <a:pt x="516949" y="1480249"/>
                  </a:lnTo>
                  <a:lnTo>
                    <a:pt x="521385" y="1484044"/>
                  </a:lnTo>
                  <a:lnTo>
                    <a:pt x="524871" y="1488473"/>
                  </a:lnTo>
                  <a:lnTo>
                    <a:pt x="528674" y="1492585"/>
                  </a:lnTo>
                  <a:lnTo>
                    <a:pt x="531526" y="1497013"/>
                  </a:lnTo>
                  <a:lnTo>
                    <a:pt x="534378" y="1501125"/>
                  </a:lnTo>
                  <a:lnTo>
                    <a:pt x="536913" y="1505237"/>
                  </a:lnTo>
                  <a:lnTo>
                    <a:pt x="539132" y="1509665"/>
                  </a:lnTo>
                  <a:lnTo>
                    <a:pt x="541033" y="1513461"/>
                  </a:lnTo>
                  <a:lnTo>
                    <a:pt x="542301" y="1517889"/>
                  </a:lnTo>
                  <a:lnTo>
                    <a:pt x="544836" y="1525797"/>
                  </a:lnTo>
                  <a:lnTo>
                    <a:pt x="546737" y="1534021"/>
                  </a:lnTo>
                  <a:lnTo>
                    <a:pt x="547688" y="1541296"/>
                  </a:lnTo>
                  <a:lnTo>
                    <a:pt x="547688" y="1547938"/>
                  </a:lnTo>
                  <a:lnTo>
                    <a:pt x="547054" y="1554581"/>
                  </a:lnTo>
                  <a:lnTo>
                    <a:pt x="546420" y="1560274"/>
                  </a:lnTo>
                  <a:lnTo>
                    <a:pt x="545787" y="1565968"/>
                  </a:lnTo>
                  <a:lnTo>
                    <a:pt x="544519" y="1570080"/>
                  </a:lnTo>
                  <a:lnTo>
                    <a:pt x="542934" y="1576406"/>
                  </a:lnTo>
                  <a:lnTo>
                    <a:pt x="541667" y="1578620"/>
                  </a:lnTo>
                  <a:lnTo>
                    <a:pt x="541984" y="1585895"/>
                  </a:lnTo>
                  <a:lnTo>
                    <a:pt x="541667" y="1592854"/>
                  </a:lnTo>
                  <a:lnTo>
                    <a:pt x="540716" y="1599180"/>
                  </a:lnTo>
                  <a:lnTo>
                    <a:pt x="538815" y="1605506"/>
                  </a:lnTo>
                  <a:lnTo>
                    <a:pt x="536596" y="1611516"/>
                  </a:lnTo>
                  <a:lnTo>
                    <a:pt x="533744" y="1616893"/>
                  </a:lnTo>
                  <a:lnTo>
                    <a:pt x="530575" y="1622270"/>
                  </a:lnTo>
                  <a:lnTo>
                    <a:pt x="526456" y="1626699"/>
                  </a:lnTo>
                  <a:lnTo>
                    <a:pt x="522019" y="1631127"/>
                  </a:lnTo>
                  <a:lnTo>
                    <a:pt x="517265" y="1635555"/>
                  </a:lnTo>
                  <a:lnTo>
                    <a:pt x="511878" y="1639035"/>
                  </a:lnTo>
                  <a:lnTo>
                    <a:pt x="506174" y="1642830"/>
                  </a:lnTo>
                  <a:lnTo>
                    <a:pt x="499836" y="1645994"/>
                  </a:lnTo>
                  <a:lnTo>
                    <a:pt x="493181" y="1648840"/>
                  </a:lnTo>
                  <a:lnTo>
                    <a:pt x="486526" y="1651371"/>
                  </a:lnTo>
                  <a:lnTo>
                    <a:pt x="478921" y="1654217"/>
                  </a:lnTo>
                  <a:lnTo>
                    <a:pt x="470998" y="1656115"/>
                  </a:lnTo>
                  <a:lnTo>
                    <a:pt x="463075" y="1658013"/>
                  </a:lnTo>
                  <a:lnTo>
                    <a:pt x="454836" y="1659911"/>
                  </a:lnTo>
                  <a:lnTo>
                    <a:pt x="445963" y="1661176"/>
                  </a:lnTo>
                  <a:lnTo>
                    <a:pt x="437407" y="1662441"/>
                  </a:lnTo>
                  <a:lnTo>
                    <a:pt x="428216" y="1663390"/>
                  </a:lnTo>
                  <a:lnTo>
                    <a:pt x="409203" y="1664656"/>
                  </a:lnTo>
                  <a:lnTo>
                    <a:pt x="389555" y="1665288"/>
                  </a:lnTo>
                  <a:lnTo>
                    <a:pt x="369590" y="1665288"/>
                  </a:lnTo>
                  <a:lnTo>
                    <a:pt x="348991" y="1664656"/>
                  </a:lnTo>
                  <a:lnTo>
                    <a:pt x="328076" y="1663390"/>
                  </a:lnTo>
                  <a:lnTo>
                    <a:pt x="307477" y="1661809"/>
                  </a:lnTo>
                  <a:lnTo>
                    <a:pt x="287196" y="1659595"/>
                  </a:lnTo>
                  <a:lnTo>
                    <a:pt x="266597" y="1657064"/>
                  </a:lnTo>
                  <a:lnTo>
                    <a:pt x="246633" y="1654534"/>
                  </a:lnTo>
                  <a:lnTo>
                    <a:pt x="227302" y="1651371"/>
                  </a:lnTo>
                  <a:lnTo>
                    <a:pt x="209238" y="1648524"/>
                  </a:lnTo>
                  <a:lnTo>
                    <a:pt x="175330" y="1642514"/>
                  </a:lnTo>
                  <a:lnTo>
                    <a:pt x="146492" y="1636504"/>
                  </a:lnTo>
                  <a:lnTo>
                    <a:pt x="124943" y="1632076"/>
                  </a:lnTo>
                  <a:lnTo>
                    <a:pt x="105612" y="1627648"/>
                  </a:lnTo>
                  <a:lnTo>
                    <a:pt x="98957" y="1625434"/>
                  </a:lnTo>
                  <a:lnTo>
                    <a:pt x="93253" y="1622903"/>
                  </a:lnTo>
                  <a:lnTo>
                    <a:pt x="87865" y="1620373"/>
                  </a:lnTo>
                  <a:lnTo>
                    <a:pt x="82478" y="1617526"/>
                  </a:lnTo>
                  <a:lnTo>
                    <a:pt x="78042" y="1614363"/>
                  </a:lnTo>
                  <a:lnTo>
                    <a:pt x="73605" y="1611516"/>
                  </a:lnTo>
                  <a:lnTo>
                    <a:pt x="69485" y="1608353"/>
                  </a:lnTo>
                  <a:lnTo>
                    <a:pt x="65999" y="1605190"/>
                  </a:lnTo>
                  <a:lnTo>
                    <a:pt x="62196" y="1601711"/>
                  </a:lnTo>
                  <a:lnTo>
                    <a:pt x="59344" y="1598231"/>
                  </a:lnTo>
                  <a:lnTo>
                    <a:pt x="56809" y="1594435"/>
                  </a:lnTo>
                  <a:lnTo>
                    <a:pt x="54274" y="1590956"/>
                  </a:lnTo>
                  <a:lnTo>
                    <a:pt x="52056" y="1586844"/>
                  </a:lnTo>
                  <a:lnTo>
                    <a:pt x="50154" y="1583048"/>
                  </a:lnTo>
                  <a:lnTo>
                    <a:pt x="48570" y="1578936"/>
                  </a:lnTo>
                  <a:lnTo>
                    <a:pt x="47302" y="1574824"/>
                  </a:lnTo>
                  <a:lnTo>
                    <a:pt x="46351" y="1571029"/>
                  </a:lnTo>
                  <a:lnTo>
                    <a:pt x="45401" y="1566600"/>
                  </a:lnTo>
                  <a:lnTo>
                    <a:pt x="44767" y="1562488"/>
                  </a:lnTo>
                  <a:lnTo>
                    <a:pt x="44450" y="1558376"/>
                  </a:lnTo>
                  <a:lnTo>
                    <a:pt x="44450" y="1549520"/>
                  </a:lnTo>
                  <a:lnTo>
                    <a:pt x="45084" y="1540347"/>
                  </a:lnTo>
                  <a:lnTo>
                    <a:pt x="46668" y="1531807"/>
                  </a:lnTo>
                  <a:lnTo>
                    <a:pt x="48570" y="1522634"/>
                  </a:lnTo>
                  <a:lnTo>
                    <a:pt x="51105" y="1513777"/>
                  </a:lnTo>
                  <a:lnTo>
                    <a:pt x="54274" y="1505237"/>
                  </a:lnTo>
                  <a:lnTo>
                    <a:pt x="57443" y="1496380"/>
                  </a:lnTo>
                  <a:lnTo>
                    <a:pt x="61563" y="1488156"/>
                  </a:lnTo>
                  <a:lnTo>
                    <a:pt x="65365" y="1479932"/>
                  </a:lnTo>
                  <a:lnTo>
                    <a:pt x="69802" y="1471708"/>
                  </a:lnTo>
                  <a:lnTo>
                    <a:pt x="74239" y="1464117"/>
                  </a:lnTo>
                  <a:lnTo>
                    <a:pt x="78675" y="1456842"/>
                  </a:lnTo>
                  <a:lnTo>
                    <a:pt x="86915" y="1443873"/>
                  </a:lnTo>
                  <a:lnTo>
                    <a:pt x="94520" y="1433119"/>
                  </a:lnTo>
                  <a:lnTo>
                    <a:pt x="100859" y="1424895"/>
                  </a:lnTo>
                  <a:lnTo>
                    <a:pt x="106562" y="1417620"/>
                  </a:lnTo>
                  <a:lnTo>
                    <a:pt x="130964" y="1416355"/>
                  </a:lnTo>
                  <a:lnTo>
                    <a:pt x="154414" y="1414773"/>
                  </a:lnTo>
                  <a:lnTo>
                    <a:pt x="176598" y="1414140"/>
                  </a:lnTo>
                  <a:lnTo>
                    <a:pt x="198147" y="1413508"/>
                  </a:lnTo>
                  <a:lnTo>
                    <a:pt x="219062" y="1412875"/>
                  </a:lnTo>
                  <a:close/>
                  <a:moveTo>
                    <a:pt x="1034658" y="1293812"/>
                  </a:moveTo>
                  <a:lnTo>
                    <a:pt x="1127125" y="1857375"/>
                  </a:lnTo>
                  <a:lnTo>
                    <a:pt x="1071582" y="1857058"/>
                  </a:lnTo>
                  <a:lnTo>
                    <a:pt x="1018247" y="1856107"/>
                  </a:lnTo>
                  <a:lnTo>
                    <a:pt x="967122" y="1854838"/>
                  </a:lnTo>
                  <a:lnTo>
                    <a:pt x="917575" y="1852935"/>
                  </a:lnTo>
                  <a:lnTo>
                    <a:pt x="926096" y="1838981"/>
                  </a:lnTo>
                  <a:lnTo>
                    <a:pt x="934301" y="1824392"/>
                  </a:lnTo>
                  <a:lnTo>
                    <a:pt x="941875" y="1809487"/>
                  </a:lnTo>
                  <a:lnTo>
                    <a:pt x="949449" y="1793630"/>
                  </a:lnTo>
                  <a:lnTo>
                    <a:pt x="956392" y="1776821"/>
                  </a:lnTo>
                  <a:lnTo>
                    <a:pt x="963020" y="1759378"/>
                  </a:lnTo>
                  <a:lnTo>
                    <a:pt x="969016" y="1740667"/>
                  </a:lnTo>
                  <a:lnTo>
                    <a:pt x="974381" y="1721955"/>
                  </a:lnTo>
                  <a:lnTo>
                    <a:pt x="979114" y="1701975"/>
                  </a:lnTo>
                  <a:lnTo>
                    <a:pt x="983533" y="1680727"/>
                  </a:lnTo>
                  <a:lnTo>
                    <a:pt x="987320" y="1658844"/>
                  </a:lnTo>
                  <a:lnTo>
                    <a:pt x="990160" y="1636327"/>
                  </a:lnTo>
                  <a:lnTo>
                    <a:pt x="992369" y="1612541"/>
                  </a:lnTo>
                  <a:lnTo>
                    <a:pt x="993000" y="1600807"/>
                  </a:lnTo>
                  <a:lnTo>
                    <a:pt x="993631" y="1588121"/>
                  </a:lnTo>
                  <a:lnTo>
                    <a:pt x="993947" y="1575435"/>
                  </a:lnTo>
                  <a:lnTo>
                    <a:pt x="993947" y="1562432"/>
                  </a:lnTo>
                  <a:lnTo>
                    <a:pt x="993947" y="1549429"/>
                  </a:lnTo>
                  <a:lnTo>
                    <a:pt x="993631" y="1536109"/>
                  </a:lnTo>
                  <a:lnTo>
                    <a:pt x="993631" y="1519618"/>
                  </a:lnTo>
                  <a:lnTo>
                    <a:pt x="993631" y="1503444"/>
                  </a:lnTo>
                  <a:lnTo>
                    <a:pt x="994578" y="1487904"/>
                  </a:lnTo>
                  <a:lnTo>
                    <a:pt x="995209" y="1473315"/>
                  </a:lnTo>
                  <a:lnTo>
                    <a:pt x="996472" y="1458727"/>
                  </a:lnTo>
                  <a:lnTo>
                    <a:pt x="998050" y="1444772"/>
                  </a:lnTo>
                  <a:lnTo>
                    <a:pt x="1000259" y="1431769"/>
                  </a:lnTo>
                  <a:lnTo>
                    <a:pt x="1002468" y="1418766"/>
                  </a:lnTo>
                  <a:lnTo>
                    <a:pt x="1004993" y="1406398"/>
                  </a:lnTo>
                  <a:lnTo>
                    <a:pt x="1007517" y="1394029"/>
                  </a:lnTo>
                  <a:lnTo>
                    <a:pt x="1013198" y="1370244"/>
                  </a:lnTo>
                  <a:lnTo>
                    <a:pt x="1019510" y="1347409"/>
                  </a:lnTo>
                  <a:lnTo>
                    <a:pt x="1025506" y="1325209"/>
                  </a:lnTo>
                  <a:lnTo>
                    <a:pt x="1034658" y="1293812"/>
                  </a:lnTo>
                  <a:close/>
                  <a:moveTo>
                    <a:pt x="1284922" y="1222375"/>
                  </a:moveTo>
                  <a:lnTo>
                    <a:pt x="1287780" y="1222375"/>
                  </a:lnTo>
                  <a:lnTo>
                    <a:pt x="1290637" y="1222375"/>
                  </a:lnTo>
                  <a:lnTo>
                    <a:pt x="1293495" y="1222693"/>
                  </a:lnTo>
                  <a:lnTo>
                    <a:pt x="1296035" y="1223645"/>
                  </a:lnTo>
                  <a:lnTo>
                    <a:pt x="1298892" y="1224598"/>
                  </a:lnTo>
                  <a:lnTo>
                    <a:pt x="1301432" y="1225868"/>
                  </a:lnTo>
                  <a:lnTo>
                    <a:pt x="1303972" y="1227455"/>
                  </a:lnTo>
                  <a:lnTo>
                    <a:pt x="1306512" y="1229043"/>
                  </a:lnTo>
                  <a:lnTo>
                    <a:pt x="1308735" y="1231265"/>
                  </a:lnTo>
                  <a:lnTo>
                    <a:pt x="1397635" y="1320165"/>
                  </a:lnTo>
                  <a:lnTo>
                    <a:pt x="1399857" y="1322388"/>
                  </a:lnTo>
                  <a:lnTo>
                    <a:pt x="1401762" y="1324928"/>
                  </a:lnTo>
                  <a:lnTo>
                    <a:pt x="1403350" y="1327468"/>
                  </a:lnTo>
                  <a:lnTo>
                    <a:pt x="1404302" y="1330325"/>
                  </a:lnTo>
                  <a:lnTo>
                    <a:pt x="1405255" y="1332865"/>
                  </a:lnTo>
                  <a:lnTo>
                    <a:pt x="1406207" y="1335723"/>
                  </a:lnTo>
                  <a:lnTo>
                    <a:pt x="1406525" y="1338580"/>
                  </a:lnTo>
                  <a:lnTo>
                    <a:pt x="1406525" y="1341755"/>
                  </a:lnTo>
                  <a:lnTo>
                    <a:pt x="1406525" y="1344613"/>
                  </a:lnTo>
                  <a:lnTo>
                    <a:pt x="1406207" y="1347470"/>
                  </a:lnTo>
                  <a:lnTo>
                    <a:pt x="1405255" y="1350328"/>
                  </a:lnTo>
                  <a:lnTo>
                    <a:pt x="1404302" y="1352868"/>
                  </a:lnTo>
                  <a:lnTo>
                    <a:pt x="1403350" y="1355725"/>
                  </a:lnTo>
                  <a:lnTo>
                    <a:pt x="1401762" y="1358265"/>
                  </a:lnTo>
                  <a:lnTo>
                    <a:pt x="1399857" y="1360488"/>
                  </a:lnTo>
                  <a:lnTo>
                    <a:pt x="1397635" y="1363028"/>
                  </a:lnTo>
                  <a:lnTo>
                    <a:pt x="1323340" y="1437323"/>
                  </a:lnTo>
                  <a:lnTo>
                    <a:pt x="1329690" y="1451928"/>
                  </a:lnTo>
                  <a:lnTo>
                    <a:pt x="1335405" y="1468755"/>
                  </a:lnTo>
                  <a:lnTo>
                    <a:pt x="1341120" y="1487488"/>
                  </a:lnTo>
                  <a:lnTo>
                    <a:pt x="1347152" y="1507808"/>
                  </a:lnTo>
                  <a:lnTo>
                    <a:pt x="1352550" y="1529715"/>
                  </a:lnTo>
                  <a:lnTo>
                    <a:pt x="1357947" y="1553210"/>
                  </a:lnTo>
                  <a:lnTo>
                    <a:pt x="1363345" y="1577975"/>
                  </a:lnTo>
                  <a:lnTo>
                    <a:pt x="1368107" y="1604645"/>
                  </a:lnTo>
                  <a:lnTo>
                    <a:pt x="1372870" y="1632585"/>
                  </a:lnTo>
                  <a:lnTo>
                    <a:pt x="1377315" y="1661160"/>
                  </a:lnTo>
                  <a:lnTo>
                    <a:pt x="1381125" y="1691323"/>
                  </a:lnTo>
                  <a:lnTo>
                    <a:pt x="1384617" y="1722755"/>
                  </a:lnTo>
                  <a:lnTo>
                    <a:pt x="1387475" y="1754823"/>
                  </a:lnTo>
                  <a:lnTo>
                    <a:pt x="1390015" y="1788478"/>
                  </a:lnTo>
                  <a:lnTo>
                    <a:pt x="1392237" y="1822450"/>
                  </a:lnTo>
                  <a:lnTo>
                    <a:pt x="1393825" y="1857375"/>
                  </a:lnTo>
                  <a:lnTo>
                    <a:pt x="1181100" y="1857375"/>
                  </a:lnTo>
                  <a:lnTo>
                    <a:pt x="1182687" y="1822450"/>
                  </a:lnTo>
                  <a:lnTo>
                    <a:pt x="1184910" y="1788478"/>
                  </a:lnTo>
                  <a:lnTo>
                    <a:pt x="1187450" y="1754823"/>
                  </a:lnTo>
                  <a:lnTo>
                    <a:pt x="1190307" y="1722755"/>
                  </a:lnTo>
                  <a:lnTo>
                    <a:pt x="1194117" y="1691323"/>
                  </a:lnTo>
                  <a:lnTo>
                    <a:pt x="1197927" y="1661160"/>
                  </a:lnTo>
                  <a:lnTo>
                    <a:pt x="1202055" y="1632585"/>
                  </a:lnTo>
                  <a:lnTo>
                    <a:pt x="1206817" y="1604645"/>
                  </a:lnTo>
                  <a:lnTo>
                    <a:pt x="1211897" y="1577975"/>
                  </a:lnTo>
                  <a:lnTo>
                    <a:pt x="1216977" y="1553210"/>
                  </a:lnTo>
                  <a:lnTo>
                    <a:pt x="1222375" y="1529715"/>
                  </a:lnTo>
                  <a:lnTo>
                    <a:pt x="1227772" y="1507808"/>
                  </a:lnTo>
                  <a:lnTo>
                    <a:pt x="1233805" y="1487488"/>
                  </a:lnTo>
                  <a:lnTo>
                    <a:pt x="1239520" y="1468755"/>
                  </a:lnTo>
                  <a:lnTo>
                    <a:pt x="1245870" y="1451928"/>
                  </a:lnTo>
                  <a:lnTo>
                    <a:pt x="1251585" y="1437323"/>
                  </a:lnTo>
                  <a:lnTo>
                    <a:pt x="1177290" y="1363028"/>
                  </a:lnTo>
                  <a:lnTo>
                    <a:pt x="1175067" y="1360488"/>
                  </a:lnTo>
                  <a:lnTo>
                    <a:pt x="1173162" y="1358265"/>
                  </a:lnTo>
                  <a:lnTo>
                    <a:pt x="1171892" y="1355725"/>
                  </a:lnTo>
                  <a:lnTo>
                    <a:pt x="1170622" y="1352868"/>
                  </a:lnTo>
                  <a:lnTo>
                    <a:pt x="1169670" y="1350328"/>
                  </a:lnTo>
                  <a:lnTo>
                    <a:pt x="1168717" y="1347470"/>
                  </a:lnTo>
                  <a:lnTo>
                    <a:pt x="1168400" y="1344613"/>
                  </a:lnTo>
                  <a:lnTo>
                    <a:pt x="1168400" y="1341755"/>
                  </a:lnTo>
                  <a:lnTo>
                    <a:pt x="1168400" y="1338580"/>
                  </a:lnTo>
                  <a:lnTo>
                    <a:pt x="1168717" y="1335723"/>
                  </a:lnTo>
                  <a:lnTo>
                    <a:pt x="1169670" y="1332865"/>
                  </a:lnTo>
                  <a:lnTo>
                    <a:pt x="1170622" y="1330325"/>
                  </a:lnTo>
                  <a:lnTo>
                    <a:pt x="1171892" y="1327468"/>
                  </a:lnTo>
                  <a:lnTo>
                    <a:pt x="1173162" y="1324928"/>
                  </a:lnTo>
                  <a:lnTo>
                    <a:pt x="1175067" y="1322388"/>
                  </a:lnTo>
                  <a:lnTo>
                    <a:pt x="1177290" y="1320165"/>
                  </a:lnTo>
                  <a:lnTo>
                    <a:pt x="1266190" y="1231265"/>
                  </a:lnTo>
                  <a:lnTo>
                    <a:pt x="1268412" y="1229043"/>
                  </a:lnTo>
                  <a:lnTo>
                    <a:pt x="1270952" y="1227455"/>
                  </a:lnTo>
                  <a:lnTo>
                    <a:pt x="1273492" y="1225868"/>
                  </a:lnTo>
                  <a:lnTo>
                    <a:pt x="1276032" y="1224598"/>
                  </a:lnTo>
                  <a:lnTo>
                    <a:pt x="1278890" y="1223645"/>
                  </a:lnTo>
                  <a:lnTo>
                    <a:pt x="1281747" y="1222693"/>
                  </a:lnTo>
                  <a:lnTo>
                    <a:pt x="1284922" y="1222375"/>
                  </a:lnTo>
                  <a:close/>
                  <a:moveTo>
                    <a:pt x="201825" y="1143000"/>
                  </a:moveTo>
                  <a:lnTo>
                    <a:pt x="225027" y="1143000"/>
                  </a:lnTo>
                  <a:lnTo>
                    <a:pt x="247275" y="1143316"/>
                  </a:lnTo>
                  <a:lnTo>
                    <a:pt x="268570" y="1143949"/>
                  </a:lnTo>
                  <a:lnTo>
                    <a:pt x="289229" y="1144898"/>
                  </a:lnTo>
                  <a:lnTo>
                    <a:pt x="308935" y="1145847"/>
                  </a:lnTo>
                  <a:lnTo>
                    <a:pt x="327688" y="1147428"/>
                  </a:lnTo>
                  <a:lnTo>
                    <a:pt x="345804" y="1148694"/>
                  </a:lnTo>
                  <a:lnTo>
                    <a:pt x="362967" y="1150591"/>
                  </a:lnTo>
                  <a:lnTo>
                    <a:pt x="379494" y="1152489"/>
                  </a:lnTo>
                  <a:lnTo>
                    <a:pt x="395069" y="1154703"/>
                  </a:lnTo>
                  <a:lnTo>
                    <a:pt x="410007" y="1157234"/>
                  </a:lnTo>
                  <a:lnTo>
                    <a:pt x="424309" y="1159764"/>
                  </a:lnTo>
                  <a:lnTo>
                    <a:pt x="437976" y="1162611"/>
                  </a:lnTo>
                  <a:lnTo>
                    <a:pt x="451007" y="1165458"/>
                  </a:lnTo>
                  <a:lnTo>
                    <a:pt x="463085" y="1168305"/>
                  </a:lnTo>
                  <a:lnTo>
                    <a:pt x="474527" y="1171784"/>
                  </a:lnTo>
                  <a:lnTo>
                    <a:pt x="485333" y="1175263"/>
                  </a:lnTo>
                  <a:lnTo>
                    <a:pt x="495822" y="1178427"/>
                  </a:lnTo>
                  <a:lnTo>
                    <a:pt x="505357" y="1182222"/>
                  </a:lnTo>
                  <a:lnTo>
                    <a:pt x="514574" y="1185702"/>
                  </a:lnTo>
                  <a:lnTo>
                    <a:pt x="522838" y="1189814"/>
                  </a:lnTo>
                  <a:lnTo>
                    <a:pt x="530784" y="1193926"/>
                  </a:lnTo>
                  <a:lnTo>
                    <a:pt x="538412" y="1197721"/>
                  </a:lnTo>
                  <a:lnTo>
                    <a:pt x="545404" y="1201833"/>
                  </a:lnTo>
                  <a:lnTo>
                    <a:pt x="551761" y="1205629"/>
                  </a:lnTo>
                  <a:lnTo>
                    <a:pt x="557482" y="1209741"/>
                  </a:lnTo>
                  <a:lnTo>
                    <a:pt x="563203" y="1214169"/>
                  </a:lnTo>
                  <a:lnTo>
                    <a:pt x="567970" y="1218598"/>
                  </a:lnTo>
                  <a:lnTo>
                    <a:pt x="572738" y="1222393"/>
                  </a:lnTo>
                  <a:lnTo>
                    <a:pt x="577187" y="1226821"/>
                  </a:lnTo>
                  <a:lnTo>
                    <a:pt x="581001" y="1231250"/>
                  </a:lnTo>
                  <a:lnTo>
                    <a:pt x="584180" y="1235045"/>
                  </a:lnTo>
                  <a:lnTo>
                    <a:pt x="587358" y="1239474"/>
                  </a:lnTo>
                  <a:lnTo>
                    <a:pt x="589901" y="1243586"/>
                  </a:lnTo>
                  <a:lnTo>
                    <a:pt x="592444" y="1248014"/>
                  </a:lnTo>
                  <a:lnTo>
                    <a:pt x="594668" y="1251810"/>
                  </a:lnTo>
                  <a:lnTo>
                    <a:pt x="596575" y="1255922"/>
                  </a:lnTo>
                  <a:lnTo>
                    <a:pt x="599436" y="1263513"/>
                  </a:lnTo>
                  <a:lnTo>
                    <a:pt x="601343" y="1271104"/>
                  </a:lnTo>
                  <a:lnTo>
                    <a:pt x="602296" y="1278063"/>
                  </a:lnTo>
                  <a:lnTo>
                    <a:pt x="603250" y="1284389"/>
                  </a:lnTo>
                  <a:lnTo>
                    <a:pt x="602614" y="1290399"/>
                  </a:lnTo>
                  <a:lnTo>
                    <a:pt x="602296" y="1295460"/>
                  </a:lnTo>
                  <a:lnTo>
                    <a:pt x="601979" y="1300205"/>
                  </a:lnTo>
                  <a:lnTo>
                    <a:pt x="600707" y="1306215"/>
                  </a:lnTo>
                  <a:lnTo>
                    <a:pt x="599754" y="1308429"/>
                  </a:lnTo>
                  <a:lnTo>
                    <a:pt x="599754" y="1315704"/>
                  </a:lnTo>
                  <a:lnTo>
                    <a:pt x="599436" y="1322663"/>
                  </a:lnTo>
                  <a:lnTo>
                    <a:pt x="597847" y="1329305"/>
                  </a:lnTo>
                  <a:lnTo>
                    <a:pt x="596258" y="1335315"/>
                  </a:lnTo>
                  <a:lnTo>
                    <a:pt x="593397" y="1341325"/>
                  </a:lnTo>
                  <a:lnTo>
                    <a:pt x="589901" y="1347018"/>
                  </a:lnTo>
                  <a:lnTo>
                    <a:pt x="586087" y="1352079"/>
                  </a:lnTo>
                  <a:lnTo>
                    <a:pt x="581319" y="1356824"/>
                  </a:lnTo>
                  <a:lnTo>
                    <a:pt x="575598" y="1361252"/>
                  </a:lnTo>
                  <a:lnTo>
                    <a:pt x="569877" y="1365364"/>
                  </a:lnTo>
                  <a:lnTo>
                    <a:pt x="563203" y="1369160"/>
                  </a:lnTo>
                  <a:lnTo>
                    <a:pt x="556528" y="1372639"/>
                  </a:lnTo>
                  <a:lnTo>
                    <a:pt x="548900" y="1376118"/>
                  </a:lnTo>
                  <a:lnTo>
                    <a:pt x="540636" y="1378965"/>
                  </a:lnTo>
                  <a:lnTo>
                    <a:pt x="532055" y="1381496"/>
                  </a:lnTo>
                  <a:lnTo>
                    <a:pt x="523156" y="1384026"/>
                  </a:lnTo>
                  <a:lnTo>
                    <a:pt x="513621" y="1386240"/>
                  </a:lnTo>
                  <a:lnTo>
                    <a:pt x="503768" y="1388138"/>
                  </a:lnTo>
                  <a:lnTo>
                    <a:pt x="493915" y="1389720"/>
                  </a:lnTo>
                  <a:lnTo>
                    <a:pt x="483426" y="1391301"/>
                  </a:lnTo>
                  <a:lnTo>
                    <a:pt x="472620" y="1392250"/>
                  </a:lnTo>
                  <a:lnTo>
                    <a:pt x="461496" y="1393515"/>
                  </a:lnTo>
                  <a:lnTo>
                    <a:pt x="438612" y="1394464"/>
                  </a:lnTo>
                  <a:lnTo>
                    <a:pt x="414774" y="1395413"/>
                  </a:lnTo>
                  <a:lnTo>
                    <a:pt x="390301" y="1395413"/>
                  </a:lnTo>
                  <a:lnTo>
                    <a:pt x="365510" y="1394464"/>
                  </a:lnTo>
                  <a:lnTo>
                    <a:pt x="340401" y="1393515"/>
                  </a:lnTo>
                  <a:lnTo>
                    <a:pt x="315292" y="1391617"/>
                  </a:lnTo>
                  <a:lnTo>
                    <a:pt x="290501" y="1389403"/>
                  </a:lnTo>
                  <a:lnTo>
                    <a:pt x="266027" y="1387189"/>
                  </a:lnTo>
                  <a:lnTo>
                    <a:pt x="241872" y="1384342"/>
                  </a:lnTo>
                  <a:lnTo>
                    <a:pt x="218670" y="1381496"/>
                  </a:lnTo>
                  <a:lnTo>
                    <a:pt x="196422" y="1378649"/>
                  </a:lnTo>
                  <a:lnTo>
                    <a:pt x="155103" y="1372323"/>
                  </a:lnTo>
                  <a:lnTo>
                    <a:pt x="120459" y="1366946"/>
                  </a:lnTo>
                  <a:lnTo>
                    <a:pt x="93761" y="1361885"/>
                  </a:lnTo>
                  <a:lnTo>
                    <a:pt x="70559" y="1357456"/>
                  </a:lnTo>
                  <a:lnTo>
                    <a:pt x="63249" y="1355242"/>
                  </a:lnTo>
                  <a:lnTo>
                    <a:pt x="56575" y="1352712"/>
                  </a:lnTo>
                  <a:lnTo>
                    <a:pt x="49900" y="1350181"/>
                  </a:lnTo>
                  <a:lnTo>
                    <a:pt x="44179" y="1347334"/>
                  </a:lnTo>
                  <a:lnTo>
                    <a:pt x="38776" y="1344488"/>
                  </a:lnTo>
                  <a:lnTo>
                    <a:pt x="33691" y="1341641"/>
                  </a:lnTo>
                  <a:lnTo>
                    <a:pt x="28923" y="1338162"/>
                  </a:lnTo>
                  <a:lnTo>
                    <a:pt x="24791" y="1334998"/>
                  </a:lnTo>
                  <a:lnTo>
                    <a:pt x="20659" y="1331835"/>
                  </a:lnTo>
                  <a:lnTo>
                    <a:pt x="17163" y="1328040"/>
                  </a:lnTo>
                  <a:lnTo>
                    <a:pt x="14303" y="1324560"/>
                  </a:lnTo>
                  <a:lnTo>
                    <a:pt x="11442" y="1320765"/>
                  </a:lnTo>
                  <a:lnTo>
                    <a:pt x="8899" y="1316969"/>
                  </a:lnTo>
                  <a:lnTo>
                    <a:pt x="6675" y="1313173"/>
                  </a:lnTo>
                  <a:lnTo>
                    <a:pt x="4768" y="1309378"/>
                  </a:lnTo>
                  <a:lnTo>
                    <a:pt x="3178" y="1304949"/>
                  </a:lnTo>
                  <a:lnTo>
                    <a:pt x="2225" y="1300837"/>
                  </a:lnTo>
                  <a:lnTo>
                    <a:pt x="954" y="1297042"/>
                  </a:lnTo>
                  <a:lnTo>
                    <a:pt x="318" y="1292613"/>
                  </a:lnTo>
                  <a:lnTo>
                    <a:pt x="0" y="1288185"/>
                  </a:lnTo>
                  <a:lnTo>
                    <a:pt x="0" y="1283757"/>
                  </a:lnTo>
                  <a:lnTo>
                    <a:pt x="0" y="1279328"/>
                  </a:lnTo>
                  <a:lnTo>
                    <a:pt x="636" y="1270788"/>
                  </a:lnTo>
                  <a:lnTo>
                    <a:pt x="2543" y="1261615"/>
                  </a:lnTo>
                  <a:lnTo>
                    <a:pt x="4768" y="1253075"/>
                  </a:lnTo>
                  <a:lnTo>
                    <a:pt x="7628" y="1243902"/>
                  </a:lnTo>
                  <a:lnTo>
                    <a:pt x="11442" y="1235045"/>
                  </a:lnTo>
                  <a:lnTo>
                    <a:pt x="15256" y="1226505"/>
                  </a:lnTo>
                  <a:lnTo>
                    <a:pt x="19706" y="1217965"/>
                  </a:lnTo>
                  <a:lnTo>
                    <a:pt x="24473" y="1209741"/>
                  </a:lnTo>
                  <a:lnTo>
                    <a:pt x="29241" y="1201833"/>
                  </a:lnTo>
                  <a:lnTo>
                    <a:pt x="34326" y="1194242"/>
                  </a:lnTo>
                  <a:lnTo>
                    <a:pt x="39412" y="1186967"/>
                  </a:lnTo>
                  <a:lnTo>
                    <a:pt x="49264" y="1173682"/>
                  </a:lnTo>
                  <a:lnTo>
                    <a:pt x="58164" y="1162927"/>
                  </a:lnTo>
                  <a:lnTo>
                    <a:pt x="65156" y="1155020"/>
                  </a:lnTo>
                  <a:lnTo>
                    <a:pt x="71831" y="1147745"/>
                  </a:lnTo>
                  <a:lnTo>
                    <a:pt x="99482" y="1146163"/>
                  </a:lnTo>
                  <a:lnTo>
                    <a:pt x="126498" y="1144898"/>
                  </a:lnTo>
                  <a:lnTo>
                    <a:pt x="152878" y="1143949"/>
                  </a:lnTo>
                  <a:lnTo>
                    <a:pt x="177669" y="1143316"/>
                  </a:lnTo>
                  <a:lnTo>
                    <a:pt x="201825" y="1143000"/>
                  </a:lnTo>
                  <a:close/>
                  <a:moveTo>
                    <a:pt x="1579779" y="1057275"/>
                  </a:moveTo>
                  <a:lnTo>
                    <a:pt x="1599766" y="1066483"/>
                  </a:lnTo>
                  <a:lnTo>
                    <a:pt x="1619436" y="1075055"/>
                  </a:lnTo>
                  <a:lnTo>
                    <a:pt x="1639106" y="1083628"/>
                  </a:lnTo>
                  <a:lnTo>
                    <a:pt x="1658776" y="1091565"/>
                  </a:lnTo>
                  <a:lnTo>
                    <a:pt x="1678446" y="1099503"/>
                  </a:lnTo>
                  <a:lnTo>
                    <a:pt x="1697799" y="1106805"/>
                  </a:lnTo>
                  <a:lnTo>
                    <a:pt x="1735552" y="1121093"/>
                  </a:lnTo>
                  <a:lnTo>
                    <a:pt x="1773306" y="1134110"/>
                  </a:lnTo>
                  <a:lnTo>
                    <a:pt x="1809473" y="1146175"/>
                  </a:lnTo>
                  <a:lnTo>
                    <a:pt x="1845640" y="1157923"/>
                  </a:lnTo>
                  <a:lnTo>
                    <a:pt x="1880539" y="1169353"/>
                  </a:lnTo>
                  <a:lnTo>
                    <a:pt x="1948114" y="1190308"/>
                  </a:lnTo>
                  <a:lnTo>
                    <a:pt x="1980157" y="1200468"/>
                  </a:lnTo>
                  <a:lnTo>
                    <a:pt x="2011248" y="1211263"/>
                  </a:lnTo>
                  <a:lnTo>
                    <a:pt x="2041071" y="1221740"/>
                  </a:lnTo>
                  <a:lnTo>
                    <a:pt x="2070258" y="1232535"/>
                  </a:lnTo>
                  <a:lnTo>
                    <a:pt x="2084217" y="1238568"/>
                  </a:lnTo>
                  <a:lnTo>
                    <a:pt x="2098177" y="1244283"/>
                  </a:lnTo>
                  <a:lnTo>
                    <a:pt x="2111184" y="1249998"/>
                  </a:lnTo>
                  <a:lnTo>
                    <a:pt x="2124192" y="1256665"/>
                  </a:lnTo>
                  <a:lnTo>
                    <a:pt x="2130854" y="1259840"/>
                  </a:lnTo>
                  <a:lnTo>
                    <a:pt x="2136882" y="1263650"/>
                  </a:lnTo>
                  <a:lnTo>
                    <a:pt x="2142910" y="1267778"/>
                  </a:lnTo>
                  <a:lnTo>
                    <a:pt x="2148621" y="1271905"/>
                  </a:lnTo>
                  <a:lnTo>
                    <a:pt x="2154649" y="1276668"/>
                  </a:lnTo>
                  <a:lnTo>
                    <a:pt x="2160042" y="1281430"/>
                  </a:lnTo>
                  <a:lnTo>
                    <a:pt x="2165435" y="1286828"/>
                  </a:lnTo>
                  <a:lnTo>
                    <a:pt x="2170511" y="1292543"/>
                  </a:lnTo>
                  <a:lnTo>
                    <a:pt x="2175587" y="1298258"/>
                  </a:lnTo>
                  <a:lnTo>
                    <a:pt x="2180346" y="1304290"/>
                  </a:lnTo>
                  <a:lnTo>
                    <a:pt x="2185105" y="1310640"/>
                  </a:lnTo>
                  <a:lnTo>
                    <a:pt x="2189547" y="1317308"/>
                  </a:lnTo>
                  <a:lnTo>
                    <a:pt x="2193671" y="1323975"/>
                  </a:lnTo>
                  <a:lnTo>
                    <a:pt x="2198113" y="1330960"/>
                  </a:lnTo>
                  <a:lnTo>
                    <a:pt x="2202237" y="1338263"/>
                  </a:lnTo>
                  <a:lnTo>
                    <a:pt x="2206361" y="1345565"/>
                  </a:lnTo>
                  <a:lnTo>
                    <a:pt x="2213976" y="1360805"/>
                  </a:lnTo>
                  <a:lnTo>
                    <a:pt x="2220638" y="1376998"/>
                  </a:lnTo>
                  <a:lnTo>
                    <a:pt x="2226983" y="1393508"/>
                  </a:lnTo>
                  <a:lnTo>
                    <a:pt x="2233011" y="1410018"/>
                  </a:lnTo>
                  <a:lnTo>
                    <a:pt x="2238722" y="1427480"/>
                  </a:lnTo>
                  <a:lnTo>
                    <a:pt x="2243480" y="1445260"/>
                  </a:lnTo>
                  <a:lnTo>
                    <a:pt x="2248239" y="1463040"/>
                  </a:lnTo>
                  <a:lnTo>
                    <a:pt x="2252046" y="1480820"/>
                  </a:lnTo>
                  <a:lnTo>
                    <a:pt x="2255853" y="1498600"/>
                  </a:lnTo>
                  <a:lnTo>
                    <a:pt x="2259026" y="1516063"/>
                  </a:lnTo>
                  <a:lnTo>
                    <a:pt x="2262199" y="1534160"/>
                  </a:lnTo>
                  <a:lnTo>
                    <a:pt x="2264737" y="1551305"/>
                  </a:lnTo>
                  <a:lnTo>
                    <a:pt x="2266957" y="1568133"/>
                  </a:lnTo>
                  <a:lnTo>
                    <a:pt x="2269178" y="1584643"/>
                  </a:lnTo>
                  <a:lnTo>
                    <a:pt x="2272034" y="1616075"/>
                  </a:lnTo>
                  <a:lnTo>
                    <a:pt x="2274254" y="1644333"/>
                  </a:lnTo>
                  <a:lnTo>
                    <a:pt x="2275841" y="1669098"/>
                  </a:lnTo>
                  <a:lnTo>
                    <a:pt x="2276475" y="1689735"/>
                  </a:lnTo>
                  <a:lnTo>
                    <a:pt x="2276475" y="1704975"/>
                  </a:lnTo>
                  <a:lnTo>
                    <a:pt x="2276475" y="1708150"/>
                  </a:lnTo>
                  <a:lnTo>
                    <a:pt x="2275841" y="1711008"/>
                  </a:lnTo>
                  <a:lnTo>
                    <a:pt x="2274889" y="1714500"/>
                  </a:lnTo>
                  <a:lnTo>
                    <a:pt x="2273620" y="1717675"/>
                  </a:lnTo>
                  <a:lnTo>
                    <a:pt x="2271716" y="1720850"/>
                  </a:lnTo>
                  <a:lnTo>
                    <a:pt x="2269496" y="1724343"/>
                  </a:lnTo>
                  <a:lnTo>
                    <a:pt x="2266957" y="1727518"/>
                  </a:lnTo>
                  <a:lnTo>
                    <a:pt x="2264102" y="1730693"/>
                  </a:lnTo>
                  <a:lnTo>
                    <a:pt x="2260930" y="1734185"/>
                  </a:lnTo>
                  <a:lnTo>
                    <a:pt x="2256805" y="1737360"/>
                  </a:lnTo>
                  <a:lnTo>
                    <a:pt x="2252681" y="1740535"/>
                  </a:lnTo>
                  <a:lnTo>
                    <a:pt x="2248557" y="1744028"/>
                  </a:lnTo>
                  <a:lnTo>
                    <a:pt x="2243480" y="1747203"/>
                  </a:lnTo>
                  <a:lnTo>
                    <a:pt x="2237770" y="1750378"/>
                  </a:lnTo>
                  <a:lnTo>
                    <a:pt x="2226349" y="1757045"/>
                  </a:lnTo>
                  <a:lnTo>
                    <a:pt x="2212707" y="1763713"/>
                  </a:lnTo>
                  <a:lnTo>
                    <a:pt x="2197795" y="1770063"/>
                  </a:lnTo>
                  <a:lnTo>
                    <a:pt x="2180981" y="1776413"/>
                  </a:lnTo>
                  <a:lnTo>
                    <a:pt x="2162580" y="1782445"/>
                  </a:lnTo>
                  <a:lnTo>
                    <a:pt x="2142910" y="1788795"/>
                  </a:lnTo>
                  <a:lnTo>
                    <a:pt x="2121019" y="1794828"/>
                  </a:lnTo>
                  <a:lnTo>
                    <a:pt x="2098177" y="1800860"/>
                  </a:lnTo>
                  <a:lnTo>
                    <a:pt x="2073431" y="1806258"/>
                  </a:lnTo>
                  <a:lnTo>
                    <a:pt x="2046781" y="1811655"/>
                  </a:lnTo>
                  <a:lnTo>
                    <a:pt x="2018545" y="1817053"/>
                  </a:lnTo>
                  <a:lnTo>
                    <a:pt x="1988723" y="1821815"/>
                  </a:lnTo>
                  <a:lnTo>
                    <a:pt x="1956997" y="1826578"/>
                  </a:lnTo>
                  <a:lnTo>
                    <a:pt x="1924003" y="1831340"/>
                  </a:lnTo>
                  <a:lnTo>
                    <a:pt x="1889422" y="1835468"/>
                  </a:lnTo>
                  <a:lnTo>
                    <a:pt x="1852937" y="1839278"/>
                  </a:lnTo>
                  <a:lnTo>
                    <a:pt x="1814549" y="1843088"/>
                  </a:lnTo>
                  <a:lnTo>
                    <a:pt x="1774892" y="1845945"/>
                  </a:lnTo>
                  <a:lnTo>
                    <a:pt x="1733014" y="1848803"/>
                  </a:lnTo>
                  <a:lnTo>
                    <a:pt x="1690184" y="1851343"/>
                  </a:lnTo>
                  <a:lnTo>
                    <a:pt x="1645134" y="1853565"/>
                  </a:lnTo>
                  <a:lnTo>
                    <a:pt x="1598497" y="1855153"/>
                  </a:lnTo>
                  <a:lnTo>
                    <a:pt x="1549957" y="1856105"/>
                  </a:lnTo>
                  <a:lnTo>
                    <a:pt x="1500148" y="1857058"/>
                  </a:lnTo>
                  <a:lnTo>
                    <a:pt x="1447800" y="1857375"/>
                  </a:lnTo>
                  <a:lnTo>
                    <a:pt x="1579779" y="1057275"/>
                  </a:lnTo>
                  <a:close/>
                  <a:moveTo>
                    <a:pt x="336233" y="835025"/>
                  </a:moveTo>
                  <a:lnTo>
                    <a:pt x="351772" y="835025"/>
                  </a:lnTo>
                  <a:lnTo>
                    <a:pt x="366678" y="835342"/>
                  </a:lnTo>
                  <a:lnTo>
                    <a:pt x="380632" y="835975"/>
                  </a:lnTo>
                  <a:lnTo>
                    <a:pt x="394269" y="837242"/>
                  </a:lnTo>
                  <a:lnTo>
                    <a:pt x="407272" y="838826"/>
                  </a:lnTo>
                  <a:lnTo>
                    <a:pt x="419957" y="840410"/>
                  </a:lnTo>
                  <a:lnTo>
                    <a:pt x="432008" y="842628"/>
                  </a:lnTo>
                  <a:lnTo>
                    <a:pt x="443742" y="844845"/>
                  </a:lnTo>
                  <a:lnTo>
                    <a:pt x="454525" y="847380"/>
                  </a:lnTo>
                  <a:lnTo>
                    <a:pt x="465307" y="850231"/>
                  </a:lnTo>
                  <a:lnTo>
                    <a:pt x="475456" y="853716"/>
                  </a:lnTo>
                  <a:lnTo>
                    <a:pt x="484970" y="856884"/>
                  </a:lnTo>
                  <a:lnTo>
                    <a:pt x="493850" y="860368"/>
                  </a:lnTo>
                  <a:lnTo>
                    <a:pt x="502729" y="864170"/>
                  </a:lnTo>
                  <a:lnTo>
                    <a:pt x="510975" y="868288"/>
                  </a:lnTo>
                  <a:lnTo>
                    <a:pt x="518903" y="872090"/>
                  </a:lnTo>
                  <a:lnTo>
                    <a:pt x="526515" y="876525"/>
                  </a:lnTo>
                  <a:lnTo>
                    <a:pt x="533175" y="880960"/>
                  </a:lnTo>
                  <a:lnTo>
                    <a:pt x="539834" y="885712"/>
                  </a:lnTo>
                  <a:lnTo>
                    <a:pt x="546177" y="889830"/>
                  </a:lnTo>
                  <a:lnTo>
                    <a:pt x="552203" y="894582"/>
                  </a:lnTo>
                  <a:lnTo>
                    <a:pt x="557594" y="899651"/>
                  </a:lnTo>
                  <a:lnTo>
                    <a:pt x="562668" y="904402"/>
                  </a:lnTo>
                  <a:lnTo>
                    <a:pt x="567425" y="909471"/>
                  </a:lnTo>
                  <a:lnTo>
                    <a:pt x="571865" y="914540"/>
                  </a:lnTo>
                  <a:lnTo>
                    <a:pt x="576305" y="919292"/>
                  </a:lnTo>
                  <a:lnTo>
                    <a:pt x="580428" y="924360"/>
                  </a:lnTo>
                  <a:lnTo>
                    <a:pt x="583916" y="929429"/>
                  </a:lnTo>
                  <a:lnTo>
                    <a:pt x="587088" y="934815"/>
                  </a:lnTo>
                  <a:lnTo>
                    <a:pt x="593113" y="944635"/>
                  </a:lnTo>
                  <a:lnTo>
                    <a:pt x="597870" y="954456"/>
                  </a:lnTo>
                  <a:lnTo>
                    <a:pt x="601676" y="963326"/>
                  </a:lnTo>
                  <a:lnTo>
                    <a:pt x="605165" y="972513"/>
                  </a:lnTo>
                  <a:lnTo>
                    <a:pt x="607067" y="980433"/>
                  </a:lnTo>
                  <a:lnTo>
                    <a:pt x="608970" y="988036"/>
                  </a:lnTo>
                  <a:lnTo>
                    <a:pt x="610556" y="994688"/>
                  </a:lnTo>
                  <a:lnTo>
                    <a:pt x="611190" y="1000391"/>
                  </a:lnTo>
                  <a:lnTo>
                    <a:pt x="612459" y="1008627"/>
                  </a:lnTo>
                  <a:lnTo>
                    <a:pt x="612459" y="1011478"/>
                  </a:lnTo>
                  <a:lnTo>
                    <a:pt x="612776" y="1020349"/>
                  </a:lnTo>
                  <a:lnTo>
                    <a:pt x="611824" y="1029219"/>
                  </a:lnTo>
                  <a:lnTo>
                    <a:pt x="610873" y="1037139"/>
                  </a:lnTo>
                  <a:lnTo>
                    <a:pt x="608970" y="1044742"/>
                  </a:lnTo>
                  <a:lnTo>
                    <a:pt x="606433" y="1052028"/>
                  </a:lnTo>
                  <a:lnTo>
                    <a:pt x="603262" y="1058998"/>
                  </a:lnTo>
                  <a:lnTo>
                    <a:pt x="599456" y="1065333"/>
                  </a:lnTo>
                  <a:lnTo>
                    <a:pt x="595333" y="1071352"/>
                  </a:lnTo>
                  <a:lnTo>
                    <a:pt x="590259" y="1076738"/>
                  </a:lnTo>
                  <a:lnTo>
                    <a:pt x="584551" y="1081807"/>
                  </a:lnTo>
                  <a:lnTo>
                    <a:pt x="578842" y="1086558"/>
                  </a:lnTo>
                  <a:lnTo>
                    <a:pt x="572182" y="1090994"/>
                  </a:lnTo>
                  <a:lnTo>
                    <a:pt x="565205" y="1095112"/>
                  </a:lnTo>
                  <a:lnTo>
                    <a:pt x="558228" y="1098597"/>
                  </a:lnTo>
                  <a:lnTo>
                    <a:pt x="549983" y="1102081"/>
                  </a:lnTo>
                  <a:lnTo>
                    <a:pt x="541737" y="1105249"/>
                  </a:lnTo>
                  <a:lnTo>
                    <a:pt x="533175" y="1107784"/>
                  </a:lnTo>
                  <a:lnTo>
                    <a:pt x="524295" y="1110001"/>
                  </a:lnTo>
                  <a:lnTo>
                    <a:pt x="514781" y="1112219"/>
                  </a:lnTo>
                  <a:lnTo>
                    <a:pt x="505267" y="1113803"/>
                  </a:lnTo>
                  <a:lnTo>
                    <a:pt x="495435" y="1115387"/>
                  </a:lnTo>
                  <a:lnTo>
                    <a:pt x="485287" y="1116337"/>
                  </a:lnTo>
                  <a:lnTo>
                    <a:pt x="474821" y="1117604"/>
                  </a:lnTo>
                  <a:lnTo>
                    <a:pt x="464039" y="1118238"/>
                  </a:lnTo>
                  <a:lnTo>
                    <a:pt x="453256" y="1118555"/>
                  </a:lnTo>
                  <a:lnTo>
                    <a:pt x="442156" y="1119188"/>
                  </a:lnTo>
                  <a:lnTo>
                    <a:pt x="419640" y="1119188"/>
                  </a:lnTo>
                  <a:lnTo>
                    <a:pt x="396806" y="1118238"/>
                  </a:lnTo>
                  <a:lnTo>
                    <a:pt x="373972" y="1116337"/>
                  </a:lnTo>
                  <a:lnTo>
                    <a:pt x="350504" y="1114753"/>
                  </a:lnTo>
                  <a:lnTo>
                    <a:pt x="327670" y="1111902"/>
                  </a:lnTo>
                  <a:lnTo>
                    <a:pt x="305153" y="1108734"/>
                  </a:lnTo>
                  <a:lnTo>
                    <a:pt x="282954" y="1105566"/>
                  </a:lnTo>
                  <a:lnTo>
                    <a:pt x="261389" y="1102081"/>
                  </a:lnTo>
                  <a:lnTo>
                    <a:pt x="240457" y="1098280"/>
                  </a:lnTo>
                  <a:lnTo>
                    <a:pt x="221429" y="1094162"/>
                  </a:lnTo>
                  <a:lnTo>
                    <a:pt x="203035" y="1090677"/>
                  </a:lnTo>
                  <a:lnTo>
                    <a:pt x="171005" y="1083707"/>
                  </a:lnTo>
                  <a:lnTo>
                    <a:pt x="146585" y="1077688"/>
                  </a:lnTo>
                  <a:lnTo>
                    <a:pt x="125337" y="1071986"/>
                  </a:lnTo>
                  <a:lnTo>
                    <a:pt x="118360" y="1069135"/>
                  </a:lnTo>
                  <a:lnTo>
                    <a:pt x="111700" y="1066284"/>
                  </a:lnTo>
                  <a:lnTo>
                    <a:pt x="105992" y="1063433"/>
                  </a:lnTo>
                  <a:lnTo>
                    <a:pt x="100600" y="1060265"/>
                  </a:lnTo>
                  <a:lnTo>
                    <a:pt x="95209" y="1057097"/>
                  </a:lnTo>
                  <a:lnTo>
                    <a:pt x="90135" y="1053612"/>
                  </a:lnTo>
                  <a:lnTo>
                    <a:pt x="86012" y="1050444"/>
                  </a:lnTo>
                  <a:lnTo>
                    <a:pt x="81889" y="1046642"/>
                  </a:lnTo>
                  <a:lnTo>
                    <a:pt x="78401" y="1043158"/>
                  </a:lnTo>
                  <a:lnTo>
                    <a:pt x="74912" y="1039039"/>
                  </a:lnTo>
                  <a:lnTo>
                    <a:pt x="72058" y="1035555"/>
                  </a:lnTo>
                  <a:lnTo>
                    <a:pt x="69521" y="1031436"/>
                  </a:lnTo>
                  <a:lnTo>
                    <a:pt x="66984" y="1027318"/>
                  </a:lnTo>
                  <a:lnTo>
                    <a:pt x="65081" y="1023516"/>
                  </a:lnTo>
                  <a:lnTo>
                    <a:pt x="63178" y="1019398"/>
                  </a:lnTo>
                  <a:lnTo>
                    <a:pt x="61910" y="1015280"/>
                  </a:lnTo>
                  <a:lnTo>
                    <a:pt x="60641" y="1011162"/>
                  </a:lnTo>
                  <a:lnTo>
                    <a:pt x="59690" y="1006726"/>
                  </a:lnTo>
                  <a:lnTo>
                    <a:pt x="59055" y="1002608"/>
                  </a:lnTo>
                  <a:lnTo>
                    <a:pt x="58738" y="998173"/>
                  </a:lnTo>
                  <a:lnTo>
                    <a:pt x="58738" y="994055"/>
                  </a:lnTo>
                  <a:lnTo>
                    <a:pt x="58738" y="989620"/>
                  </a:lnTo>
                  <a:lnTo>
                    <a:pt x="59372" y="980749"/>
                  </a:lnTo>
                  <a:lnTo>
                    <a:pt x="60641" y="972196"/>
                  </a:lnTo>
                  <a:lnTo>
                    <a:pt x="62544" y="963326"/>
                  </a:lnTo>
                  <a:lnTo>
                    <a:pt x="65398" y="955089"/>
                  </a:lnTo>
                  <a:lnTo>
                    <a:pt x="68887" y="946219"/>
                  </a:lnTo>
                  <a:lnTo>
                    <a:pt x="72375" y="937982"/>
                  </a:lnTo>
                  <a:lnTo>
                    <a:pt x="76815" y="930063"/>
                  </a:lnTo>
                  <a:lnTo>
                    <a:pt x="80938" y="921826"/>
                  </a:lnTo>
                  <a:lnTo>
                    <a:pt x="85378" y="914540"/>
                  </a:lnTo>
                  <a:lnTo>
                    <a:pt x="90135" y="907254"/>
                  </a:lnTo>
                  <a:lnTo>
                    <a:pt x="94892" y="900601"/>
                  </a:lnTo>
                  <a:lnTo>
                    <a:pt x="104089" y="888563"/>
                  </a:lnTo>
                  <a:lnTo>
                    <a:pt x="112017" y="878425"/>
                  </a:lnTo>
                  <a:lnTo>
                    <a:pt x="118994" y="870189"/>
                  </a:lnTo>
                  <a:lnTo>
                    <a:pt x="125337" y="863853"/>
                  </a:lnTo>
                  <a:lnTo>
                    <a:pt x="147854" y="858784"/>
                  </a:lnTo>
                  <a:lnTo>
                    <a:pt x="169736" y="854349"/>
                  </a:lnTo>
                  <a:lnTo>
                    <a:pt x="190667" y="850231"/>
                  </a:lnTo>
                  <a:lnTo>
                    <a:pt x="211281" y="846746"/>
                  </a:lnTo>
                  <a:lnTo>
                    <a:pt x="230943" y="843895"/>
                  </a:lnTo>
                  <a:lnTo>
                    <a:pt x="249972" y="841361"/>
                  </a:lnTo>
                  <a:lnTo>
                    <a:pt x="268683" y="839143"/>
                  </a:lnTo>
                  <a:lnTo>
                    <a:pt x="286442" y="837242"/>
                  </a:lnTo>
                  <a:lnTo>
                    <a:pt x="303568" y="835975"/>
                  </a:lnTo>
                  <a:lnTo>
                    <a:pt x="320376" y="835342"/>
                  </a:lnTo>
                  <a:lnTo>
                    <a:pt x="336233" y="835025"/>
                  </a:lnTo>
                  <a:close/>
                  <a:moveTo>
                    <a:pt x="527395" y="122237"/>
                  </a:moveTo>
                  <a:lnTo>
                    <a:pt x="536934" y="122237"/>
                  </a:lnTo>
                  <a:lnTo>
                    <a:pt x="546792" y="122872"/>
                  </a:lnTo>
                  <a:lnTo>
                    <a:pt x="556649" y="123824"/>
                  </a:lnTo>
                  <a:lnTo>
                    <a:pt x="567143" y="125411"/>
                  </a:lnTo>
                  <a:lnTo>
                    <a:pt x="577318" y="127632"/>
                  </a:lnTo>
                  <a:lnTo>
                    <a:pt x="588129" y="130806"/>
                  </a:lnTo>
                  <a:lnTo>
                    <a:pt x="598623" y="134615"/>
                  </a:lnTo>
                  <a:lnTo>
                    <a:pt x="603711" y="136519"/>
                  </a:lnTo>
                  <a:lnTo>
                    <a:pt x="608798" y="139376"/>
                  </a:lnTo>
                  <a:lnTo>
                    <a:pt x="614204" y="141915"/>
                  </a:lnTo>
                  <a:lnTo>
                    <a:pt x="618974" y="144771"/>
                  </a:lnTo>
                  <a:lnTo>
                    <a:pt x="624061" y="147945"/>
                  </a:lnTo>
                  <a:lnTo>
                    <a:pt x="629149" y="151754"/>
                  </a:lnTo>
                  <a:lnTo>
                    <a:pt x="633919" y="155245"/>
                  </a:lnTo>
                  <a:lnTo>
                    <a:pt x="638689" y="159371"/>
                  </a:lnTo>
                  <a:lnTo>
                    <a:pt x="643140" y="163497"/>
                  </a:lnTo>
                  <a:lnTo>
                    <a:pt x="647910" y="167941"/>
                  </a:lnTo>
                  <a:lnTo>
                    <a:pt x="652362" y="173019"/>
                  </a:lnTo>
                  <a:lnTo>
                    <a:pt x="656178" y="178097"/>
                  </a:lnTo>
                  <a:lnTo>
                    <a:pt x="660311" y="183810"/>
                  </a:lnTo>
                  <a:lnTo>
                    <a:pt x="664445" y="189523"/>
                  </a:lnTo>
                  <a:lnTo>
                    <a:pt x="667943" y="196188"/>
                  </a:lnTo>
                  <a:lnTo>
                    <a:pt x="671759" y="202536"/>
                  </a:lnTo>
                  <a:lnTo>
                    <a:pt x="674938" y="209518"/>
                  </a:lnTo>
                  <a:lnTo>
                    <a:pt x="677800" y="216818"/>
                  </a:lnTo>
                  <a:lnTo>
                    <a:pt x="680662" y="224436"/>
                  </a:lnTo>
                  <a:lnTo>
                    <a:pt x="683524" y="232370"/>
                  </a:lnTo>
                  <a:lnTo>
                    <a:pt x="685750" y="241257"/>
                  </a:lnTo>
                  <a:lnTo>
                    <a:pt x="687976" y="249827"/>
                  </a:lnTo>
                  <a:lnTo>
                    <a:pt x="689884" y="259348"/>
                  </a:lnTo>
                  <a:lnTo>
                    <a:pt x="691791" y="268870"/>
                  </a:lnTo>
                  <a:lnTo>
                    <a:pt x="692745" y="279026"/>
                  </a:lnTo>
                  <a:lnTo>
                    <a:pt x="694017" y="290135"/>
                  </a:lnTo>
                  <a:lnTo>
                    <a:pt x="694653" y="300926"/>
                  </a:lnTo>
                  <a:lnTo>
                    <a:pt x="694971" y="312669"/>
                  </a:lnTo>
                  <a:lnTo>
                    <a:pt x="695289" y="324730"/>
                  </a:lnTo>
                  <a:lnTo>
                    <a:pt x="694971" y="337108"/>
                  </a:lnTo>
                  <a:lnTo>
                    <a:pt x="694335" y="371703"/>
                  </a:lnTo>
                  <a:lnTo>
                    <a:pt x="694335" y="404712"/>
                  </a:lnTo>
                  <a:lnTo>
                    <a:pt x="694971" y="436450"/>
                  </a:lnTo>
                  <a:lnTo>
                    <a:pt x="695925" y="467237"/>
                  </a:lnTo>
                  <a:lnTo>
                    <a:pt x="697833" y="496119"/>
                  </a:lnTo>
                  <a:lnTo>
                    <a:pt x="700377" y="524367"/>
                  </a:lnTo>
                  <a:lnTo>
                    <a:pt x="703239" y="551027"/>
                  </a:lnTo>
                  <a:lnTo>
                    <a:pt x="707055" y="576418"/>
                  </a:lnTo>
                  <a:lnTo>
                    <a:pt x="710870" y="600857"/>
                  </a:lnTo>
                  <a:lnTo>
                    <a:pt x="715322" y="623709"/>
                  </a:lnTo>
                  <a:lnTo>
                    <a:pt x="720092" y="645926"/>
                  </a:lnTo>
                  <a:lnTo>
                    <a:pt x="725180" y="667191"/>
                  </a:lnTo>
                  <a:lnTo>
                    <a:pt x="730585" y="686869"/>
                  </a:lnTo>
                  <a:lnTo>
                    <a:pt x="736627" y="705595"/>
                  </a:lnTo>
                  <a:lnTo>
                    <a:pt x="742351" y="724003"/>
                  </a:lnTo>
                  <a:lnTo>
                    <a:pt x="748710" y="740825"/>
                  </a:lnTo>
                  <a:lnTo>
                    <a:pt x="755070" y="756694"/>
                  </a:lnTo>
                  <a:lnTo>
                    <a:pt x="761747" y="771929"/>
                  </a:lnTo>
                  <a:lnTo>
                    <a:pt x="768425" y="786529"/>
                  </a:lnTo>
                  <a:lnTo>
                    <a:pt x="775421" y="800176"/>
                  </a:lnTo>
                  <a:lnTo>
                    <a:pt x="781780" y="812872"/>
                  </a:lnTo>
                  <a:lnTo>
                    <a:pt x="788776" y="824933"/>
                  </a:lnTo>
                  <a:lnTo>
                    <a:pt x="795454" y="836041"/>
                  </a:lnTo>
                  <a:lnTo>
                    <a:pt x="802131" y="846832"/>
                  </a:lnTo>
                  <a:lnTo>
                    <a:pt x="808809" y="856671"/>
                  </a:lnTo>
                  <a:lnTo>
                    <a:pt x="815168" y="865876"/>
                  </a:lnTo>
                  <a:lnTo>
                    <a:pt x="827570" y="882697"/>
                  </a:lnTo>
                  <a:lnTo>
                    <a:pt x="838699" y="897614"/>
                  </a:lnTo>
                  <a:lnTo>
                    <a:pt x="848874" y="910945"/>
                  </a:lnTo>
                  <a:lnTo>
                    <a:pt x="857142" y="921418"/>
                  </a:lnTo>
                  <a:lnTo>
                    <a:pt x="864774" y="932210"/>
                  </a:lnTo>
                  <a:lnTo>
                    <a:pt x="872087" y="943953"/>
                  </a:lnTo>
                  <a:lnTo>
                    <a:pt x="879401" y="956331"/>
                  </a:lnTo>
                  <a:lnTo>
                    <a:pt x="886396" y="969027"/>
                  </a:lnTo>
                  <a:lnTo>
                    <a:pt x="892756" y="982674"/>
                  </a:lnTo>
                  <a:lnTo>
                    <a:pt x="899116" y="997274"/>
                  </a:lnTo>
                  <a:lnTo>
                    <a:pt x="904839" y="1012509"/>
                  </a:lnTo>
                  <a:lnTo>
                    <a:pt x="909927" y="1029013"/>
                  </a:lnTo>
                  <a:lnTo>
                    <a:pt x="914697" y="1046469"/>
                  </a:lnTo>
                  <a:lnTo>
                    <a:pt x="918830" y="1064878"/>
                  </a:lnTo>
                  <a:lnTo>
                    <a:pt x="922010" y="1084556"/>
                  </a:lnTo>
                  <a:lnTo>
                    <a:pt x="923600" y="1095030"/>
                  </a:lnTo>
                  <a:lnTo>
                    <a:pt x="924872" y="1105821"/>
                  </a:lnTo>
                  <a:lnTo>
                    <a:pt x="926144" y="1116612"/>
                  </a:lnTo>
                  <a:lnTo>
                    <a:pt x="926780" y="1128355"/>
                  </a:lnTo>
                  <a:lnTo>
                    <a:pt x="927416" y="1140099"/>
                  </a:lnTo>
                  <a:lnTo>
                    <a:pt x="928370" y="1152159"/>
                  </a:lnTo>
                  <a:lnTo>
                    <a:pt x="928688" y="1177550"/>
                  </a:lnTo>
                  <a:lnTo>
                    <a:pt x="928688" y="1185803"/>
                  </a:lnTo>
                  <a:lnTo>
                    <a:pt x="927734" y="1194689"/>
                  </a:lnTo>
                  <a:lnTo>
                    <a:pt x="927098" y="1203259"/>
                  </a:lnTo>
                  <a:lnTo>
                    <a:pt x="926144" y="1211828"/>
                  </a:lnTo>
                  <a:lnTo>
                    <a:pt x="924554" y="1220398"/>
                  </a:lnTo>
                  <a:lnTo>
                    <a:pt x="922646" y="1229285"/>
                  </a:lnTo>
                  <a:lnTo>
                    <a:pt x="918830" y="1247058"/>
                  </a:lnTo>
                  <a:lnTo>
                    <a:pt x="913743" y="1265149"/>
                  </a:lnTo>
                  <a:lnTo>
                    <a:pt x="908655" y="1284193"/>
                  </a:lnTo>
                  <a:lnTo>
                    <a:pt x="896890" y="1324818"/>
                  </a:lnTo>
                  <a:lnTo>
                    <a:pt x="890848" y="1346083"/>
                  </a:lnTo>
                  <a:lnTo>
                    <a:pt x="885442" y="1369252"/>
                  </a:lnTo>
                  <a:lnTo>
                    <a:pt x="882899" y="1380678"/>
                  </a:lnTo>
                  <a:lnTo>
                    <a:pt x="880355" y="1393057"/>
                  </a:lnTo>
                  <a:lnTo>
                    <a:pt x="878129" y="1406069"/>
                  </a:lnTo>
                  <a:lnTo>
                    <a:pt x="875903" y="1419082"/>
                  </a:lnTo>
                  <a:lnTo>
                    <a:pt x="874313" y="1432413"/>
                  </a:lnTo>
                  <a:lnTo>
                    <a:pt x="872723" y="1446378"/>
                  </a:lnTo>
                  <a:lnTo>
                    <a:pt x="871133" y="1460660"/>
                  </a:lnTo>
                  <a:lnTo>
                    <a:pt x="870179" y="1475577"/>
                  </a:lnTo>
                  <a:lnTo>
                    <a:pt x="869543" y="1490494"/>
                  </a:lnTo>
                  <a:lnTo>
                    <a:pt x="869225" y="1506364"/>
                  </a:lnTo>
                  <a:lnTo>
                    <a:pt x="868589" y="1522868"/>
                  </a:lnTo>
                  <a:lnTo>
                    <a:pt x="869225" y="1539690"/>
                  </a:lnTo>
                  <a:lnTo>
                    <a:pt x="869543" y="1553020"/>
                  </a:lnTo>
                  <a:lnTo>
                    <a:pt x="869543" y="1566350"/>
                  </a:lnTo>
                  <a:lnTo>
                    <a:pt x="869225" y="1579046"/>
                  </a:lnTo>
                  <a:lnTo>
                    <a:pt x="868589" y="1591424"/>
                  </a:lnTo>
                  <a:lnTo>
                    <a:pt x="867953" y="1603484"/>
                  </a:lnTo>
                  <a:lnTo>
                    <a:pt x="866999" y="1615545"/>
                  </a:lnTo>
                  <a:lnTo>
                    <a:pt x="865728" y="1626654"/>
                  </a:lnTo>
                  <a:lnTo>
                    <a:pt x="864456" y="1638080"/>
                  </a:lnTo>
                  <a:lnTo>
                    <a:pt x="862866" y="1648871"/>
                  </a:lnTo>
                  <a:lnTo>
                    <a:pt x="860640" y="1659345"/>
                  </a:lnTo>
                  <a:lnTo>
                    <a:pt x="858732" y="1670136"/>
                  </a:lnTo>
                  <a:lnTo>
                    <a:pt x="856824" y="1679975"/>
                  </a:lnTo>
                  <a:lnTo>
                    <a:pt x="853962" y="1689814"/>
                  </a:lnTo>
                  <a:lnTo>
                    <a:pt x="851418" y="1699335"/>
                  </a:lnTo>
                  <a:lnTo>
                    <a:pt x="848556" y="1708540"/>
                  </a:lnTo>
                  <a:lnTo>
                    <a:pt x="846013" y="1717427"/>
                  </a:lnTo>
                  <a:lnTo>
                    <a:pt x="842833" y="1726313"/>
                  </a:lnTo>
                  <a:lnTo>
                    <a:pt x="839653" y="1734565"/>
                  </a:lnTo>
                  <a:lnTo>
                    <a:pt x="832975" y="1750435"/>
                  </a:lnTo>
                  <a:lnTo>
                    <a:pt x="825662" y="1765352"/>
                  </a:lnTo>
                  <a:lnTo>
                    <a:pt x="818348" y="1779634"/>
                  </a:lnTo>
                  <a:lnTo>
                    <a:pt x="810399" y="1792965"/>
                  </a:lnTo>
                  <a:lnTo>
                    <a:pt x="802131" y="1804708"/>
                  </a:lnTo>
                  <a:lnTo>
                    <a:pt x="793864" y="1816134"/>
                  </a:lnTo>
                  <a:lnTo>
                    <a:pt x="785596" y="1826290"/>
                  </a:lnTo>
                  <a:lnTo>
                    <a:pt x="777011" y="1835812"/>
                  </a:lnTo>
                  <a:lnTo>
                    <a:pt x="769061" y="1844699"/>
                  </a:lnTo>
                  <a:lnTo>
                    <a:pt x="760794" y="1852634"/>
                  </a:lnTo>
                  <a:lnTo>
                    <a:pt x="752526" y="1859616"/>
                  </a:lnTo>
                  <a:lnTo>
                    <a:pt x="744894" y="1865964"/>
                  </a:lnTo>
                  <a:lnTo>
                    <a:pt x="737263" y="1871359"/>
                  </a:lnTo>
                  <a:lnTo>
                    <a:pt x="730267" y="1876755"/>
                  </a:lnTo>
                  <a:lnTo>
                    <a:pt x="723908" y="1880881"/>
                  </a:lnTo>
                  <a:lnTo>
                    <a:pt x="717548" y="1884690"/>
                  </a:lnTo>
                  <a:lnTo>
                    <a:pt x="712142" y="1887864"/>
                  </a:lnTo>
                  <a:lnTo>
                    <a:pt x="702921" y="1892624"/>
                  </a:lnTo>
                  <a:lnTo>
                    <a:pt x="697197" y="1895163"/>
                  </a:lnTo>
                  <a:lnTo>
                    <a:pt x="694971" y="1895798"/>
                  </a:lnTo>
                  <a:lnTo>
                    <a:pt x="684160" y="1898020"/>
                  </a:lnTo>
                  <a:lnTo>
                    <a:pt x="672395" y="1899924"/>
                  </a:lnTo>
                  <a:lnTo>
                    <a:pt x="648228" y="1903733"/>
                  </a:lnTo>
                  <a:lnTo>
                    <a:pt x="624379" y="1906589"/>
                  </a:lnTo>
                  <a:lnTo>
                    <a:pt x="602121" y="1909129"/>
                  </a:lnTo>
                  <a:lnTo>
                    <a:pt x="582406" y="1910715"/>
                  </a:lnTo>
                  <a:lnTo>
                    <a:pt x="566825" y="1911985"/>
                  </a:lnTo>
                  <a:lnTo>
                    <a:pt x="552833" y="1912937"/>
                  </a:lnTo>
                  <a:lnTo>
                    <a:pt x="562055" y="1906272"/>
                  </a:lnTo>
                  <a:lnTo>
                    <a:pt x="570640" y="1899290"/>
                  </a:lnTo>
                  <a:lnTo>
                    <a:pt x="577318" y="1892307"/>
                  </a:lnTo>
                  <a:lnTo>
                    <a:pt x="583996" y="1885642"/>
                  </a:lnTo>
                  <a:lnTo>
                    <a:pt x="589401" y="1879612"/>
                  </a:lnTo>
                  <a:lnTo>
                    <a:pt x="593853" y="1872946"/>
                  </a:lnTo>
                  <a:lnTo>
                    <a:pt x="597987" y="1866916"/>
                  </a:lnTo>
                  <a:lnTo>
                    <a:pt x="601167" y="1860568"/>
                  </a:lnTo>
                  <a:lnTo>
                    <a:pt x="603711" y="1854538"/>
                  </a:lnTo>
                  <a:lnTo>
                    <a:pt x="605936" y="1848508"/>
                  </a:lnTo>
                  <a:lnTo>
                    <a:pt x="607208" y="1842795"/>
                  </a:lnTo>
                  <a:lnTo>
                    <a:pt x="608480" y="1836764"/>
                  </a:lnTo>
                  <a:lnTo>
                    <a:pt x="609116" y="1831051"/>
                  </a:lnTo>
                  <a:lnTo>
                    <a:pt x="609116" y="1825656"/>
                  </a:lnTo>
                  <a:lnTo>
                    <a:pt x="609116" y="1820260"/>
                  </a:lnTo>
                  <a:lnTo>
                    <a:pt x="608798" y="1814547"/>
                  </a:lnTo>
                  <a:lnTo>
                    <a:pt x="607844" y="1803756"/>
                  </a:lnTo>
                  <a:lnTo>
                    <a:pt x="605936" y="1793282"/>
                  </a:lnTo>
                  <a:lnTo>
                    <a:pt x="604346" y="1783126"/>
                  </a:lnTo>
                  <a:lnTo>
                    <a:pt x="603075" y="1772652"/>
                  </a:lnTo>
                  <a:lnTo>
                    <a:pt x="602757" y="1767574"/>
                  </a:lnTo>
                  <a:lnTo>
                    <a:pt x="602757" y="1762813"/>
                  </a:lnTo>
                  <a:lnTo>
                    <a:pt x="603075" y="1757735"/>
                  </a:lnTo>
                  <a:lnTo>
                    <a:pt x="603393" y="1752974"/>
                  </a:lnTo>
                  <a:lnTo>
                    <a:pt x="604346" y="1747896"/>
                  </a:lnTo>
                  <a:lnTo>
                    <a:pt x="605936" y="1743135"/>
                  </a:lnTo>
                  <a:lnTo>
                    <a:pt x="608162" y="1738057"/>
                  </a:lnTo>
                  <a:lnTo>
                    <a:pt x="610706" y="1733296"/>
                  </a:lnTo>
                  <a:lnTo>
                    <a:pt x="615794" y="1725044"/>
                  </a:lnTo>
                  <a:lnTo>
                    <a:pt x="621200" y="1717109"/>
                  </a:lnTo>
                  <a:lnTo>
                    <a:pt x="626923" y="1709809"/>
                  </a:lnTo>
                  <a:lnTo>
                    <a:pt x="632965" y="1702509"/>
                  </a:lnTo>
                  <a:lnTo>
                    <a:pt x="644730" y="1688862"/>
                  </a:lnTo>
                  <a:lnTo>
                    <a:pt x="655542" y="1676484"/>
                  </a:lnTo>
                  <a:lnTo>
                    <a:pt x="666035" y="1664105"/>
                  </a:lnTo>
                  <a:lnTo>
                    <a:pt x="670805" y="1658392"/>
                  </a:lnTo>
                  <a:lnTo>
                    <a:pt x="674938" y="1652045"/>
                  </a:lnTo>
                  <a:lnTo>
                    <a:pt x="678754" y="1646014"/>
                  </a:lnTo>
                  <a:lnTo>
                    <a:pt x="681934" y="1639349"/>
                  </a:lnTo>
                  <a:lnTo>
                    <a:pt x="684478" y="1633001"/>
                  </a:lnTo>
                  <a:lnTo>
                    <a:pt x="686704" y="1626336"/>
                  </a:lnTo>
                  <a:lnTo>
                    <a:pt x="687340" y="1621576"/>
                  </a:lnTo>
                  <a:lnTo>
                    <a:pt x="687658" y="1616815"/>
                  </a:lnTo>
                  <a:lnTo>
                    <a:pt x="687658" y="1612371"/>
                  </a:lnTo>
                  <a:lnTo>
                    <a:pt x="687340" y="1608245"/>
                  </a:lnTo>
                  <a:lnTo>
                    <a:pt x="686704" y="1604119"/>
                  </a:lnTo>
                  <a:lnTo>
                    <a:pt x="685432" y="1599676"/>
                  </a:lnTo>
                  <a:lnTo>
                    <a:pt x="684478" y="1595867"/>
                  </a:lnTo>
                  <a:lnTo>
                    <a:pt x="682570" y="1592058"/>
                  </a:lnTo>
                  <a:lnTo>
                    <a:pt x="680662" y="1587932"/>
                  </a:lnTo>
                  <a:lnTo>
                    <a:pt x="678754" y="1584441"/>
                  </a:lnTo>
                  <a:lnTo>
                    <a:pt x="674302" y="1576824"/>
                  </a:lnTo>
                  <a:lnTo>
                    <a:pt x="668897" y="1569841"/>
                  </a:lnTo>
                  <a:lnTo>
                    <a:pt x="663491" y="1562859"/>
                  </a:lnTo>
                  <a:lnTo>
                    <a:pt x="652362" y="1549211"/>
                  </a:lnTo>
                  <a:lnTo>
                    <a:pt x="646638" y="1542546"/>
                  </a:lnTo>
                  <a:lnTo>
                    <a:pt x="642186" y="1535564"/>
                  </a:lnTo>
                  <a:lnTo>
                    <a:pt x="637735" y="1528581"/>
                  </a:lnTo>
                  <a:lnTo>
                    <a:pt x="635827" y="1525407"/>
                  </a:lnTo>
                  <a:lnTo>
                    <a:pt x="634237" y="1521916"/>
                  </a:lnTo>
                  <a:lnTo>
                    <a:pt x="633283" y="1518425"/>
                  </a:lnTo>
                  <a:lnTo>
                    <a:pt x="632329" y="1514933"/>
                  </a:lnTo>
                  <a:lnTo>
                    <a:pt x="631375" y="1511125"/>
                  </a:lnTo>
                  <a:lnTo>
                    <a:pt x="631375" y="1507633"/>
                  </a:lnTo>
                  <a:lnTo>
                    <a:pt x="631375" y="1500016"/>
                  </a:lnTo>
                  <a:lnTo>
                    <a:pt x="632329" y="1492716"/>
                  </a:lnTo>
                  <a:lnTo>
                    <a:pt x="633601" y="1486051"/>
                  </a:lnTo>
                  <a:lnTo>
                    <a:pt x="635509" y="1479386"/>
                  </a:lnTo>
                  <a:lnTo>
                    <a:pt x="637735" y="1473356"/>
                  </a:lnTo>
                  <a:lnTo>
                    <a:pt x="640596" y="1467643"/>
                  </a:lnTo>
                  <a:lnTo>
                    <a:pt x="643776" y="1461930"/>
                  </a:lnTo>
                  <a:lnTo>
                    <a:pt x="647592" y="1456851"/>
                  </a:lnTo>
                  <a:lnTo>
                    <a:pt x="651090" y="1451773"/>
                  </a:lnTo>
                  <a:lnTo>
                    <a:pt x="655542" y="1447012"/>
                  </a:lnTo>
                  <a:lnTo>
                    <a:pt x="659993" y="1442252"/>
                  </a:lnTo>
                  <a:lnTo>
                    <a:pt x="664763" y="1437491"/>
                  </a:lnTo>
                  <a:lnTo>
                    <a:pt x="674620" y="1429239"/>
                  </a:lnTo>
                  <a:lnTo>
                    <a:pt x="684796" y="1420987"/>
                  </a:lnTo>
                  <a:lnTo>
                    <a:pt x="694971" y="1412735"/>
                  </a:lnTo>
                  <a:lnTo>
                    <a:pt x="704829" y="1404482"/>
                  </a:lnTo>
                  <a:lnTo>
                    <a:pt x="714368" y="1396230"/>
                  </a:lnTo>
                  <a:lnTo>
                    <a:pt x="718820" y="1392104"/>
                  </a:lnTo>
                  <a:lnTo>
                    <a:pt x="722954" y="1387344"/>
                  </a:lnTo>
                  <a:lnTo>
                    <a:pt x="726769" y="1382900"/>
                  </a:lnTo>
                  <a:lnTo>
                    <a:pt x="730267" y="1378139"/>
                  </a:lnTo>
                  <a:lnTo>
                    <a:pt x="733447" y="1373061"/>
                  </a:lnTo>
                  <a:lnTo>
                    <a:pt x="735991" y="1367983"/>
                  </a:lnTo>
                  <a:lnTo>
                    <a:pt x="737899" y="1362905"/>
                  </a:lnTo>
                  <a:lnTo>
                    <a:pt x="739807" y="1357192"/>
                  </a:lnTo>
                  <a:lnTo>
                    <a:pt x="741079" y="1351161"/>
                  </a:lnTo>
                  <a:lnTo>
                    <a:pt x="741715" y="1345131"/>
                  </a:lnTo>
                  <a:lnTo>
                    <a:pt x="741715" y="1340053"/>
                  </a:lnTo>
                  <a:lnTo>
                    <a:pt x="741715" y="1334975"/>
                  </a:lnTo>
                  <a:lnTo>
                    <a:pt x="741397" y="1330214"/>
                  </a:lnTo>
                  <a:lnTo>
                    <a:pt x="740443" y="1325453"/>
                  </a:lnTo>
                  <a:lnTo>
                    <a:pt x="739807" y="1321010"/>
                  </a:lnTo>
                  <a:lnTo>
                    <a:pt x="738853" y="1316566"/>
                  </a:lnTo>
                  <a:lnTo>
                    <a:pt x="737581" y="1312440"/>
                  </a:lnTo>
                  <a:lnTo>
                    <a:pt x="736309" y="1308314"/>
                  </a:lnTo>
                  <a:lnTo>
                    <a:pt x="732811" y="1300379"/>
                  </a:lnTo>
                  <a:lnTo>
                    <a:pt x="729313" y="1293079"/>
                  </a:lnTo>
                  <a:lnTo>
                    <a:pt x="724544" y="1286097"/>
                  </a:lnTo>
                  <a:lnTo>
                    <a:pt x="719774" y="1279749"/>
                  </a:lnTo>
                  <a:lnTo>
                    <a:pt x="714368" y="1273719"/>
                  </a:lnTo>
                  <a:lnTo>
                    <a:pt x="708963" y="1268323"/>
                  </a:lnTo>
                  <a:lnTo>
                    <a:pt x="702921" y="1262610"/>
                  </a:lnTo>
                  <a:lnTo>
                    <a:pt x="696879" y="1257532"/>
                  </a:lnTo>
                  <a:lnTo>
                    <a:pt x="684796" y="1248328"/>
                  </a:lnTo>
                  <a:lnTo>
                    <a:pt x="672713" y="1239124"/>
                  </a:lnTo>
                  <a:lnTo>
                    <a:pt x="661265" y="1230554"/>
                  </a:lnTo>
                  <a:lnTo>
                    <a:pt x="656178" y="1226746"/>
                  </a:lnTo>
                  <a:lnTo>
                    <a:pt x="651408" y="1222302"/>
                  </a:lnTo>
                  <a:lnTo>
                    <a:pt x="647592" y="1217859"/>
                  </a:lnTo>
                  <a:lnTo>
                    <a:pt x="643776" y="1213733"/>
                  </a:lnTo>
                  <a:lnTo>
                    <a:pt x="640914" y="1209289"/>
                  </a:lnTo>
                  <a:lnTo>
                    <a:pt x="638689" y="1204528"/>
                  </a:lnTo>
                  <a:lnTo>
                    <a:pt x="637735" y="1202307"/>
                  </a:lnTo>
                  <a:lnTo>
                    <a:pt x="637417" y="1199768"/>
                  </a:lnTo>
                  <a:lnTo>
                    <a:pt x="636781" y="1197228"/>
                  </a:lnTo>
                  <a:lnTo>
                    <a:pt x="636463" y="1194689"/>
                  </a:lnTo>
                  <a:lnTo>
                    <a:pt x="636463" y="1192150"/>
                  </a:lnTo>
                  <a:lnTo>
                    <a:pt x="636781" y="1189294"/>
                  </a:lnTo>
                  <a:lnTo>
                    <a:pt x="637735" y="1186120"/>
                  </a:lnTo>
                  <a:lnTo>
                    <a:pt x="638371" y="1183581"/>
                  </a:lnTo>
                  <a:lnTo>
                    <a:pt x="639324" y="1180407"/>
                  </a:lnTo>
                  <a:lnTo>
                    <a:pt x="640914" y="1177550"/>
                  </a:lnTo>
                  <a:lnTo>
                    <a:pt x="644730" y="1170885"/>
                  </a:lnTo>
                  <a:lnTo>
                    <a:pt x="649818" y="1164538"/>
                  </a:lnTo>
                  <a:lnTo>
                    <a:pt x="655860" y="1157238"/>
                  </a:lnTo>
                  <a:lnTo>
                    <a:pt x="668261" y="1143273"/>
                  </a:lnTo>
                  <a:lnTo>
                    <a:pt x="679390" y="1130260"/>
                  </a:lnTo>
                  <a:lnTo>
                    <a:pt x="689248" y="1116929"/>
                  </a:lnTo>
                  <a:lnTo>
                    <a:pt x="697833" y="1104234"/>
                  </a:lnTo>
                  <a:lnTo>
                    <a:pt x="705465" y="1091856"/>
                  </a:lnTo>
                  <a:lnTo>
                    <a:pt x="712460" y="1079478"/>
                  </a:lnTo>
                  <a:lnTo>
                    <a:pt x="717866" y="1067417"/>
                  </a:lnTo>
                  <a:lnTo>
                    <a:pt x="722636" y="1055673"/>
                  </a:lnTo>
                  <a:lnTo>
                    <a:pt x="726769" y="1044565"/>
                  </a:lnTo>
                  <a:lnTo>
                    <a:pt x="729313" y="1033139"/>
                  </a:lnTo>
                  <a:lnTo>
                    <a:pt x="731539" y="1022348"/>
                  </a:lnTo>
                  <a:lnTo>
                    <a:pt x="732493" y="1011874"/>
                  </a:lnTo>
                  <a:lnTo>
                    <a:pt x="732811" y="1001083"/>
                  </a:lnTo>
                  <a:lnTo>
                    <a:pt x="732175" y="990609"/>
                  </a:lnTo>
                  <a:lnTo>
                    <a:pt x="731221" y="980770"/>
                  </a:lnTo>
                  <a:lnTo>
                    <a:pt x="728995" y="970931"/>
                  </a:lnTo>
                  <a:lnTo>
                    <a:pt x="726452" y="961092"/>
                  </a:lnTo>
                  <a:lnTo>
                    <a:pt x="722636" y="951570"/>
                  </a:lnTo>
                  <a:lnTo>
                    <a:pt x="718820" y="942683"/>
                  </a:lnTo>
                  <a:lnTo>
                    <a:pt x="714050" y="933479"/>
                  </a:lnTo>
                  <a:lnTo>
                    <a:pt x="708963" y="924592"/>
                  </a:lnTo>
                  <a:lnTo>
                    <a:pt x="702921" y="916023"/>
                  </a:lnTo>
                  <a:lnTo>
                    <a:pt x="696879" y="907453"/>
                  </a:lnTo>
                  <a:lnTo>
                    <a:pt x="689884" y="899201"/>
                  </a:lnTo>
                  <a:lnTo>
                    <a:pt x="682570" y="891267"/>
                  </a:lnTo>
                  <a:lnTo>
                    <a:pt x="674938" y="883015"/>
                  </a:lnTo>
                  <a:lnTo>
                    <a:pt x="666989" y="875397"/>
                  </a:lnTo>
                  <a:lnTo>
                    <a:pt x="658085" y="867780"/>
                  </a:lnTo>
                  <a:lnTo>
                    <a:pt x="649182" y="860480"/>
                  </a:lnTo>
                  <a:lnTo>
                    <a:pt x="640278" y="853180"/>
                  </a:lnTo>
                  <a:lnTo>
                    <a:pt x="630739" y="845880"/>
                  </a:lnTo>
                  <a:lnTo>
                    <a:pt x="620882" y="839215"/>
                  </a:lnTo>
                  <a:lnTo>
                    <a:pt x="611024" y="832233"/>
                  </a:lnTo>
                  <a:lnTo>
                    <a:pt x="600849" y="825567"/>
                  </a:lnTo>
                  <a:lnTo>
                    <a:pt x="580498" y="812555"/>
                  </a:lnTo>
                  <a:lnTo>
                    <a:pt x="559193" y="799859"/>
                  </a:lnTo>
                  <a:lnTo>
                    <a:pt x="537570" y="787798"/>
                  </a:lnTo>
                  <a:lnTo>
                    <a:pt x="516584" y="776055"/>
                  </a:lnTo>
                  <a:lnTo>
                    <a:pt x="495597" y="764629"/>
                  </a:lnTo>
                  <a:lnTo>
                    <a:pt x="455531" y="742729"/>
                  </a:lnTo>
                  <a:lnTo>
                    <a:pt x="436770" y="732573"/>
                  </a:lnTo>
                  <a:lnTo>
                    <a:pt x="419281" y="722417"/>
                  </a:lnTo>
                  <a:lnTo>
                    <a:pt x="403700" y="712578"/>
                  </a:lnTo>
                  <a:lnTo>
                    <a:pt x="396387" y="707499"/>
                  </a:lnTo>
                  <a:lnTo>
                    <a:pt x="389391" y="702738"/>
                  </a:lnTo>
                  <a:lnTo>
                    <a:pt x="383349" y="697660"/>
                  </a:lnTo>
                  <a:lnTo>
                    <a:pt x="377308" y="692899"/>
                  </a:lnTo>
                  <a:lnTo>
                    <a:pt x="372220" y="688139"/>
                  </a:lnTo>
                  <a:lnTo>
                    <a:pt x="367450" y="683378"/>
                  </a:lnTo>
                  <a:lnTo>
                    <a:pt x="363635" y="678617"/>
                  </a:lnTo>
                  <a:lnTo>
                    <a:pt x="360137" y="673539"/>
                  </a:lnTo>
                  <a:lnTo>
                    <a:pt x="357275" y="668778"/>
                  </a:lnTo>
                  <a:lnTo>
                    <a:pt x="355367" y="664335"/>
                  </a:lnTo>
                  <a:lnTo>
                    <a:pt x="347735" y="640848"/>
                  </a:lnTo>
                  <a:lnTo>
                    <a:pt x="340422" y="617996"/>
                  </a:lnTo>
                  <a:lnTo>
                    <a:pt x="334062" y="596096"/>
                  </a:lnTo>
                  <a:lnTo>
                    <a:pt x="328020" y="574514"/>
                  </a:lnTo>
                  <a:lnTo>
                    <a:pt x="322615" y="553884"/>
                  </a:lnTo>
                  <a:lnTo>
                    <a:pt x="318163" y="533888"/>
                  </a:lnTo>
                  <a:lnTo>
                    <a:pt x="314029" y="514210"/>
                  </a:lnTo>
                  <a:lnTo>
                    <a:pt x="310531" y="495485"/>
                  </a:lnTo>
                  <a:lnTo>
                    <a:pt x="307352" y="477393"/>
                  </a:lnTo>
                  <a:lnTo>
                    <a:pt x="305126" y="459302"/>
                  </a:lnTo>
                  <a:lnTo>
                    <a:pt x="302900" y="442798"/>
                  </a:lnTo>
                  <a:lnTo>
                    <a:pt x="301310" y="425977"/>
                  </a:lnTo>
                  <a:lnTo>
                    <a:pt x="300674" y="410425"/>
                  </a:lnTo>
                  <a:lnTo>
                    <a:pt x="300038" y="394873"/>
                  </a:lnTo>
                  <a:lnTo>
                    <a:pt x="300038" y="380273"/>
                  </a:lnTo>
                  <a:lnTo>
                    <a:pt x="300356" y="366308"/>
                  </a:lnTo>
                  <a:lnTo>
                    <a:pt x="300992" y="352343"/>
                  </a:lnTo>
                  <a:lnTo>
                    <a:pt x="302264" y="339647"/>
                  </a:lnTo>
                  <a:lnTo>
                    <a:pt x="303536" y="326952"/>
                  </a:lnTo>
                  <a:lnTo>
                    <a:pt x="305762" y="314891"/>
                  </a:lnTo>
                  <a:lnTo>
                    <a:pt x="307988" y="303148"/>
                  </a:lnTo>
                  <a:lnTo>
                    <a:pt x="310531" y="292357"/>
                  </a:lnTo>
                  <a:lnTo>
                    <a:pt x="313075" y="281565"/>
                  </a:lnTo>
                  <a:lnTo>
                    <a:pt x="316573" y="271409"/>
                  </a:lnTo>
                  <a:lnTo>
                    <a:pt x="319753" y="261570"/>
                  </a:lnTo>
                  <a:lnTo>
                    <a:pt x="323251" y="252683"/>
                  </a:lnTo>
                  <a:lnTo>
                    <a:pt x="327385" y="243796"/>
                  </a:lnTo>
                  <a:lnTo>
                    <a:pt x="331518" y="235544"/>
                  </a:lnTo>
                  <a:lnTo>
                    <a:pt x="335652" y="227292"/>
                  </a:lnTo>
                  <a:lnTo>
                    <a:pt x="340104" y="219675"/>
                  </a:lnTo>
                  <a:lnTo>
                    <a:pt x="344556" y="212375"/>
                  </a:lnTo>
                  <a:lnTo>
                    <a:pt x="349643" y="206027"/>
                  </a:lnTo>
                  <a:lnTo>
                    <a:pt x="354413" y="199362"/>
                  </a:lnTo>
                  <a:lnTo>
                    <a:pt x="359501" y="193014"/>
                  </a:lnTo>
                  <a:lnTo>
                    <a:pt x="364588" y="187619"/>
                  </a:lnTo>
                  <a:lnTo>
                    <a:pt x="369676" y="182223"/>
                  </a:lnTo>
                  <a:lnTo>
                    <a:pt x="374764" y="177145"/>
                  </a:lnTo>
                  <a:lnTo>
                    <a:pt x="380170" y="172384"/>
                  </a:lnTo>
                  <a:lnTo>
                    <a:pt x="385575" y="167941"/>
                  </a:lnTo>
                  <a:lnTo>
                    <a:pt x="390981" y="164132"/>
                  </a:lnTo>
                  <a:lnTo>
                    <a:pt x="396069" y="160323"/>
                  </a:lnTo>
                  <a:lnTo>
                    <a:pt x="401474" y="156832"/>
                  </a:lnTo>
                  <a:lnTo>
                    <a:pt x="411650" y="150484"/>
                  </a:lnTo>
                  <a:lnTo>
                    <a:pt x="421507" y="145089"/>
                  </a:lnTo>
                  <a:lnTo>
                    <a:pt x="431364" y="140645"/>
                  </a:lnTo>
                  <a:lnTo>
                    <a:pt x="440268" y="137154"/>
                  </a:lnTo>
                  <a:lnTo>
                    <a:pt x="448535" y="134615"/>
                  </a:lnTo>
                  <a:lnTo>
                    <a:pt x="455849" y="132393"/>
                  </a:lnTo>
                  <a:lnTo>
                    <a:pt x="462209" y="130806"/>
                  </a:lnTo>
                  <a:lnTo>
                    <a:pt x="471112" y="128902"/>
                  </a:lnTo>
                  <a:lnTo>
                    <a:pt x="474610" y="128585"/>
                  </a:lnTo>
                  <a:lnTo>
                    <a:pt x="477154" y="127950"/>
                  </a:lnTo>
                  <a:lnTo>
                    <a:pt x="484467" y="126363"/>
                  </a:lnTo>
                  <a:lnTo>
                    <a:pt x="495597" y="124141"/>
                  </a:lnTo>
                  <a:lnTo>
                    <a:pt x="502592" y="123506"/>
                  </a:lnTo>
                  <a:lnTo>
                    <a:pt x="510224" y="122872"/>
                  </a:lnTo>
                  <a:lnTo>
                    <a:pt x="518809" y="122554"/>
                  </a:lnTo>
                  <a:lnTo>
                    <a:pt x="527395" y="122237"/>
                  </a:lnTo>
                  <a:close/>
                  <a:moveTo>
                    <a:pt x="1277946" y="0"/>
                  </a:moveTo>
                  <a:lnTo>
                    <a:pt x="1287780" y="0"/>
                  </a:lnTo>
                  <a:lnTo>
                    <a:pt x="1297296" y="0"/>
                  </a:lnTo>
                  <a:lnTo>
                    <a:pt x="1306496" y="635"/>
                  </a:lnTo>
                  <a:lnTo>
                    <a:pt x="1316013" y="1270"/>
                  </a:lnTo>
                  <a:lnTo>
                    <a:pt x="1325213" y="2223"/>
                  </a:lnTo>
                  <a:lnTo>
                    <a:pt x="1334729" y="3493"/>
                  </a:lnTo>
                  <a:lnTo>
                    <a:pt x="1343612" y="4764"/>
                  </a:lnTo>
                  <a:lnTo>
                    <a:pt x="1352811" y="6669"/>
                  </a:lnTo>
                  <a:lnTo>
                    <a:pt x="1362011" y="8892"/>
                  </a:lnTo>
                  <a:lnTo>
                    <a:pt x="1371211" y="11115"/>
                  </a:lnTo>
                  <a:lnTo>
                    <a:pt x="1380093" y="13656"/>
                  </a:lnTo>
                  <a:lnTo>
                    <a:pt x="1388975" y="16197"/>
                  </a:lnTo>
                  <a:lnTo>
                    <a:pt x="1397540" y="19055"/>
                  </a:lnTo>
                  <a:lnTo>
                    <a:pt x="1406106" y="22231"/>
                  </a:lnTo>
                  <a:lnTo>
                    <a:pt x="1414671" y="26042"/>
                  </a:lnTo>
                  <a:lnTo>
                    <a:pt x="1423236" y="29535"/>
                  </a:lnTo>
                  <a:lnTo>
                    <a:pt x="1431484" y="33664"/>
                  </a:lnTo>
                  <a:lnTo>
                    <a:pt x="1440049" y="37792"/>
                  </a:lnTo>
                  <a:lnTo>
                    <a:pt x="1447980" y="41921"/>
                  </a:lnTo>
                  <a:lnTo>
                    <a:pt x="1455911" y="46367"/>
                  </a:lnTo>
                  <a:lnTo>
                    <a:pt x="1463841" y="51449"/>
                  </a:lnTo>
                  <a:lnTo>
                    <a:pt x="1471455" y="56212"/>
                  </a:lnTo>
                  <a:lnTo>
                    <a:pt x="1479385" y="61611"/>
                  </a:lnTo>
                  <a:lnTo>
                    <a:pt x="1486999" y="67328"/>
                  </a:lnTo>
                  <a:lnTo>
                    <a:pt x="1494612" y="72727"/>
                  </a:lnTo>
                  <a:lnTo>
                    <a:pt x="1501909" y="78443"/>
                  </a:lnTo>
                  <a:lnTo>
                    <a:pt x="1508570" y="84795"/>
                  </a:lnTo>
                  <a:lnTo>
                    <a:pt x="1515867" y="90829"/>
                  </a:lnTo>
                  <a:lnTo>
                    <a:pt x="1522846" y="97181"/>
                  </a:lnTo>
                  <a:lnTo>
                    <a:pt x="1529507" y="103532"/>
                  </a:lnTo>
                  <a:lnTo>
                    <a:pt x="1536486" y="110519"/>
                  </a:lnTo>
                  <a:lnTo>
                    <a:pt x="1542514" y="117506"/>
                  </a:lnTo>
                  <a:lnTo>
                    <a:pt x="1549176" y="124493"/>
                  </a:lnTo>
                  <a:lnTo>
                    <a:pt x="1555203" y="131797"/>
                  </a:lnTo>
                  <a:lnTo>
                    <a:pt x="1561547" y="139419"/>
                  </a:lnTo>
                  <a:lnTo>
                    <a:pt x="1567257" y="147041"/>
                  </a:lnTo>
                  <a:lnTo>
                    <a:pt x="1572968" y="154664"/>
                  </a:lnTo>
                  <a:lnTo>
                    <a:pt x="1578678" y="162603"/>
                  </a:lnTo>
                  <a:lnTo>
                    <a:pt x="1584071" y="170860"/>
                  </a:lnTo>
                  <a:lnTo>
                    <a:pt x="1589146" y="179118"/>
                  </a:lnTo>
                  <a:lnTo>
                    <a:pt x="1594222" y="187375"/>
                  </a:lnTo>
                  <a:lnTo>
                    <a:pt x="1598980" y="195949"/>
                  </a:lnTo>
                  <a:lnTo>
                    <a:pt x="1603739" y="204524"/>
                  </a:lnTo>
                  <a:lnTo>
                    <a:pt x="1608497" y="213417"/>
                  </a:lnTo>
                  <a:lnTo>
                    <a:pt x="1612938" y="222627"/>
                  </a:lnTo>
                  <a:lnTo>
                    <a:pt x="1616745" y="231519"/>
                  </a:lnTo>
                  <a:lnTo>
                    <a:pt x="1620869" y="240729"/>
                  </a:lnTo>
                  <a:lnTo>
                    <a:pt x="1624993" y="250256"/>
                  </a:lnTo>
                  <a:lnTo>
                    <a:pt x="1628482" y="259784"/>
                  </a:lnTo>
                  <a:lnTo>
                    <a:pt x="1631972" y="268994"/>
                  </a:lnTo>
                  <a:lnTo>
                    <a:pt x="1635144" y="278839"/>
                  </a:lnTo>
                  <a:lnTo>
                    <a:pt x="1637999" y="288684"/>
                  </a:lnTo>
                  <a:lnTo>
                    <a:pt x="1640854" y="298529"/>
                  </a:lnTo>
                  <a:lnTo>
                    <a:pt x="1643392" y="309010"/>
                  </a:lnTo>
                  <a:lnTo>
                    <a:pt x="1645613" y="318855"/>
                  </a:lnTo>
                  <a:lnTo>
                    <a:pt x="1647833" y="329017"/>
                  </a:lnTo>
                  <a:lnTo>
                    <a:pt x="1650054" y="339498"/>
                  </a:lnTo>
                  <a:lnTo>
                    <a:pt x="1651323" y="349660"/>
                  </a:lnTo>
                  <a:lnTo>
                    <a:pt x="1653226" y="360141"/>
                  </a:lnTo>
                  <a:lnTo>
                    <a:pt x="1654495" y="370939"/>
                  </a:lnTo>
                  <a:lnTo>
                    <a:pt x="1655447" y="381419"/>
                  </a:lnTo>
                  <a:lnTo>
                    <a:pt x="1656081" y="392217"/>
                  </a:lnTo>
                  <a:lnTo>
                    <a:pt x="1657033" y="403332"/>
                  </a:lnTo>
                  <a:lnTo>
                    <a:pt x="1657350" y="414130"/>
                  </a:lnTo>
                  <a:lnTo>
                    <a:pt x="1657350" y="425245"/>
                  </a:lnTo>
                  <a:lnTo>
                    <a:pt x="1657350" y="438266"/>
                  </a:lnTo>
                  <a:lnTo>
                    <a:pt x="1656716" y="451287"/>
                  </a:lnTo>
                  <a:lnTo>
                    <a:pt x="1655764" y="464944"/>
                  </a:lnTo>
                  <a:lnTo>
                    <a:pt x="1654812" y="478600"/>
                  </a:lnTo>
                  <a:lnTo>
                    <a:pt x="1653226" y="492256"/>
                  </a:lnTo>
                  <a:lnTo>
                    <a:pt x="1651323" y="506230"/>
                  </a:lnTo>
                  <a:lnTo>
                    <a:pt x="1649419" y="519886"/>
                  </a:lnTo>
                  <a:lnTo>
                    <a:pt x="1646882" y="533859"/>
                  </a:lnTo>
                  <a:lnTo>
                    <a:pt x="1644344" y="548151"/>
                  </a:lnTo>
                  <a:lnTo>
                    <a:pt x="1640854" y="561807"/>
                  </a:lnTo>
                  <a:lnTo>
                    <a:pt x="1637682" y="576098"/>
                  </a:lnTo>
                  <a:lnTo>
                    <a:pt x="1633875" y="590072"/>
                  </a:lnTo>
                  <a:lnTo>
                    <a:pt x="1630069" y="604046"/>
                  </a:lnTo>
                  <a:lnTo>
                    <a:pt x="1625945" y="618019"/>
                  </a:lnTo>
                  <a:lnTo>
                    <a:pt x="1621503" y="631993"/>
                  </a:lnTo>
                  <a:lnTo>
                    <a:pt x="1616745" y="645649"/>
                  </a:lnTo>
                  <a:lnTo>
                    <a:pt x="1611669" y="659623"/>
                  </a:lnTo>
                  <a:lnTo>
                    <a:pt x="1606276" y="673279"/>
                  </a:lnTo>
                  <a:lnTo>
                    <a:pt x="1600884" y="686935"/>
                  </a:lnTo>
                  <a:lnTo>
                    <a:pt x="1595174" y="700274"/>
                  </a:lnTo>
                  <a:lnTo>
                    <a:pt x="1589146" y="713930"/>
                  </a:lnTo>
                  <a:lnTo>
                    <a:pt x="1583119" y="726951"/>
                  </a:lnTo>
                  <a:lnTo>
                    <a:pt x="1576457" y="739972"/>
                  </a:lnTo>
                  <a:lnTo>
                    <a:pt x="1569478" y="752993"/>
                  </a:lnTo>
                  <a:lnTo>
                    <a:pt x="1562499" y="765696"/>
                  </a:lnTo>
                  <a:lnTo>
                    <a:pt x="1555837" y="778082"/>
                  </a:lnTo>
                  <a:lnTo>
                    <a:pt x="1547907" y="790468"/>
                  </a:lnTo>
                  <a:lnTo>
                    <a:pt x="1540293" y="802218"/>
                  </a:lnTo>
                  <a:lnTo>
                    <a:pt x="1532680" y="813969"/>
                  </a:lnTo>
                  <a:lnTo>
                    <a:pt x="1524749" y="825402"/>
                  </a:lnTo>
                  <a:lnTo>
                    <a:pt x="1516501" y="836835"/>
                  </a:lnTo>
                  <a:lnTo>
                    <a:pt x="1507936" y="847315"/>
                  </a:lnTo>
                  <a:lnTo>
                    <a:pt x="1507936" y="995945"/>
                  </a:lnTo>
                  <a:lnTo>
                    <a:pt x="1500640" y="1004837"/>
                  </a:lnTo>
                  <a:lnTo>
                    <a:pt x="1480020" y="1027386"/>
                  </a:lnTo>
                  <a:lnTo>
                    <a:pt x="1450518" y="1059144"/>
                  </a:lnTo>
                  <a:lnTo>
                    <a:pt x="1433387" y="1077247"/>
                  </a:lnTo>
                  <a:lnTo>
                    <a:pt x="1414988" y="1095984"/>
                  </a:lnTo>
                  <a:lnTo>
                    <a:pt x="1396272" y="1114087"/>
                  </a:lnTo>
                  <a:lnTo>
                    <a:pt x="1377555" y="1132506"/>
                  </a:lnTo>
                  <a:lnTo>
                    <a:pt x="1359156" y="1149021"/>
                  </a:lnTo>
                  <a:lnTo>
                    <a:pt x="1349956" y="1156643"/>
                  </a:lnTo>
                  <a:lnTo>
                    <a:pt x="1341074" y="1163947"/>
                  </a:lnTo>
                  <a:lnTo>
                    <a:pt x="1332826" y="1170934"/>
                  </a:lnTo>
                  <a:lnTo>
                    <a:pt x="1324895" y="1176968"/>
                  </a:lnTo>
                  <a:lnTo>
                    <a:pt x="1317282" y="1182367"/>
                  </a:lnTo>
                  <a:lnTo>
                    <a:pt x="1310303" y="1186813"/>
                  </a:lnTo>
                  <a:lnTo>
                    <a:pt x="1303641" y="1190307"/>
                  </a:lnTo>
                  <a:lnTo>
                    <a:pt x="1297614" y="1193165"/>
                  </a:lnTo>
                  <a:lnTo>
                    <a:pt x="1291904" y="1194753"/>
                  </a:lnTo>
                  <a:lnTo>
                    <a:pt x="1290000" y="1195071"/>
                  </a:lnTo>
                  <a:lnTo>
                    <a:pt x="1287780" y="1195388"/>
                  </a:lnTo>
                  <a:lnTo>
                    <a:pt x="1285242" y="1195071"/>
                  </a:lnTo>
                  <a:lnTo>
                    <a:pt x="1283021" y="1194753"/>
                  </a:lnTo>
                  <a:lnTo>
                    <a:pt x="1277628" y="1193165"/>
                  </a:lnTo>
                  <a:lnTo>
                    <a:pt x="1271601" y="1190307"/>
                  </a:lnTo>
                  <a:lnTo>
                    <a:pt x="1264622" y="1186813"/>
                  </a:lnTo>
                  <a:lnTo>
                    <a:pt x="1257960" y="1182367"/>
                  </a:lnTo>
                  <a:lnTo>
                    <a:pt x="1250030" y="1176968"/>
                  </a:lnTo>
                  <a:lnTo>
                    <a:pt x="1242099" y="1170934"/>
                  </a:lnTo>
                  <a:lnTo>
                    <a:pt x="1233851" y="1163947"/>
                  </a:lnTo>
                  <a:lnTo>
                    <a:pt x="1224969" y="1156643"/>
                  </a:lnTo>
                  <a:lnTo>
                    <a:pt x="1216086" y="1149021"/>
                  </a:lnTo>
                  <a:lnTo>
                    <a:pt x="1197687" y="1132506"/>
                  </a:lnTo>
                  <a:lnTo>
                    <a:pt x="1178653" y="1114087"/>
                  </a:lnTo>
                  <a:lnTo>
                    <a:pt x="1159937" y="1095984"/>
                  </a:lnTo>
                  <a:lnTo>
                    <a:pt x="1141538" y="1077247"/>
                  </a:lnTo>
                  <a:lnTo>
                    <a:pt x="1124407" y="1059144"/>
                  </a:lnTo>
                  <a:lnTo>
                    <a:pt x="1094905" y="1027386"/>
                  </a:lnTo>
                  <a:lnTo>
                    <a:pt x="1074603" y="1004837"/>
                  </a:lnTo>
                  <a:lnTo>
                    <a:pt x="1066989" y="995945"/>
                  </a:lnTo>
                  <a:lnTo>
                    <a:pt x="1066989" y="847315"/>
                  </a:lnTo>
                  <a:lnTo>
                    <a:pt x="1058741" y="836835"/>
                  </a:lnTo>
                  <a:lnTo>
                    <a:pt x="1050176" y="825402"/>
                  </a:lnTo>
                  <a:lnTo>
                    <a:pt x="1042245" y="813969"/>
                  </a:lnTo>
                  <a:lnTo>
                    <a:pt x="1034632" y="802218"/>
                  </a:lnTo>
                  <a:lnTo>
                    <a:pt x="1027018" y="790468"/>
                  </a:lnTo>
                  <a:lnTo>
                    <a:pt x="1019722" y="778082"/>
                  </a:lnTo>
                  <a:lnTo>
                    <a:pt x="1012426" y="765696"/>
                  </a:lnTo>
                  <a:lnTo>
                    <a:pt x="1005447" y="752993"/>
                  </a:lnTo>
                  <a:lnTo>
                    <a:pt x="998468" y="739972"/>
                  </a:lnTo>
                  <a:lnTo>
                    <a:pt x="992441" y="726951"/>
                  </a:lnTo>
                  <a:lnTo>
                    <a:pt x="985779" y="713930"/>
                  </a:lnTo>
                  <a:lnTo>
                    <a:pt x="980069" y="700274"/>
                  </a:lnTo>
                  <a:lnTo>
                    <a:pt x="974041" y="686935"/>
                  </a:lnTo>
                  <a:lnTo>
                    <a:pt x="968649" y="673279"/>
                  </a:lnTo>
                  <a:lnTo>
                    <a:pt x="963256" y="659623"/>
                  </a:lnTo>
                  <a:lnTo>
                    <a:pt x="958497" y="645649"/>
                  </a:lnTo>
                  <a:lnTo>
                    <a:pt x="953739" y="631993"/>
                  </a:lnTo>
                  <a:lnTo>
                    <a:pt x="948980" y="618019"/>
                  </a:lnTo>
                  <a:lnTo>
                    <a:pt x="944857" y="604046"/>
                  </a:lnTo>
                  <a:lnTo>
                    <a:pt x="941050" y="590072"/>
                  </a:lnTo>
                  <a:lnTo>
                    <a:pt x="937243" y="576098"/>
                  </a:lnTo>
                  <a:lnTo>
                    <a:pt x="934071" y="561807"/>
                  </a:lnTo>
                  <a:lnTo>
                    <a:pt x="930899" y="548151"/>
                  </a:lnTo>
                  <a:lnTo>
                    <a:pt x="928361" y="533859"/>
                  </a:lnTo>
                  <a:lnTo>
                    <a:pt x="925823" y="519886"/>
                  </a:lnTo>
                  <a:lnTo>
                    <a:pt x="923602" y="506230"/>
                  </a:lnTo>
                  <a:lnTo>
                    <a:pt x="921699" y="492256"/>
                  </a:lnTo>
                  <a:lnTo>
                    <a:pt x="920113" y="478600"/>
                  </a:lnTo>
                  <a:lnTo>
                    <a:pt x="919161" y="464944"/>
                  </a:lnTo>
                  <a:lnTo>
                    <a:pt x="918527" y="451287"/>
                  </a:lnTo>
                  <a:lnTo>
                    <a:pt x="917575" y="438266"/>
                  </a:lnTo>
                  <a:lnTo>
                    <a:pt x="917575" y="425245"/>
                  </a:lnTo>
                  <a:lnTo>
                    <a:pt x="917575" y="414130"/>
                  </a:lnTo>
                  <a:lnTo>
                    <a:pt x="918209" y="403332"/>
                  </a:lnTo>
                  <a:lnTo>
                    <a:pt x="918844" y="392217"/>
                  </a:lnTo>
                  <a:lnTo>
                    <a:pt x="919478" y="381419"/>
                  </a:lnTo>
                  <a:lnTo>
                    <a:pt x="920747" y="370939"/>
                  </a:lnTo>
                  <a:lnTo>
                    <a:pt x="921699" y="360141"/>
                  </a:lnTo>
                  <a:lnTo>
                    <a:pt x="923602" y="349660"/>
                  </a:lnTo>
                  <a:lnTo>
                    <a:pt x="924871" y="339498"/>
                  </a:lnTo>
                  <a:lnTo>
                    <a:pt x="927092" y="329017"/>
                  </a:lnTo>
                  <a:lnTo>
                    <a:pt x="929312" y="318855"/>
                  </a:lnTo>
                  <a:lnTo>
                    <a:pt x="931533" y="309010"/>
                  </a:lnTo>
                  <a:lnTo>
                    <a:pt x="934071" y="298529"/>
                  </a:lnTo>
                  <a:lnTo>
                    <a:pt x="936926" y="288684"/>
                  </a:lnTo>
                  <a:lnTo>
                    <a:pt x="939781" y="278839"/>
                  </a:lnTo>
                  <a:lnTo>
                    <a:pt x="943270" y="268994"/>
                  </a:lnTo>
                  <a:lnTo>
                    <a:pt x="946760" y="259784"/>
                  </a:lnTo>
                  <a:lnTo>
                    <a:pt x="950249" y="250256"/>
                  </a:lnTo>
                  <a:lnTo>
                    <a:pt x="954056" y="240729"/>
                  </a:lnTo>
                  <a:lnTo>
                    <a:pt x="958180" y="231519"/>
                  </a:lnTo>
                  <a:lnTo>
                    <a:pt x="961987" y="222627"/>
                  </a:lnTo>
                  <a:lnTo>
                    <a:pt x="966428" y="213417"/>
                  </a:lnTo>
                  <a:lnTo>
                    <a:pt x="971186" y="204524"/>
                  </a:lnTo>
                  <a:lnTo>
                    <a:pt x="975945" y="195949"/>
                  </a:lnTo>
                  <a:lnTo>
                    <a:pt x="980703" y="187375"/>
                  </a:lnTo>
                  <a:lnTo>
                    <a:pt x="985779" y="179118"/>
                  </a:lnTo>
                  <a:lnTo>
                    <a:pt x="991172" y="170860"/>
                  </a:lnTo>
                  <a:lnTo>
                    <a:pt x="996247" y="162603"/>
                  </a:lnTo>
                  <a:lnTo>
                    <a:pt x="1002275" y="154664"/>
                  </a:lnTo>
                  <a:lnTo>
                    <a:pt x="1007668" y="147041"/>
                  </a:lnTo>
                  <a:lnTo>
                    <a:pt x="1013695" y="139419"/>
                  </a:lnTo>
                  <a:lnTo>
                    <a:pt x="1019722" y="131797"/>
                  </a:lnTo>
                  <a:lnTo>
                    <a:pt x="1025750" y="124493"/>
                  </a:lnTo>
                  <a:lnTo>
                    <a:pt x="1032411" y="117506"/>
                  </a:lnTo>
                  <a:lnTo>
                    <a:pt x="1038439" y="110519"/>
                  </a:lnTo>
                  <a:lnTo>
                    <a:pt x="1045418" y="103532"/>
                  </a:lnTo>
                  <a:lnTo>
                    <a:pt x="1052079" y="97181"/>
                  </a:lnTo>
                  <a:lnTo>
                    <a:pt x="1059058" y="90829"/>
                  </a:lnTo>
                  <a:lnTo>
                    <a:pt x="1066355" y="84795"/>
                  </a:lnTo>
                  <a:lnTo>
                    <a:pt x="1073334" y="78443"/>
                  </a:lnTo>
                  <a:lnTo>
                    <a:pt x="1080947" y="72727"/>
                  </a:lnTo>
                  <a:lnTo>
                    <a:pt x="1088243" y="67328"/>
                  </a:lnTo>
                  <a:lnTo>
                    <a:pt x="1095857" y="61611"/>
                  </a:lnTo>
                  <a:lnTo>
                    <a:pt x="1103470" y="56212"/>
                  </a:lnTo>
                  <a:lnTo>
                    <a:pt x="1111084" y="51449"/>
                  </a:lnTo>
                  <a:lnTo>
                    <a:pt x="1119015" y="46367"/>
                  </a:lnTo>
                  <a:lnTo>
                    <a:pt x="1126945" y="41921"/>
                  </a:lnTo>
                  <a:lnTo>
                    <a:pt x="1135193" y="37792"/>
                  </a:lnTo>
                  <a:lnTo>
                    <a:pt x="1143441" y="33664"/>
                  </a:lnTo>
                  <a:lnTo>
                    <a:pt x="1152006" y="29535"/>
                  </a:lnTo>
                  <a:lnTo>
                    <a:pt x="1160254" y="26042"/>
                  </a:lnTo>
                  <a:lnTo>
                    <a:pt x="1168819" y="22231"/>
                  </a:lnTo>
                  <a:lnTo>
                    <a:pt x="1177384" y="19055"/>
                  </a:lnTo>
                  <a:lnTo>
                    <a:pt x="1185950" y="16197"/>
                  </a:lnTo>
                  <a:lnTo>
                    <a:pt x="1195149" y="13656"/>
                  </a:lnTo>
                  <a:lnTo>
                    <a:pt x="1204032" y="11115"/>
                  </a:lnTo>
                  <a:lnTo>
                    <a:pt x="1212914" y="8892"/>
                  </a:lnTo>
                  <a:lnTo>
                    <a:pt x="1222114" y="6669"/>
                  </a:lnTo>
                  <a:lnTo>
                    <a:pt x="1231313" y="4764"/>
                  </a:lnTo>
                  <a:lnTo>
                    <a:pt x="1240195" y="3493"/>
                  </a:lnTo>
                  <a:lnTo>
                    <a:pt x="1249712" y="2223"/>
                  </a:lnTo>
                  <a:lnTo>
                    <a:pt x="1258912" y="1270"/>
                  </a:lnTo>
                  <a:lnTo>
                    <a:pt x="1268429" y="635"/>
                  </a:lnTo>
                  <a:lnTo>
                    <a:pt x="1277946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 defTabSz="810455">
                <a:defRPr/>
              </a:pPr>
              <a:endParaRPr lang="zh-CN" altLang="en-US" sz="1000" kern="0">
                <a:solidFill>
                  <a:prstClr val="black"/>
                </a:solidFill>
                <a:latin typeface="Calibri"/>
                <a:ea typeface="微软雅黑"/>
              </a:endParaRPr>
            </a:p>
          </p:txBody>
        </p:sp>
        <p:sp>
          <p:nvSpPr>
            <p:cNvPr id="160" name="文本框 159"/>
            <p:cNvSpPr txBox="1"/>
            <p:nvPr/>
          </p:nvSpPr>
          <p:spPr>
            <a:xfrm>
              <a:off x="1326073" y="1708938"/>
              <a:ext cx="1281120" cy="630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810455">
                <a:defRPr/>
              </a:pPr>
              <a:r>
                <a:rPr lang="zh-CN" altLang="en-US" sz="1000" kern="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应用状态监控</a:t>
              </a:r>
              <a:endParaRPr lang="en-US" altLang="zh-CN" sz="1000" kern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171450" indent="-171450" defTabSz="810455">
                <a:buFont typeface="Arial" panose="020B0604020202020204" pitchFamily="34" charset="0"/>
                <a:buChar char="•"/>
                <a:defRPr/>
              </a:pPr>
              <a:r>
                <a:rPr lang="zh-CN" altLang="en-US" sz="800" kern="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容器、中间件问题？</a:t>
              </a:r>
              <a:endParaRPr lang="en-US" altLang="zh-CN" sz="800" kern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171450" indent="-171450" defTabSz="810455">
                <a:buFont typeface="Arial" panose="020B0604020202020204" pitchFamily="34" charset="0"/>
                <a:buChar char="•"/>
                <a:defRPr/>
              </a:pPr>
              <a:r>
                <a:rPr lang="zh-CN" altLang="en-US" sz="800" kern="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应用代码问题？</a:t>
              </a:r>
            </a:p>
          </p:txBody>
        </p:sp>
        <p:grpSp>
          <p:nvGrpSpPr>
            <p:cNvPr id="161" name="组合 160"/>
            <p:cNvGrpSpPr/>
            <p:nvPr/>
          </p:nvGrpSpPr>
          <p:grpSpPr>
            <a:xfrm>
              <a:off x="1027676" y="1770096"/>
              <a:ext cx="360544" cy="246401"/>
              <a:chOff x="7284379" y="2705813"/>
              <a:chExt cx="464975" cy="402534"/>
            </a:xfrm>
          </p:grpSpPr>
          <p:grpSp>
            <p:nvGrpSpPr>
              <p:cNvPr id="176" name="Group 42"/>
              <p:cNvGrpSpPr>
                <a:grpSpLocks noChangeAspect="1"/>
              </p:cNvGrpSpPr>
              <p:nvPr/>
            </p:nvGrpSpPr>
            <p:grpSpPr bwMode="auto">
              <a:xfrm>
                <a:off x="7284379" y="2836946"/>
                <a:ext cx="464975" cy="271401"/>
                <a:chOff x="2648" y="2023"/>
                <a:chExt cx="466" cy="272"/>
              </a:xfrm>
              <a:solidFill>
                <a:sysClr val="window" lastClr="FFFFFF"/>
              </a:solidFill>
            </p:grpSpPr>
            <p:sp>
              <p:nvSpPr>
                <p:cNvPr id="178" name="Freeform 43"/>
                <p:cNvSpPr>
                  <a:spLocks noEditPoints="1"/>
                </p:cNvSpPr>
                <p:nvPr/>
              </p:nvSpPr>
              <p:spPr bwMode="auto">
                <a:xfrm>
                  <a:off x="2905" y="2064"/>
                  <a:ext cx="127" cy="122"/>
                </a:xfrm>
                <a:custGeom>
                  <a:avLst/>
                  <a:gdLst>
                    <a:gd name="T0" fmla="*/ 7 w 53"/>
                    <a:gd name="T1" fmla="*/ 26 h 50"/>
                    <a:gd name="T2" fmla="*/ 7 w 53"/>
                    <a:gd name="T3" fmla="*/ 29 h 50"/>
                    <a:gd name="T4" fmla="*/ 3 w 53"/>
                    <a:gd name="T5" fmla="*/ 33 h 50"/>
                    <a:gd name="T6" fmla="*/ 3 w 53"/>
                    <a:gd name="T7" fmla="*/ 37 h 50"/>
                    <a:gd name="T8" fmla="*/ 10 w 53"/>
                    <a:gd name="T9" fmla="*/ 45 h 50"/>
                    <a:gd name="T10" fmla="*/ 14 w 53"/>
                    <a:gd name="T11" fmla="*/ 45 h 50"/>
                    <a:gd name="T12" fmla="*/ 15 w 53"/>
                    <a:gd name="T13" fmla="*/ 45 h 50"/>
                    <a:gd name="T14" fmla="*/ 18 w 53"/>
                    <a:gd name="T15" fmla="*/ 42 h 50"/>
                    <a:gd name="T16" fmla="*/ 21 w 53"/>
                    <a:gd name="T17" fmla="*/ 43 h 50"/>
                    <a:gd name="T18" fmla="*/ 22 w 53"/>
                    <a:gd name="T19" fmla="*/ 47 h 50"/>
                    <a:gd name="T20" fmla="*/ 25 w 53"/>
                    <a:gd name="T21" fmla="*/ 50 h 50"/>
                    <a:gd name="T22" fmla="*/ 35 w 53"/>
                    <a:gd name="T23" fmla="*/ 49 h 50"/>
                    <a:gd name="T24" fmla="*/ 38 w 53"/>
                    <a:gd name="T25" fmla="*/ 46 h 50"/>
                    <a:gd name="T26" fmla="*/ 38 w 53"/>
                    <a:gd name="T27" fmla="*/ 41 h 50"/>
                    <a:gd name="T28" fmla="*/ 40 w 53"/>
                    <a:gd name="T29" fmla="*/ 39 h 50"/>
                    <a:gd name="T30" fmla="*/ 44 w 53"/>
                    <a:gd name="T31" fmla="*/ 42 h 50"/>
                    <a:gd name="T32" fmla="*/ 48 w 53"/>
                    <a:gd name="T33" fmla="*/ 40 h 50"/>
                    <a:gd name="T34" fmla="*/ 53 w 53"/>
                    <a:gd name="T35" fmla="*/ 32 h 50"/>
                    <a:gd name="T36" fmla="*/ 52 w 53"/>
                    <a:gd name="T37" fmla="*/ 27 h 50"/>
                    <a:gd name="T38" fmla="*/ 47 w 53"/>
                    <a:gd name="T39" fmla="*/ 24 h 50"/>
                    <a:gd name="T40" fmla="*/ 47 w 53"/>
                    <a:gd name="T41" fmla="*/ 21 h 50"/>
                    <a:gd name="T42" fmla="*/ 51 w 53"/>
                    <a:gd name="T43" fmla="*/ 18 h 50"/>
                    <a:gd name="T44" fmla="*/ 51 w 53"/>
                    <a:gd name="T45" fmla="*/ 13 h 50"/>
                    <a:gd name="T46" fmla="*/ 44 w 53"/>
                    <a:gd name="T47" fmla="*/ 6 h 50"/>
                    <a:gd name="T48" fmla="*/ 40 w 53"/>
                    <a:gd name="T49" fmla="*/ 6 h 50"/>
                    <a:gd name="T50" fmla="*/ 36 w 53"/>
                    <a:gd name="T51" fmla="*/ 9 h 50"/>
                    <a:gd name="T52" fmla="*/ 33 w 53"/>
                    <a:gd name="T53" fmla="*/ 7 h 50"/>
                    <a:gd name="T54" fmla="*/ 32 w 53"/>
                    <a:gd name="T55" fmla="*/ 3 h 50"/>
                    <a:gd name="T56" fmla="*/ 29 w 53"/>
                    <a:gd name="T57" fmla="*/ 0 h 50"/>
                    <a:gd name="T58" fmla="*/ 19 w 53"/>
                    <a:gd name="T59" fmla="*/ 1 h 50"/>
                    <a:gd name="T60" fmla="*/ 16 w 53"/>
                    <a:gd name="T61" fmla="*/ 4 h 50"/>
                    <a:gd name="T62" fmla="*/ 16 w 53"/>
                    <a:gd name="T63" fmla="*/ 9 h 50"/>
                    <a:gd name="T64" fmla="*/ 13 w 53"/>
                    <a:gd name="T65" fmla="*/ 11 h 50"/>
                    <a:gd name="T66" fmla="*/ 9 w 53"/>
                    <a:gd name="T67" fmla="*/ 9 h 50"/>
                    <a:gd name="T68" fmla="*/ 5 w 53"/>
                    <a:gd name="T69" fmla="*/ 10 h 50"/>
                    <a:gd name="T70" fmla="*/ 1 w 53"/>
                    <a:gd name="T71" fmla="*/ 20 h 50"/>
                    <a:gd name="T72" fmla="*/ 0 w 53"/>
                    <a:gd name="T73" fmla="*/ 20 h 50"/>
                    <a:gd name="T74" fmla="*/ 2 w 53"/>
                    <a:gd name="T75" fmla="*/ 24 h 50"/>
                    <a:gd name="T76" fmla="*/ 7 w 53"/>
                    <a:gd name="T77" fmla="*/ 26 h 50"/>
                    <a:gd name="T78" fmla="*/ 26 w 53"/>
                    <a:gd name="T79" fmla="*/ 15 h 50"/>
                    <a:gd name="T80" fmla="*/ 37 w 53"/>
                    <a:gd name="T81" fmla="*/ 25 h 50"/>
                    <a:gd name="T82" fmla="*/ 26 w 53"/>
                    <a:gd name="T83" fmla="*/ 35 h 50"/>
                    <a:gd name="T84" fmla="*/ 16 w 53"/>
                    <a:gd name="T85" fmla="*/ 25 h 50"/>
                    <a:gd name="T86" fmla="*/ 26 w 53"/>
                    <a:gd name="T87" fmla="*/ 15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53" h="50">
                      <a:moveTo>
                        <a:pt x="7" y="26"/>
                      </a:moveTo>
                      <a:cubicBezTo>
                        <a:pt x="7" y="27"/>
                        <a:pt x="7" y="28"/>
                        <a:pt x="7" y="29"/>
                      </a:cubicBezTo>
                      <a:cubicBezTo>
                        <a:pt x="6" y="30"/>
                        <a:pt x="3" y="33"/>
                        <a:pt x="3" y="33"/>
                      </a:cubicBezTo>
                      <a:cubicBezTo>
                        <a:pt x="3" y="37"/>
                        <a:pt x="3" y="37"/>
                        <a:pt x="3" y="37"/>
                      </a:cubicBezTo>
                      <a:cubicBezTo>
                        <a:pt x="10" y="45"/>
                        <a:pt x="10" y="45"/>
                        <a:pt x="10" y="45"/>
                      </a:cubicBezTo>
                      <a:cubicBezTo>
                        <a:pt x="10" y="45"/>
                        <a:pt x="14" y="45"/>
                        <a:pt x="14" y="45"/>
                      </a:cubicBezTo>
                      <a:cubicBezTo>
                        <a:pt x="14" y="45"/>
                        <a:pt x="15" y="45"/>
                        <a:pt x="15" y="45"/>
                      </a:cubicBezTo>
                      <a:cubicBezTo>
                        <a:pt x="15" y="45"/>
                        <a:pt x="17" y="43"/>
                        <a:pt x="18" y="42"/>
                      </a:cubicBezTo>
                      <a:cubicBezTo>
                        <a:pt x="19" y="42"/>
                        <a:pt x="20" y="43"/>
                        <a:pt x="21" y="43"/>
                      </a:cubicBezTo>
                      <a:cubicBezTo>
                        <a:pt x="21" y="44"/>
                        <a:pt x="22" y="47"/>
                        <a:pt x="22" y="47"/>
                      </a:cubicBezTo>
                      <a:cubicBezTo>
                        <a:pt x="25" y="50"/>
                        <a:pt x="25" y="50"/>
                        <a:pt x="25" y="50"/>
                      </a:cubicBezTo>
                      <a:cubicBezTo>
                        <a:pt x="35" y="49"/>
                        <a:pt x="35" y="49"/>
                        <a:pt x="35" y="49"/>
                      </a:cubicBezTo>
                      <a:cubicBezTo>
                        <a:pt x="38" y="46"/>
                        <a:pt x="38" y="46"/>
                        <a:pt x="38" y="46"/>
                      </a:cubicBezTo>
                      <a:cubicBezTo>
                        <a:pt x="38" y="46"/>
                        <a:pt x="38" y="43"/>
                        <a:pt x="38" y="41"/>
                      </a:cubicBezTo>
                      <a:cubicBezTo>
                        <a:pt x="38" y="40"/>
                        <a:pt x="39" y="40"/>
                        <a:pt x="40" y="39"/>
                      </a:cubicBezTo>
                      <a:cubicBezTo>
                        <a:pt x="41" y="40"/>
                        <a:pt x="44" y="42"/>
                        <a:pt x="44" y="42"/>
                      </a:cubicBezTo>
                      <a:cubicBezTo>
                        <a:pt x="48" y="40"/>
                        <a:pt x="48" y="40"/>
                        <a:pt x="48" y="40"/>
                      </a:cubicBezTo>
                      <a:cubicBezTo>
                        <a:pt x="53" y="32"/>
                        <a:pt x="53" y="32"/>
                        <a:pt x="53" y="32"/>
                      </a:cubicBezTo>
                      <a:cubicBezTo>
                        <a:pt x="52" y="27"/>
                        <a:pt x="52" y="27"/>
                        <a:pt x="52" y="27"/>
                      </a:cubicBezTo>
                      <a:cubicBezTo>
                        <a:pt x="52" y="27"/>
                        <a:pt x="49" y="25"/>
                        <a:pt x="47" y="24"/>
                      </a:cubicBezTo>
                      <a:cubicBezTo>
                        <a:pt x="47" y="23"/>
                        <a:pt x="47" y="22"/>
                        <a:pt x="47" y="21"/>
                      </a:cubicBezTo>
                      <a:cubicBezTo>
                        <a:pt x="48" y="20"/>
                        <a:pt x="51" y="18"/>
                        <a:pt x="51" y="18"/>
                      </a:cubicBezTo>
                      <a:cubicBezTo>
                        <a:pt x="51" y="13"/>
                        <a:pt x="51" y="13"/>
                        <a:pt x="51" y="13"/>
                      </a:cubicBezTo>
                      <a:cubicBezTo>
                        <a:pt x="44" y="6"/>
                        <a:pt x="44" y="6"/>
                        <a:pt x="44" y="6"/>
                      </a:cubicBezTo>
                      <a:cubicBezTo>
                        <a:pt x="40" y="6"/>
                        <a:pt x="40" y="6"/>
                        <a:pt x="40" y="6"/>
                      </a:cubicBezTo>
                      <a:cubicBezTo>
                        <a:pt x="40" y="6"/>
                        <a:pt x="38" y="8"/>
                        <a:pt x="36" y="9"/>
                      </a:cubicBezTo>
                      <a:cubicBezTo>
                        <a:pt x="35" y="8"/>
                        <a:pt x="34" y="8"/>
                        <a:pt x="33" y="7"/>
                      </a:cubicBezTo>
                      <a:cubicBezTo>
                        <a:pt x="33" y="6"/>
                        <a:pt x="32" y="3"/>
                        <a:pt x="32" y="3"/>
                      </a:cubicBezTo>
                      <a:cubicBezTo>
                        <a:pt x="29" y="0"/>
                        <a:pt x="29" y="0"/>
                        <a:pt x="29" y="0"/>
                      </a:cubicBezTo>
                      <a:cubicBezTo>
                        <a:pt x="19" y="1"/>
                        <a:pt x="19" y="1"/>
                        <a:pt x="19" y="1"/>
                      </a:cubicBezTo>
                      <a:cubicBezTo>
                        <a:pt x="16" y="4"/>
                        <a:pt x="16" y="4"/>
                        <a:pt x="16" y="4"/>
                      </a:cubicBezTo>
                      <a:cubicBezTo>
                        <a:pt x="16" y="4"/>
                        <a:pt x="16" y="8"/>
                        <a:pt x="16" y="9"/>
                      </a:cubicBezTo>
                      <a:cubicBezTo>
                        <a:pt x="15" y="10"/>
                        <a:pt x="14" y="10"/>
                        <a:pt x="13" y="11"/>
                      </a:cubicBezTo>
                      <a:cubicBezTo>
                        <a:pt x="12" y="10"/>
                        <a:pt x="9" y="9"/>
                        <a:pt x="9" y="9"/>
                      </a:cubicBezTo>
                      <a:cubicBezTo>
                        <a:pt x="5" y="10"/>
                        <a:pt x="5" y="10"/>
                        <a:pt x="5" y="10"/>
                      </a:cubicBezTo>
                      <a:cubicBezTo>
                        <a:pt x="1" y="20"/>
                        <a:pt x="1" y="20"/>
                        <a:pt x="1" y="20"/>
                      </a:cubicBezTo>
                      <a:cubicBezTo>
                        <a:pt x="0" y="20"/>
                        <a:pt x="0" y="20"/>
                        <a:pt x="0" y="20"/>
                      </a:cubicBezTo>
                      <a:cubicBezTo>
                        <a:pt x="2" y="24"/>
                        <a:pt x="2" y="24"/>
                        <a:pt x="2" y="24"/>
                      </a:cubicBezTo>
                      <a:cubicBezTo>
                        <a:pt x="2" y="24"/>
                        <a:pt x="5" y="25"/>
                        <a:pt x="7" y="26"/>
                      </a:cubicBezTo>
                      <a:close/>
                      <a:moveTo>
                        <a:pt x="26" y="15"/>
                      </a:moveTo>
                      <a:cubicBezTo>
                        <a:pt x="32" y="15"/>
                        <a:pt x="37" y="20"/>
                        <a:pt x="37" y="25"/>
                      </a:cubicBezTo>
                      <a:cubicBezTo>
                        <a:pt x="37" y="31"/>
                        <a:pt x="32" y="35"/>
                        <a:pt x="26" y="35"/>
                      </a:cubicBezTo>
                      <a:cubicBezTo>
                        <a:pt x="21" y="35"/>
                        <a:pt x="16" y="31"/>
                        <a:pt x="16" y="25"/>
                      </a:cubicBezTo>
                      <a:cubicBezTo>
                        <a:pt x="16" y="20"/>
                        <a:pt x="21" y="15"/>
                        <a:pt x="26" y="15"/>
                      </a:cubicBezTo>
                      <a:close/>
                    </a:path>
                  </a:pathLst>
                </a:custGeom>
                <a:solidFill>
                  <a:srgbClr val="FFC00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10455">
                    <a:defRPr/>
                  </a:pPr>
                  <a:endParaRPr lang="zh-CN" altLang="en-US" sz="1200" kern="0" smtClean="0">
                    <a:solidFill>
                      <a:prstClr val="black"/>
                    </a:solidFill>
                    <a:latin typeface="Calibri"/>
                    <a:ea typeface="微软雅黑"/>
                  </a:endParaRPr>
                </a:p>
              </p:txBody>
            </p:sp>
            <p:sp>
              <p:nvSpPr>
                <p:cNvPr id="179" name="Freeform 44"/>
                <p:cNvSpPr>
                  <a:spLocks noEditPoints="1"/>
                </p:cNvSpPr>
                <p:nvPr/>
              </p:nvSpPr>
              <p:spPr bwMode="auto">
                <a:xfrm>
                  <a:off x="3028" y="2028"/>
                  <a:ext cx="62" cy="60"/>
                </a:xfrm>
                <a:custGeom>
                  <a:avLst/>
                  <a:gdLst>
                    <a:gd name="T0" fmla="*/ 3 w 26"/>
                    <a:gd name="T1" fmla="*/ 13 h 25"/>
                    <a:gd name="T2" fmla="*/ 3 w 26"/>
                    <a:gd name="T3" fmla="*/ 15 h 25"/>
                    <a:gd name="T4" fmla="*/ 2 w 26"/>
                    <a:gd name="T5" fmla="*/ 16 h 25"/>
                    <a:gd name="T6" fmla="*/ 2 w 26"/>
                    <a:gd name="T7" fmla="*/ 19 h 25"/>
                    <a:gd name="T8" fmla="*/ 5 w 26"/>
                    <a:gd name="T9" fmla="*/ 22 h 25"/>
                    <a:gd name="T10" fmla="*/ 7 w 26"/>
                    <a:gd name="T11" fmla="*/ 23 h 25"/>
                    <a:gd name="T12" fmla="*/ 7 w 26"/>
                    <a:gd name="T13" fmla="*/ 22 h 25"/>
                    <a:gd name="T14" fmla="*/ 9 w 26"/>
                    <a:gd name="T15" fmla="*/ 21 h 25"/>
                    <a:gd name="T16" fmla="*/ 10 w 26"/>
                    <a:gd name="T17" fmla="*/ 21 h 25"/>
                    <a:gd name="T18" fmla="*/ 10 w 26"/>
                    <a:gd name="T19" fmla="*/ 23 h 25"/>
                    <a:gd name="T20" fmla="*/ 12 w 26"/>
                    <a:gd name="T21" fmla="*/ 25 h 25"/>
                    <a:gd name="T22" fmla="*/ 17 w 26"/>
                    <a:gd name="T23" fmla="*/ 25 h 25"/>
                    <a:gd name="T24" fmla="*/ 19 w 26"/>
                    <a:gd name="T25" fmla="*/ 23 h 25"/>
                    <a:gd name="T26" fmla="*/ 18 w 26"/>
                    <a:gd name="T27" fmla="*/ 20 h 25"/>
                    <a:gd name="T28" fmla="*/ 19 w 26"/>
                    <a:gd name="T29" fmla="*/ 20 h 25"/>
                    <a:gd name="T30" fmla="*/ 21 w 26"/>
                    <a:gd name="T31" fmla="*/ 21 h 25"/>
                    <a:gd name="T32" fmla="*/ 24 w 26"/>
                    <a:gd name="T33" fmla="*/ 20 h 25"/>
                    <a:gd name="T34" fmla="*/ 26 w 26"/>
                    <a:gd name="T35" fmla="*/ 16 h 25"/>
                    <a:gd name="T36" fmla="*/ 25 w 26"/>
                    <a:gd name="T37" fmla="*/ 14 h 25"/>
                    <a:gd name="T38" fmla="*/ 23 w 26"/>
                    <a:gd name="T39" fmla="*/ 12 h 25"/>
                    <a:gd name="T40" fmla="*/ 23 w 26"/>
                    <a:gd name="T41" fmla="*/ 11 h 25"/>
                    <a:gd name="T42" fmla="*/ 25 w 26"/>
                    <a:gd name="T43" fmla="*/ 9 h 25"/>
                    <a:gd name="T44" fmla="*/ 25 w 26"/>
                    <a:gd name="T45" fmla="*/ 7 h 25"/>
                    <a:gd name="T46" fmla="*/ 22 w 26"/>
                    <a:gd name="T47" fmla="*/ 3 h 25"/>
                    <a:gd name="T48" fmla="*/ 19 w 26"/>
                    <a:gd name="T49" fmla="*/ 3 h 25"/>
                    <a:gd name="T50" fmla="*/ 18 w 26"/>
                    <a:gd name="T51" fmla="*/ 5 h 25"/>
                    <a:gd name="T52" fmla="*/ 16 w 26"/>
                    <a:gd name="T53" fmla="*/ 4 h 25"/>
                    <a:gd name="T54" fmla="*/ 16 w 26"/>
                    <a:gd name="T55" fmla="*/ 2 h 25"/>
                    <a:gd name="T56" fmla="*/ 14 w 26"/>
                    <a:gd name="T57" fmla="*/ 0 h 25"/>
                    <a:gd name="T58" fmla="*/ 9 w 26"/>
                    <a:gd name="T59" fmla="*/ 1 h 25"/>
                    <a:gd name="T60" fmla="*/ 8 w 26"/>
                    <a:gd name="T61" fmla="*/ 2 h 25"/>
                    <a:gd name="T62" fmla="*/ 8 w 26"/>
                    <a:gd name="T63" fmla="*/ 5 h 25"/>
                    <a:gd name="T64" fmla="*/ 6 w 26"/>
                    <a:gd name="T65" fmla="*/ 6 h 25"/>
                    <a:gd name="T66" fmla="*/ 4 w 26"/>
                    <a:gd name="T67" fmla="*/ 5 h 25"/>
                    <a:gd name="T68" fmla="*/ 2 w 26"/>
                    <a:gd name="T69" fmla="*/ 5 h 25"/>
                    <a:gd name="T70" fmla="*/ 0 w 26"/>
                    <a:gd name="T71" fmla="*/ 10 h 25"/>
                    <a:gd name="T72" fmla="*/ 0 w 26"/>
                    <a:gd name="T73" fmla="*/ 10 h 25"/>
                    <a:gd name="T74" fmla="*/ 1 w 26"/>
                    <a:gd name="T75" fmla="*/ 12 h 25"/>
                    <a:gd name="T76" fmla="*/ 3 w 26"/>
                    <a:gd name="T77" fmla="*/ 13 h 25"/>
                    <a:gd name="T78" fmla="*/ 13 w 26"/>
                    <a:gd name="T79" fmla="*/ 8 h 25"/>
                    <a:gd name="T80" fmla="*/ 18 w 26"/>
                    <a:gd name="T81" fmla="*/ 13 h 25"/>
                    <a:gd name="T82" fmla="*/ 13 w 26"/>
                    <a:gd name="T83" fmla="*/ 18 h 25"/>
                    <a:gd name="T84" fmla="*/ 8 w 26"/>
                    <a:gd name="T85" fmla="*/ 13 h 25"/>
                    <a:gd name="T86" fmla="*/ 13 w 26"/>
                    <a:gd name="T87" fmla="*/ 8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26" h="25">
                      <a:moveTo>
                        <a:pt x="3" y="13"/>
                      </a:moveTo>
                      <a:cubicBezTo>
                        <a:pt x="3" y="14"/>
                        <a:pt x="3" y="14"/>
                        <a:pt x="3" y="15"/>
                      </a:cubicBezTo>
                      <a:cubicBezTo>
                        <a:pt x="3" y="15"/>
                        <a:pt x="2" y="16"/>
                        <a:pt x="2" y="16"/>
                      </a:cubicBezTo>
                      <a:cubicBezTo>
                        <a:pt x="2" y="19"/>
                        <a:pt x="2" y="19"/>
                        <a:pt x="2" y="19"/>
                      </a:cubicBezTo>
                      <a:cubicBezTo>
                        <a:pt x="5" y="22"/>
                        <a:pt x="5" y="22"/>
                        <a:pt x="5" y="22"/>
                      </a:cubicBezTo>
                      <a:cubicBezTo>
                        <a:pt x="5" y="22"/>
                        <a:pt x="7" y="23"/>
                        <a:pt x="7" y="23"/>
                      </a:cubicBezTo>
                      <a:cubicBezTo>
                        <a:pt x="7" y="22"/>
                        <a:pt x="7" y="22"/>
                        <a:pt x="7" y="22"/>
                      </a:cubicBezTo>
                      <a:cubicBezTo>
                        <a:pt x="7" y="22"/>
                        <a:pt x="8" y="21"/>
                        <a:pt x="9" y="21"/>
                      </a:cubicBezTo>
                      <a:cubicBezTo>
                        <a:pt x="9" y="21"/>
                        <a:pt x="10" y="21"/>
                        <a:pt x="10" y="21"/>
                      </a:cubicBezTo>
                      <a:cubicBezTo>
                        <a:pt x="10" y="22"/>
                        <a:pt x="10" y="23"/>
                        <a:pt x="10" y="23"/>
                      </a:cubicBezTo>
                      <a:cubicBezTo>
                        <a:pt x="12" y="25"/>
                        <a:pt x="12" y="25"/>
                        <a:pt x="12" y="25"/>
                      </a:cubicBezTo>
                      <a:cubicBezTo>
                        <a:pt x="17" y="25"/>
                        <a:pt x="17" y="25"/>
                        <a:pt x="17" y="25"/>
                      </a:cubicBezTo>
                      <a:cubicBezTo>
                        <a:pt x="19" y="23"/>
                        <a:pt x="19" y="23"/>
                        <a:pt x="19" y="23"/>
                      </a:cubicBezTo>
                      <a:cubicBezTo>
                        <a:pt x="19" y="23"/>
                        <a:pt x="18" y="21"/>
                        <a:pt x="18" y="20"/>
                      </a:cubicBezTo>
                      <a:cubicBezTo>
                        <a:pt x="19" y="20"/>
                        <a:pt x="19" y="20"/>
                        <a:pt x="19" y="20"/>
                      </a:cubicBezTo>
                      <a:cubicBezTo>
                        <a:pt x="20" y="20"/>
                        <a:pt x="21" y="21"/>
                        <a:pt x="21" y="21"/>
                      </a:cubicBezTo>
                      <a:cubicBezTo>
                        <a:pt x="24" y="20"/>
                        <a:pt x="24" y="20"/>
                        <a:pt x="24" y="20"/>
                      </a:cubicBezTo>
                      <a:cubicBezTo>
                        <a:pt x="26" y="16"/>
                        <a:pt x="26" y="16"/>
                        <a:pt x="26" y="16"/>
                      </a:cubicBezTo>
                      <a:cubicBezTo>
                        <a:pt x="25" y="14"/>
                        <a:pt x="25" y="14"/>
                        <a:pt x="25" y="14"/>
                      </a:cubicBezTo>
                      <a:cubicBezTo>
                        <a:pt x="25" y="14"/>
                        <a:pt x="24" y="13"/>
                        <a:pt x="23" y="12"/>
                      </a:cubicBezTo>
                      <a:cubicBezTo>
                        <a:pt x="23" y="12"/>
                        <a:pt x="23" y="11"/>
                        <a:pt x="23" y="11"/>
                      </a:cubicBezTo>
                      <a:cubicBezTo>
                        <a:pt x="23" y="10"/>
                        <a:pt x="25" y="9"/>
                        <a:pt x="25" y="9"/>
                      </a:cubicBezTo>
                      <a:cubicBezTo>
                        <a:pt x="25" y="7"/>
                        <a:pt x="25" y="7"/>
                        <a:pt x="25" y="7"/>
                      </a:cubicBezTo>
                      <a:cubicBezTo>
                        <a:pt x="22" y="3"/>
                        <a:pt x="22" y="3"/>
                        <a:pt x="22" y="3"/>
                      </a:cubicBezTo>
                      <a:cubicBezTo>
                        <a:pt x="19" y="3"/>
                        <a:pt x="19" y="3"/>
                        <a:pt x="19" y="3"/>
                      </a:cubicBezTo>
                      <a:cubicBezTo>
                        <a:pt x="19" y="3"/>
                        <a:pt x="18" y="4"/>
                        <a:pt x="18" y="5"/>
                      </a:cubicBezTo>
                      <a:cubicBezTo>
                        <a:pt x="17" y="4"/>
                        <a:pt x="16" y="4"/>
                        <a:pt x="16" y="4"/>
                      </a:cubicBezTo>
                      <a:cubicBezTo>
                        <a:pt x="16" y="3"/>
                        <a:pt x="16" y="2"/>
                        <a:pt x="16" y="2"/>
                      </a:cubicBezTo>
                      <a:cubicBezTo>
                        <a:pt x="14" y="0"/>
                        <a:pt x="14" y="0"/>
                        <a:pt x="14" y="0"/>
                      </a:cubicBezTo>
                      <a:cubicBezTo>
                        <a:pt x="9" y="1"/>
                        <a:pt x="9" y="1"/>
                        <a:pt x="9" y="1"/>
                      </a:cubicBezTo>
                      <a:cubicBezTo>
                        <a:pt x="8" y="2"/>
                        <a:pt x="8" y="2"/>
                        <a:pt x="8" y="2"/>
                      </a:cubicBezTo>
                      <a:cubicBezTo>
                        <a:pt x="8" y="2"/>
                        <a:pt x="8" y="4"/>
                        <a:pt x="8" y="5"/>
                      </a:cubicBezTo>
                      <a:cubicBezTo>
                        <a:pt x="7" y="5"/>
                        <a:pt x="7" y="5"/>
                        <a:pt x="6" y="6"/>
                      </a:cubicBezTo>
                      <a:cubicBezTo>
                        <a:pt x="6" y="5"/>
                        <a:pt x="4" y="5"/>
                        <a:pt x="4" y="5"/>
                      </a:cubicBezTo>
                      <a:cubicBezTo>
                        <a:pt x="2" y="5"/>
                        <a:pt x="2" y="5"/>
                        <a:pt x="2" y="5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1" y="12"/>
                        <a:pt x="1" y="12"/>
                        <a:pt x="1" y="12"/>
                      </a:cubicBezTo>
                      <a:cubicBezTo>
                        <a:pt x="1" y="12"/>
                        <a:pt x="2" y="13"/>
                        <a:pt x="3" y="13"/>
                      </a:cubicBezTo>
                      <a:close/>
                      <a:moveTo>
                        <a:pt x="13" y="8"/>
                      </a:moveTo>
                      <a:cubicBezTo>
                        <a:pt x="16" y="8"/>
                        <a:pt x="18" y="10"/>
                        <a:pt x="18" y="13"/>
                      </a:cubicBezTo>
                      <a:cubicBezTo>
                        <a:pt x="18" y="15"/>
                        <a:pt x="16" y="18"/>
                        <a:pt x="13" y="18"/>
                      </a:cubicBezTo>
                      <a:cubicBezTo>
                        <a:pt x="10" y="18"/>
                        <a:pt x="8" y="15"/>
                        <a:pt x="8" y="13"/>
                      </a:cubicBezTo>
                      <a:cubicBezTo>
                        <a:pt x="8" y="10"/>
                        <a:pt x="10" y="8"/>
                        <a:pt x="13" y="8"/>
                      </a:cubicBezTo>
                      <a:close/>
                    </a:path>
                  </a:pathLst>
                </a:custGeom>
                <a:solidFill>
                  <a:srgbClr val="FFC00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10455">
                    <a:defRPr/>
                  </a:pPr>
                  <a:endParaRPr lang="zh-CN" altLang="en-US" sz="1200" kern="0" smtClean="0">
                    <a:solidFill>
                      <a:prstClr val="black"/>
                    </a:solidFill>
                    <a:latin typeface="Calibri"/>
                    <a:ea typeface="微软雅黑"/>
                  </a:endParaRPr>
                </a:p>
              </p:txBody>
            </p:sp>
            <p:sp>
              <p:nvSpPr>
                <p:cNvPr id="180" name="Freeform 45"/>
                <p:cNvSpPr>
                  <a:spLocks noEditPoints="1"/>
                </p:cNvSpPr>
                <p:nvPr/>
              </p:nvSpPr>
              <p:spPr bwMode="auto">
                <a:xfrm>
                  <a:off x="2648" y="2212"/>
                  <a:ext cx="466" cy="83"/>
                </a:xfrm>
                <a:custGeom>
                  <a:avLst/>
                  <a:gdLst>
                    <a:gd name="T0" fmla="*/ 248 w 466"/>
                    <a:gd name="T1" fmla="*/ 0 h 83"/>
                    <a:gd name="T2" fmla="*/ 248 w 466"/>
                    <a:gd name="T3" fmla="*/ 37 h 83"/>
                    <a:gd name="T4" fmla="*/ 219 w 466"/>
                    <a:gd name="T5" fmla="*/ 37 h 83"/>
                    <a:gd name="T6" fmla="*/ 219 w 466"/>
                    <a:gd name="T7" fmla="*/ 0 h 83"/>
                    <a:gd name="T8" fmla="*/ 0 w 466"/>
                    <a:gd name="T9" fmla="*/ 0 h 83"/>
                    <a:gd name="T10" fmla="*/ 0 w 466"/>
                    <a:gd name="T11" fmla="*/ 83 h 83"/>
                    <a:gd name="T12" fmla="*/ 219 w 466"/>
                    <a:gd name="T13" fmla="*/ 83 h 83"/>
                    <a:gd name="T14" fmla="*/ 219 w 466"/>
                    <a:gd name="T15" fmla="*/ 47 h 83"/>
                    <a:gd name="T16" fmla="*/ 248 w 466"/>
                    <a:gd name="T17" fmla="*/ 47 h 83"/>
                    <a:gd name="T18" fmla="*/ 248 w 466"/>
                    <a:gd name="T19" fmla="*/ 83 h 83"/>
                    <a:gd name="T20" fmla="*/ 466 w 466"/>
                    <a:gd name="T21" fmla="*/ 83 h 83"/>
                    <a:gd name="T22" fmla="*/ 466 w 466"/>
                    <a:gd name="T23" fmla="*/ 0 h 83"/>
                    <a:gd name="T24" fmla="*/ 248 w 466"/>
                    <a:gd name="T25" fmla="*/ 0 h 83"/>
                    <a:gd name="T26" fmla="*/ 192 w 466"/>
                    <a:gd name="T27" fmla="*/ 66 h 83"/>
                    <a:gd name="T28" fmla="*/ 24 w 466"/>
                    <a:gd name="T29" fmla="*/ 66 h 83"/>
                    <a:gd name="T30" fmla="*/ 24 w 466"/>
                    <a:gd name="T31" fmla="*/ 20 h 83"/>
                    <a:gd name="T32" fmla="*/ 192 w 466"/>
                    <a:gd name="T33" fmla="*/ 20 h 83"/>
                    <a:gd name="T34" fmla="*/ 192 w 466"/>
                    <a:gd name="T35" fmla="*/ 66 h 83"/>
                    <a:gd name="T36" fmla="*/ 442 w 466"/>
                    <a:gd name="T37" fmla="*/ 66 h 83"/>
                    <a:gd name="T38" fmla="*/ 274 w 466"/>
                    <a:gd name="T39" fmla="*/ 66 h 83"/>
                    <a:gd name="T40" fmla="*/ 274 w 466"/>
                    <a:gd name="T41" fmla="*/ 20 h 83"/>
                    <a:gd name="T42" fmla="*/ 442 w 466"/>
                    <a:gd name="T43" fmla="*/ 20 h 83"/>
                    <a:gd name="T44" fmla="*/ 442 w 466"/>
                    <a:gd name="T45" fmla="*/ 66 h 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466" h="83">
                      <a:moveTo>
                        <a:pt x="248" y="0"/>
                      </a:moveTo>
                      <a:lnTo>
                        <a:pt x="248" y="37"/>
                      </a:lnTo>
                      <a:lnTo>
                        <a:pt x="219" y="37"/>
                      </a:lnTo>
                      <a:lnTo>
                        <a:pt x="219" y="0"/>
                      </a:lnTo>
                      <a:lnTo>
                        <a:pt x="0" y="0"/>
                      </a:lnTo>
                      <a:lnTo>
                        <a:pt x="0" y="83"/>
                      </a:lnTo>
                      <a:lnTo>
                        <a:pt x="219" y="83"/>
                      </a:lnTo>
                      <a:lnTo>
                        <a:pt x="219" y="47"/>
                      </a:lnTo>
                      <a:lnTo>
                        <a:pt x="248" y="47"/>
                      </a:lnTo>
                      <a:lnTo>
                        <a:pt x="248" y="83"/>
                      </a:lnTo>
                      <a:lnTo>
                        <a:pt x="466" y="83"/>
                      </a:lnTo>
                      <a:lnTo>
                        <a:pt x="466" y="0"/>
                      </a:lnTo>
                      <a:lnTo>
                        <a:pt x="248" y="0"/>
                      </a:lnTo>
                      <a:close/>
                      <a:moveTo>
                        <a:pt x="192" y="66"/>
                      </a:moveTo>
                      <a:lnTo>
                        <a:pt x="24" y="66"/>
                      </a:lnTo>
                      <a:lnTo>
                        <a:pt x="24" y="20"/>
                      </a:lnTo>
                      <a:lnTo>
                        <a:pt x="192" y="20"/>
                      </a:lnTo>
                      <a:lnTo>
                        <a:pt x="192" y="66"/>
                      </a:lnTo>
                      <a:close/>
                      <a:moveTo>
                        <a:pt x="442" y="66"/>
                      </a:moveTo>
                      <a:lnTo>
                        <a:pt x="274" y="66"/>
                      </a:lnTo>
                      <a:lnTo>
                        <a:pt x="274" y="20"/>
                      </a:lnTo>
                      <a:lnTo>
                        <a:pt x="442" y="20"/>
                      </a:lnTo>
                      <a:lnTo>
                        <a:pt x="442" y="66"/>
                      </a:lnTo>
                      <a:close/>
                    </a:path>
                  </a:pathLst>
                </a:custGeom>
                <a:solidFill>
                  <a:srgbClr val="FFC00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10455">
                    <a:defRPr/>
                  </a:pPr>
                  <a:endParaRPr lang="zh-CN" altLang="en-US" sz="1200" kern="0" smtClean="0">
                    <a:solidFill>
                      <a:prstClr val="black"/>
                    </a:solidFill>
                    <a:latin typeface="Calibri"/>
                    <a:ea typeface="微软雅黑"/>
                  </a:endParaRPr>
                </a:p>
              </p:txBody>
            </p:sp>
            <p:sp>
              <p:nvSpPr>
                <p:cNvPr id="181" name="Freeform 46"/>
                <p:cNvSpPr>
                  <a:spLocks noEditPoints="1"/>
                </p:cNvSpPr>
                <p:nvPr/>
              </p:nvSpPr>
              <p:spPr bwMode="auto">
                <a:xfrm>
                  <a:off x="2648" y="2115"/>
                  <a:ext cx="219" cy="83"/>
                </a:xfrm>
                <a:custGeom>
                  <a:avLst/>
                  <a:gdLst>
                    <a:gd name="T0" fmla="*/ 91 w 91"/>
                    <a:gd name="T1" fmla="*/ 0 h 34"/>
                    <a:gd name="T2" fmla="*/ 0 w 91"/>
                    <a:gd name="T3" fmla="*/ 0 h 34"/>
                    <a:gd name="T4" fmla="*/ 0 w 91"/>
                    <a:gd name="T5" fmla="*/ 34 h 34"/>
                    <a:gd name="T6" fmla="*/ 91 w 91"/>
                    <a:gd name="T7" fmla="*/ 34 h 34"/>
                    <a:gd name="T8" fmla="*/ 91 w 91"/>
                    <a:gd name="T9" fmla="*/ 0 h 34"/>
                    <a:gd name="T10" fmla="*/ 20 w 91"/>
                    <a:gd name="T11" fmla="*/ 24 h 34"/>
                    <a:gd name="T12" fmla="*/ 13 w 91"/>
                    <a:gd name="T13" fmla="*/ 17 h 34"/>
                    <a:gd name="T14" fmla="*/ 20 w 91"/>
                    <a:gd name="T15" fmla="*/ 11 h 34"/>
                    <a:gd name="T16" fmla="*/ 27 w 91"/>
                    <a:gd name="T17" fmla="*/ 17 h 34"/>
                    <a:gd name="T18" fmla="*/ 20 w 91"/>
                    <a:gd name="T19" fmla="*/ 24 h 34"/>
                    <a:gd name="T20" fmla="*/ 45 w 91"/>
                    <a:gd name="T21" fmla="*/ 24 h 34"/>
                    <a:gd name="T22" fmla="*/ 39 w 91"/>
                    <a:gd name="T23" fmla="*/ 17 h 34"/>
                    <a:gd name="T24" fmla="*/ 45 w 91"/>
                    <a:gd name="T25" fmla="*/ 11 h 34"/>
                    <a:gd name="T26" fmla="*/ 52 w 91"/>
                    <a:gd name="T27" fmla="*/ 17 h 34"/>
                    <a:gd name="T28" fmla="*/ 45 w 91"/>
                    <a:gd name="T29" fmla="*/ 24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91" h="34">
                      <a:moveTo>
                        <a:pt x="9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34"/>
                        <a:pt x="0" y="34"/>
                        <a:pt x="0" y="34"/>
                      </a:cubicBezTo>
                      <a:cubicBezTo>
                        <a:pt x="91" y="34"/>
                        <a:pt x="91" y="34"/>
                        <a:pt x="91" y="34"/>
                      </a:cubicBezTo>
                      <a:lnTo>
                        <a:pt x="91" y="0"/>
                      </a:lnTo>
                      <a:close/>
                      <a:moveTo>
                        <a:pt x="20" y="24"/>
                      </a:moveTo>
                      <a:cubicBezTo>
                        <a:pt x="16" y="24"/>
                        <a:pt x="13" y="21"/>
                        <a:pt x="13" y="17"/>
                      </a:cubicBezTo>
                      <a:cubicBezTo>
                        <a:pt x="13" y="14"/>
                        <a:pt x="16" y="11"/>
                        <a:pt x="20" y="11"/>
                      </a:cubicBezTo>
                      <a:cubicBezTo>
                        <a:pt x="24" y="11"/>
                        <a:pt x="27" y="14"/>
                        <a:pt x="27" y="17"/>
                      </a:cubicBezTo>
                      <a:cubicBezTo>
                        <a:pt x="27" y="21"/>
                        <a:pt x="24" y="24"/>
                        <a:pt x="20" y="24"/>
                      </a:cubicBezTo>
                      <a:close/>
                      <a:moveTo>
                        <a:pt x="45" y="24"/>
                      </a:moveTo>
                      <a:cubicBezTo>
                        <a:pt x="42" y="24"/>
                        <a:pt x="39" y="21"/>
                        <a:pt x="39" y="17"/>
                      </a:cubicBezTo>
                      <a:cubicBezTo>
                        <a:pt x="39" y="14"/>
                        <a:pt x="42" y="11"/>
                        <a:pt x="45" y="11"/>
                      </a:cubicBezTo>
                      <a:cubicBezTo>
                        <a:pt x="49" y="11"/>
                        <a:pt x="52" y="14"/>
                        <a:pt x="52" y="17"/>
                      </a:cubicBezTo>
                      <a:cubicBezTo>
                        <a:pt x="52" y="21"/>
                        <a:pt x="49" y="24"/>
                        <a:pt x="45" y="24"/>
                      </a:cubicBezTo>
                      <a:close/>
                    </a:path>
                  </a:pathLst>
                </a:custGeom>
                <a:solidFill>
                  <a:srgbClr val="FFC00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10455">
                    <a:defRPr/>
                  </a:pPr>
                  <a:endParaRPr lang="zh-CN" altLang="en-US" sz="1200" kern="0" smtClean="0">
                    <a:solidFill>
                      <a:prstClr val="black"/>
                    </a:solidFill>
                    <a:latin typeface="Calibri"/>
                    <a:ea typeface="微软雅黑"/>
                  </a:endParaRPr>
                </a:p>
              </p:txBody>
            </p:sp>
            <p:sp>
              <p:nvSpPr>
                <p:cNvPr id="182" name="Freeform 47"/>
                <p:cNvSpPr>
                  <a:spLocks noEditPoints="1"/>
                </p:cNvSpPr>
                <p:nvPr/>
              </p:nvSpPr>
              <p:spPr bwMode="auto">
                <a:xfrm>
                  <a:off x="2648" y="2023"/>
                  <a:ext cx="219" cy="82"/>
                </a:xfrm>
                <a:custGeom>
                  <a:avLst/>
                  <a:gdLst>
                    <a:gd name="T0" fmla="*/ 91 w 91"/>
                    <a:gd name="T1" fmla="*/ 0 h 34"/>
                    <a:gd name="T2" fmla="*/ 0 w 91"/>
                    <a:gd name="T3" fmla="*/ 0 h 34"/>
                    <a:gd name="T4" fmla="*/ 0 w 91"/>
                    <a:gd name="T5" fmla="*/ 34 h 34"/>
                    <a:gd name="T6" fmla="*/ 91 w 91"/>
                    <a:gd name="T7" fmla="*/ 34 h 34"/>
                    <a:gd name="T8" fmla="*/ 91 w 91"/>
                    <a:gd name="T9" fmla="*/ 0 h 34"/>
                    <a:gd name="T10" fmla="*/ 20 w 91"/>
                    <a:gd name="T11" fmla="*/ 24 h 34"/>
                    <a:gd name="T12" fmla="*/ 13 w 91"/>
                    <a:gd name="T13" fmla="*/ 17 h 34"/>
                    <a:gd name="T14" fmla="*/ 20 w 91"/>
                    <a:gd name="T15" fmla="*/ 10 h 34"/>
                    <a:gd name="T16" fmla="*/ 27 w 91"/>
                    <a:gd name="T17" fmla="*/ 17 h 34"/>
                    <a:gd name="T18" fmla="*/ 20 w 91"/>
                    <a:gd name="T19" fmla="*/ 24 h 34"/>
                    <a:gd name="T20" fmla="*/ 45 w 91"/>
                    <a:gd name="T21" fmla="*/ 24 h 34"/>
                    <a:gd name="T22" fmla="*/ 39 w 91"/>
                    <a:gd name="T23" fmla="*/ 17 h 34"/>
                    <a:gd name="T24" fmla="*/ 45 w 91"/>
                    <a:gd name="T25" fmla="*/ 10 h 34"/>
                    <a:gd name="T26" fmla="*/ 52 w 91"/>
                    <a:gd name="T27" fmla="*/ 17 h 34"/>
                    <a:gd name="T28" fmla="*/ 45 w 91"/>
                    <a:gd name="T29" fmla="*/ 24 h 34"/>
                    <a:gd name="T30" fmla="*/ 72 w 91"/>
                    <a:gd name="T31" fmla="*/ 24 h 34"/>
                    <a:gd name="T32" fmla="*/ 65 w 91"/>
                    <a:gd name="T33" fmla="*/ 17 h 34"/>
                    <a:gd name="T34" fmla="*/ 72 w 91"/>
                    <a:gd name="T35" fmla="*/ 10 h 34"/>
                    <a:gd name="T36" fmla="*/ 79 w 91"/>
                    <a:gd name="T37" fmla="*/ 17 h 34"/>
                    <a:gd name="T38" fmla="*/ 72 w 91"/>
                    <a:gd name="T39" fmla="*/ 24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91" h="34">
                      <a:moveTo>
                        <a:pt x="9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34"/>
                        <a:pt x="0" y="34"/>
                        <a:pt x="0" y="34"/>
                      </a:cubicBezTo>
                      <a:cubicBezTo>
                        <a:pt x="91" y="34"/>
                        <a:pt x="91" y="34"/>
                        <a:pt x="91" y="34"/>
                      </a:cubicBezTo>
                      <a:lnTo>
                        <a:pt x="91" y="0"/>
                      </a:lnTo>
                      <a:close/>
                      <a:moveTo>
                        <a:pt x="20" y="24"/>
                      </a:moveTo>
                      <a:cubicBezTo>
                        <a:pt x="16" y="24"/>
                        <a:pt x="13" y="21"/>
                        <a:pt x="13" y="17"/>
                      </a:cubicBezTo>
                      <a:cubicBezTo>
                        <a:pt x="13" y="13"/>
                        <a:pt x="16" y="10"/>
                        <a:pt x="20" y="10"/>
                      </a:cubicBezTo>
                      <a:cubicBezTo>
                        <a:pt x="24" y="10"/>
                        <a:pt x="27" y="13"/>
                        <a:pt x="27" y="17"/>
                      </a:cubicBezTo>
                      <a:cubicBezTo>
                        <a:pt x="27" y="21"/>
                        <a:pt x="24" y="24"/>
                        <a:pt x="20" y="24"/>
                      </a:cubicBezTo>
                      <a:close/>
                      <a:moveTo>
                        <a:pt x="45" y="24"/>
                      </a:moveTo>
                      <a:cubicBezTo>
                        <a:pt x="42" y="24"/>
                        <a:pt x="39" y="21"/>
                        <a:pt x="39" y="17"/>
                      </a:cubicBezTo>
                      <a:cubicBezTo>
                        <a:pt x="39" y="13"/>
                        <a:pt x="42" y="10"/>
                        <a:pt x="45" y="10"/>
                      </a:cubicBezTo>
                      <a:cubicBezTo>
                        <a:pt x="49" y="10"/>
                        <a:pt x="52" y="13"/>
                        <a:pt x="52" y="17"/>
                      </a:cubicBezTo>
                      <a:cubicBezTo>
                        <a:pt x="52" y="21"/>
                        <a:pt x="49" y="24"/>
                        <a:pt x="45" y="24"/>
                      </a:cubicBezTo>
                      <a:close/>
                      <a:moveTo>
                        <a:pt x="72" y="24"/>
                      </a:moveTo>
                      <a:cubicBezTo>
                        <a:pt x="68" y="24"/>
                        <a:pt x="65" y="20"/>
                        <a:pt x="65" y="17"/>
                      </a:cubicBezTo>
                      <a:cubicBezTo>
                        <a:pt x="65" y="13"/>
                        <a:pt x="68" y="10"/>
                        <a:pt x="72" y="10"/>
                      </a:cubicBezTo>
                      <a:cubicBezTo>
                        <a:pt x="76" y="10"/>
                        <a:pt x="79" y="13"/>
                        <a:pt x="79" y="17"/>
                      </a:cubicBezTo>
                      <a:cubicBezTo>
                        <a:pt x="79" y="20"/>
                        <a:pt x="76" y="24"/>
                        <a:pt x="72" y="24"/>
                      </a:cubicBezTo>
                      <a:close/>
                    </a:path>
                  </a:pathLst>
                </a:custGeom>
                <a:solidFill>
                  <a:srgbClr val="FFC000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10455">
                    <a:defRPr/>
                  </a:pPr>
                  <a:endParaRPr lang="zh-CN" altLang="en-US" sz="1200" kern="0" smtClean="0">
                    <a:solidFill>
                      <a:prstClr val="black"/>
                    </a:solidFill>
                    <a:latin typeface="Calibri"/>
                    <a:ea typeface="微软雅黑"/>
                  </a:endParaRPr>
                </a:p>
              </p:txBody>
            </p:sp>
          </p:grpSp>
          <p:sp>
            <p:nvSpPr>
              <p:cNvPr id="177" name="KSO_Shape"/>
              <p:cNvSpPr/>
              <p:nvPr/>
            </p:nvSpPr>
            <p:spPr>
              <a:xfrm>
                <a:off x="7368334" y="2705813"/>
                <a:ext cx="111431" cy="169547"/>
              </a:xfrm>
              <a:custGeom>
                <a:avLst/>
                <a:gdLst/>
                <a:ahLst/>
                <a:cxnLst/>
                <a:rect l="l" t="t" r="r" b="b"/>
                <a:pathLst>
                  <a:path w="559792" h="955625">
                    <a:moveTo>
                      <a:pt x="279896" y="194422"/>
                    </a:moveTo>
                    <a:cubicBezTo>
                      <a:pt x="168660" y="194422"/>
                      <a:pt x="78485" y="284596"/>
                      <a:pt x="78485" y="395833"/>
                    </a:cubicBezTo>
                    <a:cubicBezTo>
                      <a:pt x="78485" y="507069"/>
                      <a:pt x="168660" y="597244"/>
                      <a:pt x="279896" y="597244"/>
                    </a:cubicBezTo>
                    <a:cubicBezTo>
                      <a:pt x="391133" y="597244"/>
                      <a:pt x="481307" y="507069"/>
                      <a:pt x="481307" y="395833"/>
                    </a:cubicBezTo>
                    <a:cubicBezTo>
                      <a:pt x="481307" y="284596"/>
                      <a:pt x="391133" y="194422"/>
                      <a:pt x="279896" y="194422"/>
                    </a:cubicBezTo>
                    <a:close/>
                    <a:moveTo>
                      <a:pt x="279896" y="0"/>
                    </a:moveTo>
                    <a:cubicBezTo>
                      <a:pt x="381198" y="-1"/>
                      <a:pt x="482501" y="38646"/>
                      <a:pt x="559792" y="115937"/>
                    </a:cubicBezTo>
                    <a:cubicBezTo>
                      <a:pt x="714375" y="270519"/>
                      <a:pt x="714375" y="521146"/>
                      <a:pt x="559792" y="675729"/>
                    </a:cubicBezTo>
                    <a:lnTo>
                      <a:pt x="279896" y="955625"/>
                    </a:lnTo>
                    <a:lnTo>
                      <a:pt x="0" y="675729"/>
                    </a:lnTo>
                    <a:cubicBezTo>
                      <a:pt x="-154583" y="521146"/>
                      <a:pt x="-154583" y="270519"/>
                      <a:pt x="0" y="115937"/>
                    </a:cubicBezTo>
                    <a:cubicBezTo>
                      <a:pt x="77291" y="38646"/>
                      <a:pt x="178594" y="-1"/>
                      <a:pt x="279896" y="0"/>
                    </a:cubicBezTo>
                    <a:close/>
                  </a:path>
                </a:pathLst>
              </a:custGeom>
              <a:solidFill>
                <a:srgbClr val="C0000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bIns="324000" anchor="ctr"/>
              <a:lstStyle/>
              <a:p>
                <a:pPr algn="ctr" defTabSz="810455">
                  <a:defRPr/>
                </a:pPr>
                <a:endParaRPr lang="zh-CN" altLang="en-US" sz="1000" kern="0" dirty="0">
                  <a:solidFill>
                    <a:prstClr val="black"/>
                  </a:solidFill>
                  <a:latin typeface="Calibri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162" name="文本框 161"/>
            <p:cNvSpPr txBox="1"/>
            <p:nvPr/>
          </p:nvSpPr>
          <p:spPr>
            <a:xfrm>
              <a:off x="1356625" y="2547009"/>
              <a:ext cx="1314750" cy="630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810455">
                <a:defRPr/>
              </a:pPr>
              <a:r>
                <a:rPr lang="zh-CN" altLang="en-US" sz="1000" kern="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资源状态监控</a:t>
              </a:r>
              <a:endParaRPr lang="en-US" altLang="zh-CN" sz="1000" kern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171450" indent="-171450" defTabSz="810455">
                <a:buFont typeface="Arial" panose="020B0604020202020204" pitchFamily="34" charset="0"/>
                <a:buChar char="•"/>
                <a:defRPr/>
              </a:pPr>
              <a:r>
                <a:rPr lang="zh-CN" altLang="en-US" sz="800" kern="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资源不足？</a:t>
              </a:r>
              <a:endParaRPr lang="en-US" altLang="zh-CN" sz="800" kern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171450" indent="-171450" defTabSz="810455">
                <a:buFont typeface="Arial" panose="020B0604020202020204" pitchFamily="34" charset="0"/>
                <a:buChar char="•"/>
                <a:defRPr/>
              </a:pPr>
              <a:r>
                <a:rPr lang="en-US" altLang="zh-CN" sz="800" kern="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OS</a:t>
              </a:r>
              <a:r>
                <a:rPr lang="zh-CN" altLang="en-US" sz="800" kern="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问题？</a:t>
              </a:r>
              <a:endParaRPr lang="en-US" altLang="zh-CN" sz="800" kern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63" name="组合 162"/>
            <p:cNvGrpSpPr/>
            <p:nvPr/>
          </p:nvGrpSpPr>
          <p:grpSpPr>
            <a:xfrm>
              <a:off x="988382" y="2624834"/>
              <a:ext cx="360544" cy="252041"/>
              <a:chOff x="7356041" y="4599659"/>
              <a:chExt cx="363714" cy="330511"/>
            </a:xfrm>
          </p:grpSpPr>
          <p:grpSp>
            <p:nvGrpSpPr>
              <p:cNvPr id="169" name="Group 20"/>
              <p:cNvGrpSpPr>
                <a:grpSpLocks noChangeAspect="1"/>
              </p:cNvGrpSpPr>
              <p:nvPr/>
            </p:nvGrpSpPr>
            <p:grpSpPr bwMode="auto">
              <a:xfrm>
                <a:off x="7356041" y="4669231"/>
                <a:ext cx="278403" cy="260939"/>
                <a:chOff x="458" y="-109"/>
                <a:chExt cx="4846" cy="4542"/>
              </a:xfrm>
              <a:solidFill>
                <a:srgbClr val="FFC000"/>
              </a:solidFill>
            </p:grpSpPr>
            <p:sp>
              <p:nvSpPr>
                <p:cNvPr id="173" name="Freeform 21"/>
                <p:cNvSpPr>
                  <a:spLocks noEditPoints="1"/>
                </p:cNvSpPr>
                <p:nvPr/>
              </p:nvSpPr>
              <p:spPr bwMode="auto">
                <a:xfrm>
                  <a:off x="458" y="497"/>
                  <a:ext cx="1515" cy="3936"/>
                </a:xfrm>
                <a:custGeom>
                  <a:avLst/>
                  <a:gdLst>
                    <a:gd name="T0" fmla="*/ 512 w 640"/>
                    <a:gd name="T1" fmla="*/ 0 h 1664"/>
                    <a:gd name="T2" fmla="*/ 128 w 640"/>
                    <a:gd name="T3" fmla="*/ 0 h 1664"/>
                    <a:gd name="T4" fmla="*/ 0 w 640"/>
                    <a:gd name="T5" fmla="*/ 128 h 1664"/>
                    <a:gd name="T6" fmla="*/ 0 w 640"/>
                    <a:gd name="T7" fmla="*/ 1536 h 1664"/>
                    <a:gd name="T8" fmla="*/ 128 w 640"/>
                    <a:gd name="T9" fmla="*/ 1664 h 1664"/>
                    <a:gd name="T10" fmla="*/ 512 w 640"/>
                    <a:gd name="T11" fmla="*/ 1664 h 1664"/>
                    <a:gd name="T12" fmla="*/ 640 w 640"/>
                    <a:gd name="T13" fmla="*/ 1536 h 1664"/>
                    <a:gd name="T14" fmla="*/ 640 w 640"/>
                    <a:gd name="T15" fmla="*/ 128 h 1664"/>
                    <a:gd name="T16" fmla="*/ 512 w 640"/>
                    <a:gd name="T17" fmla="*/ 0 h 1664"/>
                    <a:gd name="T18" fmla="*/ 192 w 640"/>
                    <a:gd name="T19" fmla="*/ 1280 h 1664"/>
                    <a:gd name="T20" fmla="*/ 128 w 640"/>
                    <a:gd name="T21" fmla="*/ 1216 h 1664"/>
                    <a:gd name="T22" fmla="*/ 192 w 640"/>
                    <a:gd name="T23" fmla="*/ 1152 h 1664"/>
                    <a:gd name="T24" fmla="*/ 256 w 640"/>
                    <a:gd name="T25" fmla="*/ 1216 h 1664"/>
                    <a:gd name="T26" fmla="*/ 192 w 640"/>
                    <a:gd name="T27" fmla="*/ 1280 h 1664"/>
                    <a:gd name="T28" fmla="*/ 512 w 640"/>
                    <a:gd name="T29" fmla="*/ 512 h 1664"/>
                    <a:gd name="T30" fmla="*/ 128 w 640"/>
                    <a:gd name="T31" fmla="*/ 512 h 1664"/>
                    <a:gd name="T32" fmla="*/ 128 w 640"/>
                    <a:gd name="T33" fmla="*/ 384 h 1664"/>
                    <a:gd name="T34" fmla="*/ 512 w 640"/>
                    <a:gd name="T35" fmla="*/ 384 h 1664"/>
                    <a:gd name="T36" fmla="*/ 512 w 640"/>
                    <a:gd name="T37" fmla="*/ 512 h 1664"/>
                    <a:gd name="T38" fmla="*/ 512 w 640"/>
                    <a:gd name="T39" fmla="*/ 256 h 1664"/>
                    <a:gd name="T40" fmla="*/ 128 w 640"/>
                    <a:gd name="T41" fmla="*/ 256 h 1664"/>
                    <a:gd name="T42" fmla="*/ 128 w 640"/>
                    <a:gd name="T43" fmla="*/ 128 h 1664"/>
                    <a:gd name="T44" fmla="*/ 512 w 640"/>
                    <a:gd name="T45" fmla="*/ 128 h 1664"/>
                    <a:gd name="T46" fmla="*/ 512 w 640"/>
                    <a:gd name="T47" fmla="*/ 256 h 16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640" h="1664">
                      <a:moveTo>
                        <a:pt x="512" y="0"/>
                      </a:moveTo>
                      <a:cubicBezTo>
                        <a:pt x="128" y="0"/>
                        <a:pt x="128" y="0"/>
                        <a:pt x="128" y="0"/>
                      </a:cubicBezTo>
                      <a:cubicBezTo>
                        <a:pt x="57" y="0"/>
                        <a:pt x="0" y="57"/>
                        <a:pt x="0" y="128"/>
                      </a:cubicBezTo>
                      <a:cubicBezTo>
                        <a:pt x="0" y="1536"/>
                        <a:pt x="0" y="1536"/>
                        <a:pt x="0" y="1536"/>
                      </a:cubicBezTo>
                      <a:cubicBezTo>
                        <a:pt x="0" y="1607"/>
                        <a:pt x="57" y="1664"/>
                        <a:pt x="128" y="1664"/>
                      </a:cubicBezTo>
                      <a:cubicBezTo>
                        <a:pt x="512" y="1664"/>
                        <a:pt x="512" y="1664"/>
                        <a:pt x="512" y="1664"/>
                      </a:cubicBezTo>
                      <a:cubicBezTo>
                        <a:pt x="583" y="1664"/>
                        <a:pt x="640" y="1607"/>
                        <a:pt x="640" y="1536"/>
                      </a:cubicBezTo>
                      <a:cubicBezTo>
                        <a:pt x="640" y="128"/>
                        <a:pt x="640" y="128"/>
                        <a:pt x="640" y="128"/>
                      </a:cubicBezTo>
                      <a:cubicBezTo>
                        <a:pt x="640" y="57"/>
                        <a:pt x="583" y="0"/>
                        <a:pt x="512" y="0"/>
                      </a:cubicBezTo>
                      <a:close/>
                      <a:moveTo>
                        <a:pt x="192" y="1280"/>
                      </a:moveTo>
                      <a:cubicBezTo>
                        <a:pt x="157" y="1280"/>
                        <a:pt x="128" y="1251"/>
                        <a:pt x="128" y="1216"/>
                      </a:cubicBezTo>
                      <a:cubicBezTo>
                        <a:pt x="128" y="1181"/>
                        <a:pt x="157" y="1152"/>
                        <a:pt x="192" y="1152"/>
                      </a:cubicBezTo>
                      <a:cubicBezTo>
                        <a:pt x="227" y="1152"/>
                        <a:pt x="256" y="1181"/>
                        <a:pt x="256" y="1216"/>
                      </a:cubicBezTo>
                      <a:cubicBezTo>
                        <a:pt x="256" y="1251"/>
                        <a:pt x="227" y="1280"/>
                        <a:pt x="192" y="1280"/>
                      </a:cubicBezTo>
                      <a:close/>
                      <a:moveTo>
                        <a:pt x="512" y="512"/>
                      </a:moveTo>
                      <a:cubicBezTo>
                        <a:pt x="128" y="512"/>
                        <a:pt x="128" y="512"/>
                        <a:pt x="128" y="512"/>
                      </a:cubicBezTo>
                      <a:cubicBezTo>
                        <a:pt x="128" y="384"/>
                        <a:pt x="128" y="384"/>
                        <a:pt x="128" y="384"/>
                      </a:cubicBezTo>
                      <a:cubicBezTo>
                        <a:pt x="512" y="384"/>
                        <a:pt x="512" y="384"/>
                        <a:pt x="512" y="384"/>
                      </a:cubicBezTo>
                      <a:lnTo>
                        <a:pt x="512" y="512"/>
                      </a:lnTo>
                      <a:close/>
                      <a:moveTo>
                        <a:pt x="512" y="256"/>
                      </a:moveTo>
                      <a:cubicBezTo>
                        <a:pt x="128" y="256"/>
                        <a:pt x="128" y="256"/>
                        <a:pt x="128" y="256"/>
                      </a:cubicBezTo>
                      <a:cubicBezTo>
                        <a:pt x="128" y="128"/>
                        <a:pt x="128" y="128"/>
                        <a:pt x="128" y="128"/>
                      </a:cubicBezTo>
                      <a:cubicBezTo>
                        <a:pt x="512" y="128"/>
                        <a:pt x="512" y="128"/>
                        <a:pt x="512" y="128"/>
                      </a:cubicBezTo>
                      <a:lnTo>
                        <a:pt x="512" y="25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10455">
                    <a:defRPr/>
                  </a:pPr>
                  <a:endParaRPr lang="zh-CN" altLang="en-US" sz="1200" kern="0" smtClean="0">
                    <a:solidFill>
                      <a:prstClr val="black"/>
                    </a:solidFill>
                    <a:latin typeface="Calibri"/>
                    <a:ea typeface="微软雅黑"/>
                  </a:endParaRPr>
                </a:p>
              </p:txBody>
            </p:sp>
            <p:sp>
              <p:nvSpPr>
                <p:cNvPr id="174" name="Freeform 22"/>
                <p:cNvSpPr>
                  <a:spLocks/>
                </p:cNvSpPr>
                <p:nvPr/>
              </p:nvSpPr>
              <p:spPr bwMode="auto">
                <a:xfrm>
                  <a:off x="2427" y="3525"/>
                  <a:ext cx="1514" cy="606"/>
                </a:xfrm>
                <a:custGeom>
                  <a:avLst/>
                  <a:gdLst>
                    <a:gd name="T0" fmla="*/ 512 w 640"/>
                    <a:gd name="T1" fmla="*/ 128 h 256"/>
                    <a:gd name="T2" fmla="*/ 512 w 640"/>
                    <a:gd name="T3" fmla="*/ 0 h 256"/>
                    <a:gd name="T4" fmla="*/ 128 w 640"/>
                    <a:gd name="T5" fmla="*/ 0 h 256"/>
                    <a:gd name="T6" fmla="*/ 128 w 640"/>
                    <a:gd name="T7" fmla="*/ 128 h 256"/>
                    <a:gd name="T8" fmla="*/ 0 w 640"/>
                    <a:gd name="T9" fmla="*/ 256 h 256"/>
                    <a:gd name="T10" fmla="*/ 640 w 640"/>
                    <a:gd name="T11" fmla="*/ 256 h 256"/>
                    <a:gd name="T12" fmla="*/ 512 w 640"/>
                    <a:gd name="T13" fmla="*/ 128 h 2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40" h="256">
                      <a:moveTo>
                        <a:pt x="512" y="128"/>
                      </a:moveTo>
                      <a:cubicBezTo>
                        <a:pt x="512" y="0"/>
                        <a:pt x="512" y="0"/>
                        <a:pt x="512" y="0"/>
                      </a:cubicBezTo>
                      <a:cubicBezTo>
                        <a:pt x="128" y="0"/>
                        <a:pt x="128" y="0"/>
                        <a:pt x="128" y="0"/>
                      </a:cubicBezTo>
                      <a:cubicBezTo>
                        <a:pt x="128" y="128"/>
                        <a:pt x="128" y="128"/>
                        <a:pt x="128" y="128"/>
                      </a:cubicBezTo>
                      <a:cubicBezTo>
                        <a:pt x="57" y="128"/>
                        <a:pt x="0" y="185"/>
                        <a:pt x="0" y="256"/>
                      </a:cubicBezTo>
                      <a:cubicBezTo>
                        <a:pt x="640" y="256"/>
                        <a:pt x="640" y="256"/>
                        <a:pt x="640" y="256"/>
                      </a:cubicBezTo>
                      <a:cubicBezTo>
                        <a:pt x="640" y="185"/>
                        <a:pt x="583" y="128"/>
                        <a:pt x="512" y="12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10455">
                    <a:defRPr/>
                  </a:pPr>
                  <a:endParaRPr lang="zh-CN" altLang="en-US" sz="1200" kern="0" smtClean="0">
                    <a:solidFill>
                      <a:prstClr val="black"/>
                    </a:solidFill>
                    <a:latin typeface="Calibri"/>
                    <a:ea typeface="微软雅黑"/>
                  </a:endParaRPr>
                </a:p>
              </p:txBody>
            </p:sp>
            <p:sp>
              <p:nvSpPr>
                <p:cNvPr id="175" name="Freeform 23"/>
                <p:cNvSpPr>
                  <a:spLocks noEditPoints="1"/>
                </p:cNvSpPr>
                <p:nvPr/>
              </p:nvSpPr>
              <p:spPr bwMode="auto">
                <a:xfrm>
                  <a:off x="1064" y="-109"/>
                  <a:ext cx="4240" cy="3331"/>
                </a:xfrm>
                <a:custGeom>
                  <a:avLst/>
                  <a:gdLst>
                    <a:gd name="T0" fmla="*/ 1664 w 1792"/>
                    <a:gd name="T1" fmla="*/ 0 h 1408"/>
                    <a:gd name="T2" fmla="*/ 128 w 1792"/>
                    <a:gd name="T3" fmla="*/ 0 h 1408"/>
                    <a:gd name="T4" fmla="*/ 0 w 1792"/>
                    <a:gd name="T5" fmla="*/ 128 h 1408"/>
                    <a:gd name="T6" fmla="*/ 128 w 1792"/>
                    <a:gd name="T7" fmla="*/ 128 h 1408"/>
                    <a:gd name="T8" fmla="*/ 512 w 1792"/>
                    <a:gd name="T9" fmla="*/ 128 h 1408"/>
                    <a:gd name="T10" fmla="*/ 1664 w 1792"/>
                    <a:gd name="T11" fmla="*/ 128 h 1408"/>
                    <a:gd name="T12" fmla="*/ 1664 w 1792"/>
                    <a:gd name="T13" fmla="*/ 1152 h 1408"/>
                    <a:gd name="T14" fmla="*/ 512 w 1792"/>
                    <a:gd name="T15" fmla="*/ 1152 h 1408"/>
                    <a:gd name="T16" fmla="*/ 512 w 1792"/>
                    <a:gd name="T17" fmla="*/ 1408 h 1408"/>
                    <a:gd name="T18" fmla="*/ 1664 w 1792"/>
                    <a:gd name="T19" fmla="*/ 1408 h 1408"/>
                    <a:gd name="T20" fmla="*/ 1792 w 1792"/>
                    <a:gd name="T21" fmla="*/ 1280 h 1408"/>
                    <a:gd name="T22" fmla="*/ 1792 w 1792"/>
                    <a:gd name="T23" fmla="*/ 128 h 1408"/>
                    <a:gd name="T24" fmla="*/ 1664 w 1792"/>
                    <a:gd name="T25" fmla="*/ 0 h 1408"/>
                    <a:gd name="T26" fmla="*/ 896 w 1792"/>
                    <a:gd name="T27" fmla="*/ 1344 h 1408"/>
                    <a:gd name="T28" fmla="*/ 832 w 1792"/>
                    <a:gd name="T29" fmla="*/ 1280 h 1408"/>
                    <a:gd name="T30" fmla="*/ 896 w 1792"/>
                    <a:gd name="T31" fmla="*/ 1216 h 1408"/>
                    <a:gd name="T32" fmla="*/ 960 w 1792"/>
                    <a:gd name="T33" fmla="*/ 1280 h 1408"/>
                    <a:gd name="T34" fmla="*/ 896 w 1792"/>
                    <a:gd name="T35" fmla="*/ 1344 h 14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792" h="1408">
                      <a:moveTo>
                        <a:pt x="1664" y="0"/>
                      </a:moveTo>
                      <a:cubicBezTo>
                        <a:pt x="128" y="0"/>
                        <a:pt x="128" y="0"/>
                        <a:pt x="128" y="0"/>
                      </a:cubicBezTo>
                      <a:cubicBezTo>
                        <a:pt x="57" y="0"/>
                        <a:pt x="0" y="57"/>
                        <a:pt x="0" y="128"/>
                      </a:cubicBezTo>
                      <a:cubicBezTo>
                        <a:pt x="128" y="128"/>
                        <a:pt x="128" y="128"/>
                        <a:pt x="128" y="128"/>
                      </a:cubicBezTo>
                      <a:cubicBezTo>
                        <a:pt x="512" y="128"/>
                        <a:pt x="512" y="128"/>
                        <a:pt x="512" y="128"/>
                      </a:cubicBezTo>
                      <a:cubicBezTo>
                        <a:pt x="1664" y="128"/>
                        <a:pt x="1664" y="128"/>
                        <a:pt x="1664" y="128"/>
                      </a:cubicBezTo>
                      <a:cubicBezTo>
                        <a:pt x="1664" y="1152"/>
                        <a:pt x="1664" y="1152"/>
                        <a:pt x="1664" y="1152"/>
                      </a:cubicBezTo>
                      <a:cubicBezTo>
                        <a:pt x="512" y="1152"/>
                        <a:pt x="512" y="1152"/>
                        <a:pt x="512" y="1152"/>
                      </a:cubicBezTo>
                      <a:cubicBezTo>
                        <a:pt x="512" y="1408"/>
                        <a:pt x="512" y="1408"/>
                        <a:pt x="512" y="1408"/>
                      </a:cubicBezTo>
                      <a:cubicBezTo>
                        <a:pt x="1664" y="1408"/>
                        <a:pt x="1664" y="1408"/>
                        <a:pt x="1664" y="1408"/>
                      </a:cubicBezTo>
                      <a:cubicBezTo>
                        <a:pt x="1735" y="1408"/>
                        <a:pt x="1792" y="1351"/>
                        <a:pt x="1792" y="1280"/>
                      </a:cubicBezTo>
                      <a:cubicBezTo>
                        <a:pt x="1792" y="128"/>
                        <a:pt x="1792" y="128"/>
                        <a:pt x="1792" y="128"/>
                      </a:cubicBezTo>
                      <a:cubicBezTo>
                        <a:pt x="1792" y="57"/>
                        <a:pt x="1735" y="0"/>
                        <a:pt x="1664" y="0"/>
                      </a:cubicBezTo>
                      <a:close/>
                      <a:moveTo>
                        <a:pt x="896" y="1344"/>
                      </a:moveTo>
                      <a:cubicBezTo>
                        <a:pt x="861" y="1344"/>
                        <a:pt x="832" y="1315"/>
                        <a:pt x="832" y="1280"/>
                      </a:cubicBezTo>
                      <a:cubicBezTo>
                        <a:pt x="832" y="1245"/>
                        <a:pt x="861" y="1216"/>
                        <a:pt x="896" y="1216"/>
                      </a:cubicBezTo>
                      <a:cubicBezTo>
                        <a:pt x="931" y="1216"/>
                        <a:pt x="960" y="1245"/>
                        <a:pt x="960" y="1280"/>
                      </a:cubicBezTo>
                      <a:cubicBezTo>
                        <a:pt x="960" y="1315"/>
                        <a:pt x="931" y="1344"/>
                        <a:pt x="896" y="13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10455">
                    <a:defRPr/>
                  </a:pPr>
                  <a:endParaRPr lang="zh-CN" altLang="en-US" sz="1200" kern="0" smtClean="0">
                    <a:solidFill>
                      <a:prstClr val="black"/>
                    </a:solidFill>
                    <a:latin typeface="Calibri"/>
                    <a:ea typeface="微软雅黑"/>
                  </a:endParaRPr>
                </a:p>
              </p:txBody>
            </p:sp>
          </p:grpSp>
          <p:grpSp>
            <p:nvGrpSpPr>
              <p:cNvPr id="170" name="组合 169"/>
              <p:cNvGrpSpPr/>
              <p:nvPr/>
            </p:nvGrpSpPr>
            <p:grpSpPr>
              <a:xfrm>
                <a:off x="7477893" y="4599659"/>
                <a:ext cx="241862" cy="174013"/>
                <a:chOff x="6421879" y="4545427"/>
                <a:chExt cx="272735" cy="179717"/>
              </a:xfrm>
              <a:solidFill>
                <a:srgbClr val="00B050"/>
              </a:solidFill>
            </p:grpSpPr>
            <p:sp>
              <p:nvSpPr>
                <p:cNvPr id="171" name="KSO_Shape"/>
                <p:cNvSpPr/>
                <p:nvPr/>
              </p:nvSpPr>
              <p:spPr>
                <a:xfrm>
                  <a:off x="6474026" y="4545427"/>
                  <a:ext cx="220588" cy="179717"/>
                </a:xfrm>
                <a:prstGeom prst="parallelogram">
                  <a:avLst>
                    <a:gd name="adj" fmla="val 85847"/>
                  </a:avLst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>
                  <a:scene3d>
                    <a:camera prst="orthographicFront"/>
                    <a:lightRig rig="threePt" dir="t"/>
                  </a:scene3d>
                  <a:sp3d>
                    <a:contourClr>
                      <a:srgbClr val="FFFFFF"/>
                    </a:contourClr>
                  </a:sp3d>
                </a:bodyPr>
                <a:lstStyle/>
                <a:p>
                  <a:pPr algn="ctr" defTabSz="810455">
                    <a:defRPr/>
                  </a:pPr>
                  <a:endParaRPr lang="zh-CN" altLang="en-US" sz="1000" kern="0">
                    <a:solidFill>
                      <a:prstClr val="black"/>
                    </a:solidFill>
                    <a:latin typeface="Calibri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72" name="KSO_Shape"/>
                <p:cNvSpPr/>
                <p:nvPr/>
              </p:nvSpPr>
              <p:spPr>
                <a:xfrm rot="5400000">
                  <a:off x="6410444" y="4637749"/>
                  <a:ext cx="98830" cy="75960"/>
                </a:xfrm>
                <a:prstGeom prst="parallelogram">
                  <a:avLst>
                    <a:gd name="adj" fmla="val 85847"/>
                  </a:avLst>
                </a:prstGeom>
                <a:grpFill/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>
                  <a:scene3d>
                    <a:camera prst="orthographicFront"/>
                    <a:lightRig rig="threePt" dir="t"/>
                  </a:scene3d>
                  <a:sp3d>
                    <a:contourClr>
                      <a:srgbClr val="FFFFFF"/>
                    </a:contourClr>
                  </a:sp3d>
                </a:bodyPr>
                <a:lstStyle/>
                <a:p>
                  <a:pPr algn="ctr" defTabSz="810455">
                    <a:defRPr/>
                  </a:pPr>
                  <a:endParaRPr lang="zh-CN" altLang="en-US" sz="1000" kern="0">
                    <a:solidFill>
                      <a:prstClr val="black"/>
                    </a:solidFill>
                    <a:latin typeface="Calibri"/>
                    <a:ea typeface="宋体" panose="02010600030101010101" pitchFamily="2" charset="-122"/>
                  </a:endParaRPr>
                </a:p>
              </p:txBody>
            </p:sp>
          </p:grpSp>
        </p:grpSp>
        <p:sp>
          <p:nvSpPr>
            <p:cNvPr id="164" name="右箭头 163"/>
            <p:cNvSpPr/>
            <p:nvPr/>
          </p:nvSpPr>
          <p:spPr bwMode="auto">
            <a:xfrm rot="5400000">
              <a:off x="1693238" y="1448360"/>
              <a:ext cx="168766" cy="335167"/>
            </a:xfrm>
            <a:prstGeom prst="rightArrow">
              <a:avLst/>
            </a:prstGeom>
            <a:solidFill>
              <a:sysClr val="window" lastClr="FFFFFF">
                <a:lumMod val="95000"/>
              </a:sysClr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801688">
                <a:defRPr/>
              </a:pPr>
              <a:endParaRPr lang="zh-CN" altLang="en-US" sz="1050" b="1" kern="0" smtClean="0">
                <a:solidFill>
                  <a:prstClr val="black"/>
                </a:solidFill>
                <a:latin typeface="Trebuchet MS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5" name="右箭头 164"/>
            <p:cNvSpPr/>
            <p:nvPr/>
          </p:nvSpPr>
          <p:spPr bwMode="auto">
            <a:xfrm rot="5400000">
              <a:off x="1684266" y="2267696"/>
              <a:ext cx="186709" cy="335167"/>
            </a:xfrm>
            <a:prstGeom prst="rightArrow">
              <a:avLst/>
            </a:prstGeom>
            <a:solidFill>
              <a:sysClr val="window" lastClr="FFFFFF">
                <a:lumMod val="95000"/>
              </a:sysClr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801688">
                <a:defRPr/>
              </a:pPr>
              <a:endParaRPr lang="zh-CN" altLang="en-US" sz="1050" b="1" kern="0" smtClean="0">
                <a:solidFill>
                  <a:prstClr val="black"/>
                </a:solidFill>
                <a:latin typeface="Trebuchet MS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6" name="Freeform 17"/>
            <p:cNvSpPr>
              <a:spLocks noChangeAspect="1" noEditPoints="1"/>
            </p:cNvSpPr>
            <p:nvPr/>
          </p:nvSpPr>
          <p:spPr bwMode="auto">
            <a:xfrm>
              <a:off x="988754" y="3430300"/>
              <a:ext cx="307608" cy="224233"/>
            </a:xfrm>
            <a:custGeom>
              <a:avLst/>
              <a:gdLst/>
              <a:ahLst/>
              <a:cxnLst>
                <a:cxn ang="0">
                  <a:pos x="67" y="85"/>
                </a:cxn>
                <a:cxn ang="0">
                  <a:pos x="151" y="0"/>
                </a:cxn>
                <a:cxn ang="0">
                  <a:pos x="235" y="85"/>
                </a:cxn>
                <a:cxn ang="0">
                  <a:pos x="151" y="169"/>
                </a:cxn>
                <a:cxn ang="0">
                  <a:pos x="67" y="85"/>
                </a:cxn>
                <a:cxn ang="0">
                  <a:pos x="213" y="394"/>
                </a:cxn>
                <a:cxn ang="0">
                  <a:pos x="151" y="395"/>
                </a:cxn>
                <a:cxn ang="0">
                  <a:pos x="15" y="389"/>
                </a:cxn>
                <a:cxn ang="0">
                  <a:pos x="0" y="327"/>
                </a:cxn>
                <a:cxn ang="0">
                  <a:pos x="151" y="186"/>
                </a:cxn>
                <a:cxn ang="0">
                  <a:pos x="279" y="251"/>
                </a:cxn>
                <a:cxn ang="0">
                  <a:pos x="225" y="284"/>
                </a:cxn>
                <a:cxn ang="0">
                  <a:pos x="213" y="394"/>
                </a:cxn>
                <a:cxn ang="0">
                  <a:pos x="122" y="219"/>
                </a:cxn>
                <a:cxn ang="0">
                  <a:pos x="144" y="240"/>
                </a:cxn>
                <a:cxn ang="0">
                  <a:pos x="158" y="240"/>
                </a:cxn>
                <a:cxn ang="0">
                  <a:pos x="180" y="219"/>
                </a:cxn>
                <a:cxn ang="0">
                  <a:pos x="177" y="212"/>
                </a:cxn>
                <a:cxn ang="0">
                  <a:pos x="125" y="212"/>
                </a:cxn>
                <a:cxn ang="0">
                  <a:pos x="122" y="219"/>
                </a:cxn>
                <a:cxn ang="0">
                  <a:pos x="183" y="332"/>
                </a:cxn>
                <a:cxn ang="0">
                  <a:pos x="155" y="258"/>
                </a:cxn>
                <a:cxn ang="0">
                  <a:pos x="147" y="258"/>
                </a:cxn>
                <a:cxn ang="0">
                  <a:pos x="119" y="332"/>
                </a:cxn>
                <a:cxn ang="0">
                  <a:pos x="122" y="348"/>
                </a:cxn>
                <a:cxn ang="0">
                  <a:pos x="144" y="370"/>
                </a:cxn>
                <a:cxn ang="0">
                  <a:pos x="158" y="370"/>
                </a:cxn>
                <a:cxn ang="0">
                  <a:pos x="180" y="348"/>
                </a:cxn>
                <a:cxn ang="0">
                  <a:pos x="183" y="332"/>
                </a:cxn>
                <a:cxn ang="0">
                  <a:pos x="363" y="401"/>
                </a:cxn>
                <a:cxn ang="0">
                  <a:pos x="300" y="430"/>
                </a:cxn>
                <a:cxn ang="0">
                  <a:pos x="237" y="401"/>
                </a:cxn>
                <a:cxn ang="0">
                  <a:pos x="237" y="294"/>
                </a:cxn>
                <a:cxn ang="0">
                  <a:pos x="300" y="265"/>
                </a:cxn>
                <a:cxn ang="0">
                  <a:pos x="363" y="294"/>
                </a:cxn>
                <a:cxn ang="0">
                  <a:pos x="363" y="401"/>
                </a:cxn>
                <a:cxn ang="0">
                  <a:pos x="359" y="358"/>
                </a:cxn>
                <a:cxn ang="0">
                  <a:pos x="359" y="338"/>
                </a:cxn>
                <a:cxn ang="0">
                  <a:pos x="355" y="333"/>
                </a:cxn>
                <a:cxn ang="0">
                  <a:pos x="315" y="333"/>
                </a:cxn>
                <a:cxn ang="0">
                  <a:pos x="315" y="293"/>
                </a:cxn>
                <a:cxn ang="0">
                  <a:pos x="310" y="288"/>
                </a:cxn>
                <a:cxn ang="0">
                  <a:pos x="290" y="288"/>
                </a:cxn>
                <a:cxn ang="0">
                  <a:pos x="286" y="293"/>
                </a:cxn>
                <a:cxn ang="0">
                  <a:pos x="286" y="333"/>
                </a:cxn>
                <a:cxn ang="0">
                  <a:pos x="246" y="333"/>
                </a:cxn>
                <a:cxn ang="0">
                  <a:pos x="241" y="338"/>
                </a:cxn>
                <a:cxn ang="0">
                  <a:pos x="241" y="338"/>
                </a:cxn>
                <a:cxn ang="0">
                  <a:pos x="241" y="358"/>
                </a:cxn>
                <a:cxn ang="0">
                  <a:pos x="246" y="362"/>
                </a:cxn>
                <a:cxn ang="0">
                  <a:pos x="286" y="362"/>
                </a:cxn>
                <a:cxn ang="0">
                  <a:pos x="286" y="402"/>
                </a:cxn>
                <a:cxn ang="0">
                  <a:pos x="290" y="407"/>
                </a:cxn>
                <a:cxn ang="0">
                  <a:pos x="310" y="407"/>
                </a:cxn>
                <a:cxn ang="0">
                  <a:pos x="315" y="402"/>
                </a:cxn>
                <a:cxn ang="0">
                  <a:pos x="315" y="362"/>
                </a:cxn>
                <a:cxn ang="0">
                  <a:pos x="355" y="362"/>
                </a:cxn>
                <a:cxn ang="0">
                  <a:pos x="359" y="358"/>
                </a:cxn>
              </a:cxnLst>
              <a:rect l="0" t="0" r="r" b="b"/>
              <a:pathLst>
                <a:path w="389" h="430">
                  <a:moveTo>
                    <a:pt x="67" y="85"/>
                  </a:moveTo>
                  <a:cubicBezTo>
                    <a:pt x="67" y="38"/>
                    <a:pt x="105" y="0"/>
                    <a:pt x="151" y="0"/>
                  </a:cubicBezTo>
                  <a:cubicBezTo>
                    <a:pt x="198" y="0"/>
                    <a:pt x="235" y="38"/>
                    <a:pt x="235" y="85"/>
                  </a:cubicBezTo>
                  <a:cubicBezTo>
                    <a:pt x="235" y="131"/>
                    <a:pt x="198" y="169"/>
                    <a:pt x="151" y="169"/>
                  </a:cubicBezTo>
                  <a:cubicBezTo>
                    <a:pt x="105" y="169"/>
                    <a:pt x="67" y="131"/>
                    <a:pt x="67" y="85"/>
                  </a:cubicBezTo>
                  <a:close/>
                  <a:moveTo>
                    <a:pt x="213" y="394"/>
                  </a:moveTo>
                  <a:cubicBezTo>
                    <a:pt x="193" y="395"/>
                    <a:pt x="172" y="395"/>
                    <a:pt x="151" y="395"/>
                  </a:cubicBezTo>
                  <a:cubicBezTo>
                    <a:pt x="104" y="395"/>
                    <a:pt x="59" y="393"/>
                    <a:pt x="15" y="389"/>
                  </a:cubicBezTo>
                  <a:cubicBezTo>
                    <a:pt x="5" y="370"/>
                    <a:pt x="0" y="349"/>
                    <a:pt x="0" y="327"/>
                  </a:cubicBezTo>
                  <a:cubicBezTo>
                    <a:pt x="0" y="249"/>
                    <a:pt x="67" y="186"/>
                    <a:pt x="151" y="186"/>
                  </a:cubicBezTo>
                  <a:cubicBezTo>
                    <a:pt x="205" y="186"/>
                    <a:pt x="252" y="212"/>
                    <a:pt x="279" y="251"/>
                  </a:cubicBezTo>
                  <a:cubicBezTo>
                    <a:pt x="258" y="256"/>
                    <a:pt x="239" y="267"/>
                    <a:pt x="225" y="284"/>
                  </a:cubicBezTo>
                  <a:cubicBezTo>
                    <a:pt x="199" y="315"/>
                    <a:pt x="195" y="359"/>
                    <a:pt x="213" y="394"/>
                  </a:cubicBezTo>
                  <a:close/>
                  <a:moveTo>
                    <a:pt x="122" y="219"/>
                  </a:moveTo>
                  <a:cubicBezTo>
                    <a:pt x="144" y="240"/>
                    <a:pt x="144" y="240"/>
                    <a:pt x="144" y="240"/>
                  </a:cubicBezTo>
                  <a:cubicBezTo>
                    <a:pt x="148" y="244"/>
                    <a:pt x="154" y="244"/>
                    <a:pt x="158" y="240"/>
                  </a:cubicBezTo>
                  <a:cubicBezTo>
                    <a:pt x="180" y="219"/>
                    <a:pt x="180" y="219"/>
                    <a:pt x="180" y="219"/>
                  </a:cubicBezTo>
                  <a:cubicBezTo>
                    <a:pt x="184" y="215"/>
                    <a:pt x="182" y="212"/>
                    <a:pt x="177" y="212"/>
                  </a:cubicBezTo>
                  <a:cubicBezTo>
                    <a:pt x="125" y="212"/>
                    <a:pt x="125" y="212"/>
                    <a:pt x="125" y="212"/>
                  </a:cubicBezTo>
                  <a:cubicBezTo>
                    <a:pt x="120" y="212"/>
                    <a:pt x="118" y="215"/>
                    <a:pt x="122" y="219"/>
                  </a:cubicBezTo>
                  <a:close/>
                  <a:moveTo>
                    <a:pt x="183" y="332"/>
                  </a:moveTo>
                  <a:cubicBezTo>
                    <a:pt x="155" y="258"/>
                    <a:pt x="155" y="258"/>
                    <a:pt x="155" y="258"/>
                  </a:cubicBezTo>
                  <a:cubicBezTo>
                    <a:pt x="153" y="253"/>
                    <a:pt x="149" y="253"/>
                    <a:pt x="147" y="258"/>
                  </a:cubicBezTo>
                  <a:cubicBezTo>
                    <a:pt x="119" y="332"/>
                    <a:pt x="119" y="332"/>
                    <a:pt x="119" y="332"/>
                  </a:cubicBezTo>
                  <a:cubicBezTo>
                    <a:pt x="117" y="337"/>
                    <a:pt x="118" y="344"/>
                    <a:pt x="122" y="348"/>
                  </a:cubicBezTo>
                  <a:cubicBezTo>
                    <a:pt x="144" y="370"/>
                    <a:pt x="144" y="370"/>
                    <a:pt x="144" y="370"/>
                  </a:cubicBezTo>
                  <a:cubicBezTo>
                    <a:pt x="148" y="374"/>
                    <a:pt x="154" y="374"/>
                    <a:pt x="158" y="370"/>
                  </a:cubicBezTo>
                  <a:cubicBezTo>
                    <a:pt x="180" y="348"/>
                    <a:pt x="180" y="348"/>
                    <a:pt x="180" y="348"/>
                  </a:cubicBezTo>
                  <a:cubicBezTo>
                    <a:pt x="184" y="344"/>
                    <a:pt x="185" y="337"/>
                    <a:pt x="183" y="332"/>
                  </a:cubicBezTo>
                  <a:close/>
                  <a:moveTo>
                    <a:pt x="363" y="401"/>
                  </a:moveTo>
                  <a:cubicBezTo>
                    <a:pt x="346" y="420"/>
                    <a:pt x="323" y="430"/>
                    <a:pt x="300" y="430"/>
                  </a:cubicBezTo>
                  <a:cubicBezTo>
                    <a:pt x="277" y="430"/>
                    <a:pt x="254" y="420"/>
                    <a:pt x="237" y="401"/>
                  </a:cubicBezTo>
                  <a:cubicBezTo>
                    <a:pt x="211" y="371"/>
                    <a:pt x="211" y="325"/>
                    <a:pt x="237" y="294"/>
                  </a:cubicBezTo>
                  <a:cubicBezTo>
                    <a:pt x="254" y="275"/>
                    <a:pt x="277" y="265"/>
                    <a:pt x="300" y="265"/>
                  </a:cubicBezTo>
                  <a:cubicBezTo>
                    <a:pt x="323" y="265"/>
                    <a:pt x="346" y="275"/>
                    <a:pt x="363" y="294"/>
                  </a:cubicBezTo>
                  <a:cubicBezTo>
                    <a:pt x="389" y="325"/>
                    <a:pt x="389" y="370"/>
                    <a:pt x="363" y="401"/>
                  </a:cubicBezTo>
                  <a:close/>
                  <a:moveTo>
                    <a:pt x="359" y="358"/>
                  </a:moveTo>
                  <a:cubicBezTo>
                    <a:pt x="359" y="338"/>
                    <a:pt x="359" y="338"/>
                    <a:pt x="359" y="338"/>
                  </a:cubicBezTo>
                  <a:cubicBezTo>
                    <a:pt x="359" y="335"/>
                    <a:pt x="357" y="333"/>
                    <a:pt x="355" y="333"/>
                  </a:cubicBezTo>
                  <a:cubicBezTo>
                    <a:pt x="315" y="333"/>
                    <a:pt x="315" y="333"/>
                    <a:pt x="315" y="333"/>
                  </a:cubicBezTo>
                  <a:cubicBezTo>
                    <a:pt x="315" y="293"/>
                    <a:pt x="315" y="293"/>
                    <a:pt x="315" y="293"/>
                  </a:cubicBezTo>
                  <a:cubicBezTo>
                    <a:pt x="315" y="290"/>
                    <a:pt x="313" y="288"/>
                    <a:pt x="310" y="288"/>
                  </a:cubicBezTo>
                  <a:cubicBezTo>
                    <a:pt x="290" y="288"/>
                    <a:pt x="290" y="288"/>
                    <a:pt x="290" y="288"/>
                  </a:cubicBezTo>
                  <a:cubicBezTo>
                    <a:pt x="288" y="288"/>
                    <a:pt x="286" y="290"/>
                    <a:pt x="286" y="293"/>
                  </a:cubicBezTo>
                  <a:cubicBezTo>
                    <a:pt x="286" y="333"/>
                    <a:pt x="286" y="333"/>
                    <a:pt x="286" y="333"/>
                  </a:cubicBezTo>
                  <a:cubicBezTo>
                    <a:pt x="246" y="333"/>
                    <a:pt x="246" y="333"/>
                    <a:pt x="246" y="333"/>
                  </a:cubicBezTo>
                  <a:cubicBezTo>
                    <a:pt x="243" y="333"/>
                    <a:pt x="241" y="335"/>
                    <a:pt x="241" y="338"/>
                  </a:cubicBezTo>
                  <a:cubicBezTo>
                    <a:pt x="241" y="338"/>
                    <a:pt x="241" y="338"/>
                    <a:pt x="241" y="338"/>
                  </a:cubicBezTo>
                  <a:cubicBezTo>
                    <a:pt x="241" y="358"/>
                    <a:pt x="241" y="358"/>
                    <a:pt x="241" y="358"/>
                  </a:cubicBezTo>
                  <a:cubicBezTo>
                    <a:pt x="241" y="360"/>
                    <a:pt x="243" y="362"/>
                    <a:pt x="246" y="362"/>
                  </a:cubicBezTo>
                  <a:cubicBezTo>
                    <a:pt x="286" y="362"/>
                    <a:pt x="286" y="362"/>
                    <a:pt x="286" y="362"/>
                  </a:cubicBezTo>
                  <a:cubicBezTo>
                    <a:pt x="286" y="402"/>
                    <a:pt x="286" y="402"/>
                    <a:pt x="286" y="402"/>
                  </a:cubicBezTo>
                  <a:cubicBezTo>
                    <a:pt x="286" y="405"/>
                    <a:pt x="288" y="407"/>
                    <a:pt x="290" y="407"/>
                  </a:cubicBezTo>
                  <a:cubicBezTo>
                    <a:pt x="310" y="407"/>
                    <a:pt x="310" y="407"/>
                    <a:pt x="310" y="407"/>
                  </a:cubicBezTo>
                  <a:cubicBezTo>
                    <a:pt x="313" y="407"/>
                    <a:pt x="315" y="405"/>
                    <a:pt x="315" y="402"/>
                  </a:cubicBezTo>
                  <a:cubicBezTo>
                    <a:pt x="315" y="362"/>
                    <a:pt x="315" y="362"/>
                    <a:pt x="315" y="362"/>
                  </a:cubicBezTo>
                  <a:cubicBezTo>
                    <a:pt x="355" y="362"/>
                    <a:pt x="355" y="362"/>
                    <a:pt x="355" y="362"/>
                  </a:cubicBezTo>
                  <a:cubicBezTo>
                    <a:pt x="357" y="362"/>
                    <a:pt x="359" y="360"/>
                    <a:pt x="359" y="358"/>
                  </a:cubicBezTo>
                  <a:close/>
                </a:path>
              </a:pathLst>
            </a:custGeom>
            <a:solidFill>
              <a:srgbClr val="FFC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892" tIns="60946" rIns="121892" bIns="6094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40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78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718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957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196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435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675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913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1624553" fontAlgn="ctr">
                <a:defRPr/>
              </a:pPr>
              <a:endParaRPr lang="en-US" altLang="zh-CN" sz="700" kern="0" dirty="0">
                <a:solidFill>
                  <a:srgbClr val="1D1D1B"/>
                </a:solidFill>
                <a:latin typeface="Arial"/>
                <a:ea typeface="微软雅黑"/>
              </a:endParaRPr>
            </a:p>
          </p:txBody>
        </p:sp>
        <p:sp>
          <p:nvSpPr>
            <p:cNvPr id="167" name="右箭头 166"/>
            <p:cNvSpPr/>
            <p:nvPr/>
          </p:nvSpPr>
          <p:spPr bwMode="auto">
            <a:xfrm rot="5400000">
              <a:off x="1679974" y="3124991"/>
              <a:ext cx="195296" cy="335167"/>
            </a:xfrm>
            <a:prstGeom prst="rightArrow">
              <a:avLst/>
            </a:prstGeom>
            <a:solidFill>
              <a:sysClr val="window" lastClr="FFFFFF">
                <a:lumMod val="95000"/>
              </a:sysClr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801688">
                <a:defRPr/>
              </a:pPr>
              <a:endParaRPr lang="zh-CN" altLang="en-US" sz="1050" b="1" kern="0" smtClean="0">
                <a:solidFill>
                  <a:prstClr val="black"/>
                </a:solidFill>
                <a:latin typeface="Trebuchet MS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8" name="文本框 167"/>
            <p:cNvSpPr txBox="1"/>
            <p:nvPr/>
          </p:nvSpPr>
          <p:spPr>
            <a:xfrm>
              <a:off x="1320344" y="3398089"/>
              <a:ext cx="1075936" cy="630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810455">
                <a:defRPr/>
              </a:pPr>
              <a:r>
                <a:rPr lang="zh-CN" altLang="en-US" sz="1000" kern="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人工介入分析</a:t>
              </a:r>
              <a:endParaRPr lang="en-US" altLang="zh-CN" sz="1000" kern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171450" indent="-171450" defTabSz="810455">
                <a:buFont typeface="Arial" panose="020B0604020202020204" pitchFamily="34" charset="0"/>
                <a:buChar char="•"/>
                <a:defRPr/>
              </a:pPr>
              <a:r>
                <a:rPr lang="zh-CN" altLang="en-US" sz="800" kern="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专家会诊</a:t>
              </a:r>
              <a:endParaRPr lang="en-US" altLang="zh-CN" sz="800" kern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171450" indent="-171450" defTabSz="810455">
                <a:buFont typeface="Arial" panose="020B0604020202020204" pitchFamily="34" charset="0"/>
                <a:buChar char="•"/>
                <a:defRPr/>
              </a:pPr>
              <a:r>
                <a:rPr lang="zh-CN" altLang="en-US" sz="800" kern="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故障识别、诊断</a:t>
              </a:r>
              <a:endParaRPr lang="en-US" altLang="zh-CN" sz="800" kern="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53" name="矩形 152"/>
          <p:cNvSpPr/>
          <p:nvPr/>
        </p:nvSpPr>
        <p:spPr>
          <a:xfrm>
            <a:off x="674878" y="2861877"/>
            <a:ext cx="4500635" cy="2488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50000">
                <a:schemeClr val="accent1">
                  <a:lumMod val="60000"/>
                  <a:lumOff val="40000"/>
                </a:schemeClr>
              </a:gs>
              <a:gs pos="100000">
                <a:srgbClr val="F0F4FA"/>
              </a:gs>
              <a:gs pos="79000">
                <a:schemeClr val="accent1">
                  <a:lumMod val="20000"/>
                  <a:lumOff val="80000"/>
                </a:schemeClr>
              </a:gs>
            </a:gsLst>
            <a:lin ang="1200000" scaled="0"/>
            <a:tileRect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AS-IS</a:t>
            </a:r>
            <a:endParaRPr lang="zh-CN" altLang="en-US" sz="1400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3" name="文本框 68"/>
          <p:cNvSpPr txBox="1"/>
          <p:nvPr/>
        </p:nvSpPr>
        <p:spPr>
          <a:xfrm>
            <a:off x="379022" y="1307101"/>
            <a:ext cx="11574852" cy="1246485"/>
          </a:xfrm>
          <a:prstGeom prst="rect">
            <a:avLst/>
          </a:prstGeom>
          <a:noFill/>
          <a:ln>
            <a:solidFill>
              <a:srgbClr val="FFFFFF">
                <a:lumMod val="75000"/>
              </a:srgbClr>
            </a:solidFill>
          </a:ln>
        </p:spPr>
        <p:txBody>
          <a:bodyPr wrap="square" lIns="91431" tIns="45715" rIns="91431" bIns="45715" rtlCol="0">
            <a:spAutoFit/>
          </a:bodyPr>
          <a:lstStyle/>
          <a:p>
            <a:pPr defTabSz="914309">
              <a:lnSpc>
                <a:spcPct val="150000"/>
              </a:lnSpc>
              <a:defRPr/>
            </a:pPr>
            <a:r>
              <a:rPr lang="zh-CN" altLang="en-US" sz="1400" kern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传统运维的局限性举例：</a:t>
            </a:r>
            <a:endParaRPr lang="en-US" altLang="zh-CN" sz="1400" kern="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21" indent="-285721">
              <a:lnSpc>
                <a:spcPct val="150000"/>
              </a:lnSpc>
              <a:buFont typeface="Wingdings" pitchFamily="2" charset="2"/>
              <a:buChar char="u"/>
            </a:pPr>
            <a:r>
              <a:rPr lang="zh-CN" altLang="en-US" sz="1200" kern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  <a:r>
              <a:rPr lang="en-US" altLang="zh-CN" sz="1200" kern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SLI</a:t>
            </a:r>
            <a:r>
              <a:rPr lang="zh-CN" altLang="en-US" sz="1200" kern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有明确定义，</a:t>
            </a:r>
            <a:r>
              <a:rPr lang="zh-CN" altLang="en-US" sz="1200" kern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等问题</a:t>
            </a:r>
            <a:r>
              <a:rPr lang="zh-CN" altLang="en-US" sz="1200" kern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：传统运维基于</a:t>
            </a:r>
            <a:r>
              <a:rPr lang="en-US" altLang="zh-CN" sz="1200" kern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Top-Down</a:t>
            </a:r>
            <a:r>
              <a:rPr lang="zh-CN" altLang="en-US" sz="1200" kern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方式诊断只能被动“等”问题出现，运维人员总是被动响应。</a:t>
            </a:r>
            <a:endParaRPr lang="en-US" altLang="zh-CN" sz="1200" kern="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285721" indent="-285721">
              <a:lnSpc>
                <a:spcPct val="150000"/>
              </a:lnSpc>
              <a:buFont typeface="Wingdings" pitchFamily="2" charset="2"/>
              <a:buChar char="u"/>
            </a:pPr>
            <a:r>
              <a:rPr lang="zh-CN" altLang="en-US" sz="12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  <a:r>
              <a:rPr lang="en-US" altLang="zh-CN" sz="12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SLI</a:t>
            </a:r>
            <a:r>
              <a:rPr lang="zh-CN" altLang="en-US" sz="12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有明确</a:t>
            </a:r>
            <a:r>
              <a:rPr lang="zh-CN" altLang="en-US" sz="1200" kern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定义，</a:t>
            </a:r>
            <a:r>
              <a:rPr lang="zh-CN" altLang="en-US" sz="1200" kern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难监控</a:t>
            </a:r>
            <a:r>
              <a:rPr lang="zh-CN" altLang="en-US" sz="1200" kern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：如</a:t>
            </a:r>
            <a:r>
              <a:rPr lang="en-US" altLang="zh-CN" sz="1200" kern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DCS</a:t>
            </a:r>
            <a:r>
              <a:rPr lang="zh-CN" altLang="en-US" sz="1200" kern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场景</a:t>
            </a:r>
            <a:r>
              <a:rPr lang="en-US" altLang="zh-CN" sz="1200" kern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 kern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，租户实际体验的</a:t>
            </a:r>
            <a:r>
              <a:rPr lang="en-US" altLang="zh-CN" sz="1200" kern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SLI(</a:t>
            </a:r>
            <a:r>
              <a:rPr lang="en-US" altLang="zh-CN" sz="1200" kern="0" dirty="0" err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redis</a:t>
            </a:r>
            <a:r>
              <a:rPr lang="en-US" altLang="zh-CN" sz="1200" kern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QPS)</a:t>
            </a:r>
            <a:r>
              <a:rPr lang="zh-CN" altLang="en-US" sz="1200" kern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1200" kern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DCS</a:t>
            </a:r>
            <a:r>
              <a:rPr lang="zh-CN" altLang="en-US" sz="1200" kern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拨测结果不一致，难以发现租户层故障。</a:t>
            </a:r>
            <a:endParaRPr lang="en-US" altLang="zh-CN" sz="1200" kern="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285721" indent="-285721">
              <a:lnSpc>
                <a:spcPct val="150000"/>
              </a:lnSpc>
              <a:buFont typeface="Wingdings" pitchFamily="2" charset="2"/>
              <a:buChar char="u"/>
            </a:pPr>
            <a:r>
              <a:rPr lang="zh-CN" altLang="en-US" sz="1200" kern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应用</a:t>
            </a:r>
            <a:r>
              <a:rPr lang="en-US" altLang="zh-CN" sz="1200" kern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SLI</a:t>
            </a:r>
            <a:r>
              <a:rPr lang="zh-CN" altLang="en-US" sz="12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无</a:t>
            </a:r>
            <a:r>
              <a:rPr lang="zh-CN" altLang="en-US" sz="1200" kern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明确定义，</a:t>
            </a:r>
            <a:r>
              <a:rPr lang="zh-CN" altLang="en-US" sz="1200" kern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无监控</a:t>
            </a:r>
            <a:r>
              <a:rPr lang="zh-CN" altLang="en-US" sz="1200" kern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：如</a:t>
            </a:r>
            <a:r>
              <a:rPr lang="en-US" altLang="zh-CN" sz="1200" kern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ECS</a:t>
            </a:r>
            <a:r>
              <a:rPr lang="zh-CN" altLang="en-US" sz="12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场景，资源</a:t>
            </a:r>
            <a:r>
              <a:rPr lang="zh-CN" altLang="en-US" sz="1200" kern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类服务的</a:t>
            </a:r>
            <a:r>
              <a:rPr lang="en-US" altLang="zh-CN" sz="1200" kern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SLI</a:t>
            </a:r>
            <a:r>
              <a:rPr lang="zh-CN" altLang="en-US" sz="1200" kern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受租户行为、应用类型、负载波谷等因素影响，无法明确定义</a:t>
            </a:r>
            <a:r>
              <a:rPr lang="en-US" altLang="zh-CN" sz="1200" kern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SLI</a:t>
            </a:r>
            <a:r>
              <a:rPr lang="zh-CN" altLang="en-US" sz="12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。</a:t>
            </a:r>
            <a:endParaRPr lang="en-US" altLang="zh-CN" sz="1000" kern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655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图形 29">
            <a:extLst>
              <a:ext uri="{FF2B5EF4-FFF2-40B4-BE49-F238E27FC236}">
                <a16:creationId xmlns="" xmlns:a16="http://schemas.microsoft.com/office/drawing/2014/main" id="{C7E33B2B-6B5F-9912-09E5-DF36E6605C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82087" y="260318"/>
            <a:ext cx="847725" cy="42862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="" xmlns:a16="http://schemas.microsoft.com/office/drawing/2014/main" id="{26048BB5-0341-EE61-4DBD-28D13C7002F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812" b="15973"/>
          <a:stretch/>
        </p:blipFill>
        <p:spPr>
          <a:xfrm flipH="1">
            <a:off x="-1293102" y="184729"/>
            <a:ext cx="4673600" cy="1447675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3131161" y="370410"/>
            <a:ext cx="50481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A-Ops</a:t>
            </a:r>
            <a:r>
              <a:rPr lang="zh-CN" altLang="en-US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系统整体的介绍</a:t>
            </a:r>
            <a:endParaRPr lang="zh-CN" altLang="en-US" sz="3200" b="1" dirty="0">
              <a:solidFill>
                <a:schemeClr val="tx1">
                  <a:lumMod val="65000"/>
                  <a:lumOff val="3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65" y="0"/>
            <a:ext cx="1326021" cy="121791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="" xmlns:a16="http://schemas.microsoft.com/office/drawing/2014/main" id="{A58BC817-5794-F3C4-6D96-DEEBDC93C9EB}"/>
              </a:ext>
            </a:extLst>
          </p:cNvPr>
          <p:cNvSpPr txBox="1"/>
          <p:nvPr/>
        </p:nvSpPr>
        <p:spPr>
          <a:xfrm>
            <a:off x="9214173" y="271107"/>
            <a:ext cx="2901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首届中国</a:t>
            </a:r>
            <a:r>
              <a:rPr lang="en-US" altLang="zh-CN" b="1" spc="3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eBPF</a:t>
            </a:r>
            <a:r>
              <a:rPr lang="zh-CN" altLang="en-US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研讨会</a:t>
            </a:r>
          </a:p>
        </p:txBody>
      </p:sp>
      <p:pic>
        <p:nvPicPr>
          <p:cNvPr id="11" name="图形 10">
            <a:extLst>
              <a:ext uri="{FF2B5EF4-FFF2-40B4-BE49-F238E27FC236}">
                <a16:creationId xmlns="" xmlns:a16="http://schemas.microsoft.com/office/drawing/2014/main" id="{A07508F6-A076-DCAA-FA4C-39BF56FCE92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347106" y="271107"/>
            <a:ext cx="759720" cy="75972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="" xmlns:a16="http://schemas.microsoft.com/office/drawing/2014/main" id="{0AC4E69B-B5CB-9157-3EFA-0AE1B8164DC6}"/>
              </a:ext>
            </a:extLst>
          </p:cNvPr>
          <p:cNvSpPr txBox="1"/>
          <p:nvPr/>
        </p:nvSpPr>
        <p:spPr>
          <a:xfrm>
            <a:off x="2386251" y="369200"/>
            <a:ext cx="6814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03</a:t>
            </a:r>
            <a:endParaRPr lang="zh-CN" altLang="en-US" sz="2800" dirty="0" err="1">
              <a:solidFill>
                <a:schemeClr val="bg1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pic>
        <p:nvPicPr>
          <p:cNvPr id="21" name="图形 20">
            <a:extLst>
              <a:ext uri="{FF2B5EF4-FFF2-40B4-BE49-F238E27FC236}">
                <a16:creationId xmlns="" xmlns:a16="http://schemas.microsoft.com/office/drawing/2014/main" id="{B3B51AB7-926B-842E-B560-E8A502542D4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634662" y="5114541"/>
            <a:ext cx="1409700" cy="1162050"/>
          </a:xfrm>
          <a:prstGeom prst="rect">
            <a:avLst/>
          </a:prstGeom>
        </p:spPr>
      </p:pic>
      <p:pic>
        <p:nvPicPr>
          <p:cNvPr id="24" name="图形 23">
            <a:extLst>
              <a:ext uri="{FF2B5EF4-FFF2-40B4-BE49-F238E27FC236}">
                <a16:creationId xmlns="" xmlns:a16="http://schemas.microsoft.com/office/drawing/2014/main" id="{5871E77B-5B6F-F7F0-3EE8-9F280440B10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=""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474076" y="5743575"/>
            <a:ext cx="3590924" cy="1104900"/>
          </a:xfrm>
          <a:prstGeom prst="rect">
            <a:avLst/>
          </a:prstGeom>
        </p:spPr>
      </p:pic>
      <p:pic>
        <p:nvPicPr>
          <p:cNvPr id="26" name="图形 25">
            <a:extLst>
              <a:ext uri="{FF2B5EF4-FFF2-40B4-BE49-F238E27FC236}">
                <a16:creationId xmlns="" xmlns:a16="http://schemas.microsoft.com/office/drawing/2014/main" id="{3BA64422-726B-5792-20BE-32CB351156B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=""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163178" y="667896"/>
            <a:ext cx="2901822" cy="304800"/>
          </a:xfrm>
          <a:prstGeom prst="rect">
            <a:avLst/>
          </a:prstGeom>
        </p:spPr>
      </p:pic>
      <p:pic>
        <p:nvPicPr>
          <p:cNvPr id="28" name="图形 27">
            <a:extLst>
              <a:ext uri="{FF2B5EF4-FFF2-40B4-BE49-F238E27FC236}">
                <a16:creationId xmlns="" xmlns:a16="http://schemas.microsoft.com/office/drawing/2014/main" id="{54413E28-7A78-C4F8-D837-5800573DDB9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=""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1863387" y="153162"/>
            <a:ext cx="180975" cy="180975"/>
          </a:xfrm>
          <a:prstGeom prst="rect">
            <a:avLst/>
          </a:prstGeom>
        </p:spPr>
      </p:pic>
      <p:pic>
        <p:nvPicPr>
          <p:cNvPr id="38" name="图形 37">
            <a:extLst>
              <a:ext uri="{FF2B5EF4-FFF2-40B4-BE49-F238E27FC236}">
                <a16:creationId xmlns="" xmlns:a16="http://schemas.microsoft.com/office/drawing/2014/main" id="{818D92AB-DC58-3D33-FB6B-062B707838A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=""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-19927" y="5734050"/>
            <a:ext cx="6800850" cy="1123950"/>
          </a:xfrm>
          <a:prstGeom prst="rect">
            <a:avLst/>
          </a:prstGeom>
        </p:spPr>
      </p:pic>
      <p:pic>
        <p:nvPicPr>
          <p:cNvPr id="126" name="图片 125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783152" y="1688296"/>
            <a:ext cx="4902082" cy="4304046"/>
          </a:xfrm>
          <a:prstGeom prst="rect">
            <a:avLst/>
          </a:prstGeom>
        </p:spPr>
      </p:pic>
      <p:sp>
        <p:nvSpPr>
          <p:cNvPr id="127" name="文本框 126"/>
          <p:cNvSpPr txBox="1"/>
          <p:nvPr/>
        </p:nvSpPr>
        <p:spPr>
          <a:xfrm>
            <a:off x="8168837" y="1374113"/>
            <a:ext cx="20737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 smtClean="0">
                <a:solidFill>
                  <a:srgbClr val="44546A"/>
                </a:solidFill>
                <a:latin typeface="Calibri" panose="020F0502020204030204"/>
                <a:ea typeface="宋体" panose="02010600030101010101" pitchFamily="2" charset="-122"/>
              </a:rPr>
              <a:t>智能运维平台（</a:t>
            </a:r>
            <a:r>
              <a:rPr lang="en-US" altLang="zh-CN" sz="1400" b="1" dirty="0" smtClean="0">
                <a:solidFill>
                  <a:srgbClr val="44546A"/>
                </a:solidFill>
                <a:latin typeface="Calibri" panose="020F0502020204030204"/>
                <a:ea typeface="宋体" panose="02010600030101010101" pitchFamily="2" charset="-122"/>
              </a:rPr>
              <a:t>A-Ops</a:t>
            </a:r>
            <a:r>
              <a:rPr lang="zh-CN" altLang="en-US" sz="1400" b="1" dirty="0" smtClean="0">
                <a:solidFill>
                  <a:srgbClr val="44546A"/>
                </a:solidFill>
                <a:latin typeface="Calibri" panose="020F0502020204030204"/>
                <a:ea typeface="宋体" panose="02010600030101010101" pitchFamily="2" charset="-122"/>
              </a:rPr>
              <a:t>）</a:t>
            </a:r>
            <a:endParaRPr lang="zh-CN" altLang="en-US" sz="1400" b="1" dirty="0">
              <a:solidFill>
                <a:srgbClr val="44546A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71" name="矩形 170"/>
          <p:cNvSpPr/>
          <p:nvPr/>
        </p:nvSpPr>
        <p:spPr bwMode="auto">
          <a:xfrm>
            <a:off x="586343" y="1525228"/>
            <a:ext cx="5774829" cy="566436"/>
          </a:xfrm>
          <a:prstGeom prst="rect">
            <a:avLst/>
          </a:prstGeom>
          <a:solidFill>
            <a:srgbClr val="FFFFFF">
              <a:lumMod val="95000"/>
            </a:srgbClr>
          </a:solidFill>
          <a:ln>
            <a:solidFill>
              <a:sysClr val="window" lastClr="FFFFFF">
                <a:lumMod val="85000"/>
              </a:sysClr>
            </a:solidFill>
          </a:ln>
          <a:effectLst/>
          <a:extLst/>
        </p:spPr>
        <p:txBody>
          <a:bodyPr vert="horz" wrap="square" lIns="91416" tIns="45708" rIns="91416" bIns="45708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9900"/>
              </a:buClr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应用运维</a:t>
            </a:r>
          </a:p>
        </p:txBody>
      </p:sp>
      <p:sp>
        <p:nvSpPr>
          <p:cNvPr id="172" name="矩形 171"/>
          <p:cNvSpPr/>
          <p:nvPr/>
        </p:nvSpPr>
        <p:spPr>
          <a:xfrm>
            <a:off x="799130" y="2419998"/>
            <a:ext cx="768294" cy="1135967"/>
          </a:xfrm>
          <a:prstGeom prst="rect">
            <a:avLst/>
          </a:prstGeom>
          <a:solidFill>
            <a:srgbClr val="666666">
              <a:lumMod val="20000"/>
              <a:lumOff val="80000"/>
            </a:srgbClr>
          </a:solidFill>
          <a:ln>
            <a:solidFill>
              <a:srgbClr val="1D1D1A"/>
            </a:solidFill>
          </a:ln>
          <a:effectLst/>
        </p:spPr>
        <p:txBody>
          <a:bodyPr vert="horz" wrap="square" lIns="91416" tIns="45708" rIns="91416" bIns="45708" numCol="1" rtlCol="0" anchor="ctr" anchorCtr="0" compatLnSpc="1">
            <a:prstTxWarp prst="textNoShape">
              <a:avLst/>
            </a:prstTxWarp>
          </a:bodyPr>
          <a:lstStyle/>
          <a:p>
            <a:pPr algn="ctr">
              <a:buClr>
                <a:srgbClr val="CC9900"/>
              </a:buClr>
              <a:defRPr/>
            </a:pPr>
            <a:endParaRPr lang="zh-CN" altLang="en-US" sz="800" ker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3" name="梯形 172"/>
          <p:cNvSpPr/>
          <p:nvPr/>
        </p:nvSpPr>
        <p:spPr>
          <a:xfrm flipV="1">
            <a:off x="586343" y="2135331"/>
            <a:ext cx="5774829" cy="213901"/>
          </a:xfrm>
          <a:prstGeom prst="trapezoid">
            <a:avLst>
              <a:gd name="adj" fmla="val 252668"/>
            </a:avLst>
          </a:prstGeom>
          <a:solidFill>
            <a:srgbClr val="666666">
              <a:lumMod val="20000"/>
              <a:lumOff val="8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zh-CN" altLang="en-US" kern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4" name="矩形 173"/>
          <p:cNvSpPr/>
          <p:nvPr/>
        </p:nvSpPr>
        <p:spPr bwMode="auto">
          <a:xfrm>
            <a:off x="5408454" y="3822523"/>
            <a:ext cx="867847" cy="316910"/>
          </a:xfrm>
          <a:prstGeom prst="rect">
            <a:avLst/>
          </a:prstGeom>
          <a:solidFill>
            <a:srgbClr val="666666">
              <a:lumMod val="20000"/>
              <a:lumOff val="80000"/>
            </a:srgbClr>
          </a:solidFill>
          <a:ln>
            <a:solidFill>
              <a:sysClr val="windowText" lastClr="000000"/>
            </a:solidFill>
            <a:prstDash val="dash"/>
          </a:ln>
          <a:effectLst/>
          <a:extLst/>
        </p:spPr>
        <p:txBody>
          <a:bodyPr vert="horz" wrap="square" lIns="91416" tIns="45708" rIns="91416" bIns="45708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9900"/>
              </a:buClr>
              <a:buSzTx/>
              <a:buFontTx/>
              <a:buNone/>
              <a:tabLst/>
              <a:defRPr/>
            </a:pPr>
            <a:r>
              <a:rPr kumimoji="0" lang="zh-CN" alt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智能运维</a:t>
            </a:r>
            <a:r>
              <a:rPr kumimoji="0" lang="en-US" altLang="zh-CN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HUB</a:t>
            </a:r>
            <a:endParaRPr kumimoji="0" lang="zh-CN" altLang="en-US" sz="9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75" name="组合 174"/>
          <p:cNvGrpSpPr/>
          <p:nvPr/>
        </p:nvGrpSpPr>
        <p:grpSpPr>
          <a:xfrm>
            <a:off x="655697" y="3592536"/>
            <a:ext cx="1021831" cy="551678"/>
            <a:chOff x="7131432" y="4947651"/>
            <a:chExt cx="1216152" cy="1216152"/>
          </a:xfrm>
          <a:solidFill>
            <a:srgbClr val="666666">
              <a:lumMod val="20000"/>
              <a:lumOff val="80000"/>
            </a:srgbClr>
          </a:solidFill>
        </p:grpSpPr>
        <p:sp>
          <p:nvSpPr>
            <p:cNvPr id="176" name="立方体 175"/>
            <p:cNvSpPr/>
            <p:nvPr/>
          </p:nvSpPr>
          <p:spPr>
            <a:xfrm>
              <a:off x="7131432" y="4947651"/>
              <a:ext cx="1216152" cy="1216152"/>
            </a:xfrm>
            <a:prstGeom prst="cube">
              <a:avLst>
                <a:gd name="adj" fmla="val 20823"/>
              </a:avLst>
            </a:prstGeom>
            <a:grpFill/>
            <a:ln>
              <a:solidFill>
                <a:srgbClr val="1D1D1A"/>
              </a:solidFill>
            </a:ln>
            <a:effectLst/>
          </p:spPr>
          <p:txBody>
            <a:bodyPr vert="horz" wrap="square" lIns="91416" tIns="45708" rIns="91416" bIns="45708" numCol="1" rtlCol="0" anchor="t" anchorCtr="0" compatLnSpc="1">
              <a:prstTxWarp prst="textNoShape">
                <a:avLst/>
              </a:prstTxWarp>
            </a:bodyPr>
            <a:lstStyle/>
            <a:p>
              <a:pPr algn="ctr">
                <a:buClr>
                  <a:srgbClr val="CC9900"/>
                </a:buClr>
                <a:defRPr/>
              </a:pPr>
              <a:endParaRPr lang="zh-CN" altLang="en-US" sz="900" ker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7" name="矩形 176"/>
            <p:cNvSpPr/>
            <p:nvPr/>
          </p:nvSpPr>
          <p:spPr>
            <a:xfrm>
              <a:off x="7392675" y="5040570"/>
              <a:ext cx="691262" cy="90380"/>
            </a:xfrm>
            <a:prstGeom prst="rect">
              <a:avLst/>
            </a:prstGeom>
            <a:grpFill/>
            <a:ln>
              <a:solidFill>
                <a:srgbClr val="1D1D1A"/>
              </a:solidFill>
            </a:ln>
            <a:effectLst/>
          </p:spPr>
          <p:txBody>
            <a:bodyPr vert="horz" wrap="square" lIns="91416" tIns="45708" rIns="91416" bIns="45708" numCol="1" rtlCol="0" anchor="t" anchorCtr="0" compatLnSpc="1">
              <a:prstTxWarp prst="textNoShape">
                <a:avLst/>
              </a:prstTxWarp>
            </a:bodyPr>
            <a:lstStyle/>
            <a:p>
              <a:pPr algn="ctr">
                <a:buClr>
                  <a:srgbClr val="CC9900"/>
                </a:buClr>
                <a:defRPr/>
              </a:pPr>
              <a:endParaRPr lang="zh-CN" altLang="en-US" sz="900" ker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78" name="矩形 177"/>
          <p:cNvSpPr/>
          <p:nvPr/>
        </p:nvSpPr>
        <p:spPr bwMode="auto">
          <a:xfrm>
            <a:off x="879745" y="3211842"/>
            <a:ext cx="591372" cy="271958"/>
          </a:xfrm>
          <a:prstGeom prst="rect">
            <a:avLst/>
          </a:prstGeom>
          <a:noFill/>
          <a:ln>
            <a:solidFill>
              <a:srgbClr val="FFFFFF"/>
            </a:solidFill>
          </a:ln>
          <a:effectLst/>
          <a:extLst/>
        </p:spPr>
        <p:txBody>
          <a:bodyPr vert="horz" wrap="square" lIns="91416" tIns="45708" rIns="91416" bIns="45708" numCol="1" rtlCol="0" anchor="ctr" anchorCtr="0" compatLnSpc="1">
            <a:prstTxWarp prst="textNoShape">
              <a:avLst/>
            </a:prstTxWarp>
          </a:bodyPr>
          <a:lstStyle/>
          <a:p>
            <a:pPr algn="ctr">
              <a:buClr>
                <a:srgbClr val="CC9900"/>
              </a:buClr>
              <a:defRPr/>
            </a:pPr>
            <a:r>
              <a:rPr lang="zh-CN" altLang="en-US" sz="800" kern="0" dirty="0">
                <a:solidFill>
                  <a:srgbClr val="1D1D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硬件故障预测 </a:t>
            </a:r>
          </a:p>
        </p:txBody>
      </p:sp>
      <p:sp>
        <p:nvSpPr>
          <p:cNvPr id="179" name="矩形 178"/>
          <p:cNvSpPr/>
          <p:nvPr/>
        </p:nvSpPr>
        <p:spPr bwMode="auto">
          <a:xfrm>
            <a:off x="887592" y="2845956"/>
            <a:ext cx="591372" cy="271958"/>
          </a:xfrm>
          <a:prstGeom prst="rect">
            <a:avLst/>
          </a:prstGeom>
          <a:noFill/>
          <a:ln>
            <a:solidFill>
              <a:srgbClr val="FFFFFF"/>
            </a:solidFill>
          </a:ln>
          <a:effectLst/>
          <a:extLst/>
        </p:spPr>
        <p:txBody>
          <a:bodyPr vert="horz" wrap="square" lIns="91416" tIns="45708" rIns="91416" bIns="45708" numCol="1" rtlCol="0" anchor="ctr" anchorCtr="0" compatLnSpc="1">
            <a:prstTxWarp prst="textNoShape">
              <a:avLst/>
            </a:prstTxWarp>
          </a:bodyPr>
          <a:lstStyle/>
          <a:p>
            <a:pPr algn="ctr">
              <a:buClr>
                <a:srgbClr val="CC9900"/>
              </a:buClr>
              <a:defRPr/>
            </a:pPr>
            <a:r>
              <a:rPr lang="zh-CN" altLang="en-US" sz="800" kern="0" dirty="0">
                <a:solidFill>
                  <a:srgbClr val="1D1D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系统配置溯源</a:t>
            </a:r>
          </a:p>
        </p:txBody>
      </p:sp>
      <p:sp>
        <p:nvSpPr>
          <p:cNvPr id="180" name="矩形 179"/>
          <p:cNvSpPr/>
          <p:nvPr/>
        </p:nvSpPr>
        <p:spPr bwMode="auto">
          <a:xfrm>
            <a:off x="879745" y="2480071"/>
            <a:ext cx="591372" cy="271958"/>
          </a:xfrm>
          <a:prstGeom prst="rect">
            <a:avLst/>
          </a:prstGeom>
          <a:noFill/>
          <a:ln>
            <a:solidFill>
              <a:srgbClr val="FFFFFF"/>
            </a:solidFill>
          </a:ln>
          <a:effectLst/>
          <a:extLst/>
        </p:spPr>
        <p:txBody>
          <a:bodyPr vert="horz" wrap="square" lIns="91416" tIns="45708" rIns="91416" bIns="45708" numCol="1" rtlCol="0" anchor="ctr" anchorCtr="0" compatLnSpc="1">
            <a:prstTxWarp prst="textNoShape">
              <a:avLst/>
            </a:prstTxWarp>
          </a:bodyPr>
          <a:lstStyle/>
          <a:p>
            <a:pPr algn="ctr">
              <a:buClr>
                <a:srgbClr val="CC9900"/>
              </a:buClr>
              <a:defRPr/>
            </a:pPr>
            <a:r>
              <a:rPr lang="zh-CN" altLang="en-US" sz="800" kern="0" dirty="0">
                <a:solidFill>
                  <a:srgbClr val="1D1D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系统漏洞巡检</a:t>
            </a:r>
          </a:p>
        </p:txBody>
      </p:sp>
      <p:sp>
        <p:nvSpPr>
          <p:cNvPr id="181" name="矩形 180"/>
          <p:cNvSpPr/>
          <p:nvPr/>
        </p:nvSpPr>
        <p:spPr bwMode="auto">
          <a:xfrm>
            <a:off x="709892" y="3754104"/>
            <a:ext cx="769071" cy="316910"/>
          </a:xfrm>
          <a:prstGeom prst="rect">
            <a:avLst/>
          </a:prstGeom>
          <a:solidFill>
            <a:srgbClr val="666666">
              <a:lumMod val="20000"/>
              <a:lumOff val="80000"/>
            </a:srgbClr>
          </a:solidFill>
          <a:ln>
            <a:solidFill>
              <a:sysClr val="windowText" lastClr="000000"/>
            </a:solidFill>
            <a:prstDash val="dash"/>
          </a:ln>
          <a:effectLst/>
          <a:extLst/>
        </p:spPr>
        <p:txBody>
          <a:bodyPr vert="horz" wrap="square" lIns="91416" tIns="45708" rIns="91416" bIns="45708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9900"/>
              </a:buClr>
              <a:buSzTx/>
              <a:buFontTx/>
              <a:buNone/>
              <a:tabLst/>
              <a:defRPr/>
            </a:pPr>
            <a:r>
              <a:rPr kumimoji="0" lang="zh-CN" alt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基础设施监控</a:t>
            </a:r>
          </a:p>
        </p:txBody>
      </p:sp>
      <p:sp>
        <p:nvSpPr>
          <p:cNvPr id="182" name="矩形 181"/>
          <p:cNvSpPr/>
          <p:nvPr/>
        </p:nvSpPr>
        <p:spPr>
          <a:xfrm>
            <a:off x="1961051" y="2417462"/>
            <a:ext cx="768294" cy="1135967"/>
          </a:xfrm>
          <a:prstGeom prst="rect">
            <a:avLst/>
          </a:prstGeom>
          <a:solidFill>
            <a:srgbClr val="666666">
              <a:lumMod val="20000"/>
              <a:lumOff val="80000"/>
            </a:srgbClr>
          </a:solidFill>
          <a:ln>
            <a:solidFill>
              <a:srgbClr val="1D1D1A"/>
            </a:solidFill>
          </a:ln>
          <a:effectLst/>
        </p:spPr>
        <p:txBody>
          <a:bodyPr vert="horz" wrap="square" lIns="91416" tIns="45708" rIns="91416" bIns="45708" numCol="1" rtlCol="0" anchor="ctr" anchorCtr="0" compatLnSpc="1">
            <a:prstTxWarp prst="textNoShape">
              <a:avLst/>
            </a:prstTxWarp>
          </a:bodyPr>
          <a:lstStyle/>
          <a:p>
            <a:pPr algn="ctr">
              <a:buClr>
                <a:srgbClr val="CC9900"/>
              </a:buClr>
              <a:defRPr/>
            </a:pPr>
            <a:endParaRPr lang="zh-CN" altLang="en-US" sz="800" ker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83" name="组合 182"/>
          <p:cNvGrpSpPr/>
          <p:nvPr/>
        </p:nvGrpSpPr>
        <p:grpSpPr>
          <a:xfrm>
            <a:off x="1817618" y="3589999"/>
            <a:ext cx="1021831" cy="551678"/>
            <a:chOff x="7131432" y="4947651"/>
            <a:chExt cx="1216152" cy="1216152"/>
          </a:xfrm>
          <a:solidFill>
            <a:srgbClr val="666666">
              <a:lumMod val="20000"/>
              <a:lumOff val="80000"/>
            </a:srgbClr>
          </a:solidFill>
        </p:grpSpPr>
        <p:sp>
          <p:nvSpPr>
            <p:cNvPr id="184" name="立方体 183"/>
            <p:cNvSpPr/>
            <p:nvPr/>
          </p:nvSpPr>
          <p:spPr>
            <a:xfrm>
              <a:off x="7131432" y="4947651"/>
              <a:ext cx="1216152" cy="1216152"/>
            </a:xfrm>
            <a:prstGeom prst="cube">
              <a:avLst>
                <a:gd name="adj" fmla="val 20823"/>
              </a:avLst>
            </a:prstGeom>
            <a:grpFill/>
            <a:ln>
              <a:solidFill>
                <a:srgbClr val="1D1D1A"/>
              </a:solidFill>
            </a:ln>
            <a:effectLst/>
          </p:spPr>
          <p:txBody>
            <a:bodyPr vert="horz" wrap="square" lIns="91416" tIns="45708" rIns="91416" bIns="45708" numCol="1" rtlCol="0" anchor="t" anchorCtr="0" compatLnSpc="1">
              <a:prstTxWarp prst="textNoShape">
                <a:avLst/>
              </a:prstTxWarp>
            </a:bodyPr>
            <a:lstStyle/>
            <a:p>
              <a:pPr algn="ctr">
                <a:buClr>
                  <a:srgbClr val="CC9900"/>
                </a:buClr>
                <a:defRPr/>
              </a:pPr>
              <a:endParaRPr lang="zh-CN" altLang="en-US" sz="900" ker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5" name="矩形 184"/>
            <p:cNvSpPr/>
            <p:nvPr/>
          </p:nvSpPr>
          <p:spPr>
            <a:xfrm>
              <a:off x="7392675" y="5040570"/>
              <a:ext cx="691262" cy="90380"/>
            </a:xfrm>
            <a:prstGeom prst="rect">
              <a:avLst/>
            </a:prstGeom>
            <a:grpFill/>
            <a:ln>
              <a:solidFill>
                <a:srgbClr val="1D1D1A"/>
              </a:solidFill>
            </a:ln>
            <a:effectLst/>
          </p:spPr>
          <p:txBody>
            <a:bodyPr vert="horz" wrap="square" lIns="91416" tIns="45708" rIns="91416" bIns="45708" numCol="1" rtlCol="0" anchor="t" anchorCtr="0" compatLnSpc="1">
              <a:prstTxWarp prst="textNoShape">
                <a:avLst/>
              </a:prstTxWarp>
            </a:bodyPr>
            <a:lstStyle/>
            <a:p>
              <a:pPr algn="ctr">
                <a:buClr>
                  <a:srgbClr val="CC9900"/>
                </a:buClr>
                <a:defRPr/>
              </a:pPr>
              <a:endParaRPr lang="zh-CN" altLang="en-US" sz="900" ker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86" name="矩形 185"/>
          <p:cNvSpPr/>
          <p:nvPr/>
        </p:nvSpPr>
        <p:spPr bwMode="auto">
          <a:xfrm>
            <a:off x="2041666" y="3209305"/>
            <a:ext cx="591372" cy="271958"/>
          </a:xfrm>
          <a:prstGeom prst="rect">
            <a:avLst/>
          </a:prstGeom>
          <a:noFill/>
          <a:ln>
            <a:solidFill>
              <a:srgbClr val="FFFFFF"/>
            </a:solidFill>
          </a:ln>
          <a:effectLst/>
          <a:extLst/>
        </p:spPr>
        <p:txBody>
          <a:bodyPr vert="horz" wrap="square" lIns="91416" tIns="45708" rIns="91416" bIns="45708" numCol="1" rtlCol="0" anchor="ctr" anchorCtr="0" compatLnSpc="1">
            <a:prstTxWarp prst="textNoShape">
              <a:avLst/>
            </a:prstTxWarp>
          </a:bodyPr>
          <a:lstStyle/>
          <a:p>
            <a:pPr algn="ctr">
              <a:buClr>
                <a:srgbClr val="CC9900"/>
              </a:buClr>
              <a:defRPr/>
            </a:pPr>
            <a:r>
              <a:rPr lang="zh-CN" altLang="en-US" sz="800" kern="0" dirty="0">
                <a:solidFill>
                  <a:srgbClr val="1D1D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系统参数修复</a:t>
            </a:r>
          </a:p>
        </p:txBody>
      </p:sp>
      <p:sp>
        <p:nvSpPr>
          <p:cNvPr id="187" name="矩形 186"/>
          <p:cNvSpPr/>
          <p:nvPr/>
        </p:nvSpPr>
        <p:spPr bwMode="auto">
          <a:xfrm>
            <a:off x="2049513" y="2843420"/>
            <a:ext cx="591372" cy="271958"/>
          </a:xfrm>
          <a:prstGeom prst="rect">
            <a:avLst/>
          </a:prstGeom>
          <a:noFill/>
          <a:ln>
            <a:solidFill>
              <a:srgbClr val="FFFFFF"/>
            </a:solidFill>
          </a:ln>
          <a:effectLst/>
          <a:extLst/>
        </p:spPr>
        <p:txBody>
          <a:bodyPr vert="horz" wrap="square" lIns="91416" tIns="45708" rIns="91416" bIns="45708" numCol="1" rtlCol="0" anchor="ctr" anchorCtr="0" compatLnSpc="1">
            <a:prstTxWarp prst="textNoShape">
              <a:avLst/>
            </a:prstTxWarp>
          </a:bodyPr>
          <a:lstStyle/>
          <a:p>
            <a:pPr algn="ctr">
              <a:buClr>
                <a:srgbClr val="CC9900"/>
              </a:buClr>
              <a:defRPr/>
            </a:pPr>
            <a:r>
              <a:rPr lang="zh-CN" altLang="en-US" sz="80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应用性能诊断</a:t>
            </a:r>
          </a:p>
        </p:txBody>
      </p:sp>
      <p:sp>
        <p:nvSpPr>
          <p:cNvPr id="188" name="矩形 187"/>
          <p:cNvSpPr/>
          <p:nvPr/>
        </p:nvSpPr>
        <p:spPr bwMode="auto">
          <a:xfrm>
            <a:off x="2041666" y="2477534"/>
            <a:ext cx="591372" cy="271958"/>
          </a:xfrm>
          <a:prstGeom prst="rect">
            <a:avLst/>
          </a:prstGeom>
          <a:noFill/>
          <a:ln>
            <a:solidFill>
              <a:srgbClr val="FFFFFF"/>
            </a:solidFill>
          </a:ln>
          <a:effectLst/>
          <a:extLst/>
        </p:spPr>
        <p:txBody>
          <a:bodyPr vert="horz" wrap="square" lIns="91416" tIns="45708" rIns="91416" bIns="45708" numCol="1" rtlCol="0" anchor="ctr" anchorCtr="0" compatLnSpc="1">
            <a:prstTxWarp prst="textNoShape">
              <a:avLst/>
            </a:prstTxWarp>
          </a:bodyPr>
          <a:lstStyle/>
          <a:p>
            <a:pPr algn="ctr">
              <a:buClr>
                <a:srgbClr val="CC9900"/>
              </a:buClr>
              <a:defRPr/>
            </a:pPr>
            <a:r>
              <a:rPr lang="zh-CN" altLang="en-US" sz="800" ker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系统性能瓶颈诊断</a:t>
            </a:r>
            <a:endParaRPr lang="zh-CN" altLang="en-US" sz="800" kern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9" name="矩形 188"/>
          <p:cNvSpPr/>
          <p:nvPr/>
        </p:nvSpPr>
        <p:spPr bwMode="auto">
          <a:xfrm>
            <a:off x="1871814" y="3751568"/>
            <a:ext cx="769071" cy="316910"/>
          </a:xfrm>
          <a:prstGeom prst="rect">
            <a:avLst/>
          </a:prstGeom>
          <a:solidFill>
            <a:srgbClr val="666666">
              <a:lumMod val="20000"/>
              <a:lumOff val="80000"/>
            </a:srgbClr>
          </a:solidFill>
          <a:ln>
            <a:solidFill>
              <a:sysClr val="windowText" lastClr="000000"/>
            </a:solidFill>
            <a:prstDash val="dash"/>
          </a:ln>
          <a:effectLst/>
          <a:extLst/>
        </p:spPr>
        <p:txBody>
          <a:bodyPr vert="horz" wrap="square" lIns="91416" tIns="45708" rIns="91416" bIns="45708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9900"/>
              </a:buClr>
              <a:buSzTx/>
              <a:buFontTx/>
              <a:buNone/>
              <a:tabLst/>
              <a:defRPr/>
            </a:pPr>
            <a:r>
              <a:rPr kumimoji="0" lang="zh-CN" alt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应用性能监控</a:t>
            </a:r>
          </a:p>
        </p:txBody>
      </p:sp>
      <p:sp>
        <p:nvSpPr>
          <p:cNvPr id="190" name="矩形 189"/>
          <p:cNvSpPr/>
          <p:nvPr/>
        </p:nvSpPr>
        <p:spPr>
          <a:xfrm>
            <a:off x="3154822" y="2419571"/>
            <a:ext cx="768294" cy="1135967"/>
          </a:xfrm>
          <a:prstGeom prst="rect">
            <a:avLst/>
          </a:prstGeom>
          <a:solidFill>
            <a:srgbClr val="666666">
              <a:lumMod val="20000"/>
              <a:lumOff val="80000"/>
            </a:srgbClr>
          </a:solidFill>
          <a:ln>
            <a:solidFill>
              <a:srgbClr val="1D1D1A"/>
            </a:solidFill>
          </a:ln>
          <a:effectLst/>
        </p:spPr>
        <p:txBody>
          <a:bodyPr vert="horz" wrap="square" lIns="91416" tIns="45708" rIns="91416" bIns="45708" numCol="1" rtlCol="0" anchor="ctr" anchorCtr="0" compatLnSpc="1">
            <a:prstTxWarp prst="textNoShape">
              <a:avLst/>
            </a:prstTxWarp>
          </a:bodyPr>
          <a:lstStyle/>
          <a:p>
            <a:pPr algn="ctr">
              <a:buClr>
                <a:srgbClr val="CC9900"/>
              </a:buClr>
              <a:defRPr/>
            </a:pPr>
            <a:endParaRPr lang="zh-CN" altLang="en-US" sz="800" ker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91" name="组合 190"/>
          <p:cNvGrpSpPr/>
          <p:nvPr/>
        </p:nvGrpSpPr>
        <p:grpSpPr>
          <a:xfrm>
            <a:off x="3011388" y="3592108"/>
            <a:ext cx="1021831" cy="551678"/>
            <a:chOff x="7131432" y="4947651"/>
            <a:chExt cx="1216152" cy="1216152"/>
          </a:xfrm>
          <a:solidFill>
            <a:srgbClr val="666666">
              <a:lumMod val="20000"/>
              <a:lumOff val="80000"/>
            </a:srgbClr>
          </a:solidFill>
        </p:grpSpPr>
        <p:sp>
          <p:nvSpPr>
            <p:cNvPr id="192" name="立方体 191"/>
            <p:cNvSpPr/>
            <p:nvPr/>
          </p:nvSpPr>
          <p:spPr>
            <a:xfrm>
              <a:off x="7131432" y="4947651"/>
              <a:ext cx="1216152" cy="1216152"/>
            </a:xfrm>
            <a:prstGeom prst="cube">
              <a:avLst>
                <a:gd name="adj" fmla="val 20823"/>
              </a:avLst>
            </a:prstGeom>
            <a:grpFill/>
            <a:ln>
              <a:solidFill>
                <a:srgbClr val="1D1D1A"/>
              </a:solidFill>
            </a:ln>
            <a:effectLst/>
          </p:spPr>
          <p:txBody>
            <a:bodyPr vert="horz" wrap="square" lIns="91416" tIns="45708" rIns="91416" bIns="45708" numCol="1" rtlCol="0" anchor="t" anchorCtr="0" compatLnSpc="1">
              <a:prstTxWarp prst="textNoShape">
                <a:avLst/>
              </a:prstTxWarp>
            </a:bodyPr>
            <a:lstStyle/>
            <a:p>
              <a:pPr algn="ctr">
                <a:buClr>
                  <a:srgbClr val="CC9900"/>
                </a:buClr>
                <a:defRPr/>
              </a:pPr>
              <a:endParaRPr lang="zh-CN" altLang="en-US" sz="900" ker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3" name="矩形 192"/>
            <p:cNvSpPr/>
            <p:nvPr/>
          </p:nvSpPr>
          <p:spPr>
            <a:xfrm>
              <a:off x="7392675" y="5040570"/>
              <a:ext cx="691262" cy="90380"/>
            </a:xfrm>
            <a:prstGeom prst="rect">
              <a:avLst/>
            </a:prstGeom>
            <a:grpFill/>
            <a:ln>
              <a:solidFill>
                <a:srgbClr val="1D1D1A"/>
              </a:solidFill>
            </a:ln>
            <a:effectLst/>
          </p:spPr>
          <p:txBody>
            <a:bodyPr vert="horz" wrap="square" lIns="91416" tIns="45708" rIns="91416" bIns="45708" numCol="1" rtlCol="0" anchor="t" anchorCtr="0" compatLnSpc="1">
              <a:prstTxWarp prst="textNoShape">
                <a:avLst/>
              </a:prstTxWarp>
            </a:bodyPr>
            <a:lstStyle/>
            <a:p>
              <a:pPr algn="ctr">
                <a:buClr>
                  <a:srgbClr val="CC9900"/>
                </a:buClr>
                <a:defRPr/>
              </a:pPr>
              <a:endParaRPr lang="zh-CN" altLang="en-US" sz="900" ker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94" name="矩形 193"/>
          <p:cNvSpPr/>
          <p:nvPr/>
        </p:nvSpPr>
        <p:spPr bwMode="auto">
          <a:xfrm>
            <a:off x="3254991" y="3006098"/>
            <a:ext cx="591372" cy="271958"/>
          </a:xfrm>
          <a:prstGeom prst="rect">
            <a:avLst/>
          </a:prstGeom>
          <a:noFill/>
          <a:ln>
            <a:solidFill>
              <a:srgbClr val="FFFFFF"/>
            </a:solidFill>
          </a:ln>
          <a:effectLst/>
          <a:extLst/>
        </p:spPr>
        <p:txBody>
          <a:bodyPr vert="horz" wrap="square" lIns="36000" tIns="45708" rIns="36000" bIns="45708" numCol="1" rtlCol="0" anchor="ctr" anchorCtr="0" compatLnSpc="1">
            <a:prstTxWarp prst="textNoShape">
              <a:avLst/>
            </a:prstTxWarp>
          </a:bodyPr>
          <a:lstStyle/>
          <a:p>
            <a:pPr algn="ctr">
              <a:buClr>
                <a:srgbClr val="CC9900"/>
              </a:buClr>
              <a:defRPr/>
            </a:pPr>
            <a:r>
              <a:rPr lang="zh-CN" altLang="en-US" sz="800" kern="0" dirty="0">
                <a:solidFill>
                  <a:srgbClr val="1D1D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容器逃逸防护</a:t>
            </a:r>
          </a:p>
        </p:txBody>
      </p:sp>
      <p:sp>
        <p:nvSpPr>
          <p:cNvPr id="195" name="矩形 194"/>
          <p:cNvSpPr/>
          <p:nvPr/>
        </p:nvSpPr>
        <p:spPr bwMode="auto">
          <a:xfrm>
            <a:off x="3254991" y="2655721"/>
            <a:ext cx="591372" cy="271958"/>
          </a:xfrm>
          <a:prstGeom prst="rect">
            <a:avLst/>
          </a:prstGeom>
          <a:noFill/>
          <a:ln>
            <a:solidFill>
              <a:srgbClr val="FFFFFF"/>
            </a:solidFill>
          </a:ln>
          <a:effectLst/>
          <a:extLst/>
        </p:spPr>
        <p:txBody>
          <a:bodyPr vert="horz" wrap="square" lIns="36000" tIns="45708" rIns="36000" bIns="45708" numCol="1" rtlCol="0" anchor="ctr" anchorCtr="0" compatLnSpc="1">
            <a:prstTxWarp prst="textNoShape">
              <a:avLst/>
            </a:prstTxWarp>
          </a:bodyPr>
          <a:lstStyle/>
          <a:p>
            <a:pPr algn="ctr">
              <a:buClr>
                <a:srgbClr val="CC9900"/>
              </a:buClr>
              <a:defRPr/>
            </a:pPr>
            <a:r>
              <a:rPr lang="zh-CN" altLang="en-US" sz="800" kern="0" dirty="0">
                <a:solidFill>
                  <a:srgbClr val="1D1D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变更影响分析</a:t>
            </a:r>
          </a:p>
        </p:txBody>
      </p:sp>
      <p:sp>
        <p:nvSpPr>
          <p:cNvPr id="196" name="矩形 195"/>
          <p:cNvSpPr/>
          <p:nvPr/>
        </p:nvSpPr>
        <p:spPr bwMode="auto">
          <a:xfrm>
            <a:off x="3065584" y="3753676"/>
            <a:ext cx="769071" cy="316910"/>
          </a:xfrm>
          <a:prstGeom prst="rect">
            <a:avLst/>
          </a:prstGeom>
          <a:solidFill>
            <a:srgbClr val="666666">
              <a:lumMod val="20000"/>
              <a:lumOff val="80000"/>
            </a:srgbClr>
          </a:solidFill>
          <a:ln>
            <a:solidFill>
              <a:sysClr val="windowText" lastClr="000000"/>
            </a:solidFill>
            <a:prstDash val="dash"/>
          </a:ln>
          <a:effectLst/>
          <a:extLst/>
        </p:spPr>
        <p:txBody>
          <a:bodyPr vert="horz" wrap="square" lIns="91416" tIns="45708" rIns="91416" bIns="45708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9900"/>
              </a:buClr>
              <a:buSzTx/>
              <a:buFontTx/>
              <a:buNone/>
              <a:tabLst/>
              <a:defRPr/>
            </a:pPr>
            <a:r>
              <a:rPr kumimoji="0" lang="zh-CN" alt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应用安全</a:t>
            </a:r>
          </a:p>
        </p:txBody>
      </p:sp>
      <p:sp>
        <p:nvSpPr>
          <p:cNvPr id="197" name="矩形 196"/>
          <p:cNvSpPr/>
          <p:nvPr/>
        </p:nvSpPr>
        <p:spPr>
          <a:xfrm>
            <a:off x="4348361" y="2419998"/>
            <a:ext cx="768294" cy="1135967"/>
          </a:xfrm>
          <a:prstGeom prst="rect">
            <a:avLst/>
          </a:prstGeom>
          <a:solidFill>
            <a:srgbClr val="666666">
              <a:lumMod val="20000"/>
              <a:lumOff val="80000"/>
            </a:srgbClr>
          </a:solidFill>
          <a:ln>
            <a:solidFill>
              <a:srgbClr val="1D1D1A"/>
            </a:solidFill>
          </a:ln>
          <a:effectLst/>
        </p:spPr>
        <p:txBody>
          <a:bodyPr vert="horz" wrap="square" lIns="91416" tIns="45708" rIns="91416" bIns="45708" numCol="1" rtlCol="0" anchor="ctr" anchorCtr="0" compatLnSpc="1">
            <a:prstTxWarp prst="textNoShape">
              <a:avLst/>
            </a:prstTxWarp>
          </a:bodyPr>
          <a:lstStyle/>
          <a:p>
            <a:pPr algn="ctr">
              <a:buClr>
                <a:srgbClr val="CC9900"/>
              </a:buClr>
              <a:defRPr/>
            </a:pPr>
            <a:endParaRPr lang="zh-CN" altLang="en-US" sz="800" ker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98" name="组合 197"/>
          <p:cNvGrpSpPr/>
          <p:nvPr/>
        </p:nvGrpSpPr>
        <p:grpSpPr>
          <a:xfrm>
            <a:off x="4204927" y="3592536"/>
            <a:ext cx="1021831" cy="551678"/>
            <a:chOff x="7131432" y="4947651"/>
            <a:chExt cx="1216152" cy="1216152"/>
          </a:xfrm>
          <a:solidFill>
            <a:srgbClr val="666666">
              <a:lumMod val="20000"/>
              <a:lumOff val="80000"/>
            </a:srgbClr>
          </a:solidFill>
        </p:grpSpPr>
        <p:sp>
          <p:nvSpPr>
            <p:cNvPr id="199" name="立方体 198"/>
            <p:cNvSpPr/>
            <p:nvPr/>
          </p:nvSpPr>
          <p:spPr>
            <a:xfrm>
              <a:off x="7131432" y="4947651"/>
              <a:ext cx="1216152" cy="1216152"/>
            </a:xfrm>
            <a:prstGeom prst="cube">
              <a:avLst>
                <a:gd name="adj" fmla="val 20823"/>
              </a:avLst>
            </a:prstGeom>
            <a:grpFill/>
            <a:ln>
              <a:solidFill>
                <a:srgbClr val="1D1D1A"/>
              </a:solidFill>
            </a:ln>
            <a:effectLst/>
          </p:spPr>
          <p:txBody>
            <a:bodyPr vert="horz" wrap="square" lIns="91416" tIns="45708" rIns="91416" bIns="45708" numCol="1" rtlCol="0" anchor="t" anchorCtr="0" compatLnSpc="1">
              <a:prstTxWarp prst="textNoShape">
                <a:avLst/>
              </a:prstTxWarp>
            </a:bodyPr>
            <a:lstStyle/>
            <a:p>
              <a:pPr algn="ctr">
                <a:buClr>
                  <a:srgbClr val="CC9900"/>
                </a:buClr>
                <a:defRPr/>
              </a:pPr>
              <a:endParaRPr lang="zh-CN" altLang="en-US" sz="900" ker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0" name="矩形 199"/>
            <p:cNvSpPr/>
            <p:nvPr/>
          </p:nvSpPr>
          <p:spPr>
            <a:xfrm>
              <a:off x="7392675" y="5040570"/>
              <a:ext cx="691262" cy="90380"/>
            </a:xfrm>
            <a:prstGeom prst="rect">
              <a:avLst/>
            </a:prstGeom>
            <a:grpFill/>
            <a:ln>
              <a:solidFill>
                <a:srgbClr val="1D1D1A"/>
              </a:solidFill>
            </a:ln>
            <a:effectLst/>
          </p:spPr>
          <p:txBody>
            <a:bodyPr vert="horz" wrap="square" lIns="91416" tIns="45708" rIns="91416" bIns="45708" numCol="1" rtlCol="0" anchor="t" anchorCtr="0" compatLnSpc="1">
              <a:prstTxWarp prst="textNoShape">
                <a:avLst/>
              </a:prstTxWarp>
            </a:bodyPr>
            <a:lstStyle/>
            <a:p>
              <a:pPr algn="ctr">
                <a:buClr>
                  <a:srgbClr val="CC9900"/>
                </a:buClr>
                <a:defRPr/>
              </a:pPr>
              <a:endParaRPr lang="zh-CN" altLang="en-US" sz="900" ker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01" name="矩形 200"/>
          <p:cNvSpPr/>
          <p:nvPr/>
        </p:nvSpPr>
        <p:spPr bwMode="auto">
          <a:xfrm>
            <a:off x="4419147" y="2827911"/>
            <a:ext cx="591372" cy="271958"/>
          </a:xfrm>
          <a:prstGeom prst="rect">
            <a:avLst/>
          </a:prstGeom>
          <a:noFill/>
          <a:ln>
            <a:solidFill>
              <a:srgbClr val="FFFFFF"/>
            </a:solidFill>
          </a:ln>
          <a:effectLst/>
          <a:extLst/>
        </p:spPr>
        <p:txBody>
          <a:bodyPr vert="horz" wrap="square" lIns="36000" tIns="45708" rIns="36000" bIns="45708" numCol="1" rtlCol="0" anchor="ctr" anchorCtr="0" compatLnSpc="1">
            <a:prstTxWarp prst="textNoShape">
              <a:avLst/>
            </a:prstTxWarp>
          </a:bodyPr>
          <a:lstStyle/>
          <a:p>
            <a:pPr algn="ctr">
              <a:buClr>
                <a:srgbClr val="CC9900"/>
              </a:buClr>
              <a:defRPr/>
            </a:pPr>
            <a:r>
              <a:rPr lang="zh-CN" altLang="en-US" sz="800" kern="0" dirty="0">
                <a:solidFill>
                  <a:srgbClr val="1D1D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运维工具集</a:t>
            </a:r>
          </a:p>
        </p:txBody>
      </p:sp>
      <p:sp>
        <p:nvSpPr>
          <p:cNvPr id="202" name="矩形 201"/>
          <p:cNvSpPr/>
          <p:nvPr/>
        </p:nvSpPr>
        <p:spPr bwMode="auto">
          <a:xfrm>
            <a:off x="4430337" y="2477534"/>
            <a:ext cx="591372" cy="271958"/>
          </a:xfrm>
          <a:prstGeom prst="rect">
            <a:avLst/>
          </a:prstGeom>
          <a:noFill/>
          <a:ln>
            <a:solidFill>
              <a:srgbClr val="FFFFFF"/>
            </a:solidFill>
          </a:ln>
          <a:effectLst/>
          <a:extLst/>
        </p:spPr>
        <p:txBody>
          <a:bodyPr vert="horz" wrap="square" lIns="36000" tIns="45708" rIns="36000" bIns="45708" numCol="1" rtlCol="0" anchor="ctr" anchorCtr="0" compatLnSpc="1">
            <a:prstTxWarp prst="textNoShape">
              <a:avLst/>
            </a:prstTxWarp>
          </a:bodyPr>
          <a:lstStyle/>
          <a:p>
            <a:pPr algn="ctr">
              <a:buClr>
                <a:srgbClr val="CC9900"/>
              </a:buClr>
              <a:defRPr/>
            </a:pPr>
            <a:r>
              <a:rPr lang="zh-CN" altLang="en-US" sz="800" kern="0" dirty="0">
                <a:solidFill>
                  <a:srgbClr val="1D1D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自动部署</a:t>
            </a:r>
          </a:p>
        </p:txBody>
      </p:sp>
      <p:sp>
        <p:nvSpPr>
          <p:cNvPr id="203" name="矩形 202"/>
          <p:cNvSpPr/>
          <p:nvPr/>
        </p:nvSpPr>
        <p:spPr bwMode="auto">
          <a:xfrm>
            <a:off x="4259122" y="3754104"/>
            <a:ext cx="769071" cy="316910"/>
          </a:xfrm>
          <a:prstGeom prst="rect">
            <a:avLst/>
          </a:prstGeom>
          <a:solidFill>
            <a:srgbClr val="666666">
              <a:lumMod val="20000"/>
              <a:lumOff val="80000"/>
            </a:srgbClr>
          </a:solidFill>
          <a:ln>
            <a:solidFill>
              <a:sysClr val="windowText" lastClr="000000"/>
            </a:solidFill>
            <a:prstDash val="dash"/>
          </a:ln>
          <a:effectLst/>
          <a:extLst/>
        </p:spPr>
        <p:txBody>
          <a:bodyPr vert="horz" wrap="square" lIns="91416" tIns="45708" rIns="91416" bIns="45708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9900"/>
              </a:buClr>
              <a:buSzTx/>
              <a:buFontTx/>
              <a:buNone/>
              <a:tabLst/>
              <a:defRPr/>
            </a:pPr>
            <a:r>
              <a:rPr kumimoji="0" lang="zh-CN" alt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自动化及监控</a:t>
            </a:r>
          </a:p>
        </p:txBody>
      </p:sp>
      <p:sp>
        <p:nvSpPr>
          <p:cNvPr id="204" name="矩形 203"/>
          <p:cNvSpPr/>
          <p:nvPr/>
        </p:nvSpPr>
        <p:spPr>
          <a:xfrm>
            <a:off x="5444649" y="2635842"/>
            <a:ext cx="768294" cy="1135967"/>
          </a:xfrm>
          <a:prstGeom prst="rect">
            <a:avLst/>
          </a:prstGeom>
          <a:solidFill>
            <a:srgbClr val="666666">
              <a:lumMod val="20000"/>
              <a:lumOff val="80000"/>
            </a:srgbClr>
          </a:solidFill>
          <a:ln>
            <a:solidFill>
              <a:srgbClr val="1D1D1A"/>
            </a:solidFill>
          </a:ln>
          <a:effectLst/>
        </p:spPr>
        <p:txBody>
          <a:bodyPr vert="horz" wrap="square" lIns="91416" tIns="45708" rIns="91416" bIns="45708" numCol="1" rtlCol="0" anchor="ctr" anchorCtr="0" compatLnSpc="1">
            <a:prstTxWarp prst="textNoShape">
              <a:avLst/>
            </a:prstTxWarp>
          </a:bodyPr>
          <a:lstStyle/>
          <a:p>
            <a:pPr algn="ctr">
              <a:buClr>
                <a:srgbClr val="CC9900"/>
              </a:buClr>
              <a:defRPr/>
            </a:pPr>
            <a:endParaRPr lang="zh-CN" altLang="en-US" sz="800" ker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5" name="矩形 204"/>
          <p:cNvSpPr/>
          <p:nvPr/>
        </p:nvSpPr>
        <p:spPr bwMode="auto">
          <a:xfrm>
            <a:off x="5525263" y="3427685"/>
            <a:ext cx="591372" cy="271958"/>
          </a:xfrm>
          <a:prstGeom prst="rect">
            <a:avLst/>
          </a:prstGeom>
          <a:noFill/>
          <a:ln>
            <a:solidFill>
              <a:srgbClr val="FFFFFF"/>
            </a:solidFill>
          </a:ln>
          <a:effectLst/>
          <a:extLst/>
        </p:spPr>
        <p:txBody>
          <a:bodyPr vert="horz" wrap="square" lIns="91416" tIns="45708" rIns="91416" bIns="45708" numCol="1" rtlCol="0" anchor="ctr" anchorCtr="0" compatLnSpc="1">
            <a:prstTxWarp prst="textNoShape">
              <a:avLst/>
            </a:prstTxWarp>
          </a:bodyPr>
          <a:lstStyle/>
          <a:p>
            <a:pPr algn="ctr">
              <a:buClr>
                <a:srgbClr val="CC9900"/>
              </a:buClr>
              <a:defRPr/>
            </a:pPr>
            <a:r>
              <a:rPr lang="zh-CN" altLang="en-US" sz="800" kern="0" dirty="0">
                <a:solidFill>
                  <a:srgbClr val="1D1D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生态伙伴集成</a:t>
            </a:r>
          </a:p>
        </p:txBody>
      </p:sp>
      <p:sp>
        <p:nvSpPr>
          <p:cNvPr id="206" name="矩形 205"/>
          <p:cNvSpPr/>
          <p:nvPr/>
        </p:nvSpPr>
        <p:spPr bwMode="auto">
          <a:xfrm>
            <a:off x="5464368" y="3061800"/>
            <a:ext cx="748575" cy="271958"/>
          </a:xfrm>
          <a:prstGeom prst="rect">
            <a:avLst/>
          </a:prstGeom>
          <a:noFill/>
          <a:ln>
            <a:solidFill>
              <a:srgbClr val="FFFFFF"/>
            </a:solidFill>
          </a:ln>
          <a:effectLst/>
          <a:extLst/>
        </p:spPr>
        <p:txBody>
          <a:bodyPr vert="horz" wrap="square" lIns="91416" tIns="45708" rIns="91416" bIns="45708" numCol="1" rtlCol="0" anchor="ctr" anchorCtr="0" compatLnSpc="1">
            <a:prstTxWarp prst="textNoShape">
              <a:avLst/>
            </a:prstTxWarp>
          </a:bodyPr>
          <a:lstStyle/>
          <a:p>
            <a:pPr algn="ctr">
              <a:buClr>
                <a:srgbClr val="CC9900"/>
              </a:buClr>
              <a:defRPr/>
            </a:pPr>
            <a:r>
              <a:rPr lang="zh-CN" altLang="en-US" sz="800" kern="0" dirty="0">
                <a:solidFill>
                  <a:srgbClr val="1D1D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客户自定义系统对接</a:t>
            </a:r>
          </a:p>
        </p:txBody>
      </p:sp>
      <p:sp>
        <p:nvSpPr>
          <p:cNvPr id="207" name="矩形 206"/>
          <p:cNvSpPr/>
          <p:nvPr/>
        </p:nvSpPr>
        <p:spPr bwMode="auto">
          <a:xfrm>
            <a:off x="5525263" y="2695914"/>
            <a:ext cx="591372" cy="271958"/>
          </a:xfrm>
          <a:prstGeom prst="rect">
            <a:avLst/>
          </a:prstGeom>
          <a:noFill/>
          <a:ln>
            <a:solidFill>
              <a:srgbClr val="FFFFFF"/>
            </a:solidFill>
          </a:ln>
          <a:effectLst/>
          <a:extLst/>
        </p:spPr>
        <p:txBody>
          <a:bodyPr vert="horz" wrap="square" lIns="91416" tIns="45708" rIns="91416" bIns="45708" numCol="1" rtlCol="0" anchor="ctr" anchorCtr="0" compatLnSpc="1">
            <a:prstTxWarp prst="textNoShape">
              <a:avLst/>
            </a:prstTxWarp>
          </a:bodyPr>
          <a:lstStyle/>
          <a:p>
            <a:pPr algn="ctr">
              <a:buClr>
                <a:srgbClr val="CC9900"/>
              </a:buClr>
              <a:defRPr/>
            </a:pPr>
            <a:r>
              <a:rPr lang="zh-CN" altLang="en-US" sz="800" kern="0" dirty="0">
                <a:solidFill>
                  <a:srgbClr val="1D1D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广泛的技术支持</a:t>
            </a:r>
          </a:p>
        </p:txBody>
      </p:sp>
      <p:sp>
        <p:nvSpPr>
          <p:cNvPr id="208" name="矩形 207"/>
          <p:cNvSpPr/>
          <p:nvPr/>
        </p:nvSpPr>
        <p:spPr>
          <a:xfrm>
            <a:off x="586343" y="2363764"/>
            <a:ext cx="5774829" cy="2452718"/>
          </a:xfrm>
          <a:prstGeom prst="rect">
            <a:avLst/>
          </a:prstGeom>
          <a:noFill/>
          <a:ln w="31750" cap="flat" cmpd="sng" algn="ctr">
            <a:solidFill>
              <a:srgbClr val="666666">
                <a:lumMod val="20000"/>
                <a:lumOff val="80000"/>
              </a:srgbClr>
            </a:solidFill>
            <a:prstDash val="dash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zh-CN" altLang="en-US" kern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9" name="矩形 208"/>
          <p:cNvSpPr/>
          <p:nvPr/>
        </p:nvSpPr>
        <p:spPr bwMode="auto">
          <a:xfrm>
            <a:off x="709892" y="4254965"/>
            <a:ext cx="5566409" cy="493795"/>
          </a:xfrm>
          <a:prstGeom prst="rect">
            <a:avLst/>
          </a:prstGeom>
          <a:solidFill>
            <a:srgbClr val="70AD47">
              <a:lumMod val="20000"/>
              <a:lumOff val="80000"/>
            </a:srgbClr>
          </a:solidFill>
          <a:ln>
            <a:solidFill>
              <a:srgbClr val="1D1D1A"/>
            </a:solidFill>
          </a:ln>
          <a:effectLst/>
          <a:extLst/>
        </p:spPr>
        <p:txBody>
          <a:bodyPr vert="horz" wrap="square" lIns="91416" tIns="45708" rIns="91416" bIns="45708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9900"/>
              </a:buClr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基础软件运维平台（</a:t>
            </a:r>
            <a:r>
              <a:rPr kumimoji="0" lang="en-US" altLang="zh-CN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A-Ops</a:t>
            </a:r>
            <a:r>
              <a:rPr kumimoji="0" lang="zh-CN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210" name="矩形 209"/>
          <p:cNvSpPr/>
          <p:nvPr/>
        </p:nvSpPr>
        <p:spPr bwMode="auto">
          <a:xfrm>
            <a:off x="999786" y="4487627"/>
            <a:ext cx="740455" cy="219871"/>
          </a:xfrm>
          <a:prstGeom prst="rect">
            <a:avLst/>
          </a:prstGeom>
          <a:solidFill>
            <a:srgbClr val="666666">
              <a:lumMod val="20000"/>
              <a:lumOff val="80000"/>
            </a:srgbClr>
          </a:solidFill>
          <a:ln>
            <a:solidFill>
              <a:srgbClr val="666666">
                <a:lumMod val="40000"/>
                <a:lumOff val="60000"/>
              </a:srgbClr>
            </a:solidFill>
          </a:ln>
          <a:effectLst/>
          <a:extLst/>
        </p:spPr>
        <p:txBody>
          <a:bodyPr vert="horz" wrap="square" lIns="91416" tIns="45708" rIns="91416" bIns="45708" numCol="1" rtlCol="0" anchor="ctr" anchorCtr="0" compatLnSpc="1">
            <a:prstTxWarp prst="textNoShape">
              <a:avLst/>
            </a:prstTxWarp>
          </a:bodyPr>
          <a:lstStyle/>
          <a:p>
            <a:pPr algn="ctr">
              <a:buClr>
                <a:srgbClr val="CC9900"/>
              </a:buClr>
              <a:defRPr/>
            </a:pPr>
            <a:r>
              <a:rPr lang="zh-CN" altLang="en-US" sz="8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高保真采集</a:t>
            </a:r>
          </a:p>
        </p:txBody>
      </p:sp>
      <p:sp>
        <p:nvSpPr>
          <p:cNvPr id="211" name="矩形 210"/>
          <p:cNvSpPr/>
          <p:nvPr/>
        </p:nvSpPr>
        <p:spPr bwMode="auto">
          <a:xfrm>
            <a:off x="1922547" y="4489030"/>
            <a:ext cx="611971" cy="218468"/>
          </a:xfrm>
          <a:prstGeom prst="rect">
            <a:avLst/>
          </a:prstGeom>
          <a:solidFill>
            <a:srgbClr val="666666">
              <a:lumMod val="20000"/>
              <a:lumOff val="80000"/>
            </a:srgbClr>
          </a:solidFill>
          <a:ln>
            <a:solidFill>
              <a:srgbClr val="666666">
                <a:lumMod val="40000"/>
                <a:lumOff val="60000"/>
              </a:srgbClr>
            </a:solidFill>
          </a:ln>
          <a:effectLst/>
          <a:extLst/>
        </p:spPr>
        <p:txBody>
          <a:bodyPr vert="horz" wrap="square" lIns="91416" tIns="45708" rIns="91416" bIns="45708" numCol="1" rtlCol="0" anchor="ctr" anchorCtr="0" compatLnSpc="1">
            <a:prstTxWarp prst="textNoShape">
              <a:avLst/>
            </a:prstTxWarp>
          </a:bodyPr>
          <a:lstStyle/>
          <a:p>
            <a:pPr algn="ctr">
              <a:buClr>
                <a:srgbClr val="CC9900"/>
              </a:buClr>
              <a:defRPr/>
            </a:pPr>
            <a:r>
              <a:rPr lang="zh-CN" altLang="en-US" sz="8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架构感知</a:t>
            </a:r>
          </a:p>
        </p:txBody>
      </p:sp>
      <p:sp>
        <p:nvSpPr>
          <p:cNvPr id="212" name="矩形 211"/>
          <p:cNvSpPr/>
          <p:nvPr/>
        </p:nvSpPr>
        <p:spPr bwMode="auto">
          <a:xfrm>
            <a:off x="3713037" y="4470771"/>
            <a:ext cx="683793" cy="236727"/>
          </a:xfrm>
          <a:prstGeom prst="rect">
            <a:avLst/>
          </a:prstGeom>
          <a:solidFill>
            <a:srgbClr val="666666">
              <a:lumMod val="20000"/>
              <a:lumOff val="80000"/>
            </a:srgbClr>
          </a:solidFill>
          <a:ln>
            <a:solidFill>
              <a:srgbClr val="666666">
                <a:lumMod val="40000"/>
                <a:lumOff val="60000"/>
              </a:srgbClr>
            </a:solidFill>
          </a:ln>
          <a:effectLst/>
          <a:extLst/>
        </p:spPr>
        <p:txBody>
          <a:bodyPr vert="horz" wrap="square" lIns="91416" tIns="45708" rIns="91416" bIns="45708" numCol="1" rtlCol="0" anchor="ctr" anchorCtr="0" compatLnSpc="1">
            <a:prstTxWarp prst="textNoShape">
              <a:avLst/>
            </a:prstTxWarp>
          </a:bodyPr>
          <a:lstStyle/>
          <a:p>
            <a:pPr algn="ctr">
              <a:buClr>
                <a:srgbClr val="CC9900"/>
              </a:buClr>
              <a:defRPr/>
            </a:pPr>
            <a:r>
              <a:rPr lang="zh-CN" altLang="en-US" sz="8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配置溯源</a:t>
            </a:r>
          </a:p>
        </p:txBody>
      </p:sp>
      <p:sp>
        <p:nvSpPr>
          <p:cNvPr id="213" name="矩形 212"/>
          <p:cNvSpPr/>
          <p:nvPr/>
        </p:nvSpPr>
        <p:spPr bwMode="auto">
          <a:xfrm>
            <a:off x="2803414" y="4489030"/>
            <a:ext cx="611971" cy="218468"/>
          </a:xfrm>
          <a:prstGeom prst="rect">
            <a:avLst/>
          </a:prstGeom>
          <a:solidFill>
            <a:srgbClr val="666666">
              <a:lumMod val="20000"/>
              <a:lumOff val="80000"/>
            </a:srgbClr>
          </a:solidFill>
          <a:ln>
            <a:solidFill>
              <a:srgbClr val="666666">
                <a:lumMod val="40000"/>
                <a:lumOff val="60000"/>
              </a:srgbClr>
            </a:solidFill>
          </a:ln>
          <a:effectLst/>
          <a:extLst/>
        </p:spPr>
        <p:txBody>
          <a:bodyPr vert="horz" wrap="square" lIns="91416" tIns="45708" rIns="91416" bIns="45708" numCol="1" rtlCol="0" anchor="ctr" anchorCtr="0" compatLnSpc="1">
            <a:prstTxWarp prst="textNoShape">
              <a:avLst/>
            </a:prstTxWarp>
          </a:bodyPr>
          <a:lstStyle/>
          <a:p>
            <a:pPr algn="ctr">
              <a:buClr>
                <a:srgbClr val="CC9900"/>
              </a:buClr>
              <a:defRPr/>
            </a:pPr>
            <a:r>
              <a:rPr lang="zh-CN" altLang="en-US" sz="8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异常检测</a:t>
            </a:r>
          </a:p>
        </p:txBody>
      </p:sp>
      <p:sp>
        <p:nvSpPr>
          <p:cNvPr id="214" name="矩形 213"/>
          <p:cNvSpPr/>
          <p:nvPr/>
        </p:nvSpPr>
        <p:spPr bwMode="auto">
          <a:xfrm>
            <a:off x="4654573" y="4470771"/>
            <a:ext cx="785335" cy="236727"/>
          </a:xfrm>
          <a:prstGeom prst="rect">
            <a:avLst/>
          </a:prstGeom>
          <a:solidFill>
            <a:srgbClr val="666666">
              <a:lumMod val="20000"/>
              <a:lumOff val="80000"/>
            </a:srgbClr>
          </a:solidFill>
          <a:ln>
            <a:solidFill>
              <a:srgbClr val="666666">
                <a:lumMod val="40000"/>
                <a:lumOff val="60000"/>
              </a:srgbClr>
            </a:solidFill>
          </a:ln>
          <a:effectLst/>
          <a:extLst/>
        </p:spPr>
        <p:txBody>
          <a:bodyPr vert="horz" wrap="square" lIns="91416" tIns="45708" rIns="91416" bIns="45708" numCol="1" rtlCol="0" anchor="ctr" anchorCtr="0" compatLnSpc="1">
            <a:prstTxWarp prst="textNoShape">
              <a:avLst/>
            </a:prstTxWarp>
          </a:bodyPr>
          <a:lstStyle/>
          <a:p>
            <a:pPr algn="ctr">
              <a:buClr>
                <a:srgbClr val="CC9900"/>
              </a:buClr>
              <a:defRPr/>
            </a:pPr>
            <a:r>
              <a:rPr lang="en-US" altLang="zh-CN" sz="8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x-diagnose</a:t>
            </a:r>
            <a:endParaRPr lang="zh-CN" altLang="en-US" sz="800" kern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5" name="矩形 214"/>
          <p:cNvSpPr/>
          <p:nvPr/>
        </p:nvSpPr>
        <p:spPr bwMode="auto">
          <a:xfrm>
            <a:off x="5524779" y="4470771"/>
            <a:ext cx="634218" cy="236727"/>
          </a:xfrm>
          <a:prstGeom prst="rect">
            <a:avLst/>
          </a:prstGeom>
          <a:solidFill>
            <a:srgbClr val="666666">
              <a:lumMod val="20000"/>
              <a:lumOff val="80000"/>
            </a:srgbClr>
          </a:solidFill>
          <a:ln>
            <a:solidFill>
              <a:srgbClr val="666666">
                <a:lumMod val="40000"/>
                <a:lumOff val="60000"/>
              </a:srgbClr>
            </a:solidFill>
          </a:ln>
          <a:effectLst/>
          <a:extLst/>
        </p:spPr>
        <p:txBody>
          <a:bodyPr vert="horz" wrap="square" lIns="91416" tIns="45708" rIns="91416" bIns="45708" numCol="1" rtlCol="0" anchor="ctr" anchorCtr="0" compatLnSpc="1">
            <a:prstTxWarp prst="textNoShape">
              <a:avLst/>
            </a:prstTxWarp>
          </a:bodyPr>
          <a:lstStyle/>
          <a:p>
            <a:pPr algn="ctr">
              <a:buClr>
                <a:srgbClr val="CC9900"/>
              </a:buClr>
              <a:defRPr/>
            </a:pPr>
            <a:r>
              <a:rPr lang="en-US" altLang="zh-CN" sz="9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......</a:t>
            </a:r>
            <a:endParaRPr lang="zh-CN" altLang="en-US" sz="900" kern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6" name="矩形 215"/>
          <p:cNvSpPr/>
          <p:nvPr/>
        </p:nvSpPr>
        <p:spPr bwMode="auto">
          <a:xfrm>
            <a:off x="842829" y="1745194"/>
            <a:ext cx="1625491" cy="294290"/>
          </a:xfrm>
          <a:prstGeom prst="rect">
            <a:avLst/>
          </a:prstGeom>
          <a:solidFill>
            <a:srgbClr val="666666">
              <a:lumMod val="20000"/>
              <a:lumOff val="80000"/>
            </a:srgbClr>
          </a:solidFill>
          <a:ln>
            <a:solidFill>
              <a:sysClr val="window" lastClr="FFFFFF">
                <a:lumMod val="85000"/>
              </a:sysClr>
            </a:solidFill>
          </a:ln>
          <a:effectLst/>
          <a:extLst/>
        </p:spPr>
        <p:txBody>
          <a:bodyPr vert="horz" wrap="square" lIns="91416" tIns="45708" rIns="91416" bIns="45708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9900"/>
              </a:buClr>
              <a:buSzTx/>
              <a:buFontTx/>
              <a:buNone/>
              <a:tabLst/>
              <a:defRPr/>
            </a:pPr>
            <a:r>
              <a:rPr kumimoji="0" lang="zh-CN" alt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大前端监控</a:t>
            </a:r>
            <a:endParaRPr kumimoji="0" lang="en-US" altLang="zh-CN" sz="9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9900"/>
              </a:buClr>
              <a:buSzTx/>
              <a:buFontTx/>
              <a:buNone/>
              <a:tabLst/>
              <a:defRPr/>
            </a:pPr>
            <a:r>
              <a:rPr kumimoji="0" lang="en-US" altLang="zh-CN" sz="9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kumimoji="0" lang="zh-CN" alt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移动端</a:t>
            </a:r>
            <a:r>
              <a:rPr kumimoji="0" lang="en-US" altLang="zh-CN" sz="9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kumimoji="0" lang="zh-CN" alt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浏览器</a:t>
            </a:r>
            <a:r>
              <a:rPr kumimoji="0" lang="en-US" altLang="zh-CN" sz="9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kumimoji="0" lang="zh-CN" alt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小程序</a:t>
            </a:r>
            <a:r>
              <a:rPr kumimoji="0" lang="en-US" altLang="zh-CN" sz="9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kumimoji="0" lang="zh-CN" altLang="en-US" sz="9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7" name="矩形 216"/>
          <p:cNvSpPr/>
          <p:nvPr/>
        </p:nvSpPr>
        <p:spPr bwMode="auto">
          <a:xfrm>
            <a:off x="2865216" y="1746976"/>
            <a:ext cx="1275373" cy="274772"/>
          </a:xfrm>
          <a:prstGeom prst="rect">
            <a:avLst/>
          </a:prstGeom>
          <a:solidFill>
            <a:srgbClr val="666666">
              <a:lumMod val="20000"/>
              <a:lumOff val="80000"/>
            </a:srgbClr>
          </a:solidFill>
          <a:ln>
            <a:solidFill>
              <a:sysClr val="window" lastClr="FFFFFF">
                <a:lumMod val="85000"/>
              </a:sysClr>
            </a:solidFill>
          </a:ln>
          <a:effectLst/>
          <a:extLst/>
        </p:spPr>
        <p:txBody>
          <a:bodyPr vert="horz" wrap="square" lIns="91416" tIns="45708" rIns="91416" bIns="45708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9900"/>
              </a:buClr>
              <a:buSzTx/>
              <a:buFontTx/>
              <a:buNone/>
              <a:tabLst/>
              <a:defRPr/>
            </a:pPr>
            <a:r>
              <a:rPr kumimoji="0" lang="zh-CN" alt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应用监控</a:t>
            </a:r>
            <a:endParaRPr kumimoji="0" lang="en-US" altLang="zh-CN" sz="9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9900"/>
              </a:buClr>
              <a:buSzTx/>
              <a:buFontTx/>
              <a:buNone/>
              <a:tabLst/>
              <a:defRPr/>
            </a:pPr>
            <a:r>
              <a:rPr kumimoji="0" lang="en-US" altLang="zh-CN" sz="9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kumimoji="0" lang="zh-CN" alt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功能</a:t>
            </a:r>
            <a:r>
              <a:rPr kumimoji="0" lang="en-US" altLang="zh-CN" sz="9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kumimoji="0" lang="zh-CN" alt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性能</a:t>
            </a:r>
            <a:r>
              <a:rPr kumimoji="0" lang="en-US" altLang="zh-CN" sz="9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kumimoji="0" lang="zh-CN" alt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调用链</a:t>
            </a:r>
            <a:r>
              <a:rPr kumimoji="0" lang="en-US" altLang="zh-CN" sz="9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kumimoji="0" lang="zh-CN" altLang="en-US" sz="9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8" name="矩形 217"/>
          <p:cNvSpPr/>
          <p:nvPr/>
        </p:nvSpPr>
        <p:spPr bwMode="auto">
          <a:xfrm>
            <a:off x="4627917" y="1745195"/>
            <a:ext cx="1461923" cy="294289"/>
          </a:xfrm>
          <a:prstGeom prst="rect">
            <a:avLst/>
          </a:prstGeom>
          <a:solidFill>
            <a:srgbClr val="666666">
              <a:lumMod val="20000"/>
              <a:lumOff val="80000"/>
            </a:srgbClr>
          </a:solidFill>
          <a:ln>
            <a:solidFill>
              <a:sysClr val="window" lastClr="FFFFFF">
                <a:lumMod val="85000"/>
              </a:sysClr>
            </a:solidFill>
          </a:ln>
          <a:effectLst/>
          <a:extLst/>
        </p:spPr>
        <p:txBody>
          <a:bodyPr vert="horz" wrap="square" lIns="91416" tIns="45708" rIns="91416" bIns="45708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9900"/>
              </a:buClr>
              <a:buSzTx/>
              <a:buFontTx/>
              <a:buNone/>
              <a:tabLst/>
              <a:defRPr/>
            </a:pPr>
            <a:r>
              <a:rPr kumimoji="0" lang="zh-CN" alt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数据中心监控</a:t>
            </a:r>
            <a:endParaRPr kumimoji="0" lang="en-US" altLang="zh-CN" sz="9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9900"/>
              </a:buClr>
              <a:buSzTx/>
              <a:buFontTx/>
              <a:buNone/>
              <a:tabLst/>
              <a:defRPr/>
            </a:pPr>
            <a:r>
              <a:rPr kumimoji="0" lang="en-US" altLang="zh-CN" sz="9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kumimoji="0" lang="zh-CN" alt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服务器</a:t>
            </a:r>
            <a:r>
              <a:rPr kumimoji="0" lang="en-US" altLang="zh-CN" sz="9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kumimoji="0" lang="zh-CN" alt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网络</a:t>
            </a:r>
            <a:r>
              <a:rPr kumimoji="0" lang="en-US" altLang="zh-CN" sz="9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kumimoji="0" lang="zh-CN" alt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存储</a:t>
            </a:r>
            <a:r>
              <a:rPr kumimoji="0" lang="en-US" altLang="zh-CN" sz="9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kumimoji="0" lang="zh-CN" altLang="en-US" sz="9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19" name="图片 218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655697" y="4848069"/>
            <a:ext cx="5620604" cy="909553"/>
          </a:xfrm>
          <a:prstGeom prst="rect">
            <a:avLst/>
          </a:prstGeom>
        </p:spPr>
      </p:pic>
      <p:sp>
        <p:nvSpPr>
          <p:cNvPr id="220" name="矩形 219"/>
          <p:cNvSpPr/>
          <p:nvPr/>
        </p:nvSpPr>
        <p:spPr bwMode="auto">
          <a:xfrm>
            <a:off x="4418562" y="3179910"/>
            <a:ext cx="591372" cy="271958"/>
          </a:xfrm>
          <a:prstGeom prst="rect">
            <a:avLst/>
          </a:prstGeom>
          <a:noFill/>
          <a:ln>
            <a:solidFill>
              <a:srgbClr val="FFFFFF"/>
            </a:solidFill>
          </a:ln>
          <a:effectLst/>
          <a:extLst/>
        </p:spPr>
        <p:txBody>
          <a:bodyPr vert="horz" wrap="square" lIns="36000" tIns="45708" rIns="36000" bIns="45708" numCol="1" rtlCol="0" anchor="ctr" anchorCtr="0" compatLnSpc="1">
            <a:prstTxWarp prst="textNoShape">
              <a:avLst/>
            </a:prstTxWarp>
          </a:bodyPr>
          <a:lstStyle/>
          <a:p>
            <a:pPr algn="ctr">
              <a:buClr>
                <a:srgbClr val="CC9900"/>
              </a:buClr>
              <a:defRPr/>
            </a:pPr>
            <a:r>
              <a:rPr lang="zh-CN" altLang="en-US" sz="800" kern="0" dirty="0">
                <a:solidFill>
                  <a:srgbClr val="1D1D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系统实时拓扑</a:t>
            </a:r>
          </a:p>
        </p:txBody>
      </p:sp>
    </p:spTree>
    <p:extLst>
      <p:ext uri="{BB962C8B-B14F-4D97-AF65-F5344CB8AC3E}">
        <p14:creationId xmlns:p14="http://schemas.microsoft.com/office/powerpoint/2010/main" val="2981435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图形 29">
            <a:extLst>
              <a:ext uri="{FF2B5EF4-FFF2-40B4-BE49-F238E27FC236}">
                <a16:creationId xmlns="" xmlns:a16="http://schemas.microsoft.com/office/drawing/2014/main" id="{C7E33B2B-6B5F-9912-09E5-DF36E6605C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82087" y="260318"/>
            <a:ext cx="847725" cy="42862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="" xmlns:a16="http://schemas.microsoft.com/office/drawing/2014/main" id="{26048BB5-0341-EE61-4DBD-28D13C7002F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812" b="15973"/>
          <a:stretch/>
        </p:blipFill>
        <p:spPr>
          <a:xfrm flipH="1">
            <a:off x="-1293102" y="184729"/>
            <a:ext cx="4673600" cy="1447675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3332445" y="376114"/>
            <a:ext cx="50481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A-Ops</a:t>
            </a:r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工作原理介绍</a:t>
            </a:r>
            <a:endParaRPr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65" y="0"/>
            <a:ext cx="1326021" cy="121791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="" xmlns:a16="http://schemas.microsoft.com/office/drawing/2014/main" id="{A58BC817-5794-F3C4-6D96-DEEBDC93C9EB}"/>
              </a:ext>
            </a:extLst>
          </p:cNvPr>
          <p:cNvSpPr txBox="1"/>
          <p:nvPr/>
        </p:nvSpPr>
        <p:spPr>
          <a:xfrm>
            <a:off x="9214173" y="271107"/>
            <a:ext cx="2901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首届中国</a:t>
            </a:r>
            <a:r>
              <a:rPr lang="en-US" altLang="zh-CN" b="1" spc="3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eBPF</a:t>
            </a:r>
            <a:r>
              <a:rPr lang="zh-CN" altLang="en-US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研讨会</a:t>
            </a:r>
          </a:p>
        </p:txBody>
      </p:sp>
      <p:pic>
        <p:nvPicPr>
          <p:cNvPr id="11" name="图形 10">
            <a:extLst>
              <a:ext uri="{FF2B5EF4-FFF2-40B4-BE49-F238E27FC236}">
                <a16:creationId xmlns="" xmlns:a16="http://schemas.microsoft.com/office/drawing/2014/main" id="{A07508F6-A076-DCAA-FA4C-39BF56FCE92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347106" y="271107"/>
            <a:ext cx="759720" cy="75972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="" xmlns:a16="http://schemas.microsoft.com/office/drawing/2014/main" id="{0AC4E69B-B5CB-9157-3EFA-0AE1B8164DC6}"/>
              </a:ext>
            </a:extLst>
          </p:cNvPr>
          <p:cNvSpPr txBox="1"/>
          <p:nvPr/>
        </p:nvSpPr>
        <p:spPr>
          <a:xfrm>
            <a:off x="2386251" y="369200"/>
            <a:ext cx="6814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04</a:t>
            </a:r>
            <a:endParaRPr lang="zh-CN" altLang="en-US" sz="2800" dirty="0" err="1">
              <a:solidFill>
                <a:schemeClr val="bg1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pic>
        <p:nvPicPr>
          <p:cNvPr id="21" name="图形 20">
            <a:extLst>
              <a:ext uri="{FF2B5EF4-FFF2-40B4-BE49-F238E27FC236}">
                <a16:creationId xmlns="" xmlns:a16="http://schemas.microsoft.com/office/drawing/2014/main" id="{B3B51AB7-926B-842E-B560-E8A502542D4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634662" y="5114541"/>
            <a:ext cx="1409700" cy="1162050"/>
          </a:xfrm>
          <a:prstGeom prst="rect">
            <a:avLst/>
          </a:prstGeom>
        </p:spPr>
      </p:pic>
      <p:pic>
        <p:nvPicPr>
          <p:cNvPr id="24" name="图形 23">
            <a:extLst>
              <a:ext uri="{FF2B5EF4-FFF2-40B4-BE49-F238E27FC236}">
                <a16:creationId xmlns="" xmlns:a16="http://schemas.microsoft.com/office/drawing/2014/main" id="{5871E77B-5B6F-F7F0-3EE8-9F280440B10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=""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474076" y="5743575"/>
            <a:ext cx="3590924" cy="1104900"/>
          </a:xfrm>
          <a:prstGeom prst="rect">
            <a:avLst/>
          </a:prstGeom>
        </p:spPr>
      </p:pic>
      <p:pic>
        <p:nvPicPr>
          <p:cNvPr id="26" name="图形 25">
            <a:extLst>
              <a:ext uri="{FF2B5EF4-FFF2-40B4-BE49-F238E27FC236}">
                <a16:creationId xmlns="" xmlns:a16="http://schemas.microsoft.com/office/drawing/2014/main" id="{3BA64422-726B-5792-20BE-32CB351156B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=""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163178" y="667896"/>
            <a:ext cx="2901822" cy="304800"/>
          </a:xfrm>
          <a:prstGeom prst="rect">
            <a:avLst/>
          </a:prstGeom>
        </p:spPr>
      </p:pic>
      <p:pic>
        <p:nvPicPr>
          <p:cNvPr id="28" name="图形 27">
            <a:extLst>
              <a:ext uri="{FF2B5EF4-FFF2-40B4-BE49-F238E27FC236}">
                <a16:creationId xmlns="" xmlns:a16="http://schemas.microsoft.com/office/drawing/2014/main" id="{54413E28-7A78-C4F8-D837-5800573DDB9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=""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1863387" y="153162"/>
            <a:ext cx="180975" cy="180975"/>
          </a:xfrm>
          <a:prstGeom prst="rect">
            <a:avLst/>
          </a:prstGeom>
        </p:spPr>
      </p:pic>
      <p:pic>
        <p:nvPicPr>
          <p:cNvPr id="38" name="图形 37">
            <a:extLst>
              <a:ext uri="{FF2B5EF4-FFF2-40B4-BE49-F238E27FC236}">
                <a16:creationId xmlns="" xmlns:a16="http://schemas.microsoft.com/office/drawing/2014/main" id="{818D92AB-DC58-3D33-FB6B-062B707838A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=""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-19927" y="5734050"/>
            <a:ext cx="6800850" cy="1123950"/>
          </a:xfrm>
          <a:prstGeom prst="rect">
            <a:avLst/>
          </a:prstGeom>
        </p:spPr>
      </p:pic>
      <p:sp>
        <p:nvSpPr>
          <p:cNvPr id="343" name="文本框 342"/>
          <p:cNvSpPr txBox="1"/>
          <p:nvPr/>
        </p:nvSpPr>
        <p:spPr>
          <a:xfrm>
            <a:off x="309856" y="2623378"/>
            <a:ext cx="2757825" cy="52322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50000">
                <a:schemeClr val="accent1">
                  <a:lumMod val="60000"/>
                  <a:lumOff val="40000"/>
                </a:schemeClr>
              </a:gs>
              <a:gs pos="100000">
                <a:srgbClr val="F0F4FA"/>
              </a:gs>
              <a:gs pos="79000">
                <a:schemeClr val="accent1">
                  <a:lumMod val="20000"/>
                  <a:lumOff val="80000"/>
                </a:schemeClr>
              </a:gs>
            </a:gsLst>
            <a:lin ang="1200000" scaled="0"/>
            <a:tileRect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algn="ctr">
              <a:defRPr sz="140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dirty="0">
                <a:solidFill>
                  <a:schemeClr val="tx1"/>
                </a:solidFill>
              </a:rPr>
              <a:t>STEP1:</a:t>
            </a:r>
            <a:r>
              <a:rPr lang="zh-CN" altLang="en-US" dirty="0">
                <a:solidFill>
                  <a:schemeClr val="tx1"/>
                </a:solidFill>
              </a:rPr>
              <a:t>系统监控白盒化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定义系统范围的实体对象</a:t>
            </a:r>
            <a:endParaRPr lang="en-US" altLang="zh-CN" dirty="0">
              <a:solidFill>
                <a:schemeClr val="tx1"/>
              </a:solidFill>
            </a:endParaRPr>
          </a:p>
        </p:txBody>
      </p:sp>
      <p:grpSp>
        <p:nvGrpSpPr>
          <p:cNvPr id="344" name="组合 343"/>
          <p:cNvGrpSpPr/>
          <p:nvPr/>
        </p:nvGrpSpPr>
        <p:grpSpPr>
          <a:xfrm>
            <a:off x="412725" y="3181326"/>
            <a:ext cx="2681909" cy="2696112"/>
            <a:chOff x="272384" y="1797295"/>
            <a:chExt cx="2681909" cy="2696112"/>
          </a:xfrm>
        </p:grpSpPr>
        <p:pic>
          <p:nvPicPr>
            <p:cNvPr id="345" name="图片 344"/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278603" y="1797295"/>
              <a:ext cx="2675690" cy="1104938"/>
            </a:xfrm>
            <a:prstGeom prst="rect">
              <a:avLst/>
            </a:prstGeom>
          </p:spPr>
        </p:pic>
        <p:pic>
          <p:nvPicPr>
            <p:cNvPr id="346" name="图片 345"/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272384" y="3469131"/>
              <a:ext cx="2591457" cy="1017354"/>
            </a:xfrm>
            <a:prstGeom prst="rect">
              <a:avLst/>
            </a:prstGeom>
          </p:spPr>
        </p:pic>
        <p:sp>
          <p:nvSpPr>
            <p:cNvPr id="347" name="右箭头 346"/>
            <p:cNvSpPr/>
            <p:nvPr/>
          </p:nvSpPr>
          <p:spPr>
            <a:xfrm rot="5400000">
              <a:off x="1442693" y="3007110"/>
              <a:ext cx="311140" cy="484284"/>
            </a:xfrm>
            <a:prstGeom prst="rightArrow">
              <a:avLst/>
            </a:prstGeom>
            <a:solidFill>
              <a:srgbClr val="5B9BD5"/>
            </a:solidFill>
            <a:ln w="12700" cap="flat" cmpd="sng" algn="ctr">
              <a:solidFill>
                <a:sysClr val="window" lastClr="FFFFFF">
                  <a:lumMod val="20000"/>
                  <a:lumOff val="8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48" name="文本框 347"/>
            <p:cNvSpPr txBox="1"/>
            <p:nvPr/>
          </p:nvSpPr>
          <p:spPr>
            <a:xfrm>
              <a:off x="1363068" y="2444608"/>
              <a:ext cx="400517" cy="3690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rPr>
                <a:t>OS</a:t>
              </a:r>
              <a:endPara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49" name="文本框 348"/>
            <p:cNvSpPr txBox="1"/>
            <p:nvPr/>
          </p:nvSpPr>
          <p:spPr>
            <a:xfrm>
              <a:off x="1331424" y="4035416"/>
              <a:ext cx="400517" cy="3690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rPr>
                <a:t>OS</a:t>
              </a:r>
              <a:endPara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50" name="文本框 349"/>
            <p:cNvSpPr txBox="1"/>
            <p:nvPr/>
          </p:nvSpPr>
          <p:spPr>
            <a:xfrm>
              <a:off x="283593" y="2614202"/>
              <a:ext cx="732588" cy="2614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资源</a:t>
              </a:r>
              <a:r>
                <a:rPr kumimoji="0" lang="en-US" altLang="zh-CN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kumimoji="0" lang="zh-CN" altLang="en-US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</a:t>
              </a:r>
            </a:p>
          </p:txBody>
        </p:sp>
        <p:sp>
          <p:nvSpPr>
            <p:cNvPr id="351" name="文本框 350"/>
            <p:cNvSpPr txBox="1"/>
            <p:nvPr/>
          </p:nvSpPr>
          <p:spPr>
            <a:xfrm>
              <a:off x="2343689" y="2612741"/>
              <a:ext cx="422267" cy="2614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应用</a:t>
              </a:r>
            </a:p>
          </p:txBody>
        </p:sp>
        <p:sp>
          <p:nvSpPr>
            <p:cNvPr id="352" name="文本框 351"/>
            <p:cNvSpPr txBox="1"/>
            <p:nvPr/>
          </p:nvSpPr>
          <p:spPr>
            <a:xfrm>
              <a:off x="312831" y="4231985"/>
              <a:ext cx="732588" cy="2614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资源</a:t>
              </a:r>
              <a:r>
                <a:rPr kumimoji="0" lang="en-US" altLang="zh-CN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kumimoji="0" lang="zh-CN" altLang="en-US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</a:t>
              </a:r>
            </a:p>
          </p:txBody>
        </p:sp>
        <p:sp>
          <p:nvSpPr>
            <p:cNvPr id="353" name="文本框 352"/>
            <p:cNvSpPr txBox="1"/>
            <p:nvPr/>
          </p:nvSpPr>
          <p:spPr>
            <a:xfrm>
              <a:off x="2253236" y="4196993"/>
              <a:ext cx="422267" cy="2614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应用</a:t>
              </a:r>
            </a:p>
          </p:txBody>
        </p:sp>
      </p:grpSp>
      <p:sp>
        <p:nvSpPr>
          <p:cNvPr id="354" name="文本框 353"/>
          <p:cNvSpPr txBox="1"/>
          <p:nvPr/>
        </p:nvSpPr>
        <p:spPr>
          <a:xfrm>
            <a:off x="3695192" y="1235874"/>
            <a:ext cx="2853714" cy="52322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50000">
                <a:schemeClr val="accent1">
                  <a:lumMod val="60000"/>
                  <a:lumOff val="40000"/>
                </a:schemeClr>
              </a:gs>
              <a:gs pos="100000">
                <a:srgbClr val="F0F4FA"/>
              </a:gs>
              <a:gs pos="79000">
                <a:schemeClr val="accent1">
                  <a:lumMod val="20000"/>
                  <a:lumOff val="80000"/>
                </a:schemeClr>
              </a:gs>
            </a:gsLst>
            <a:lin ang="1200000" scaled="0"/>
            <a:tileRect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algn="ctr">
              <a:defRPr sz="140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dirty="0">
                <a:solidFill>
                  <a:schemeClr val="tx1"/>
                </a:solidFill>
              </a:rPr>
              <a:t>STEP2: </a:t>
            </a:r>
            <a:r>
              <a:rPr lang="zh-CN" altLang="en-US" dirty="0">
                <a:solidFill>
                  <a:schemeClr val="tx1"/>
                </a:solidFill>
              </a:rPr>
              <a:t>系统架构拓扑化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定义实体对象之间的拓扑关系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355" name="文本框 354"/>
          <p:cNvSpPr txBox="1"/>
          <p:nvPr/>
        </p:nvSpPr>
        <p:spPr>
          <a:xfrm>
            <a:off x="7674646" y="2613673"/>
            <a:ext cx="2672354" cy="52322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50000">
                <a:schemeClr val="accent1">
                  <a:lumMod val="60000"/>
                  <a:lumOff val="40000"/>
                </a:schemeClr>
              </a:gs>
              <a:gs pos="100000">
                <a:srgbClr val="F0F4FA"/>
              </a:gs>
              <a:gs pos="79000">
                <a:schemeClr val="accent1">
                  <a:lumMod val="20000"/>
                  <a:lumOff val="80000"/>
                </a:schemeClr>
              </a:gs>
            </a:gsLst>
            <a:lin ang="1200000" scaled="0"/>
            <a:tileRect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algn="ctr">
              <a:defRPr sz="140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dirty="0">
                <a:solidFill>
                  <a:schemeClr val="tx1"/>
                </a:solidFill>
              </a:rPr>
              <a:t>STEP3:</a:t>
            </a:r>
            <a:r>
              <a:rPr lang="zh-CN" altLang="en-US" dirty="0">
                <a:solidFill>
                  <a:schemeClr val="tx1"/>
                </a:solidFill>
              </a:rPr>
              <a:t>诊断过程可视化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定义全栈软件的因果关系规则</a:t>
            </a:r>
            <a:endParaRPr lang="en-US" altLang="zh-CN" dirty="0">
              <a:solidFill>
                <a:schemeClr val="tx1"/>
              </a:solidFill>
            </a:endParaRPr>
          </a:p>
        </p:txBody>
      </p:sp>
      <p:grpSp>
        <p:nvGrpSpPr>
          <p:cNvPr id="356" name="组合 355"/>
          <p:cNvGrpSpPr/>
          <p:nvPr/>
        </p:nvGrpSpPr>
        <p:grpSpPr>
          <a:xfrm>
            <a:off x="6239819" y="3168835"/>
            <a:ext cx="5638531" cy="2628301"/>
            <a:chOff x="5392992" y="2652889"/>
            <a:chExt cx="6691093" cy="3131095"/>
          </a:xfrm>
        </p:grpSpPr>
        <p:sp>
          <p:nvSpPr>
            <p:cNvPr id="357" name="矩形 356"/>
            <p:cNvSpPr/>
            <p:nvPr/>
          </p:nvSpPr>
          <p:spPr>
            <a:xfrm>
              <a:off x="7385179" y="4671297"/>
              <a:ext cx="2735592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356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05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基础设施至应用的根因推导过程</a:t>
              </a:r>
              <a:endParaRPr kumimoji="0" lang="en-US" altLang="zh-CN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8" name="矩形 357"/>
            <p:cNvSpPr/>
            <p:nvPr/>
          </p:nvSpPr>
          <p:spPr>
            <a:xfrm>
              <a:off x="6227568" y="5334447"/>
              <a:ext cx="344247" cy="201335"/>
            </a:xfrm>
            <a:prstGeom prst="rect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1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59" name="文本框 358"/>
            <p:cNvSpPr txBox="1"/>
            <p:nvPr/>
          </p:nvSpPr>
          <p:spPr>
            <a:xfrm>
              <a:off x="5769299" y="5576711"/>
              <a:ext cx="1208985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7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硬件：</a:t>
              </a:r>
              <a:r>
                <a:rPr kumimoji="0" lang="en-US" altLang="zh-CN" sz="7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NIC/DISK/MEM</a:t>
              </a:r>
              <a:r>
                <a:rPr kumimoji="0" lang="zh-CN" altLang="en-US" sz="7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等</a:t>
              </a:r>
            </a:p>
          </p:txBody>
        </p:sp>
        <p:sp>
          <p:nvSpPr>
            <p:cNvPr id="360" name="矩形 359"/>
            <p:cNvSpPr/>
            <p:nvPr/>
          </p:nvSpPr>
          <p:spPr>
            <a:xfrm>
              <a:off x="7893938" y="5290932"/>
              <a:ext cx="344247" cy="201335"/>
            </a:xfrm>
            <a:prstGeom prst="rect">
              <a:avLst/>
            </a:prstGeom>
            <a:solidFill>
              <a:srgbClr val="4E4AA8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61" name="文本框 360"/>
            <p:cNvSpPr txBox="1"/>
            <p:nvPr/>
          </p:nvSpPr>
          <p:spPr>
            <a:xfrm>
              <a:off x="7256160" y="5583929"/>
              <a:ext cx="1457450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7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内核：</a:t>
              </a:r>
              <a:r>
                <a:rPr kumimoji="0" lang="en-US" altLang="zh-CN" sz="7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NET/IO/SCHED/MEM</a:t>
              </a:r>
              <a:r>
                <a:rPr kumimoji="0" lang="zh-CN" altLang="en-US" sz="7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等</a:t>
              </a:r>
            </a:p>
          </p:txBody>
        </p:sp>
        <p:sp>
          <p:nvSpPr>
            <p:cNvPr id="362" name="矩形 361"/>
            <p:cNvSpPr/>
            <p:nvPr/>
          </p:nvSpPr>
          <p:spPr>
            <a:xfrm>
              <a:off x="9435108" y="5290932"/>
              <a:ext cx="344247" cy="201335"/>
            </a:xfrm>
            <a:prstGeom prst="rect">
              <a:avLst/>
            </a:prstGeom>
            <a:solidFill>
              <a:srgbClr val="70AD47">
                <a:lumMod val="40000"/>
                <a:lumOff val="60000"/>
              </a:srgbClr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63" name="文本框 362"/>
            <p:cNvSpPr txBox="1"/>
            <p:nvPr/>
          </p:nvSpPr>
          <p:spPr>
            <a:xfrm>
              <a:off x="9014215" y="5555088"/>
              <a:ext cx="1093569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7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容器</a:t>
              </a:r>
              <a:r>
                <a:rPr kumimoji="0" lang="en-US" altLang="zh-CN" sz="7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kumimoji="0" lang="zh-CN" altLang="en-US" sz="7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进程</a:t>
              </a:r>
              <a:r>
                <a:rPr kumimoji="0" lang="en-US" altLang="zh-CN" sz="7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kumimoji="0" lang="zh-CN" altLang="en-US" sz="7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线程</a:t>
              </a:r>
              <a:r>
                <a:rPr kumimoji="0" lang="en-US" altLang="zh-CN" sz="7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/TCP</a:t>
              </a:r>
              <a:r>
                <a:rPr kumimoji="0" lang="zh-CN" altLang="en-US" sz="7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等</a:t>
              </a:r>
            </a:p>
          </p:txBody>
        </p:sp>
        <p:sp>
          <p:nvSpPr>
            <p:cNvPr id="364" name="矩形 363"/>
            <p:cNvSpPr/>
            <p:nvPr/>
          </p:nvSpPr>
          <p:spPr>
            <a:xfrm>
              <a:off x="10739021" y="5290932"/>
              <a:ext cx="344247" cy="201335"/>
            </a:xfrm>
            <a:prstGeom prst="rect">
              <a:avLst/>
            </a:prstGeom>
            <a:solidFill>
              <a:srgbClr val="A5A5A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65" name="文本框 364"/>
            <p:cNvSpPr txBox="1"/>
            <p:nvPr/>
          </p:nvSpPr>
          <p:spPr>
            <a:xfrm>
              <a:off x="10300705" y="5564195"/>
              <a:ext cx="1116011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7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应用</a:t>
              </a:r>
              <a:r>
                <a:rPr kumimoji="0" lang="en-US" altLang="zh-CN" sz="7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SLI</a:t>
              </a:r>
              <a:r>
                <a:rPr kumimoji="0" lang="zh-CN" altLang="en-US" sz="7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：数据库</a:t>
              </a:r>
              <a:r>
                <a:rPr kumimoji="0" lang="en-US" altLang="zh-CN" sz="7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QPS</a:t>
              </a:r>
              <a:r>
                <a:rPr kumimoji="0" lang="zh-CN" altLang="en-US" sz="7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等</a:t>
              </a:r>
            </a:p>
          </p:txBody>
        </p:sp>
        <p:grpSp>
          <p:nvGrpSpPr>
            <p:cNvPr id="366" name="组合 365"/>
            <p:cNvGrpSpPr/>
            <p:nvPr/>
          </p:nvGrpSpPr>
          <p:grpSpPr>
            <a:xfrm>
              <a:off x="5392992" y="4034489"/>
              <a:ext cx="1789359" cy="1023453"/>
              <a:chOff x="3505451" y="759312"/>
              <a:chExt cx="2320120" cy="2193332"/>
            </a:xfrm>
          </p:grpSpPr>
          <p:sp>
            <p:nvSpPr>
              <p:cNvPr id="553" name="椭圆 552"/>
              <p:cNvSpPr/>
              <p:nvPr/>
            </p:nvSpPr>
            <p:spPr>
              <a:xfrm>
                <a:off x="3505451" y="759312"/>
                <a:ext cx="2320120" cy="2193332"/>
              </a:xfrm>
              <a:prstGeom prst="ellipse">
                <a:avLst/>
              </a:prstGeom>
              <a:solidFill>
                <a:srgbClr val="A5A5A5"/>
              </a:solidFill>
              <a:ln w="31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54" name="椭圆 553"/>
              <p:cNvSpPr/>
              <p:nvPr/>
            </p:nvSpPr>
            <p:spPr>
              <a:xfrm>
                <a:off x="3647240" y="858581"/>
                <a:ext cx="2056444" cy="1978298"/>
              </a:xfrm>
              <a:prstGeom prst="ellipse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cxnSp>
            <p:nvCxnSpPr>
              <p:cNvPr id="555" name="直接连接符 554"/>
              <p:cNvCxnSpPr>
                <a:stCxn id="553" idx="1"/>
                <a:endCxn id="554" idx="1"/>
              </p:cNvCxnSpPr>
              <p:nvPr/>
            </p:nvCxnSpPr>
            <p:spPr>
              <a:xfrm>
                <a:off x="3845225" y="1080518"/>
                <a:ext cx="103174" cy="67778"/>
              </a:xfrm>
              <a:prstGeom prst="line">
                <a:avLst/>
              </a:prstGeom>
              <a:noFill/>
              <a:ln w="28575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556" name="直接连接符 555"/>
              <p:cNvCxnSpPr>
                <a:stCxn id="553" idx="3"/>
                <a:endCxn id="554" idx="3"/>
              </p:cNvCxnSpPr>
              <p:nvPr/>
            </p:nvCxnSpPr>
            <p:spPr>
              <a:xfrm flipV="1">
                <a:off x="3845225" y="2547164"/>
                <a:ext cx="103174" cy="84274"/>
              </a:xfrm>
              <a:prstGeom prst="line">
                <a:avLst/>
              </a:prstGeom>
              <a:noFill/>
              <a:ln w="28575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557" name="直接连接符 556"/>
              <p:cNvCxnSpPr>
                <a:stCxn id="553" idx="4"/>
                <a:endCxn id="554" idx="4"/>
              </p:cNvCxnSpPr>
              <p:nvPr/>
            </p:nvCxnSpPr>
            <p:spPr>
              <a:xfrm flipV="1">
                <a:off x="4665511" y="2836879"/>
                <a:ext cx="9951" cy="115765"/>
              </a:xfrm>
              <a:prstGeom prst="line">
                <a:avLst/>
              </a:prstGeom>
              <a:noFill/>
              <a:ln w="28575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558" name="直接连接符 557"/>
              <p:cNvCxnSpPr>
                <a:stCxn id="554" idx="5"/>
                <a:endCxn id="553" idx="5"/>
              </p:cNvCxnSpPr>
              <p:nvPr/>
            </p:nvCxnSpPr>
            <p:spPr>
              <a:xfrm>
                <a:off x="5402525" y="2547164"/>
                <a:ext cx="83272" cy="84274"/>
              </a:xfrm>
              <a:prstGeom prst="line">
                <a:avLst/>
              </a:prstGeom>
              <a:noFill/>
              <a:ln w="28575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559" name="直接连接符 558"/>
              <p:cNvCxnSpPr>
                <a:stCxn id="553" idx="2"/>
                <a:endCxn id="554" idx="2"/>
              </p:cNvCxnSpPr>
              <p:nvPr/>
            </p:nvCxnSpPr>
            <p:spPr>
              <a:xfrm flipV="1">
                <a:off x="3505451" y="1847730"/>
                <a:ext cx="141789" cy="8248"/>
              </a:xfrm>
              <a:prstGeom prst="line">
                <a:avLst/>
              </a:prstGeom>
              <a:noFill/>
              <a:ln w="28575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560" name="直接连接符 559"/>
              <p:cNvCxnSpPr>
                <a:stCxn id="554" idx="6"/>
                <a:endCxn id="553" idx="6"/>
              </p:cNvCxnSpPr>
              <p:nvPr/>
            </p:nvCxnSpPr>
            <p:spPr>
              <a:xfrm>
                <a:off x="5703684" y="1847730"/>
                <a:ext cx="121887" cy="8248"/>
              </a:xfrm>
              <a:prstGeom prst="line">
                <a:avLst/>
              </a:prstGeom>
              <a:noFill/>
              <a:ln w="28575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561" name="直接连接符 560"/>
              <p:cNvCxnSpPr>
                <a:stCxn id="554" idx="7"/>
                <a:endCxn id="553" idx="7"/>
              </p:cNvCxnSpPr>
              <p:nvPr/>
            </p:nvCxnSpPr>
            <p:spPr>
              <a:xfrm flipV="1">
                <a:off x="5402525" y="1080518"/>
                <a:ext cx="83272" cy="67778"/>
              </a:xfrm>
              <a:prstGeom prst="line">
                <a:avLst/>
              </a:prstGeom>
              <a:noFill/>
              <a:ln w="28575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562" name="直接连接符 561"/>
              <p:cNvCxnSpPr>
                <a:stCxn id="554" idx="0"/>
                <a:endCxn id="553" idx="0"/>
              </p:cNvCxnSpPr>
              <p:nvPr/>
            </p:nvCxnSpPr>
            <p:spPr>
              <a:xfrm flipH="1" flipV="1">
                <a:off x="4665511" y="759312"/>
                <a:ext cx="9951" cy="99269"/>
              </a:xfrm>
              <a:prstGeom prst="line">
                <a:avLst/>
              </a:prstGeom>
              <a:noFill/>
              <a:ln w="28575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</p:cxnSp>
        </p:grpSp>
        <p:grpSp>
          <p:nvGrpSpPr>
            <p:cNvPr id="367" name="组合 366"/>
            <p:cNvGrpSpPr/>
            <p:nvPr/>
          </p:nvGrpSpPr>
          <p:grpSpPr>
            <a:xfrm>
              <a:off x="5614001" y="4159609"/>
              <a:ext cx="1347342" cy="787238"/>
              <a:chOff x="1431957" y="2636763"/>
              <a:chExt cx="2165064" cy="2063688"/>
            </a:xfrm>
          </p:grpSpPr>
          <p:sp>
            <p:nvSpPr>
              <p:cNvPr id="543" name="椭圆 542"/>
              <p:cNvSpPr/>
              <p:nvPr/>
            </p:nvSpPr>
            <p:spPr>
              <a:xfrm>
                <a:off x="1431957" y="2636763"/>
                <a:ext cx="2165064" cy="2063688"/>
              </a:xfrm>
              <a:prstGeom prst="ellipse">
                <a:avLst/>
              </a:prstGeom>
              <a:solidFill>
                <a:srgbClr val="70AD47">
                  <a:lumMod val="40000"/>
                  <a:lumOff val="60000"/>
                </a:srgbClr>
              </a:solidFill>
              <a:ln w="31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44" name="椭圆 543"/>
              <p:cNvSpPr/>
              <p:nvPr/>
            </p:nvSpPr>
            <p:spPr>
              <a:xfrm>
                <a:off x="1600089" y="2817124"/>
                <a:ext cx="1828800" cy="1702965"/>
              </a:xfrm>
              <a:prstGeom prst="ellipse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cxnSp>
            <p:nvCxnSpPr>
              <p:cNvPr id="545" name="直接连接符 544"/>
              <p:cNvCxnSpPr>
                <a:stCxn id="543" idx="1"/>
                <a:endCxn id="544" idx="1"/>
              </p:cNvCxnSpPr>
              <p:nvPr/>
            </p:nvCxnSpPr>
            <p:spPr>
              <a:xfrm>
                <a:off x="1749023" y="2938983"/>
                <a:ext cx="118888" cy="127534"/>
              </a:xfrm>
              <a:prstGeom prst="line">
                <a:avLst/>
              </a:prstGeom>
              <a:noFill/>
              <a:ln w="28575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546" name="直接连接符 545"/>
              <p:cNvCxnSpPr>
                <a:stCxn id="543" idx="3"/>
                <a:endCxn id="544" idx="3"/>
              </p:cNvCxnSpPr>
              <p:nvPr/>
            </p:nvCxnSpPr>
            <p:spPr>
              <a:xfrm flipV="1">
                <a:off x="1749023" y="4270696"/>
                <a:ext cx="118888" cy="127535"/>
              </a:xfrm>
              <a:prstGeom prst="line">
                <a:avLst/>
              </a:prstGeom>
              <a:noFill/>
              <a:ln w="28575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547" name="直接连接符 546"/>
              <p:cNvCxnSpPr>
                <a:stCxn id="543" idx="4"/>
                <a:endCxn id="544" idx="4"/>
              </p:cNvCxnSpPr>
              <p:nvPr/>
            </p:nvCxnSpPr>
            <p:spPr>
              <a:xfrm flipV="1">
                <a:off x="2514489" y="4520089"/>
                <a:ext cx="0" cy="180362"/>
              </a:xfrm>
              <a:prstGeom prst="line">
                <a:avLst/>
              </a:prstGeom>
              <a:noFill/>
              <a:ln w="28575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548" name="直接连接符 547"/>
              <p:cNvCxnSpPr>
                <a:stCxn id="544" idx="5"/>
                <a:endCxn id="543" idx="5"/>
              </p:cNvCxnSpPr>
              <p:nvPr/>
            </p:nvCxnSpPr>
            <p:spPr>
              <a:xfrm>
                <a:off x="3161067" y="4270696"/>
                <a:ext cx="118888" cy="127535"/>
              </a:xfrm>
              <a:prstGeom prst="line">
                <a:avLst/>
              </a:prstGeom>
              <a:noFill/>
              <a:ln w="28575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549" name="直接连接符 548"/>
              <p:cNvCxnSpPr>
                <a:stCxn id="543" idx="2"/>
                <a:endCxn id="544" idx="2"/>
              </p:cNvCxnSpPr>
              <p:nvPr/>
            </p:nvCxnSpPr>
            <p:spPr>
              <a:xfrm>
                <a:off x="1431957" y="3668607"/>
                <a:ext cx="168132" cy="0"/>
              </a:xfrm>
              <a:prstGeom prst="line">
                <a:avLst/>
              </a:prstGeom>
              <a:noFill/>
              <a:ln w="28575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550" name="直接连接符 549"/>
              <p:cNvCxnSpPr>
                <a:stCxn id="544" idx="6"/>
                <a:endCxn id="543" idx="6"/>
              </p:cNvCxnSpPr>
              <p:nvPr/>
            </p:nvCxnSpPr>
            <p:spPr>
              <a:xfrm>
                <a:off x="3428889" y="3668607"/>
                <a:ext cx="168132" cy="0"/>
              </a:xfrm>
              <a:prstGeom prst="line">
                <a:avLst/>
              </a:prstGeom>
              <a:noFill/>
              <a:ln w="28575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551" name="直接连接符 550"/>
              <p:cNvCxnSpPr>
                <a:stCxn id="544" idx="7"/>
                <a:endCxn id="543" idx="7"/>
              </p:cNvCxnSpPr>
              <p:nvPr/>
            </p:nvCxnSpPr>
            <p:spPr>
              <a:xfrm flipV="1">
                <a:off x="3161067" y="2938983"/>
                <a:ext cx="118888" cy="127534"/>
              </a:xfrm>
              <a:prstGeom prst="line">
                <a:avLst/>
              </a:prstGeom>
              <a:noFill/>
              <a:ln w="28575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552" name="直接连接符 551"/>
              <p:cNvCxnSpPr>
                <a:stCxn id="544" idx="0"/>
                <a:endCxn id="543" idx="0"/>
              </p:cNvCxnSpPr>
              <p:nvPr/>
            </p:nvCxnSpPr>
            <p:spPr>
              <a:xfrm flipV="1">
                <a:off x="2514489" y="2636763"/>
                <a:ext cx="0" cy="180361"/>
              </a:xfrm>
              <a:prstGeom prst="line">
                <a:avLst/>
              </a:prstGeom>
              <a:noFill/>
              <a:ln w="28575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</p:cxnSp>
        </p:grpSp>
        <p:grpSp>
          <p:nvGrpSpPr>
            <p:cNvPr id="368" name="组合 367"/>
            <p:cNvGrpSpPr/>
            <p:nvPr/>
          </p:nvGrpSpPr>
          <p:grpSpPr>
            <a:xfrm>
              <a:off x="5801158" y="4274077"/>
              <a:ext cx="977848" cy="558303"/>
              <a:chOff x="4120753" y="3466745"/>
              <a:chExt cx="1342238" cy="1270930"/>
            </a:xfrm>
          </p:grpSpPr>
          <p:sp>
            <p:nvSpPr>
              <p:cNvPr id="533" name="椭圆 532"/>
              <p:cNvSpPr/>
              <p:nvPr/>
            </p:nvSpPr>
            <p:spPr>
              <a:xfrm>
                <a:off x="4120753" y="3466745"/>
                <a:ext cx="1342238" cy="1270930"/>
              </a:xfrm>
              <a:prstGeom prst="ellipse">
                <a:avLst/>
              </a:prstGeom>
              <a:solidFill>
                <a:srgbClr val="4E4AA8"/>
              </a:solidFill>
              <a:ln w="31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34" name="椭圆 533"/>
              <p:cNvSpPr/>
              <p:nvPr/>
            </p:nvSpPr>
            <p:spPr>
              <a:xfrm>
                <a:off x="4253218" y="3598877"/>
                <a:ext cx="1075776" cy="1015067"/>
              </a:xfrm>
              <a:prstGeom prst="ellipse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cxnSp>
            <p:nvCxnSpPr>
              <p:cNvPr id="535" name="直接连接符 534"/>
              <p:cNvCxnSpPr>
                <a:stCxn id="533" idx="1"/>
                <a:endCxn id="534" idx="1"/>
              </p:cNvCxnSpPr>
              <p:nvPr/>
            </p:nvCxnSpPr>
            <p:spPr>
              <a:xfrm>
                <a:off x="4317319" y="3652868"/>
                <a:ext cx="93443" cy="94662"/>
              </a:xfrm>
              <a:prstGeom prst="line">
                <a:avLst/>
              </a:prstGeom>
              <a:noFill/>
              <a:ln w="28575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536" name="直接连接符 535"/>
              <p:cNvCxnSpPr>
                <a:stCxn id="533" idx="3"/>
                <a:endCxn id="534" idx="3"/>
              </p:cNvCxnSpPr>
              <p:nvPr/>
            </p:nvCxnSpPr>
            <p:spPr>
              <a:xfrm flipV="1">
                <a:off x="4317319" y="4465291"/>
                <a:ext cx="93443" cy="86261"/>
              </a:xfrm>
              <a:prstGeom prst="line">
                <a:avLst/>
              </a:prstGeom>
              <a:noFill/>
              <a:ln w="28575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537" name="直接连接符 536"/>
              <p:cNvCxnSpPr>
                <a:stCxn id="533" idx="4"/>
                <a:endCxn id="534" idx="4"/>
              </p:cNvCxnSpPr>
              <p:nvPr/>
            </p:nvCxnSpPr>
            <p:spPr>
              <a:xfrm flipH="1" flipV="1">
                <a:off x="4791106" y="4613944"/>
                <a:ext cx="766" cy="123731"/>
              </a:xfrm>
              <a:prstGeom prst="line">
                <a:avLst/>
              </a:prstGeom>
              <a:noFill/>
              <a:ln w="28575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538" name="直接连接符 537"/>
              <p:cNvCxnSpPr>
                <a:stCxn id="534" idx="5"/>
                <a:endCxn id="533" idx="5"/>
              </p:cNvCxnSpPr>
              <p:nvPr/>
            </p:nvCxnSpPr>
            <p:spPr>
              <a:xfrm>
                <a:off x="5171450" y="4465291"/>
                <a:ext cx="94975" cy="86261"/>
              </a:xfrm>
              <a:prstGeom prst="line">
                <a:avLst/>
              </a:prstGeom>
              <a:noFill/>
              <a:ln w="28575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539" name="直接连接符 538"/>
              <p:cNvCxnSpPr>
                <a:stCxn id="533" idx="2"/>
                <a:endCxn id="534" idx="2"/>
              </p:cNvCxnSpPr>
              <p:nvPr/>
            </p:nvCxnSpPr>
            <p:spPr>
              <a:xfrm>
                <a:off x="4120753" y="4102210"/>
                <a:ext cx="132465" cy="4201"/>
              </a:xfrm>
              <a:prstGeom prst="line">
                <a:avLst/>
              </a:prstGeom>
              <a:noFill/>
              <a:ln w="28575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540" name="直接连接符 539"/>
              <p:cNvCxnSpPr>
                <a:stCxn id="534" idx="6"/>
                <a:endCxn id="533" idx="6"/>
              </p:cNvCxnSpPr>
              <p:nvPr/>
            </p:nvCxnSpPr>
            <p:spPr>
              <a:xfrm flipV="1">
                <a:off x="5328994" y="4102210"/>
                <a:ext cx="133997" cy="4201"/>
              </a:xfrm>
              <a:prstGeom prst="line">
                <a:avLst/>
              </a:prstGeom>
              <a:noFill/>
              <a:ln w="28575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541" name="直接连接符 540"/>
              <p:cNvCxnSpPr>
                <a:stCxn id="534" idx="7"/>
                <a:endCxn id="533" idx="7"/>
              </p:cNvCxnSpPr>
              <p:nvPr/>
            </p:nvCxnSpPr>
            <p:spPr>
              <a:xfrm flipV="1">
                <a:off x="5171450" y="3652868"/>
                <a:ext cx="94975" cy="94662"/>
              </a:xfrm>
              <a:prstGeom prst="line">
                <a:avLst/>
              </a:prstGeom>
              <a:noFill/>
              <a:ln w="28575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542" name="直接连接符 541"/>
              <p:cNvCxnSpPr>
                <a:stCxn id="534" idx="0"/>
                <a:endCxn id="533" idx="0"/>
              </p:cNvCxnSpPr>
              <p:nvPr/>
            </p:nvCxnSpPr>
            <p:spPr>
              <a:xfrm flipV="1">
                <a:off x="4791106" y="3466745"/>
                <a:ext cx="766" cy="132132"/>
              </a:xfrm>
              <a:prstGeom prst="line">
                <a:avLst/>
              </a:prstGeom>
              <a:noFill/>
              <a:ln w="28575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</p:cxnSp>
        </p:grpSp>
        <p:grpSp>
          <p:nvGrpSpPr>
            <p:cNvPr id="369" name="组合 368"/>
            <p:cNvGrpSpPr/>
            <p:nvPr/>
          </p:nvGrpSpPr>
          <p:grpSpPr>
            <a:xfrm>
              <a:off x="5994164" y="4386585"/>
              <a:ext cx="587017" cy="350797"/>
              <a:chOff x="1577128" y="4890781"/>
              <a:chExt cx="679512" cy="662732"/>
            </a:xfrm>
          </p:grpSpPr>
          <p:sp>
            <p:nvSpPr>
              <p:cNvPr id="523" name="椭圆 522"/>
              <p:cNvSpPr/>
              <p:nvPr/>
            </p:nvSpPr>
            <p:spPr>
              <a:xfrm>
                <a:off x="1577128" y="4890781"/>
                <a:ext cx="679512" cy="662732"/>
              </a:xfrm>
              <a:prstGeom prst="ellipse">
                <a:avLst/>
              </a:prstGeom>
              <a:solidFill>
                <a:srgbClr val="5B9BD5"/>
              </a:solidFill>
              <a:ln w="31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24" name="椭圆 523"/>
              <p:cNvSpPr/>
              <p:nvPr/>
            </p:nvSpPr>
            <p:spPr>
              <a:xfrm>
                <a:off x="1686186" y="4991450"/>
                <a:ext cx="461396" cy="461394"/>
              </a:xfrm>
              <a:prstGeom prst="ellipse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cxnSp>
            <p:nvCxnSpPr>
              <p:cNvPr id="525" name="直接连接符 524"/>
              <p:cNvCxnSpPr>
                <a:stCxn id="523" idx="1"/>
                <a:endCxn id="524" idx="1"/>
              </p:cNvCxnSpPr>
              <p:nvPr/>
            </p:nvCxnSpPr>
            <p:spPr>
              <a:xfrm>
                <a:off x="1676640" y="4987836"/>
                <a:ext cx="77116" cy="71184"/>
              </a:xfrm>
              <a:prstGeom prst="line">
                <a:avLst/>
              </a:prstGeom>
              <a:noFill/>
              <a:ln w="28575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526" name="直接连接符 525"/>
              <p:cNvCxnSpPr>
                <a:stCxn id="523" idx="3"/>
                <a:endCxn id="524" idx="3"/>
              </p:cNvCxnSpPr>
              <p:nvPr/>
            </p:nvCxnSpPr>
            <p:spPr>
              <a:xfrm flipV="1">
                <a:off x="1676640" y="5385274"/>
                <a:ext cx="77116" cy="71184"/>
              </a:xfrm>
              <a:prstGeom prst="line">
                <a:avLst/>
              </a:prstGeom>
              <a:noFill/>
              <a:ln w="28575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527" name="直接连接符 526"/>
              <p:cNvCxnSpPr>
                <a:stCxn id="523" idx="4"/>
                <a:endCxn id="524" idx="4"/>
              </p:cNvCxnSpPr>
              <p:nvPr/>
            </p:nvCxnSpPr>
            <p:spPr>
              <a:xfrm flipV="1">
                <a:off x="1916884" y="5452844"/>
                <a:ext cx="0" cy="100669"/>
              </a:xfrm>
              <a:prstGeom prst="line">
                <a:avLst/>
              </a:prstGeom>
              <a:noFill/>
              <a:ln w="28575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528" name="直接连接符 527"/>
              <p:cNvCxnSpPr>
                <a:stCxn id="524" idx="5"/>
                <a:endCxn id="523" idx="5"/>
              </p:cNvCxnSpPr>
              <p:nvPr/>
            </p:nvCxnSpPr>
            <p:spPr>
              <a:xfrm>
                <a:off x="2080012" y="5385274"/>
                <a:ext cx="77116" cy="71184"/>
              </a:xfrm>
              <a:prstGeom prst="line">
                <a:avLst/>
              </a:prstGeom>
              <a:noFill/>
              <a:ln w="28575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529" name="直接连接符 528"/>
              <p:cNvCxnSpPr>
                <a:stCxn id="523" idx="2"/>
                <a:endCxn id="524" idx="2"/>
              </p:cNvCxnSpPr>
              <p:nvPr/>
            </p:nvCxnSpPr>
            <p:spPr>
              <a:xfrm>
                <a:off x="1577128" y="5222147"/>
                <a:ext cx="109058" cy="0"/>
              </a:xfrm>
              <a:prstGeom prst="line">
                <a:avLst/>
              </a:prstGeom>
              <a:noFill/>
              <a:ln w="28575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530" name="直接连接符 529"/>
              <p:cNvCxnSpPr>
                <a:stCxn id="524" idx="6"/>
                <a:endCxn id="523" idx="6"/>
              </p:cNvCxnSpPr>
              <p:nvPr/>
            </p:nvCxnSpPr>
            <p:spPr>
              <a:xfrm>
                <a:off x="2147582" y="5222147"/>
                <a:ext cx="109058" cy="0"/>
              </a:xfrm>
              <a:prstGeom prst="line">
                <a:avLst/>
              </a:prstGeom>
              <a:noFill/>
              <a:ln w="28575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531" name="直接连接符 530"/>
              <p:cNvCxnSpPr>
                <a:stCxn id="524" idx="7"/>
                <a:endCxn id="523" idx="7"/>
              </p:cNvCxnSpPr>
              <p:nvPr/>
            </p:nvCxnSpPr>
            <p:spPr>
              <a:xfrm flipV="1">
                <a:off x="2080012" y="4987836"/>
                <a:ext cx="77116" cy="71184"/>
              </a:xfrm>
              <a:prstGeom prst="line">
                <a:avLst/>
              </a:prstGeom>
              <a:noFill/>
              <a:ln w="28575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532" name="直接连接符 531"/>
              <p:cNvCxnSpPr>
                <a:stCxn id="524" idx="0"/>
                <a:endCxn id="523" idx="0"/>
              </p:cNvCxnSpPr>
              <p:nvPr/>
            </p:nvCxnSpPr>
            <p:spPr>
              <a:xfrm flipV="1">
                <a:off x="1916884" y="4890781"/>
                <a:ext cx="0" cy="100669"/>
              </a:xfrm>
              <a:prstGeom prst="line">
                <a:avLst/>
              </a:prstGeom>
              <a:noFill/>
              <a:ln w="28575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</p:cxnSp>
        </p:grpSp>
        <p:sp>
          <p:nvSpPr>
            <p:cNvPr id="370" name="空心弧 369"/>
            <p:cNvSpPr/>
            <p:nvPr/>
          </p:nvSpPr>
          <p:spPr>
            <a:xfrm>
              <a:off x="6097470" y="4384649"/>
              <a:ext cx="468680" cy="369116"/>
            </a:xfrm>
            <a:prstGeom prst="blockArc">
              <a:avLst>
                <a:gd name="adj1" fmla="val 17120137"/>
                <a:gd name="adj2" fmla="val 0"/>
                <a:gd name="adj3" fmla="val 25000"/>
              </a:avLst>
            </a:prstGeom>
            <a:solidFill>
              <a:srgbClr val="FF0000"/>
            </a:solidFill>
            <a:ln w="3175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71" name="文本框 370"/>
            <p:cNvSpPr txBox="1"/>
            <p:nvPr/>
          </p:nvSpPr>
          <p:spPr>
            <a:xfrm>
              <a:off x="5753666" y="3669671"/>
              <a:ext cx="11208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7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系统硬件</a:t>
              </a:r>
              <a:r>
                <a:rPr kumimoji="0" lang="en-US" altLang="zh-CN" sz="7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kumimoji="0" lang="zh-CN" altLang="en-US" sz="7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资源出现故障</a:t>
              </a:r>
            </a:p>
          </p:txBody>
        </p:sp>
        <p:sp>
          <p:nvSpPr>
            <p:cNvPr id="372" name="流程图: 过程 371"/>
            <p:cNvSpPr/>
            <p:nvPr/>
          </p:nvSpPr>
          <p:spPr>
            <a:xfrm>
              <a:off x="5710483" y="3684551"/>
              <a:ext cx="45719" cy="323674"/>
            </a:xfrm>
            <a:prstGeom prst="flowChartProcess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373" name="组合 372"/>
            <p:cNvGrpSpPr/>
            <p:nvPr/>
          </p:nvGrpSpPr>
          <p:grpSpPr>
            <a:xfrm>
              <a:off x="6792902" y="2996821"/>
              <a:ext cx="1789359" cy="1023453"/>
              <a:chOff x="3505451" y="759312"/>
              <a:chExt cx="2320120" cy="2193332"/>
            </a:xfrm>
          </p:grpSpPr>
          <p:sp>
            <p:nvSpPr>
              <p:cNvPr id="513" name="椭圆 512"/>
              <p:cNvSpPr/>
              <p:nvPr/>
            </p:nvSpPr>
            <p:spPr>
              <a:xfrm>
                <a:off x="3505451" y="759312"/>
                <a:ext cx="2320120" cy="2193332"/>
              </a:xfrm>
              <a:prstGeom prst="ellipse">
                <a:avLst/>
              </a:prstGeom>
              <a:solidFill>
                <a:srgbClr val="A5A5A5"/>
              </a:solidFill>
              <a:ln w="31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14" name="椭圆 513"/>
              <p:cNvSpPr/>
              <p:nvPr/>
            </p:nvSpPr>
            <p:spPr>
              <a:xfrm>
                <a:off x="3647240" y="858581"/>
                <a:ext cx="2056444" cy="1978298"/>
              </a:xfrm>
              <a:prstGeom prst="ellipse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cxnSp>
            <p:nvCxnSpPr>
              <p:cNvPr id="515" name="直接连接符 514"/>
              <p:cNvCxnSpPr>
                <a:stCxn id="513" idx="1"/>
                <a:endCxn id="514" idx="1"/>
              </p:cNvCxnSpPr>
              <p:nvPr/>
            </p:nvCxnSpPr>
            <p:spPr>
              <a:xfrm>
                <a:off x="3845225" y="1080518"/>
                <a:ext cx="103174" cy="67778"/>
              </a:xfrm>
              <a:prstGeom prst="line">
                <a:avLst/>
              </a:prstGeom>
              <a:noFill/>
              <a:ln w="28575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516" name="直接连接符 515"/>
              <p:cNvCxnSpPr>
                <a:stCxn id="513" idx="3"/>
                <a:endCxn id="514" idx="3"/>
              </p:cNvCxnSpPr>
              <p:nvPr/>
            </p:nvCxnSpPr>
            <p:spPr>
              <a:xfrm flipV="1">
                <a:off x="3845225" y="2547164"/>
                <a:ext cx="103174" cy="84274"/>
              </a:xfrm>
              <a:prstGeom prst="line">
                <a:avLst/>
              </a:prstGeom>
              <a:noFill/>
              <a:ln w="28575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517" name="直接连接符 516"/>
              <p:cNvCxnSpPr>
                <a:stCxn id="513" idx="4"/>
                <a:endCxn id="514" idx="4"/>
              </p:cNvCxnSpPr>
              <p:nvPr/>
            </p:nvCxnSpPr>
            <p:spPr>
              <a:xfrm flipV="1">
                <a:off x="4665511" y="2836879"/>
                <a:ext cx="9951" cy="115765"/>
              </a:xfrm>
              <a:prstGeom prst="line">
                <a:avLst/>
              </a:prstGeom>
              <a:noFill/>
              <a:ln w="28575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518" name="直接连接符 517"/>
              <p:cNvCxnSpPr>
                <a:stCxn id="514" idx="5"/>
                <a:endCxn id="513" idx="5"/>
              </p:cNvCxnSpPr>
              <p:nvPr/>
            </p:nvCxnSpPr>
            <p:spPr>
              <a:xfrm>
                <a:off x="5402525" y="2547164"/>
                <a:ext cx="83272" cy="84274"/>
              </a:xfrm>
              <a:prstGeom prst="line">
                <a:avLst/>
              </a:prstGeom>
              <a:noFill/>
              <a:ln w="28575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519" name="直接连接符 518"/>
              <p:cNvCxnSpPr>
                <a:stCxn id="513" idx="2"/>
                <a:endCxn id="514" idx="2"/>
              </p:cNvCxnSpPr>
              <p:nvPr/>
            </p:nvCxnSpPr>
            <p:spPr>
              <a:xfrm flipV="1">
                <a:off x="3505451" y="1847730"/>
                <a:ext cx="141789" cy="8248"/>
              </a:xfrm>
              <a:prstGeom prst="line">
                <a:avLst/>
              </a:prstGeom>
              <a:noFill/>
              <a:ln w="28575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520" name="直接连接符 519"/>
              <p:cNvCxnSpPr>
                <a:stCxn id="514" idx="6"/>
                <a:endCxn id="513" idx="6"/>
              </p:cNvCxnSpPr>
              <p:nvPr/>
            </p:nvCxnSpPr>
            <p:spPr>
              <a:xfrm>
                <a:off x="5703684" y="1847730"/>
                <a:ext cx="121887" cy="8248"/>
              </a:xfrm>
              <a:prstGeom prst="line">
                <a:avLst/>
              </a:prstGeom>
              <a:noFill/>
              <a:ln w="28575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521" name="直接连接符 520"/>
              <p:cNvCxnSpPr>
                <a:stCxn id="514" idx="7"/>
                <a:endCxn id="513" idx="7"/>
              </p:cNvCxnSpPr>
              <p:nvPr/>
            </p:nvCxnSpPr>
            <p:spPr>
              <a:xfrm flipV="1">
                <a:off x="5402525" y="1080518"/>
                <a:ext cx="83272" cy="67778"/>
              </a:xfrm>
              <a:prstGeom prst="line">
                <a:avLst/>
              </a:prstGeom>
              <a:noFill/>
              <a:ln w="28575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522" name="直接连接符 521"/>
              <p:cNvCxnSpPr>
                <a:stCxn id="514" idx="0"/>
                <a:endCxn id="513" idx="0"/>
              </p:cNvCxnSpPr>
              <p:nvPr/>
            </p:nvCxnSpPr>
            <p:spPr>
              <a:xfrm flipH="1" flipV="1">
                <a:off x="4665511" y="759312"/>
                <a:ext cx="9951" cy="99269"/>
              </a:xfrm>
              <a:prstGeom prst="line">
                <a:avLst/>
              </a:prstGeom>
              <a:noFill/>
              <a:ln w="28575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</p:cxnSp>
        </p:grpSp>
        <p:grpSp>
          <p:nvGrpSpPr>
            <p:cNvPr id="374" name="组合 373"/>
            <p:cNvGrpSpPr/>
            <p:nvPr/>
          </p:nvGrpSpPr>
          <p:grpSpPr>
            <a:xfrm>
              <a:off x="7013911" y="3121941"/>
              <a:ext cx="1347342" cy="787238"/>
              <a:chOff x="1431957" y="2636763"/>
              <a:chExt cx="2165064" cy="2063688"/>
            </a:xfrm>
          </p:grpSpPr>
          <p:sp>
            <p:nvSpPr>
              <p:cNvPr id="503" name="椭圆 502"/>
              <p:cNvSpPr/>
              <p:nvPr/>
            </p:nvSpPr>
            <p:spPr>
              <a:xfrm>
                <a:off x="1431957" y="2636763"/>
                <a:ext cx="2165064" cy="2063688"/>
              </a:xfrm>
              <a:prstGeom prst="ellipse">
                <a:avLst/>
              </a:prstGeom>
              <a:solidFill>
                <a:srgbClr val="70AD47">
                  <a:lumMod val="40000"/>
                  <a:lumOff val="60000"/>
                </a:srgbClr>
              </a:solidFill>
              <a:ln w="31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04" name="椭圆 503"/>
              <p:cNvSpPr/>
              <p:nvPr/>
            </p:nvSpPr>
            <p:spPr>
              <a:xfrm>
                <a:off x="1600089" y="2817124"/>
                <a:ext cx="1828800" cy="1702965"/>
              </a:xfrm>
              <a:prstGeom prst="ellipse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cxnSp>
            <p:nvCxnSpPr>
              <p:cNvPr id="505" name="直接连接符 504"/>
              <p:cNvCxnSpPr>
                <a:stCxn id="503" idx="1"/>
                <a:endCxn id="504" idx="1"/>
              </p:cNvCxnSpPr>
              <p:nvPr/>
            </p:nvCxnSpPr>
            <p:spPr>
              <a:xfrm>
                <a:off x="1749023" y="2938983"/>
                <a:ext cx="118888" cy="127534"/>
              </a:xfrm>
              <a:prstGeom prst="line">
                <a:avLst/>
              </a:prstGeom>
              <a:noFill/>
              <a:ln w="28575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506" name="直接连接符 505"/>
              <p:cNvCxnSpPr>
                <a:stCxn id="503" idx="3"/>
                <a:endCxn id="504" idx="3"/>
              </p:cNvCxnSpPr>
              <p:nvPr/>
            </p:nvCxnSpPr>
            <p:spPr>
              <a:xfrm flipV="1">
                <a:off x="1749023" y="4270696"/>
                <a:ext cx="118888" cy="127535"/>
              </a:xfrm>
              <a:prstGeom prst="line">
                <a:avLst/>
              </a:prstGeom>
              <a:noFill/>
              <a:ln w="28575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507" name="直接连接符 506"/>
              <p:cNvCxnSpPr>
                <a:stCxn id="503" idx="4"/>
                <a:endCxn id="504" idx="4"/>
              </p:cNvCxnSpPr>
              <p:nvPr/>
            </p:nvCxnSpPr>
            <p:spPr>
              <a:xfrm flipV="1">
                <a:off x="2514489" y="4520089"/>
                <a:ext cx="0" cy="180362"/>
              </a:xfrm>
              <a:prstGeom prst="line">
                <a:avLst/>
              </a:prstGeom>
              <a:noFill/>
              <a:ln w="28575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508" name="直接连接符 507"/>
              <p:cNvCxnSpPr>
                <a:stCxn id="504" idx="5"/>
                <a:endCxn id="503" idx="5"/>
              </p:cNvCxnSpPr>
              <p:nvPr/>
            </p:nvCxnSpPr>
            <p:spPr>
              <a:xfrm>
                <a:off x="3161067" y="4270696"/>
                <a:ext cx="118888" cy="127535"/>
              </a:xfrm>
              <a:prstGeom prst="line">
                <a:avLst/>
              </a:prstGeom>
              <a:noFill/>
              <a:ln w="28575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509" name="直接连接符 508"/>
              <p:cNvCxnSpPr>
                <a:stCxn id="503" idx="2"/>
                <a:endCxn id="504" idx="2"/>
              </p:cNvCxnSpPr>
              <p:nvPr/>
            </p:nvCxnSpPr>
            <p:spPr>
              <a:xfrm>
                <a:off x="1431957" y="3668607"/>
                <a:ext cx="168132" cy="0"/>
              </a:xfrm>
              <a:prstGeom prst="line">
                <a:avLst/>
              </a:prstGeom>
              <a:noFill/>
              <a:ln w="28575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510" name="直接连接符 509"/>
              <p:cNvCxnSpPr>
                <a:stCxn id="504" idx="6"/>
                <a:endCxn id="503" idx="6"/>
              </p:cNvCxnSpPr>
              <p:nvPr/>
            </p:nvCxnSpPr>
            <p:spPr>
              <a:xfrm>
                <a:off x="3428889" y="3668607"/>
                <a:ext cx="168132" cy="0"/>
              </a:xfrm>
              <a:prstGeom prst="line">
                <a:avLst/>
              </a:prstGeom>
              <a:noFill/>
              <a:ln w="28575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511" name="直接连接符 510"/>
              <p:cNvCxnSpPr>
                <a:stCxn id="504" idx="7"/>
                <a:endCxn id="503" idx="7"/>
              </p:cNvCxnSpPr>
              <p:nvPr/>
            </p:nvCxnSpPr>
            <p:spPr>
              <a:xfrm flipV="1">
                <a:off x="3161067" y="2938983"/>
                <a:ext cx="118888" cy="127534"/>
              </a:xfrm>
              <a:prstGeom prst="line">
                <a:avLst/>
              </a:prstGeom>
              <a:noFill/>
              <a:ln w="28575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512" name="直接连接符 511"/>
              <p:cNvCxnSpPr>
                <a:stCxn id="504" idx="0"/>
                <a:endCxn id="503" idx="0"/>
              </p:cNvCxnSpPr>
              <p:nvPr/>
            </p:nvCxnSpPr>
            <p:spPr>
              <a:xfrm flipV="1">
                <a:off x="2514489" y="2636763"/>
                <a:ext cx="0" cy="180361"/>
              </a:xfrm>
              <a:prstGeom prst="line">
                <a:avLst/>
              </a:prstGeom>
              <a:noFill/>
              <a:ln w="28575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</p:cxnSp>
        </p:grpSp>
        <p:grpSp>
          <p:nvGrpSpPr>
            <p:cNvPr id="375" name="组合 374"/>
            <p:cNvGrpSpPr/>
            <p:nvPr/>
          </p:nvGrpSpPr>
          <p:grpSpPr>
            <a:xfrm>
              <a:off x="7201068" y="3236409"/>
              <a:ext cx="977848" cy="558303"/>
              <a:chOff x="4120753" y="3466745"/>
              <a:chExt cx="1342238" cy="1270930"/>
            </a:xfrm>
          </p:grpSpPr>
          <p:sp>
            <p:nvSpPr>
              <p:cNvPr id="493" name="椭圆 492"/>
              <p:cNvSpPr/>
              <p:nvPr/>
            </p:nvSpPr>
            <p:spPr>
              <a:xfrm>
                <a:off x="4120753" y="3466745"/>
                <a:ext cx="1342238" cy="1270930"/>
              </a:xfrm>
              <a:prstGeom prst="ellipse">
                <a:avLst/>
              </a:prstGeom>
              <a:solidFill>
                <a:srgbClr val="4E4AA8"/>
              </a:solidFill>
              <a:ln w="31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94" name="椭圆 493"/>
              <p:cNvSpPr/>
              <p:nvPr/>
            </p:nvSpPr>
            <p:spPr>
              <a:xfrm>
                <a:off x="4253218" y="3598877"/>
                <a:ext cx="1075776" cy="1015067"/>
              </a:xfrm>
              <a:prstGeom prst="ellipse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cxnSp>
            <p:nvCxnSpPr>
              <p:cNvPr id="495" name="直接连接符 494"/>
              <p:cNvCxnSpPr>
                <a:stCxn id="493" idx="1"/>
                <a:endCxn id="494" idx="1"/>
              </p:cNvCxnSpPr>
              <p:nvPr/>
            </p:nvCxnSpPr>
            <p:spPr>
              <a:xfrm>
                <a:off x="4317319" y="3652868"/>
                <a:ext cx="93443" cy="94662"/>
              </a:xfrm>
              <a:prstGeom prst="line">
                <a:avLst/>
              </a:prstGeom>
              <a:noFill/>
              <a:ln w="28575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96" name="直接连接符 495"/>
              <p:cNvCxnSpPr>
                <a:stCxn id="493" idx="3"/>
                <a:endCxn id="494" idx="3"/>
              </p:cNvCxnSpPr>
              <p:nvPr/>
            </p:nvCxnSpPr>
            <p:spPr>
              <a:xfrm flipV="1">
                <a:off x="4317319" y="4465291"/>
                <a:ext cx="93443" cy="86261"/>
              </a:xfrm>
              <a:prstGeom prst="line">
                <a:avLst/>
              </a:prstGeom>
              <a:noFill/>
              <a:ln w="28575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97" name="直接连接符 496"/>
              <p:cNvCxnSpPr>
                <a:stCxn id="493" idx="4"/>
                <a:endCxn id="494" idx="4"/>
              </p:cNvCxnSpPr>
              <p:nvPr/>
            </p:nvCxnSpPr>
            <p:spPr>
              <a:xfrm flipH="1" flipV="1">
                <a:off x="4791106" y="4613944"/>
                <a:ext cx="766" cy="123731"/>
              </a:xfrm>
              <a:prstGeom prst="line">
                <a:avLst/>
              </a:prstGeom>
              <a:noFill/>
              <a:ln w="28575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98" name="直接连接符 497"/>
              <p:cNvCxnSpPr>
                <a:stCxn id="494" idx="5"/>
                <a:endCxn id="493" idx="5"/>
              </p:cNvCxnSpPr>
              <p:nvPr/>
            </p:nvCxnSpPr>
            <p:spPr>
              <a:xfrm>
                <a:off x="5171450" y="4465291"/>
                <a:ext cx="94975" cy="86261"/>
              </a:xfrm>
              <a:prstGeom prst="line">
                <a:avLst/>
              </a:prstGeom>
              <a:noFill/>
              <a:ln w="28575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99" name="直接连接符 498"/>
              <p:cNvCxnSpPr>
                <a:stCxn id="493" idx="2"/>
                <a:endCxn id="494" idx="2"/>
              </p:cNvCxnSpPr>
              <p:nvPr/>
            </p:nvCxnSpPr>
            <p:spPr>
              <a:xfrm>
                <a:off x="4120753" y="4102210"/>
                <a:ext cx="132465" cy="4201"/>
              </a:xfrm>
              <a:prstGeom prst="line">
                <a:avLst/>
              </a:prstGeom>
              <a:noFill/>
              <a:ln w="28575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500" name="直接连接符 499"/>
              <p:cNvCxnSpPr>
                <a:stCxn id="494" idx="6"/>
                <a:endCxn id="493" idx="6"/>
              </p:cNvCxnSpPr>
              <p:nvPr/>
            </p:nvCxnSpPr>
            <p:spPr>
              <a:xfrm flipV="1">
                <a:off x="5328994" y="4102210"/>
                <a:ext cx="133997" cy="4201"/>
              </a:xfrm>
              <a:prstGeom prst="line">
                <a:avLst/>
              </a:prstGeom>
              <a:noFill/>
              <a:ln w="28575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501" name="直接连接符 500"/>
              <p:cNvCxnSpPr>
                <a:stCxn id="494" idx="7"/>
                <a:endCxn id="493" idx="7"/>
              </p:cNvCxnSpPr>
              <p:nvPr/>
            </p:nvCxnSpPr>
            <p:spPr>
              <a:xfrm flipV="1">
                <a:off x="5171450" y="3652868"/>
                <a:ext cx="94975" cy="94662"/>
              </a:xfrm>
              <a:prstGeom prst="line">
                <a:avLst/>
              </a:prstGeom>
              <a:noFill/>
              <a:ln w="28575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502" name="直接连接符 501"/>
              <p:cNvCxnSpPr>
                <a:stCxn id="494" idx="0"/>
                <a:endCxn id="493" idx="0"/>
              </p:cNvCxnSpPr>
              <p:nvPr/>
            </p:nvCxnSpPr>
            <p:spPr>
              <a:xfrm flipV="1">
                <a:off x="4791106" y="3466745"/>
                <a:ext cx="766" cy="132132"/>
              </a:xfrm>
              <a:prstGeom prst="line">
                <a:avLst/>
              </a:prstGeom>
              <a:noFill/>
              <a:ln w="28575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</p:cxnSp>
        </p:grpSp>
        <p:grpSp>
          <p:nvGrpSpPr>
            <p:cNvPr id="376" name="组合 375"/>
            <p:cNvGrpSpPr/>
            <p:nvPr/>
          </p:nvGrpSpPr>
          <p:grpSpPr>
            <a:xfrm>
              <a:off x="7394074" y="3348917"/>
              <a:ext cx="587017" cy="350797"/>
              <a:chOff x="1577128" y="4890781"/>
              <a:chExt cx="679512" cy="662732"/>
            </a:xfrm>
          </p:grpSpPr>
          <p:sp>
            <p:nvSpPr>
              <p:cNvPr id="483" name="椭圆 482"/>
              <p:cNvSpPr/>
              <p:nvPr/>
            </p:nvSpPr>
            <p:spPr>
              <a:xfrm>
                <a:off x="1577128" y="4890781"/>
                <a:ext cx="679512" cy="662732"/>
              </a:xfrm>
              <a:prstGeom prst="ellipse">
                <a:avLst/>
              </a:prstGeom>
              <a:solidFill>
                <a:srgbClr val="5B9BD5"/>
              </a:solidFill>
              <a:ln w="31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84" name="椭圆 483"/>
              <p:cNvSpPr/>
              <p:nvPr/>
            </p:nvSpPr>
            <p:spPr>
              <a:xfrm>
                <a:off x="1686186" y="4991450"/>
                <a:ext cx="461396" cy="461394"/>
              </a:xfrm>
              <a:prstGeom prst="ellipse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cxnSp>
            <p:nvCxnSpPr>
              <p:cNvPr id="485" name="直接连接符 484"/>
              <p:cNvCxnSpPr>
                <a:stCxn id="483" idx="1"/>
                <a:endCxn id="484" idx="1"/>
              </p:cNvCxnSpPr>
              <p:nvPr/>
            </p:nvCxnSpPr>
            <p:spPr>
              <a:xfrm>
                <a:off x="1676640" y="4987836"/>
                <a:ext cx="77116" cy="71184"/>
              </a:xfrm>
              <a:prstGeom prst="line">
                <a:avLst/>
              </a:prstGeom>
              <a:noFill/>
              <a:ln w="28575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86" name="直接连接符 485"/>
              <p:cNvCxnSpPr>
                <a:stCxn id="483" idx="3"/>
                <a:endCxn id="484" idx="3"/>
              </p:cNvCxnSpPr>
              <p:nvPr/>
            </p:nvCxnSpPr>
            <p:spPr>
              <a:xfrm flipV="1">
                <a:off x="1676640" y="5385274"/>
                <a:ext cx="77116" cy="71184"/>
              </a:xfrm>
              <a:prstGeom prst="line">
                <a:avLst/>
              </a:prstGeom>
              <a:noFill/>
              <a:ln w="28575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87" name="直接连接符 486"/>
              <p:cNvCxnSpPr>
                <a:stCxn id="483" idx="4"/>
                <a:endCxn id="484" idx="4"/>
              </p:cNvCxnSpPr>
              <p:nvPr/>
            </p:nvCxnSpPr>
            <p:spPr>
              <a:xfrm flipV="1">
                <a:off x="1916884" y="5452844"/>
                <a:ext cx="0" cy="100669"/>
              </a:xfrm>
              <a:prstGeom prst="line">
                <a:avLst/>
              </a:prstGeom>
              <a:noFill/>
              <a:ln w="28575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88" name="直接连接符 487"/>
              <p:cNvCxnSpPr>
                <a:stCxn id="484" idx="5"/>
                <a:endCxn id="483" idx="5"/>
              </p:cNvCxnSpPr>
              <p:nvPr/>
            </p:nvCxnSpPr>
            <p:spPr>
              <a:xfrm>
                <a:off x="2080012" y="5385274"/>
                <a:ext cx="77116" cy="71184"/>
              </a:xfrm>
              <a:prstGeom prst="line">
                <a:avLst/>
              </a:prstGeom>
              <a:noFill/>
              <a:ln w="28575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89" name="直接连接符 488"/>
              <p:cNvCxnSpPr>
                <a:stCxn id="483" idx="2"/>
                <a:endCxn id="484" idx="2"/>
              </p:cNvCxnSpPr>
              <p:nvPr/>
            </p:nvCxnSpPr>
            <p:spPr>
              <a:xfrm>
                <a:off x="1577128" y="5222147"/>
                <a:ext cx="109058" cy="0"/>
              </a:xfrm>
              <a:prstGeom prst="line">
                <a:avLst/>
              </a:prstGeom>
              <a:noFill/>
              <a:ln w="28575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90" name="直接连接符 489"/>
              <p:cNvCxnSpPr>
                <a:stCxn id="484" idx="6"/>
                <a:endCxn id="483" idx="6"/>
              </p:cNvCxnSpPr>
              <p:nvPr/>
            </p:nvCxnSpPr>
            <p:spPr>
              <a:xfrm>
                <a:off x="2147582" y="5222147"/>
                <a:ext cx="109058" cy="0"/>
              </a:xfrm>
              <a:prstGeom prst="line">
                <a:avLst/>
              </a:prstGeom>
              <a:noFill/>
              <a:ln w="28575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91" name="直接连接符 490"/>
              <p:cNvCxnSpPr>
                <a:stCxn id="484" idx="7"/>
                <a:endCxn id="483" idx="7"/>
              </p:cNvCxnSpPr>
              <p:nvPr/>
            </p:nvCxnSpPr>
            <p:spPr>
              <a:xfrm flipV="1">
                <a:off x="2080012" y="4987836"/>
                <a:ext cx="77116" cy="71184"/>
              </a:xfrm>
              <a:prstGeom prst="line">
                <a:avLst/>
              </a:prstGeom>
              <a:noFill/>
              <a:ln w="28575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92" name="直接连接符 491"/>
              <p:cNvCxnSpPr>
                <a:stCxn id="484" idx="0"/>
                <a:endCxn id="483" idx="0"/>
              </p:cNvCxnSpPr>
              <p:nvPr/>
            </p:nvCxnSpPr>
            <p:spPr>
              <a:xfrm flipV="1">
                <a:off x="1916884" y="4890781"/>
                <a:ext cx="0" cy="100669"/>
              </a:xfrm>
              <a:prstGeom prst="line">
                <a:avLst/>
              </a:prstGeom>
              <a:noFill/>
              <a:ln w="28575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</p:cxnSp>
        </p:grpSp>
        <p:sp>
          <p:nvSpPr>
            <p:cNvPr id="377" name="空心弧 376"/>
            <p:cNvSpPr/>
            <p:nvPr/>
          </p:nvSpPr>
          <p:spPr>
            <a:xfrm>
              <a:off x="7520170" y="3344563"/>
              <a:ext cx="468680" cy="369116"/>
            </a:xfrm>
            <a:prstGeom prst="blockArc">
              <a:avLst>
                <a:gd name="adj1" fmla="val 17120137"/>
                <a:gd name="adj2" fmla="val 0"/>
                <a:gd name="adj3" fmla="val 25000"/>
              </a:avLst>
            </a:prstGeom>
            <a:solidFill>
              <a:srgbClr val="FF0000"/>
            </a:solidFill>
            <a:ln w="3175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78" name="空心弧 377"/>
            <p:cNvSpPr/>
            <p:nvPr/>
          </p:nvSpPr>
          <p:spPr>
            <a:xfrm>
              <a:off x="7185955" y="3277327"/>
              <a:ext cx="573918" cy="516366"/>
            </a:xfrm>
            <a:prstGeom prst="blockArc">
              <a:avLst>
                <a:gd name="adj1" fmla="val 11624710"/>
                <a:gd name="adj2" fmla="val 16408052"/>
                <a:gd name="adj3" fmla="val 19561"/>
              </a:avLst>
            </a:prstGeom>
            <a:solidFill>
              <a:srgbClr val="FF0000"/>
            </a:solidFill>
            <a:ln w="3175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79" name="文本框 378"/>
            <p:cNvSpPr txBox="1"/>
            <p:nvPr/>
          </p:nvSpPr>
          <p:spPr>
            <a:xfrm>
              <a:off x="7394515" y="2652889"/>
              <a:ext cx="10823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7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故障扩散至内核子系统</a:t>
              </a:r>
            </a:p>
          </p:txBody>
        </p:sp>
        <p:sp>
          <p:nvSpPr>
            <p:cNvPr id="380" name="流程图: 过程 379"/>
            <p:cNvSpPr/>
            <p:nvPr/>
          </p:nvSpPr>
          <p:spPr>
            <a:xfrm>
              <a:off x="7351332" y="2667769"/>
              <a:ext cx="45719" cy="323674"/>
            </a:xfrm>
            <a:prstGeom prst="flowChartProcess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381" name="组合 380"/>
            <p:cNvGrpSpPr/>
            <p:nvPr/>
          </p:nvGrpSpPr>
          <p:grpSpPr>
            <a:xfrm>
              <a:off x="8718700" y="3038687"/>
              <a:ext cx="1789359" cy="1023453"/>
              <a:chOff x="3505451" y="759312"/>
              <a:chExt cx="2320120" cy="2193332"/>
            </a:xfrm>
          </p:grpSpPr>
          <p:sp>
            <p:nvSpPr>
              <p:cNvPr id="473" name="椭圆 472"/>
              <p:cNvSpPr/>
              <p:nvPr/>
            </p:nvSpPr>
            <p:spPr>
              <a:xfrm>
                <a:off x="3505451" y="759312"/>
                <a:ext cx="2320120" cy="2193332"/>
              </a:xfrm>
              <a:prstGeom prst="ellipse">
                <a:avLst/>
              </a:prstGeom>
              <a:solidFill>
                <a:srgbClr val="A5A5A5"/>
              </a:solidFill>
              <a:ln w="31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74" name="椭圆 473"/>
              <p:cNvSpPr/>
              <p:nvPr/>
            </p:nvSpPr>
            <p:spPr>
              <a:xfrm>
                <a:off x="3647240" y="858581"/>
                <a:ext cx="2056444" cy="1978298"/>
              </a:xfrm>
              <a:prstGeom prst="ellipse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cxnSp>
            <p:nvCxnSpPr>
              <p:cNvPr id="475" name="直接连接符 474"/>
              <p:cNvCxnSpPr>
                <a:stCxn id="473" idx="1"/>
                <a:endCxn id="474" idx="1"/>
              </p:cNvCxnSpPr>
              <p:nvPr/>
            </p:nvCxnSpPr>
            <p:spPr>
              <a:xfrm>
                <a:off x="3845225" y="1080518"/>
                <a:ext cx="103174" cy="67778"/>
              </a:xfrm>
              <a:prstGeom prst="line">
                <a:avLst/>
              </a:prstGeom>
              <a:noFill/>
              <a:ln w="28575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76" name="直接连接符 475"/>
              <p:cNvCxnSpPr>
                <a:stCxn id="473" idx="3"/>
                <a:endCxn id="474" idx="3"/>
              </p:cNvCxnSpPr>
              <p:nvPr/>
            </p:nvCxnSpPr>
            <p:spPr>
              <a:xfrm flipV="1">
                <a:off x="3845225" y="2547164"/>
                <a:ext cx="103174" cy="84274"/>
              </a:xfrm>
              <a:prstGeom prst="line">
                <a:avLst/>
              </a:prstGeom>
              <a:noFill/>
              <a:ln w="28575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77" name="直接连接符 476"/>
              <p:cNvCxnSpPr>
                <a:stCxn id="473" idx="4"/>
                <a:endCxn id="474" idx="4"/>
              </p:cNvCxnSpPr>
              <p:nvPr/>
            </p:nvCxnSpPr>
            <p:spPr>
              <a:xfrm flipV="1">
                <a:off x="4665511" y="2836879"/>
                <a:ext cx="9951" cy="115765"/>
              </a:xfrm>
              <a:prstGeom prst="line">
                <a:avLst/>
              </a:prstGeom>
              <a:noFill/>
              <a:ln w="28575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78" name="直接连接符 477"/>
              <p:cNvCxnSpPr>
                <a:stCxn id="474" idx="5"/>
                <a:endCxn id="473" idx="5"/>
              </p:cNvCxnSpPr>
              <p:nvPr/>
            </p:nvCxnSpPr>
            <p:spPr>
              <a:xfrm>
                <a:off x="5402525" y="2547164"/>
                <a:ext cx="83272" cy="84274"/>
              </a:xfrm>
              <a:prstGeom prst="line">
                <a:avLst/>
              </a:prstGeom>
              <a:noFill/>
              <a:ln w="28575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79" name="直接连接符 478"/>
              <p:cNvCxnSpPr>
                <a:stCxn id="473" idx="2"/>
                <a:endCxn id="474" idx="2"/>
              </p:cNvCxnSpPr>
              <p:nvPr/>
            </p:nvCxnSpPr>
            <p:spPr>
              <a:xfrm flipV="1">
                <a:off x="3505451" y="1847730"/>
                <a:ext cx="141789" cy="8248"/>
              </a:xfrm>
              <a:prstGeom prst="line">
                <a:avLst/>
              </a:prstGeom>
              <a:noFill/>
              <a:ln w="28575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80" name="直接连接符 479"/>
              <p:cNvCxnSpPr>
                <a:stCxn id="474" idx="6"/>
                <a:endCxn id="473" idx="6"/>
              </p:cNvCxnSpPr>
              <p:nvPr/>
            </p:nvCxnSpPr>
            <p:spPr>
              <a:xfrm>
                <a:off x="5703684" y="1847730"/>
                <a:ext cx="121887" cy="8248"/>
              </a:xfrm>
              <a:prstGeom prst="line">
                <a:avLst/>
              </a:prstGeom>
              <a:noFill/>
              <a:ln w="28575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81" name="直接连接符 480"/>
              <p:cNvCxnSpPr>
                <a:stCxn id="474" idx="7"/>
                <a:endCxn id="473" idx="7"/>
              </p:cNvCxnSpPr>
              <p:nvPr/>
            </p:nvCxnSpPr>
            <p:spPr>
              <a:xfrm flipV="1">
                <a:off x="5402525" y="1080518"/>
                <a:ext cx="83272" cy="67778"/>
              </a:xfrm>
              <a:prstGeom prst="line">
                <a:avLst/>
              </a:prstGeom>
              <a:noFill/>
              <a:ln w="28575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82" name="直接连接符 481"/>
              <p:cNvCxnSpPr>
                <a:stCxn id="474" idx="0"/>
                <a:endCxn id="473" idx="0"/>
              </p:cNvCxnSpPr>
              <p:nvPr/>
            </p:nvCxnSpPr>
            <p:spPr>
              <a:xfrm flipH="1" flipV="1">
                <a:off x="4665511" y="759312"/>
                <a:ext cx="9951" cy="99269"/>
              </a:xfrm>
              <a:prstGeom prst="line">
                <a:avLst/>
              </a:prstGeom>
              <a:noFill/>
              <a:ln w="28575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</p:cxnSp>
        </p:grpSp>
        <p:grpSp>
          <p:nvGrpSpPr>
            <p:cNvPr id="382" name="组合 381"/>
            <p:cNvGrpSpPr/>
            <p:nvPr/>
          </p:nvGrpSpPr>
          <p:grpSpPr>
            <a:xfrm>
              <a:off x="8939709" y="3163807"/>
              <a:ext cx="1347342" cy="787238"/>
              <a:chOff x="1431957" y="2636763"/>
              <a:chExt cx="2165064" cy="2063688"/>
            </a:xfrm>
          </p:grpSpPr>
          <p:sp>
            <p:nvSpPr>
              <p:cNvPr id="463" name="椭圆 462"/>
              <p:cNvSpPr/>
              <p:nvPr/>
            </p:nvSpPr>
            <p:spPr>
              <a:xfrm>
                <a:off x="1431957" y="2636763"/>
                <a:ext cx="2165064" cy="2063688"/>
              </a:xfrm>
              <a:prstGeom prst="ellipse">
                <a:avLst/>
              </a:prstGeom>
              <a:solidFill>
                <a:srgbClr val="70AD47">
                  <a:lumMod val="40000"/>
                  <a:lumOff val="60000"/>
                </a:srgbClr>
              </a:solidFill>
              <a:ln w="31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4" name="椭圆 463"/>
              <p:cNvSpPr/>
              <p:nvPr/>
            </p:nvSpPr>
            <p:spPr>
              <a:xfrm>
                <a:off x="1600089" y="2817124"/>
                <a:ext cx="1828800" cy="1702965"/>
              </a:xfrm>
              <a:prstGeom prst="ellipse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cxnSp>
            <p:nvCxnSpPr>
              <p:cNvPr id="465" name="直接连接符 464"/>
              <p:cNvCxnSpPr>
                <a:stCxn id="463" idx="1"/>
                <a:endCxn id="464" idx="1"/>
              </p:cNvCxnSpPr>
              <p:nvPr/>
            </p:nvCxnSpPr>
            <p:spPr>
              <a:xfrm>
                <a:off x="1749023" y="2938983"/>
                <a:ext cx="118888" cy="127534"/>
              </a:xfrm>
              <a:prstGeom prst="line">
                <a:avLst/>
              </a:prstGeom>
              <a:noFill/>
              <a:ln w="28575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66" name="直接连接符 465"/>
              <p:cNvCxnSpPr>
                <a:stCxn id="463" idx="3"/>
                <a:endCxn id="464" idx="3"/>
              </p:cNvCxnSpPr>
              <p:nvPr/>
            </p:nvCxnSpPr>
            <p:spPr>
              <a:xfrm flipV="1">
                <a:off x="1749023" y="4270696"/>
                <a:ext cx="118888" cy="127535"/>
              </a:xfrm>
              <a:prstGeom prst="line">
                <a:avLst/>
              </a:prstGeom>
              <a:noFill/>
              <a:ln w="28575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67" name="直接连接符 466"/>
              <p:cNvCxnSpPr>
                <a:stCxn id="463" idx="4"/>
                <a:endCxn id="464" idx="4"/>
              </p:cNvCxnSpPr>
              <p:nvPr/>
            </p:nvCxnSpPr>
            <p:spPr>
              <a:xfrm flipV="1">
                <a:off x="2514489" y="4520089"/>
                <a:ext cx="0" cy="180362"/>
              </a:xfrm>
              <a:prstGeom prst="line">
                <a:avLst/>
              </a:prstGeom>
              <a:noFill/>
              <a:ln w="28575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68" name="直接连接符 467"/>
              <p:cNvCxnSpPr>
                <a:stCxn id="464" idx="5"/>
                <a:endCxn id="463" idx="5"/>
              </p:cNvCxnSpPr>
              <p:nvPr/>
            </p:nvCxnSpPr>
            <p:spPr>
              <a:xfrm>
                <a:off x="3161067" y="4270696"/>
                <a:ext cx="118888" cy="127535"/>
              </a:xfrm>
              <a:prstGeom prst="line">
                <a:avLst/>
              </a:prstGeom>
              <a:noFill/>
              <a:ln w="28575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69" name="直接连接符 468"/>
              <p:cNvCxnSpPr>
                <a:stCxn id="463" idx="2"/>
                <a:endCxn id="464" idx="2"/>
              </p:cNvCxnSpPr>
              <p:nvPr/>
            </p:nvCxnSpPr>
            <p:spPr>
              <a:xfrm>
                <a:off x="1431957" y="3668607"/>
                <a:ext cx="168132" cy="0"/>
              </a:xfrm>
              <a:prstGeom prst="line">
                <a:avLst/>
              </a:prstGeom>
              <a:noFill/>
              <a:ln w="28575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70" name="直接连接符 469"/>
              <p:cNvCxnSpPr>
                <a:stCxn id="464" idx="6"/>
                <a:endCxn id="463" idx="6"/>
              </p:cNvCxnSpPr>
              <p:nvPr/>
            </p:nvCxnSpPr>
            <p:spPr>
              <a:xfrm>
                <a:off x="3428889" y="3668607"/>
                <a:ext cx="168132" cy="0"/>
              </a:xfrm>
              <a:prstGeom prst="line">
                <a:avLst/>
              </a:prstGeom>
              <a:noFill/>
              <a:ln w="28575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71" name="直接连接符 470"/>
              <p:cNvCxnSpPr>
                <a:stCxn id="464" idx="7"/>
                <a:endCxn id="463" idx="7"/>
              </p:cNvCxnSpPr>
              <p:nvPr/>
            </p:nvCxnSpPr>
            <p:spPr>
              <a:xfrm flipV="1">
                <a:off x="3161067" y="2938983"/>
                <a:ext cx="118888" cy="127534"/>
              </a:xfrm>
              <a:prstGeom prst="line">
                <a:avLst/>
              </a:prstGeom>
              <a:noFill/>
              <a:ln w="28575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72" name="直接连接符 471"/>
              <p:cNvCxnSpPr>
                <a:stCxn id="464" idx="0"/>
                <a:endCxn id="463" idx="0"/>
              </p:cNvCxnSpPr>
              <p:nvPr/>
            </p:nvCxnSpPr>
            <p:spPr>
              <a:xfrm flipV="1">
                <a:off x="2514489" y="2636763"/>
                <a:ext cx="0" cy="180361"/>
              </a:xfrm>
              <a:prstGeom prst="line">
                <a:avLst/>
              </a:prstGeom>
              <a:noFill/>
              <a:ln w="28575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</p:cxnSp>
        </p:grpSp>
        <p:grpSp>
          <p:nvGrpSpPr>
            <p:cNvPr id="383" name="组合 382"/>
            <p:cNvGrpSpPr/>
            <p:nvPr/>
          </p:nvGrpSpPr>
          <p:grpSpPr>
            <a:xfrm>
              <a:off x="9126866" y="3278275"/>
              <a:ext cx="977848" cy="558303"/>
              <a:chOff x="4120753" y="3466745"/>
              <a:chExt cx="1342238" cy="1270930"/>
            </a:xfrm>
          </p:grpSpPr>
          <p:sp>
            <p:nvSpPr>
              <p:cNvPr id="453" name="椭圆 452"/>
              <p:cNvSpPr/>
              <p:nvPr/>
            </p:nvSpPr>
            <p:spPr>
              <a:xfrm>
                <a:off x="4120753" y="3466745"/>
                <a:ext cx="1342238" cy="1270930"/>
              </a:xfrm>
              <a:prstGeom prst="ellipse">
                <a:avLst/>
              </a:prstGeom>
              <a:solidFill>
                <a:srgbClr val="4E4AA8"/>
              </a:solidFill>
              <a:ln w="31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54" name="椭圆 453"/>
              <p:cNvSpPr/>
              <p:nvPr/>
            </p:nvSpPr>
            <p:spPr>
              <a:xfrm>
                <a:off x="4253218" y="3598877"/>
                <a:ext cx="1075776" cy="1015067"/>
              </a:xfrm>
              <a:prstGeom prst="ellipse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cxnSp>
            <p:nvCxnSpPr>
              <p:cNvPr id="455" name="直接连接符 454"/>
              <p:cNvCxnSpPr>
                <a:stCxn id="453" idx="1"/>
                <a:endCxn id="454" idx="1"/>
              </p:cNvCxnSpPr>
              <p:nvPr/>
            </p:nvCxnSpPr>
            <p:spPr>
              <a:xfrm>
                <a:off x="4317319" y="3652868"/>
                <a:ext cx="93443" cy="94662"/>
              </a:xfrm>
              <a:prstGeom prst="line">
                <a:avLst/>
              </a:prstGeom>
              <a:noFill/>
              <a:ln w="28575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56" name="直接连接符 455"/>
              <p:cNvCxnSpPr>
                <a:stCxn id="453" idx="3"/>
                <a:endCxn id="454" idx="3"/>
              </p:cNvCxnSpPr>
              <p:nvPr/>
            </p:nvCxnSpPr>
            <p:spPr>
              <a:xfrm flipV="1">
                <a:off x="4317319" y="4465291"/>
                <a:ext cx="93443" cy="86261"/>
              </a:xfrm>
              <a:prstGeom prst="line">
                <a:avLst/>
              </a:prstGeom>
              <a:noFill/>
              <a:ln w="28575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57" name="直接连接符 456"/>
              <p:cNvCxnSpPr>
                <a:stCxn id="453" idx="4"/>
                <a:endCxn id="454" idx="4"/>
              </p:cNvCxnSpPr>
              <p:nvPr/>
            </p:nvCxnSpPr>
            <p:spPr>
              <a:xfrm flipH="1" flipV="1">
                <a:off x="4791106" y="4613944"/>
                <a:ext cx="766" cy="123731"/>
              </a:xfrm>
              <a:prstGeom prst="line">
                <a:avLst/>
              </a:prstGeom>
              <a:noFill/>
              <a:ln w="28575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58" name="直接连接符 457"/>
              <p:cNvCxnSpPr>
                <a:stCxn id="454" idx="5"/>
                <a:endCxn id="453" idx="5"/>
              </p:cNvCxnSpPr>
              <p:nvPr/>
            </p:nvCxnSpPr>
            <p:spPr>
              <a:xfrm>
                <a:off x="5171450" y="4465291"/>
                <a:ext cx="94975" cy="86261"/>
              </a:xfrm>
              <a:prstGeom prst="line">
                <a:avLst/>
              </a:prstGeom>
              <a:noFill/>
              <a:ln w="28575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59" name="直接连接符 458"/>
              <p:cNvCxnSpPr>
                <a:stCxn id="453" idx="2"/>
                <a:endCxn id="454" idx="2"/>
              </p:cNvCxnSpPr>
              <p:nvPr/>
            </p:nvCxnSpPr>
            <p:spPr>
              <a:xfrm>
                <a:off x="4120753" y="4102210"/>
                <a:ext cx="132465" cy="4201"/>
              </a:xfrm>
              <a:prstGeom prst="line">
                <a:avLst/>
              </a:prstGeom>
              <a:noFill/>
              <a:ln w="28575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60" name="直接连接符 459"/>
              <p:cNvCxnSpPr>
                <a:stCxn id="454" idx="6"/>
                <a:endCxn id="453" idx="6"/>
              </p:cNvCxnSpPr>
              <p:nvPr/>
            </p:nvCxnSpPr>
            <p:spPr>
              <a:xfrm flipV="1">
                <a:off x="5328994" y="4102210"/>
                <a:ext cx="133997" cy="4201"/>
              </a:xfrm>
              <a:prstGeom prst="line">
                <a:avLst/>
              </a:prstGeom>
              <a:noFill/>
              <a:ln w="28575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61" name="直接连接符 460"/>
              <p:cNvCxnSpPr>
                <a:stCxn id="454" idx="7"/>
                <a:endCxn id="453" idx="7"/>
              </p:cNvCxnSpPr>
              <p:nvPr/>
            </p:nvCxnSpPr>
            <p:spPr>
              <a:xfrm flipV="1">
                <a:off x="5171450" y="3652868"/>
                <a:ext cx="94975" cy="94662"/>
              </a:xfrm>
              <a:prstGeom prst="line">
                <a:avLst/>
              </a:prstGeom>
              <a:noFill/>
              <a:ln w="28575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62" name="直接连接符 461"/>
              <p:cNvCxnSpPr>
                <a:stCxn id="454" idx="0"/>
                <a:endCxn id="453" idx="0"/>
              </p:cNvCxnSpPr>
              <p:nvPr/>
            </p:nvCxnSpPr>
            <p:spPr>
              <a:xfrm flipV="1">
                <a:off x="4791106" y="3466745"/>
                <a:ext cx="766" cy="132132"/>
              </a:xfrm>
              <a:prstGeom prst="line">
                <a:avLst/>
              </a:prstGeom>
              <a:noFill/>
              <a:ln w="28575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</p:cxnSp>
        </p:grpSp>
        <p:grpSp>
          <p:nvGrpSpPr>
            <p:cNvPr id="384" name="组合 383"/>
            <p:cNvGrpSpPr/>
            <p:nvPr/>
          </p:nvGrpSpPr>
          <p:grpSpPr>
            <a:xfrm>
              <a:off x="9319872" y="3390783"/>
              <a:ext cx="587017" cy="350797"/>
              <a:chOff x="1577128" y="4890781"/>
              <a:chExt cx="679512" cy="662732"/>
            </a:xfrm>
          </p:grpSpPr>
          <p:sp>
            <p:nvSpPr>
              <p:cNvPr id="443" name="椭圆 442"/>
              <p:cNvSpPr/>
              <p:nvPr/>
            </p:nvSpPr>
            <p:spPr>
              <a:xfrm>
                <a:off x="1577128" y="4890781"/>
                <a:ext cx="679512" cy="662732"/>
              </a:xfrm>
              <a:prstGeom prst="ellipse">
                <a:avLst/>
              </a:prstGeom>
              <a:solidFill>
                <a:srgbClr val="5B9BD5"/>
              </a:solidFill>
              <a:ln w="31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44" name="椭圆 443"/>
              <p:cNvSpPr/>
              <p:nvPr/>
            </p:nvSpPr>
            <p:spPr>
              <a:xfrm>
                <a:off x="1686186" y="4991450"/>
                <a:ext cx="461396" cy="461394"/>
              </a:xfrm>
              <a:prstGeom prst="ellipse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cxnSp>
            <p:nvCxnSpPr>
              <p:cNvPr id="445" name="直接连接符 444"/>
              <p:cNvCxnSpPr>
                <a:stCxn id="443" idx="1"/>
                <a:endCxn id="444" idx="1"/>
              </p:cNvCxnSpPr>
              <p:nvPr/>
            </p:nvCxnSpPr>
            <p:spPr>
              <a:xfrm>
                <a:off x="1676640" y="4987836"/>
                <a:ext cx="77116" cy="71184"/>
              </a:xfrm>
              <a:prstGeom prst="line">
                <a:avLst/>
              </a:prstGeom>
              <a:noFill/>
              <a:ln w="28575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46" name="直接连接符 445"/>
              <p:cNvCxnSpPr>
                <a:stCxn id="443" idx="3"/>
                <a:endCxn id="444" idx="3"/>
              </p:cNvCxnSpPr>
              <p:nvPr/>
            </p:nvCxnSpPr>
            <p:spPr>
              <a:xfrm flipV="1">
                <a:off x="1676640" y="5385274"/>
                <a:ext cx="77116" cy="71184"/>
              </a:xfrm>
              <a:prstGeom prst="line">
                <a:avLst/>
              </a:prstGeom>
              <a:noFill/>
              <a:ln w="28575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47" name="直接连接符 446"/>
              <p:cNvCxnSpPr>
                <a:stCxn id="443" idx="4"/>
                <a:endCxn id="444" idx="4"/>
              </p:cNvCxnSpPr>
              <p:nvPr/>
            </p:nvCxnSpPr>
            <p:spPr>
              <a:xfrm flipV="1">
                <a:off x="1916884" y="5452844"/>
                <a:ext cx="0" cy="100669"/>
              </a:xfrm>
              <a:prstGeom prst="line">
                <a:avLst/>
              </a:prstGeom>
              <a:noFill/>
              <a:ln w="28575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48" name="直接连接符 447"/>
              <p:cNvCxnSpPr>
                <a:stCxn id="444" idx="5"/>
                <a:endCxn id="443" idx="5"/>
              </p:cNvCxnSpPr>
              <p:nvPr/>
            </p:nvCxnSpPr>
            <p:spPr>
              <a:xfrm>
                <a:off x="2080012" y="5385274"/>
                <a:ext cx="77116" cy="71184"/>
              </a:xfrm>
              <a:prstGeom prst="line">
                <a:avLst/>
              </a:prstGeom>
              <a:noFill/>
              <a:ln w="28575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49" name="直接连接符 448"/>
              <p:cNvCxnSpPr>
                <a:stCxn id="443" idx="2"/>
                <a:endCxn id="444" idx="2"/>
              </p:cNvCxnSpPr>
              <p:nvPr/>
            </p:nvCxnSpPr>
            <p:spPr>
              <a:xfrm>
                <a:off x="1577128" y="5222147"/>
                <a:ext cx="109058" cy="0"/>
              </a:xfrm>
              <a:prstGeom prst="line">
                <a:avLst/>
              </a:prstGeom>
              <a:noFill/>
              <a:ln w="28575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50" name="直接连接符 449"/>
              <p:cNvCxnSpPr>
                <a:stCxn id="444" idx="6"/>
                <a:endCxn id="443" idx="6"/>
              </p:cNvCxnSpPr>
              <p:nvPr/>
            </p:nvCxnSpPr>
            <p:spPr>
              <a:xfrm>
                <a:off x="2147582" y="5222147"/>
                <a:ext cx="109058" cy="0"/>
              </a:xfrm>
              <a:prstGeom prst="line">
                <a:avLst/>
              </a:prstGeom>
              <a:noFill/>
              <a:ln w="28575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51" name="直接连接符 450"/>
              <p:cNvCxnSpPr>
                <a:stCxn id="444" idx="7"/>
                <a:endCxn id="443" idx="7"/>
              </p:cNvCxnSpPr>
              <p:nvPr/>
            </p:nvCxnSpPr>
            <p:spPr>
              <a:xfrm flipV="1">
                <a:off x="2080012" y="4987836"/>
                <a:ext cx="77116" cy="71184"/>
              </a:xfrm>
              <a:prstGeom prst="line">
                <a:avLst/>
              </a:prstGeom>
              <a:noFill/>
              <a:ln w="28575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52" name="直接连接符 451"/>
              <p:cNvCxnSpPr>
                <a:stCxn id="444" idx="0"/>
                <a:endCxn id="443" idx="0"/>
              </p:cNvCxnSpPr>
              <p:nvPr/>
            </p:nvCxnSpPr>
            <p:spPr>
              <a:xfrm flipV="1">
                <a:off x="1916884" y="4890781"/>
                <a:ext cx="0" cy="100669"/>
              </a:xfrm>
              <a:prstGeom prst="line">
                <a:avLst/>
              </a:prstGeom>
              <a:noFill/>
              <a:ln w="28575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</p:cxnSp>
        </p:grpSp>
        <p:sp>
          <p:nvSpPr>
            <p:cNvPr id="385" name="空心弧 384"/>
            <p:cNvSpPr/>
            <p:nvPr/>
          </p:nvSpPr>
          <p:spPr>
            <a:xfrm>
              <a:off x="9445968" y="3386429"/>
              <a:ext cx="468680" cy="369116"/>
            </a:xfrm>
            <a:prstGeom prst="blockArc">
              <a:avLst>
                <a:gd name="adj1" fmla="val 17120137"/>
                <a:gd name="adj2" fmla="val 0"/>
                <a:gd name="adj3" fmla="val 25000"/>
              </a:avLst>
            </a:prstGeom>
            <a:solidFill>
              <a:srgbClr val="FF0000"/>
            </a:solidFill>
            <a:ln w="3175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86" name="空心弧 385"/>
            <p:cNvSpPr/>
            <p:nvPr/>
          </p:nvSpPr>
          <p:spPr>
            <a:xfrm>
              <a:off x="9111753" y="3319193"/>
              <a:ext cx="573918" cy="516366"/>
            </a:xfrm>
            <a:prstGeom prst="blockArc">
              <a:avLst>
                <a:gd name="adj1" fmla="val 11624710"/>
                <a:gd name="adj2" fmla="val 16408052"/>
                <a:gd name="adj3" fmla="val 19561"/>
              </a:avLst>
            </a:prstGeom>
            <a:solidFill>
              <a:srgbClr val="FF0000"/>
            </a:solidFill>
            <a:ln w="3175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87" name="文本框 386"/>
            <p:cNvSpPr txBox="1"/>
            <p:nvPr/>
          </p:nvSpPr>
          <p:spPr>
            <a:xfrm>
              <a:off x="9143449" y="2699222"/>
              <a:ext cx="10310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7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故障扩散至容器</a:t>
              </a:r>
              <a:r>
                <a:rPr kumimoji="0" lang="en-US" altLang="zh-CN" sz="7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kumimoji="0" lang="zh-CN" altLang="en-US" sz="7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进程</a:t>
              </a:r>
            </a:p>
          </p:txBody>
        </p:sp>
        <p:sp>
          <p:nvSpPr>
            <p:cNvPr id="388" name="流程图: 过程 387"/>
            <p:cNvSpPr/>
            <p:nvPr/>
          </p:nvSpPr>
          <p:spPr>
            <a:xfrm>
              <a:off x="9100266" y="2714102"/>
              <a:ext cx="45719" cy="323674"/>
            </a:xfrm>
            <a:prstGeom prst="flowChartProcess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89" name="空心弧 388"/>
            <p:cNvSpPr/>
            <p:nvPr/>
          </p:nvSpPr>
          <p:spPr>
            <a:xfrm>
              <a:off x="8949302" y="3241651"/>
              <a:ext cx="601846" cy="592497"/>
            </a:xfrm>
            <a:prstGeom prst="blockArc">
              <a:avLst>
                <a:gd name="adj1" fmla="val 6830585"/>
                <a:gd name="adj2" fmla="val 15458889"/>
                <a:gd name="adj3" fmla="val 18897"/>
              </a:avLst>
            </a:prstGeom>
            <a:solidFill>
              <a:srgbClr val="FF0000"/>
            </a:solidFill>
            <a:ln w="3175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0" name="空心弧 389"/>
            <p:cNvSpPr/>
            <p:nvPr/>
          </p:nvSpPr>
          <p:spPr>
            <a:xfrm>
              <a:off x="9291750" y="3159732"/>
              <a:ext cx="800136" cy="389558"/>
            </a:xfrm>
            <a:prstGeom prst="blockArc">
              <a:avLst>
                <a:gd name="adj1" fmla="val 14093887"/>
                <a:gd name="adj2" fmla="val 21504744"/>
                <a:gd name="adj3" fmla="val 24970"/>
              </a:avLst>
            </a:prstGeom>
            <a:solidFill>
              <a:srgbClr val="FF0000"/>
            </a:solidFill>
            <a:ln w="3175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391" name="组合 390"/>
            <p:cNvGrpSpPr/>
            <p:nvPr/>
          </p:nvGrpSpPr>
          <p:grpSpPr>
            <a:xfrm>
              <a:off x="10294726" y="4041637"/>
              <a:ext cx="1789359" cy="1023453"/>
              <a:chOff x="3505451" y="759312"/>
              <a:chExt cx="2320120" cy="2193332"/>
            </a:xfrm>
          </p:grpSpPr>
          <p:sp>
            <p:nvSpPr>
              <p:cNvPr id="433" name="椭圆 432"/>
              <p:cNvSpPr/>
              <p:nvPr/>
            </p:nvSpPr>
            <p:spPr>
              <a:xfrm>
                <a:off x="3505451" y="759312"/>
                <a:ext cx="2320120" cy="2193332"/>
              </a:xfrm>
              <a:prstGeom prst="ellipse">
                <a:avLst/>
              </a:prstGeom>
              <a:solidFill>
                <a:srgbClr val="A5A5A5"/>
              </a:solidFill>
              <a:ln w="31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34" name="椭圆 433"/>
              <p:cNvSpPr/>
              <p:nvPr/>
            </p:nvSpPr>
            <p:spPr>
              <a:xfrm>
                <a:off x="3647240" y="858581"/>
                <a:ext cx="2056444" cy="1978298"/>
              </a:xfrm>
              <a:prstGeom prst="ellipse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cxnSp>
            <p:nvCxnSpPr>
              <p:cNvPr id="435" name="直接连接符 434"/>
              <p:cNvCxnSpPr>
                <a:stCxn id="433" idx="1"/>
                <a:endCxn id="434" idx="1"/>
              </p:cNvCxnSpPr>
              <p:nvPr/>
            </p:nvCxnSpPr>
            <p:spPr>
              <a:xfrm>
                <a:off x="3845225" y="1080518"/>
                <a:ext cx="103174" cy="67778"/>
              </a:xfrm>
              <a:prstGeom prst="line">
                <a:avLst/>
              </a:prstGeom>
              <a:noFill/>
              <a:ln w="28575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36" name="直接连接符 435"/>
              <p:cNvCxnSpPr>
                <a:stCxn id="433" idx="3"/>
                <a:endCxn id="434" idx="3"/>
              </p:cNvCxnSpPr>
              <p:nvPr/>
            </p:nvCxnSpPr>
            <p:spPr>
              <a:xfrm flipV="1">
                <a:off x="3845225" y="2547164"/>
                <a:ext cx="103174" cy="84274"/>
              </a:xfrm>
              <a:prstGeom prst="line">
                <a:avLst/>
              </a:prstGeom>
              <a:noFill/>
              <a:ln w="28575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37" name="直接连接符 436"/>
              <p:cNvCxnSpPr>
                <a:stCxn id="433" idx="4"/>
                <a:endCxn id="434" idx="4"/>
              </p:cNvCxnSpPr>
              <p:nvPr/>
            </p:nvCxnSpPr>
            <p:spPr>
              <a:xfrm flipV="1">
                <a:off x="4665511" y="2836879"/>
                <a:ext cx="9951" cy="115765"/>
              </a:xfrm>
              <a:prstGeom prst="line">
                <a:avLst/>
              </a:prstGeom>
              <a:noFill/>
              <a:ln w="28575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38" name="直接连接符 437"/>
              <p:cNvCxnSpPr>
                <a:stCxn id="434" idx="5"/>
                <a:endCxn id="433" idx="5"/>
              </p:cNvCxnSpPr>
              <p:nvPr/>
            </p:nvCxnSpPr>
            <p:spPr>
              <a:xfrm>
                <a:off x="5402525" y="2547164"/>
                <a:ext cx="83272" cy="84274"/>
              </a:xfrm>
              <a:prstGeom prst="line">
                <a:avLst/>
              </a:prstGeom>
              <a:noFill/>
              <a:ln w="28575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39" name="直接连接符 438"/>
              <p:cNvCxnSpPr>
                <a:stCxn id="433" idx="2"/>
                <a:endCxn id="434" idx="2"/>
              </p:cNvCxnSpPr>
              <p:nvPr/>
            </p:nvCxnSpPr>
            <p:spPr>
              <a:xfrm flipV="1">
                <a:off x="3505451" y="1847730"/>
                <a:ext cx="141789" cy="8248"/>
              </a:xfrm>
              <a:prstGeom prst="line">
                <a:avLst/>
              </a:prstGeom>
              <a:noFill/>
              <a:ln w="28575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40" name="直接连接符 439"/>
              <p:cNvCxnSpPr>
                <a:stCxn id="434" idx="6"/>
                <a:endCxn id="433" idx="6"/>
              </p:cNvCxnSpPr>
              <p:nvPr/>
            </p:nvCxnSpPr>
            <p:spPr>
              <a:xfrm>
                <a:off x="5703684" y="1847730"/>
                <a:ext cx="121887" cy="8248"/>
              </a:xfrm>
              <a:prstGeom prst="line">
                <a:avLst/>
              </a:prstGeom>
              <a:noFill/>
              <a:ln w="28575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41" name="直接连接符 440"/>
              <p:cNvCxnSpPr>
                <a:stCxn id="434" idx="7"/>
                <a:endCxn id="433" idx="7"/>
              </p:cNvCxnSpPr>
              <p:nvPr/>
            </p:nvCxnSpPr>
            <p:spPr>
              <a:xfrm flipV="1">
                <a:off x="5402525" y="1080518"/>
                <a:ext cx="83272" cy="67778"/>
              </a:xfrm>
              <a:prstGeom prst="line">
                <a:avLst/>
              </a:prstGeom>
              <a:noFill/>
              <a:ln w="28575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42" name="直接连接符 441"/>
              <p:cNvCxnSpPr>
                <a:stCxn id="434" idx="0"/>
                <a:endCxn id="433" idx="0"/>
              </p:cNvCxnSpPr>
              <p:nvPr/>
            </p:nvCxnSpPr>
            <p:spPr>
              <a:xfrm flipH="1" flipV="1">
                <a:off x="4665511" y="759312"/>
                <a:ext cx="9951" cy="99269"/>
              </a:xfrm>
              <a:prstGeom prst="line">
                <a:avLst/>
              </a:prstGeom>
              <a:noFill/>
              <a:ln w="28575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</p:cxnSp>
        </p:grpSp>
        <p:grpSp>
          <p:nvGrpSpPr>
            <p:cNvPr id="392" name="组合 391"/>
            <p:cNvGrpSpPr/>
            <p:nvPr/>
          </p:nvGrpSpPr>
          <p:grpSpPr>
            <a:xfrm>
              <a:off x="10515735" y="4166757"/>
              <a:ext cx="1347342" cy="787238"/>
              <a:chOff x="1431957" y="2636763"/>
              <a:chExt cx="2165064" cy="2063688"/>
            </a:xfrm>
          </p:grpSpPr>
          <p:sp>
            <p:nvSpPr>
              <p:cNvPr id="423" name="椭圆 422"/>
              <p:cNvSpPr/>
              <p:nvPr/>
            </p:nvSpPr>
            <p:spPr>
              <a:xfrm>
                <a:off x="1431957" y="2636763"/>
                <a:ext cx="2165064" cy="2063688"/>
              </a:xfrm>
              <a:prstGeom prst="ellipse">
                <a:avLst/>
              </a:prstGeom>
              <a:solidFill>
                <a:srgbClr val="70AD47">
                  <a:lumMod val="40000"/>
                  <a:lumOff val="60000"/>
                </a:srgbClr>
              </a:solidFill>
              <a:ln w="31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24" name="椭圆 423"/>
              <p:cNvSpPr/>
              <p:nvPr/>
            </p:nvSpPr>
            <p:spPr>
              <a:xfrm>
                <a:off x="1600089" y="2817124"/>
                <a:ext cx="1828800" cy="1702965"/>
              </a:xfrm>
              <a:prstGeom prst="ellipse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cxnSp>
            <p:nvCxnSpPr>
              <p:cNvPr id="425" name="直接连接符 424"/>
              <p:cNvCxnSpPr>
                <a:stCxn id="423" idx="1"/>
                <a:endCxn id="424" idx="1"/>
              </p:cNvCxnSpPr>
              <p:nvPr/>
            </p:nvCxnSpPr>
            <p:spPr>
              <a:xfrm>
                <a:off x="1749023" y="2938983"/>
                <a:ext cx="118888" cy="127534"/>
              </a:xfrm>
              <a:prstGeom prst="line">
                <a:avLst/>
              </a:prstGeom>
              <a:noFill/>
              <a:ln w="28575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26" name="直接连接符 425"/>
              <p:cNvCxnSpPr>
                <a:stCxn id="423" idx="3"/>
                <a:endCxn id="424" idx="3"/>
              </p:cNvCxnSpPr>
              <p:nvPr/>
            </p:nvCxnSpPr>
            <p:spPr>
              <a:xfrm flipV="1">
                <a:off x="1749023" y="4270696"/>
                <a:ext cx="118888" cy="127535"/>
              </a:xfrm>
              <a:prstGeom prst="line">
                <a:avLst/>
              </a:prstGeom>
              <a:noFill/>
              <a:ln w="28575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27" name="直接连接符 426"/>
              <p:cNvCxnSpPr>
                <a:stCxn id="423" idx="4"/>
                <a:endCxn id="424" idx="4"/>
              </p:cNvCxnSpPr>
              <p:nvPr/>
            </p:nvCxnSpPr>
            <p:spPr>
              <a:xfrm flipV="1">
                <a:off x="2514489" y="4520089"/>
                <a:ext cx="0" cy="180362"/>
              </a:xfrm>
              <a:prstGeom prst="line">
                <a:avLst/>
              </a:prstGeom>
              <a:noFill/>
              <a:ln w="28575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28" name="直接连接符 427"/>
              <p:cNvCxnSpPr>
                <a:stCxn id="424" idx="5"/>
                <a:endCxn id="423" idx="5"/>
              </p:cNvCxnSpPr>
              <p:nvPr/>
            </p:nvCxnSpPr>
            <p:spPr>
              <a:xfrm>
                <a:off x="3161067" y="4270696"/>
                <a:ext cx="118888" cy="127535"/>
              </a:xfrm>
              <a:prstGeom prst="line">
                <a:avLst/>
              </a:prstGeom>
              <a:noFill/>
              <a:ln w="28575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29" name="直接连接符 428"/>
              <p:cNvCxnSpPr>
                <a:stCxn id="423" idx="2"/>
                <a:endCxn id="424" idx="2"/>
              </p:cNvCxnSpPr>
              <p:nvPr/>
            </p:nvCxnSpPr>
            <p:spPr>
              <a:xfrm>
                <a:off x="1431957" y="3668607"/>
                <a:ext cx="168132" cy="0"/>
              </a:xfrm>
              <a:prstGeom prst="line">
                <a:avLst/>
              </a:prstGeom>
              <a:noFill/>
              <a:ln w="28575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30" name="直接连接符 429"/>
              <p:cNvCxnSpPr>
                <a:stCxn id="424" idx="6"/>
                <a:endCxn id="423" idx="6"/>
              </p:cNvCxnSpPr>
              <p:nvPr/>
            </p:nvCxnSpPr>
            <p:spPr>
              <a:xfrm>
                <a:off x="3428889" y="3668607"/>
                <a:ext cx="168132" cy="0"/>
              </a:xfrm>
              <a:prstGeom prst="line">
                <a:avLst/>
              </a:prstGeom>
              <a:noFill/>
              <a:ln w="28575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31" name="直接连接符 430"/>
              <p:cNvCxnSpPr>
                <a:stCxn id="424" idx="7"/>
                <a:endCxn id="423" idx="7"/>
              </p:cNvCxnSpPr>
              <p:nvPr/>
            </p:nvCxnSpPr>
            <p:spPr>
              <a:xfrm flipV="1">
                <a:off x="3161067" y="2938983"/>
                <a:ext cx="118888" cy="127534"/>
              </a:xfrm>
              <a:prstGeom prst="line">
                <a:avLst/>
              </a:prstGeom>
              <a:noFill/>
              <a:ln w="28575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32" name="直接连接符 431"/>
              <p:cNvCxnSpPr>
                <a:stCxn id="424" idx="0"/>
                <a:endCxn id="423" idx="0"/>
              </p:cNvCxnSpPr>
              <p:nvPr/>
            </p:nvCxnSpPr>
            <p:spPr>
              <a:xfrm flipV="1">
                <a:off x="2514489" y="2636763"/>
                <a:ext cx="0" cy="180361"/>
              </a:xfrm>
              <a:prstGeom prst="line">
                <a:avLst/>
              </a:prstGeom>
              <a:noFill/>
              <a:ln w="28575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</p:cxnSp>
        </p:grpSp>
        <p:grpSp>
          <p:nvGrpSpPr>
            <p:cNvPr id="393" name="组合 392"/>
            <p:cNvGrpSpPr/>
            <p:nvPr/>
          </p:nvGrpSpPr>
          <p:grpSpPr>
            <a:xfrm>
              <a:off x="10702892" y="4281225"/>
              <a:ext cx="977848" cy="558303"/>
              <a:chOff x="4120753" y="3466745"/>
              <a:chExt cx="1342238" cy="1270930"/>
            </a:xfrm>
          </p:grpSpPr>
          <p:sp>
            <p:nvSpPr>
              <p:cNvPr id="413" name="椭圆 412"/>
              <p:cNvSpPr/>
              <p:nvPr/>
            </p:nvSpPr>
            <p:spPr>
              <a:xfrm>
                <a:off x="4120753" y="3466745"/>
                <a:ext cx="1342238" cy="1270930"/>
              </a:xfrm>
              <a:prstGeom prst="ellipse">
                <a:avLst/>
              </a:prstGeom>
              <a:solidFill>
                <a:srgbClr val="4E4AA8"/>
              </a:solidFill>
              <a:ln w="31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14" name="椭圆 413"/>
              <p:cNvSpPr/>
              <p:nvPr/>
            </p:nvSpPr>
            <p:spPr>
              <a:xfrm>
                <a:off x="4253218" y="3598877"/>
                <a:ext cx="1075776" cy="1015067"/>
              </a:xfrm>
              <a:prstGeom prst="ellipse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cxnSp>
            <p:nvCxnSpPr>
              <p:cNvPr id="415" name="直接连接符 414"/>
              <p:cNvCxnSpPr>
                <a:stCxn id="413" idx="1"/>
                <a:endCxn id="414" idx="1"/>
              </p:cNvCxnSpPr>
              <p:nvPr/>
            </p:nvCxnSpPr>
            <p:spPr>
              <a:xfrm>
                <a:off x="4317319" y="3652868"/>
                <a:ext cx="93443" cy="94662"/>
              </a:xfrm>
              <a:prstGeom prst="line">
                <a:avLst/>
              </a:prstGeom>
              <a:noFill/>
              <a:ln w="28575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16" name="直接连接符 415"/>
              <p:cNvCxnSpPr>
                <a:stCxn id="413" idx="3"/>
                <a:endCxn id="414" idx="3"/>
              </p:cNvCxnSpPr>
              <p:nvPr/>
            </p:nvCxnSpPr>
            <p:spPr>
              <a:xfrm flipV="1">
                <a:off x="4317319" y="4465291"/>
                <a:ext cx="93443" cy="86261"/>
              </a:xfrm>
              <a:prstGeom prst="line">
                <a:avLst/>
              </a:prstGeom>
              <a:noFill/>
              <a:ln w="28575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17" name="直接连接符 416"/>
              <p:cNvCxnSpPr>
                <a:stCxn id="413" idx="4"/>
                <a:endCxn id="414" idx="4"/>
              </p:cNvCxnSpPr>
              <p:nvPr/>
            </p:nvCxnSpPr>
            <p:spPr>
              <a:xfrm flipH="1" flipV="1">
                <a:off x="4791106" y="4613944"/>
                <a:ext cx="766" cy="123731"/>
              </a:xfrm>
              <a:prstGeom prst="line">
                <a:avLst/>
              </a:prstGeom>
              <a:noFill/>
              <a:ln w="28575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18" name="直接连接符 417"/>
              <p:cNvCxnSpPr>
                <a:stCxn id="414" idx="5"/>
                <a:endCxn id="413" idx="5"/>
              </p:cNvCxnSpPr>
              <p:nvPr/>
            </p:nvCxnSpPr>
            <p:spPr>
              <a:xfrm>
                <a:off x="5171450" y="4465291"/>
                <a:ext cx="94975" cy="86261"/>
              </a:xfrm>
              <a:prstGeom prst="line">
                <a:avLst/>
              </a:prstGeom>
              <a:noFill/>
              <a:ln w="28575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19" name="直接连接符 418"/>
              <p:cNvCxnSpPr>
                <a:stCxn id="413" idx="2"/>
                <a:endCxn id="414" idx="2"/>
              </p:cNvCxnSpPr>
              <p:nvPr/>
            </p:nvCxnSpPr>
            <p:spPr>
              <a:xfrm>
                <a:off x="4120753" y="4102210"/>
                <a:ext cx="132465" cy="4201"/>
              </a:xfrm>
              <a:prstGeom prst="line">
                <a:avLst/>
              </a:prstGeom>
              <a:noFill/>
              <a:ln w="28575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20" name="直接连接符 419"/>
              <p:cNvCxnSpPr>
                <a:stCxn id="414" idx="6"/>
                <a:endCxn id="413" idx="6"/>
              </p:cNvCxnSpPr>
              <p:nvPr/>
            </p:nvCxnSpPr>
            <p:spPr>
              <a:xfrm flipV="1">
                <a:off x="5328994" y="4102210"/>
                <a:ext cx="133997" cy="4201"/>
              </a:xfrm>
              <a:prstGeom prst="line">
                <a:avLst/>
              </a:prstGeom>
              <a:noFill/>
              <a:ln w="28575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21" name="直接连接符 420"/>
              <p:cNvCxnSpPr>
                <a:stCxn id="414" idx="7"/>
                <a:endCxn id="413" idx="7"/>
              </p:cNvCxnSpPr>
              <p:nvPr/>
            </p:nvCxnSpPr>
            <p:spPr>
              <a:xfrm flipV="1">
                <a:off x="5171450" y="3652868"/>
                <a:ext cx="94975" cy="94662"/>
              </a:xfrm>
              <a:prstGeom prst="line">
                <a:avLst/>
              </a:prstGeom>
              <a:noFill/>
              <a:ln w="28575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22" name="直接连接符 421"/>
              <p:cNvCxnSpPr>
                <a:stCxn id="414" idx="0"/>
                <a:endCxn id="413" idx="0"/>
              </p:cNvCxnSpPr>
              <p:nvPr/>
            </p:nvCxnSpPr>
            <p:spPr>
              <a:xfrm flipV="1">
                <a:off x="4791106" y="3466745"/>
                <a:ext cx="766" cy="132132"/>
              </a:xfrm>
              <a:prstGeom prst="line">
                <a:avLst/>
              </a:prstGeom>
              <a:noFill/>
              <a:ln w="28575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</p:cxnSp>
        </p:grpSp>
        <p:grpSp>
          <p:nvGrpSpPr>
            <p:cNvPr id="394" name="组合 393"/>
            <p:cNvGrpSpPr/>
            <p:nvPr/>
          </p:nvGrpSpPr>
          <p:grpSpPr>
            <a:xfrm>
              <a:off x="10895898" y="4393733"/>
              <a:ext cx="587017" cy="350797"/>
              <a:chOff x="1577128" y="4890781"/>
              <a:chExt cx="679512" cy="662732"/>
            </a:xfrm>
          </p:grpSpPr>
          <p:sp>
            <p:nvSpPr>
              <p:cNvPr id="403" name="椭圆 402"/>
              <p:cNvSpPr/>
              <p:nvPr/>
            </p:nvSpPr>
            <p:spPr>
              <a:xfrm>
                <a:off x="1577128" y="4890781"/>
                <a:ext cx="679512" cy="662732"/>
              </a:xfrm>
              <a:prstGeom prst="ellipse">
                <a:avLst/>
              </a:prstGeom>
              <a:solidFill>
                <a:srgbClr val="5B9BD5"/>
              </a:solidFill>
              <a:ln w="31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04" name="椭圆 403"/>
              <p:cNvSpPr/>
              <p:nvPr/>
            </p:nvSpPr>
            <p:spPr>
              <a:xfrm>
                <a:off x="1686186" y="4991450"/>
                <a:ext cx="461396" cy="461394"/>
              </a:xfrm>
              <a:prstGeom prst="ellipse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cxnSp>
            <p:nvCxnSpPr>
              <p:cNvPr id="405" name="直接连接符 404"/>
              <p:cNvCxnSpPr>
                <a:stCxn id="403" idx="1"/>
                <a:endCxn id="404" idx="1"/>
              </p:cNvCxnSpPr>
              <p:nvPr/>
            </p:nvCxnSpPr>
            <p:spPr>
              <a:xfrm>
                <a:off x="1676640" y="4987836"/>
                <a:ext cx="77116" cy="71184"/>
              </a:xfrm>
              <a:prstGeom prst="line">
                <a:avLst/>
              </a:prstGeom>
              <a:noFill/>
              <a:ln w="28575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06" name="直接连接符 405"/>
              <p:cNvCxnSpPr>
                <a:stCxn id="403" idx="3"/>
                <a:endCxn id="404" idx="3"/>
              </p:cNvCxnSpPr>
              <p:nvPr/>
            </p:nvCxnSpPr>
            <p:spPr>
              <a:xfrm flipV="1">
                <a:off x="1676640" y="5385274"/>
                <a:ext cx="77116" cy="71184"/>
              </a:xfrm>
              <a:prstGeom prst="line">
                <a:avLst/>
              </a:prstGeom>
              <a:noFill/>
              <a:ln w="28575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07" name="直接连接符 406"/>
              <p:cNvCxnSpPr>
                <a:stCxn id="403" idx="4"/>
                <a:endCxn id="404" idx="4"/>
              </p:cNvCxnSpPr>
              <p:nvPr/>
            </p:nvCxnSpPr>
            <p:spPr>
              <a:xfrm flipV="1">
                <a:off x="1916884" y="5452844"/>
                <a:ext cx="0" cy="100669"/>
              </a:xfrm>
              <a:prstGeom prst="line">
                <a:avLst/>
              </a:prstGeom>
              <a:noFill/>
              <a:ln w="28575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08" name="直接连接符 407"/>
              <p:cNvCxnSpPr>
                <a:stCxn id="404" idx="5"/>
                <a:endCxn id="403" idx="5"/>
              </p:cNvCxnSpPr>
              <p:nvPr/>
            </p:nvCxnSpPr>
            <p:spPr>
              <a:xfrm>
                <a:off x="2080012" y="5385274"/>
                <a:ext cx="77116" cy="71184"/>
              </a:xfrm>
              <a:prstGeom prst="line">
                <a:avLst/>
              </a:prstGeom>
              <a:noFill/>
              <a:ln w="28575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09" name="直接连接符 408"/>
              <p:cNvCxnSpPr>
                <a:stCxn id="403" idx="2"/>
                <a:endCxn id="404" idx="2"/>
              </p:cNvCxnSpPr>
              <p:nvPr/>
            </p:nvCxnSpPr>
            <p:spPr>
              <a:xfrm>
                <a:off x="1577128" y="5222147"/>
                <a:ext cx="109058" cy="0"/>
              </a:xfrm>
              <a:prstGeom prst="line">
                <a:avLst/>
              </a:prstGeom>
              <a:noFill/>
              <a:ln w="28575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10" name="直接连接符 409"/>
              <p:cNvCxnSpPr>
                <a:stCxn id="404" idx="6"/>
                <a:endCxn id="403" idx="6"/>
              </p:cNvCxnSpPr>
              <p:nvPr/>
            </p:nvCxnSpPr>
            <p:spPr>
              <a:xfrm>
                <a:off x="2147582" y="5222147"/>
                <a:ext cx="109058" cy="0"/>
              </a:xfrm>
              <a:prstGeom prst="line">
                <a:avLst/>
              </a:prstGeom>
              <a:noFill/>
              <a:ln w="28575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11" name="直接连接符 410"/>
              <p:cNvCxnSpPr>
                <a:stCxn id="404" idx="7"/>
                <a:endCxn id="403" idx="7"/>
              </p:cNvCxnSpPr>
              <p:nvPr/>
            </p:nvCxnSpPr>
            <p:spPr>
              <a:xfrm flipV="1">
                <a:off x="2080012" y="4987836"/>
                <a:ext cx="77116" cy="71184"/>
              </a:xfrm>
              <a:prstGeom prst="line">
                <a:avLst/>
              </a:prstGeom>
              <a:noFill/>
              <a:ln w="28575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12" name="直接连接符 411"/>
              <p:cNvCxnSpPr>
                <a:stCxn id="404" idx="0"/>
                <a:endCxn id="403" idx="0"/>
              </p:cNvCxnSpPr>
              <p:nvPr/>
            </p:nvCxnSpPr>
            <p:spPr>
              <a:xfrm flipV="1">
                <a:off x="1916884" y="4890781"/>
                <a:ext cx="0" cy="100669"/>
              </a:xfrm>
              <a:prstGeom prst="line">
                <a:avLst/>
              </a:prstGeom>
              <a:noFill/>
              <a:ln w="28575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</p:cxnSp>
        </p:grpSp>
        <p:sp>
          <p:nvSpPr>
            <p:cNvPr id="395" name="空心弧 394"/>
            <p:cNvSpPr/>
            <p:nvPr/>
          </p:nvSpPr>
          <p:spPr>
            <a:xfrm>
              <a:off x="11021994" y="4389379"/>
              <a:ext cx="468680" cy="369116"/>
            </a:xfrm>
            <a:prstGeom prst="blockArc">
              <a:avLst>
                <a:gd name="adj1" fmla="val 17120137"/>
                <a:gd name="adj2" fmla="val 0"/>
                <a:gd name="adj3" fmla="val 25000"/>
              </a:avLst>
            </a:prstGeom>
            <a:solidFill>
              <a:srgbClr val="FF0000"/>
            </a:solidFill>
            <a:ln w="3175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6" name="空心弧 395"/>
            <p:cNvSpPr/>
            <p:nvPr/>
          </p:nvSpPr>
          <p:spPr>
            <a:xfrm>
              <a:off x="10687779" y="4322143"/>
              <a:ext cx="573918" cy="516366"/>
            </a:xfrm>
            <a:prstGeom prst="blockArc">
              <a:avLst>
                <a:gd name="adj1" fmla="val 11624710"/>
                <a:gd name="adj2" fmla="val 16408052"/>
                <a:gd name="adj3" fmla="val 19561"/>
              </a:avLst>
            </a:prstGeom>
            <a:solidFill>
              <a:srgbClr val="FF0000"/>
            </a:solidFill>
            <a:ln w="3175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7" name="空心弧 396"/>
            <p:cNvSpPr/>
            <p:nvPr/>
          </p:nvSpPr>
          <p:spPr>
            <a:xfrm>
              <a:off x="10525328" y="4244601"/>
              <a:ext cx="601846" cy="592497"/>
            </a:xfrm>
            <a:prstGeom prst="blockArc">
              <a:avLst>
                <a:gd name="adj1" fmla="val 6830585"/>
                <a:gd name="adj2" fmla="val 15458889"/>
                <a:gd name="adj3" fmla="val 18897"/>
              </a:avLst>
            </a:prstGeom>
            <a:solidFill>
              <a:srgbClr val="FF0000"/>
            </a:solidFill>
            <a:ln w="3175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8" name="空心弧 397"/>
            <p:cNvSpPr/>
            <p:nvPr/>
          </p:nvSpPr>
          <p:spPr>
            <a:xfrm>
              <a:off x="10867776" y="4162682"/>
              <a:ext cx="800136" cy="389558"/>
            </a:xfrm>
            <a:prstGeom prst="blockArc">
              <a:avLst>
                <a:gd name="adj1" fmla="val 14093887"/>
                <a:gd name="adj2" fmla="val 21504744"/>
                <a:gd name="adj3" fmla="val 24970"/>
              </a:avLst>
            </a:prstGeom>
            <a:solidFill>
              <a:srgbClr val="FF0000"/>
            </a:solidFill>
            <a:ln w="3175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9" name="文本框 398"/>
            <p:cNvSpPr txBox="1"/>
            <p:nvPr/>
          </p:nvSpPr>
          <p:spPr>
            <a:xfrm>
              <a:off x="10714816" y="3696634"/>
              <a:ext cx="11721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7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04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7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故障体现至应用性能劣化</a:t>
              </a:r>
            </a:p>
          </p:txBody>
        </p:sp>
        <p:sp>
          <p:nvSpPr>
            <p:cNvPr id="400" name="流程图: 过程 399"/>
            <p:cNvSpPr/>
            <p:nvPr/>
          </p:nvSpPr>
          <p:spPr>
            <a:xfrm>
              <a:off x="10671633" y="3711514"/>
              <a:ext cx="45719" cy="323674"/>
            </a:xfrm>
            <a:prstGeom prst="flowChartProcess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01" name="空心弧 400"/>
            <p:cNvSpPr/>
            <p:nvPr/>
          </p:nvSpPr>
          <p:spPr>
            <a:xfrm>
              <a:off x="10315131" y="4260161"/>
              <a:ext cx="573560" cy="592497"/>
            </a:xfrm>
            <a:prstGeom prst="blockArc">
              <a:avLst>
                <a:gd name="adj1" fmla="val 6830585"/>
                <a:gd name="adj2" fmla="val 13731667"/>
                <a:gd name="adj3" fmla="val 13150"/>
              </a:avLst>
            </a:prstGeom>
            <a:solidFill>
              <a:srgbClr val="FF0000"/>
            </a:solidFill>
            <a:ln w="3175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02" name="空心弧 401"/>
            <p:cNvSpPr/>
            <p:nvPr/>
          </p:nvSpPr>
          <p:spPr>
            <a:xfrm>
              <a:off x="10875981" y="4019805"/>
              <a:ext cx="800136" cy="389558"/>
            </a:xfrm>
            <a:prstGeom prst="blockArc">
              <a:avLst>
                <a:gd name="adj1" fmla="val 14093887"/>
                <a:gd name="adj2" fmla="val 21504744"/>
                <a:gd name="adj3" fmla="val 24970"/>
              </a:avLst>
            </a:prstGeom>
            <a:solidFill>
              <a:srgbClr val="FF0000"/>
            </a:solidFill>
            <a:ln w="3175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567" name="文本框 566"/>
          <p:cNvSpPr txBox="1"/>
          <p:nvPr/>
        </p:nvSpPr>
        <p:spPr>
          <a:xfrm>
            <a:off x="3695192" y="848812"/>
            <a:ext cx="8199482" cy="307777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457F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定位：云基础设施场景中，针对基础设施</a:t>
            </a:r>
            <a:r>
              <a:rPr kumimoji="0" lang="zh-CN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灰度故障</a:t>
            </a:r>
            <a:r>
              <a:rPr kumimoji="0" lang="zh-CN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457F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导致的</a:t>
            </a:r>
            <a:r>
              <a:rPr kumimoji="0" lang="zh-CN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性能劣化、卡顿</a:t>
            </a:r>
            <a:r>
              <a:rPr kumimoji="0" lang="zh-CN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457F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系统级故障</a:t>
            </a:r>
            <a:r>
              <a:rPr kumimoji="0" lang="zh-CN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在线</a:t>
            </a:r>
            <a:r>
              <a:rPr kumimoji="0" lang="zh-CN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457F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诊断</a:t>
            </a: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457F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kumimoji="0" lang="en-US" altLang="zh-CN" sz="1200" b="0" i="0" u="none" strike="noStrike" kern="0" cap="none" spc="0" normalizeH="0" baseline="0" noProof="0" dirty="0" smtClean="0">
              <a:ln>
                <a:noFill/>
              </a:ln>
              <a:solidFill>
                <a:srgbClr val="457F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3316151" y="1823653"/>
            <a:ext cx="3721908" cy="1902094"/>
          </a:xfrm>
          <a:prstGeom prst="rect">
            <a:avLst/>
          </a:prstGeom>
        </p:spPr>
      </p:pic>
      <p:sp>
        <p:nvSpPr>
          <p:cNvPr id="236" name="文本框 235"/>
          <p:cNvSpPr txBox="1"/>
          <p:nvPr/>
        </p:nvSpPr>
        <p:spPr>
          <a:xfrm>
            <a:off x="732034" y="5942374"/>
            <a:ext cx="10016909" cy="60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sz="1400" b="1" kern="0" dirty="0">
                <a:solidFill>
                  <a:srgbClr val="457F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gala-gopher</a:t>
            </a:r>
            <a:r>
              <a:rPr lang="zh-CN" altLang="en-US" sz="1400" b="1" kern="0" dirty="0">
                <a:solidFill>
                  <a:srgbClr val="457F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：作为</a:t>
            </a:r>
            <a:r>
              <a:rPr lang="en-US" altLang="zh-CN" sz="1400" b="1" kern="0" dirty="0">
                <a:solidFill>
                  <a:srgbClr val="457F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A-Ops</a:t>
            </a:r>
            <a:r>
              <a:rPr lang="zh-CN" altLang="en-US" sz="1400" b="1" kern="0" dirty="0">
                <a:solidFill>
                  <a:srgbClr val="457F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组件之一，承担系统监控白盒化职责，基于包括</a:t>
            </a:r>
            <a:r>
              <a:rPr lang="en-US" altLang="zh-CN" sz="1400" b="1" kern="0" dirty="0" err="1">
                <a:solidFill>
                  <a:srgbClr val="457F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eBPF</a:t>
            </a:r>
            <a:r>
              <a:rPr lang="zh-CN" altLang="en-US" sz="1400" b="1" kern="0" dirty="0">
                <a:solidFill>
                  <a:srgbClr val="457F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在内的多种技术，集成各类探针（包括第三方探针）提供系统</a:t>
            </a:r>
            <a:r>
              <a:rPr lang="en-US" altLang="zh-CN" sz="1400" b="1" kern="0" dirty="0">
                <a:solidFill>
                  <a:srgbClr val="457F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Metrics</a:t>
            </a:r>
            <a:r>
              <a:rPr lang="zh-CN" altLang="en-US" sz="1400" b="1" kern="0" dirty="0">
                <a:solidFill>
                  <a:srgbClr val="457F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采集、系统异常检测、性能火焰图等能力。</a:t>
            </a:r>
            <a:endParaRPr lang="en-US" altLang="zh-CN" sz="1400" b="1" kern="0" dirty="0">
              <a:solidFill>
                <a:srgbClr val="457F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80671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图形 29">
            <a:extLst>
              <a:ext uri="{FF2B5EF4-FFF2-40B4-BE49-F238E27FC236}">
                <a16:creationId xmlns="" xmlns:a16="http://schemas.microsoft.com/office/drawing/2014/main" id="{C7E33B2B-6B5F-9912-09E5-DF36E6605C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82087" y="260318"/>
            <a:ext cx="847725" cy="42862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="" xmlns:a16="http://schemas.microsoft.com/office/drawing/2014/main" id="{26048BB5-0341-EE61-4DBD-28D13C7002F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812" b="15973"/>
          <a:stretch/>
        </p:blipFill>
        <p:spPr>
          <a:xfrm flipH="1">
            <a:off x="-1293102" y="184729"/>
            <a:ext cx="4673600" cy="1447675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3131161" y="370410"/>
            <a:ext cx="58366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操作系统观测现状及对策：</a:t>
            </a:r>
            <a:r>
              <a:rPr lang="en-US" altLang="zh-CN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gala-gopher</a:t>
            </a:r>
            <a:endParaRPr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65" y="0"/>
            <a:ext cx="1326021" cy="121791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="" xmlns:a16="http://schemas.microsoft.com/office/drawing/2014/main" id="{A58BC817-5794-F3C4-6D96-DEEBDC93C9EB}"/>
              </a:ext>
            </a:extLst>
          </p:cNvPr>
          <p:cNvSpPr txBox="1"/>
          <p:nvPr/>
        </p:nvSpPr>
        <p:spPr>
          <a:xfrm>
            <a:off x="9214173" y="271107"/>
            <a:ext cx="2901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首届中国</a:t>
            </a:r>
            <a:r>
              <a:rPr lang="en-US" altLang="zh-CN" b="1" spc="3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eBPF</a:t>
            </a:r>
            <a:r>
              <a:rPr lang="zh-CN" altLang="en-US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研讨会</a:t>
            </a:r>
          </a:p>
        </p:txBody>
      </p:sp>
      <p:pic>
        <p:nvPicPr>
          <p:cNvPr id="11" name="图形 10">
            <a:extLst>
              <a:ext uri="{FF2B5EF4-FFF2-40B4-BE49-F238E27FC236}">
                <a16:creationId xmlns="" xmlns:a16="http://schemas.microsoft.com/office/drawing/2014/main" id="{A07508F6-A076-DCAA-FA4C-39BF56FCE92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347106" y="271107"/>
            <a:ext cx="759720" cy="75972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="" xmlns:a16="http://schemas.microsoft.com/office/drawing/2014/main" id="{0AC4E69B-B5CB-9157-3EFA-0AE1B8164DC6}"/>
              </a:ext>
            </a:extLst>
          </p:cNvPr>
          <p:cNvSpPr txBox="1"/>
          <p:nvPr/>
        </p:nvSpPr>
        <p:spPr>
          <a:xfrm>
            <a:off x="2386251" y="369200"/>
            <a:ext cx="6814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05</a:t>
            </a:r>
            <a:endParaRPr lang="zh-CN" altLang="en-US" sz="2800" dirty="0" err="1">
              <a:solidFill>
                <a:schemeClr val="bg1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pic>
        <p:nvPicPr>
          <p:cNvPr id="21" name="图形 20">
            <a:extLst>
              <a:ext uri="{FF2B5EF4-FFF2-40B4-BE49-F238E27FC236}">
                <a16:creationId xmlns="" xmlns:a16="http://schemas.microsoft.com/office/drawing/2014/main" id="{B3B51AB7-926B-842E-B560-E8A502542D4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634662" y="5114541"/>
            <a:ext cx="1409700" cy="1162050"/>
          </a:xfrm>
          <a:prstGeom prst="rect">
            <a:avLst/>
          </a:prstGeom>
        </p:spPr>
      </p:pic>
      <p:pic>
        <p:nvPicPr>
          <p:cNvPr id="24" name="图形 23">
            <a:extLst>
              <a:ext uri="{FF2B5EF4-FFF2-40B4-BE49-F238E27FC236}">
                <a16:creationId xmlns="" xmlns:a16="http://schemas.microsoft.com/office/drawing/2014/main" id="{5871E77B-5B6F-F7F0-3EE8-9F280440B10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=""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474076" y="5743575"/>
            <a:ext cx="3590924" cy="1104900"/>
          </a:xfrm>
          <a:prstGeom prst="rect">
            <a:avLst/>
          </a:prstGeom>
        </p:spPr>
      </p:pic>
      <p:pic>
        <p:nvPicPr>
          <p:cNvPr id="26" name="图形 25">
            <a:extLst>
              <a:ext uri="{FF2B5EF4-FFF2-40B4-BE49-F238E27FC236}">
                <a16:creationId xmlns="" xmlns:a16="http://schemas.microsoft.com/office/drawing/2014/main" id="{3BA64422-726B-5792-20BE-32CB351156B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=""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163178" y="667896"/>
            <a:ext cx="2901822" cy="304800"/>
          </a:xfrm>
          <a:prstGeom prst="rect">
            <a:avLst/>
          </a:prstGeom>
        </p:spPr>
      </p:pic>
      <p:pic>
        <p:nvPicPr>
          <p:cNvPr id="28" name="图形 27">
            <a:extLst>
              <a:ext uri="{FF2B5EF4-FFF2-40B4-BE49-F238E27FC236}">
                <a16:creationId xmlns="" xmlns:a16="http://schemas.microsoft.com/office/drawing/2014/main" id="{54413E28-7A78-C4F8-D837-5800573DDB9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=""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1863387" y="153162"/>
            <a:ext cx="180975" cy="180975"/>
          </a:xfrm>
          <a:prstGeom prst="rect">
            <a:avLst/>
          </a:prstGeom>
        </p:spPr>
      </p:pic>
      <p:pic>
        <p:nvPicPr>
          <p:cNvPr id="38" name="图形 37">
            <a:extLst>
              <a:ext uri="{FF2B5EF4-FFF2-40B4-BE49-F238E27FC236}">
                <a16:creationId xmlns="" xmlns:a16="http://schemas.microsoft.com/office/drawing/2014/main" id="{818D92AB-DC58-3D33-FB6B-062B707838A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=""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-19927" y="5734050"/>
            <a:ext cx="6800850" cy="1123950"/>
          </a:xfrm>
          <a:prstGeom prst="rect">
            <a:avLst/>
          </a:prstGeom>
        </p:spPr>
      </p:pic>
      <p:sp>
        <p:nvSpPr>
          <p:cNvPr id="41" name="文本框 40"/>
          <p:cNvSpPr txBox="1"/>
          <p:nvPr/>
        </p:nvSpPr>
        <p:spPr>
          <a:xfrm>
            <a:off x="785888" y="1078101"/>
            <a:ext cx="9896273" cy="1438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1400" b="1" dirty="0" smtClean="0">
                <a:solidFill>
                  <a:srgbClr val="2C3E5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问题</a:t>
            </a:r>
            <a:endParaRPr lang="en-US" altLang="zh-CN" sz="1400" b="1" dirty="0">
              <a:solidFill>
                <a:srgbClr val="2C3E5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sz="1400" b="1" dirty="0" smtClean="0">
                <a:solidFill>
                  <a:srgbClr val="2C3E5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</a:t>
            </a:r>
            <a:r>
              <a:rPr lang="zh-CN" altLang="en-US" sz="1400" b="1" dirty="0" smtClean="0">
                <a:solidFill>
                  <a:srgbClr val="2C3E5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</a:t>
            </a:r>
            <a:r>
              <a:rPr lang="en-US" altLang="zh-CN" sz="1400" b="1" dirty="0" smtClean="0">
                <a:solidFill>
                  <a:srgbClr val="2C3E5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OS</a:t>
            </a:r>
            <a:r>
              <a:rPr lang="zh-CN" altLang="en-US" sz="1400" b="1" dirty="0" smtClean="0">
                <a:solidFill>
                  <a:srgbClr val="2C3E5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观测工具七国八制，新工具层出不穷（</a:t>
            </a:r>
            <a:r>
              <a:rPr lang="en-US" altLang="zh-CN" sz="1400" b="1" dirty="0" smtClean="0">
                <a:solidFill>
                  <a:srgbClr val="2C3E5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BCC</a:t>
            </a:r>
            <a:r>
              <a:rPr lang="zh-CN" altLang="en-US" sz="1400" b="1" dirty="0" smtClean="0">
                <a:solidFill>
                  <a:srgbClr val="2C3E5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</a:t>
            </a:r>
            <a:r>
              <a:rPr lang="en-US" altLang="zh-CN" sz="1400" b="1" dirty="0" err="1" smtClean="0">
                <a:solidFill>
                  <a:srgbClr val="2C3E5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BPFTrace</a:t>
            </a:r>
            <a:r>
              <a:rPr lang="zh-CN" altLang="en-US" sz="1400" b="1" dirty="0" smtClean="0">
                <a:solidFill>
                  <a:srgbClr val="2C3E5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</a:t>
            </a:r>
            <a:r>
              <a:rPr lang="en-US" altLang="zh-CN" sz="1400" b="1" dirty="0" err="1" smtClean="0">
                <a:solidFill>
                  <a:srgbClr val="2C3E5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iostat</a:t>
            </a:r>
            <a:r>
              <a:rPr lang="zh-CN" altLang="en-US" sz="1400" b="1" dirty="0" smtClean="0">
                <a:solidFill>
                  <a:srgbClr val="2C3E5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</a:t>
            </a:r>
            <a:r>
              <a:rPr lang="en-US" altLang="zh-CN" sz="1400" b="1" dirty="0" err="1" smtClean="0">
                <a:solidFill>
                  <a:srgbClr val="2C3E5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netstat</a:t>
            </a:r>
            <a:r>
              <a:rPr lang="zh-CN" altLang="en-US" sz="1400" b="1" dirty="0" smtClean="0">
                <a:solidFill>
                  <a:srgbClr val="2C3E5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等），</a:t>
            </a:r>
            <a:r>
              <a:rPr lang="zh-CN" altLang="en-US" sz="1400" b="1" dirty="0" smtClean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缺乏观测标准</a:t>
            </a:r>
            <a:r>
              <a:rPr lang="zh-CN" altLang="en-US" sz="1400" b="1" dirty="0" smtClean="0">
                <a:solidFill>
                  <a:srgbClr val="2C3E5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。</a:t>
            </a:r>
            <a:endParaRPr lang="en-US" altLang="zh-CN" sz="1400" b="1" dirty="0" smtClean="0">
              <a:solidFill>
                <a:srgbClr val="2C3E5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sz="1400" b="1" dirty="0">
                <a:solidFill>
                  <a:srgbClr val="2C3E5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2</a:t>
            </a:r>
            <a:r>
              <a:rPr lang="zh-CN" altLang="en-US" sz="1400" b="1" dirty="0" smtClean="0">
                <a:solidFill>
                  <a:srgbClr val="2C3E5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</a:t>
            </a:r>
            <a:r>
              <a:rPr lang="en-US" altLang="zh-CN" sz="1400" b="1" dirty="0" smtClean="0">
                <a:solidFill>
                  <a:srgbClr val="2C3E5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OS</a:t>
            </a:r>
            <a:r>
              <a:rPr lang="zh-CN" altLang="en-US" sz="1400" b="1" dirty="0" smtClean="0">
                <a:solidFill>
                  <a:srgbClr val="2C3E5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观测以模块、功能角度定义，</a:t>
            </a:r>
            <a:r>
              <a:rPr lang="zh-CN" altLang="en-US" sz="1400" b="1" dirty="0" smtClean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观测结果与业务结果存在</a:t>
            </a:r>
            <a:r>
              <a:rPr lang="en-US" altLang="zh-CN" sz="1400" b="1" dirty="0" smtClean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GAP</a:t>
            </a:r>
            <a:r>
              <a:rPr lang="zh-CN" altLang="en-US" sz="1400" b="1" dirty="0" smtClean="0">
                <a:solidFill>
                  <a:srgbClr val="2C3E5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，观测结果无法支撑业务运维诉求。</a:t>
            </a:r>
            <a:endParaRPr lang="en-US" altLang="zh-CN" sz="1400" b="1" dirty="0" smtClean="0">
              <a:solidFill>
                <a:srgbClr val="2C3E5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sz="1400" b="1" dirty="0">
                <a:solidFill>
                  <a:srgbClr val="2C3E5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3</a:t>
            </a:r>
            <a:r>
              <a:rPr lang="zh-CN" altLang="en-US" sz="1400" b="1" dirty="0" smtClean="0">
                <a:solidFill>
                  <a:srgbClr val="2C3E5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）常见</a:t>
            </a:r>
            <a:r>
              <a:rPr lang="en-US" altLang="zh-CN" sz="1400" b="1" dirty="0" smtClean="0">
                <a:solidFill>
                  <a:srgbClr val="2C3E5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OS</a:t>
            </a:r>
            <a:r>
              <a:rPr lang="zh-CN" altLang="en-US" sz="1400" b="1" dirty="0" smtClean="0">
                <a:solidFill>
                  <a:srgbClr val="2C3E5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观测工具存在底噪大、依赖多</a:t>
            </a:r>
            <a:r>
              <a:rPr lang="zh-CN" altLang="en-US" sz="1400" b="1" dirty="0" smtClean="0">
                <a:solidFill>
                  <a:srgbClr val="2C3E5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</a:t>
            </a:r>
            <a:r>
              <a:rPr lang="zh-CN" altLang="en-US" sz="1400" b="1" dirty="0" smtClean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存</a:t>
            </a:r>
            <a:r>
              <a:rPr lang="zh-CN" altLang="en-US" sz="1400" b="1" dirty="0" smtClean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在生产环境无法持续部署</a:t>
            </a:r>
            <a:r>
              <a:rPr lang="zh-CN" altLang="en-US" sz="1400" b="1" dirty="0" smtClean="0">
                <a:solidFill>
                  <a:srgbClr val="2C3E5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的问题。</a:t>
            </a:r>
            <a:endParaRPr lang="en-US" altLang="zh-CN" sz="1400" b="1" dirty="0" smtClean="0">
              <a:solidFill>
                <a:srgbClr val="2C3E5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sz="1400" b="1" dirty="0">
                <a:solidFill>
                  <a:srgbClr val="2C3E5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4</a:t>
            </a:r>
            <a:r>
              <a:rPr lang="zh-CN" altLang="en-US" sz="1400" b="1" dirty="0" smtClean="0">
                <a:solidFill>
                  <a:srgbClr val="2C3E5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）</a:t>
            </a:r>
            <a:r>
              <a:rPr lang="en-US" altLang="zh-CN" sz="1400" b="1" dirty="0" smtClean="0">
                <a:solidFill>
                  <a:srgbClr val="2C3E5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OS</a:t>
            </a:r>
            <a:r>
              <a:rPr lang="zh-CN" altLang="en-US" sz="1400" b="1" dirty="0" smtClean="0">
                <a:solidFill>
                  <a:srgbClr val="2C3E5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观测</a:t>
            </a:r>
            <a:r>
              <a:rPr lang="zh-CN" altLang="en-US" sz="1400" b="1" dirty="0" smtClean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工具碎片化</a:t>
            </a:r>
            <a:r>
              <a:rPr lang="zh-CN" altLang="en-US" sz="1400" b="1" dirty="0" smtClean="0">
                <a:solidFill>
                  <a:srgbClr val="2C3E5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，对运维人员而言，只是工具箱（依赖有经验的</a:t>
            </a:r>
            <a:r>
              <a:rPr lang="en-US" altLang="zh-CN" sz="1400" b="1" dirty="0" smtClean="0">
                <a:solidFill>
                  <a:srgbClr val="2C3E5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SRE</a:t>
            </a:r>
            <a:r>
              <a:rPr lang="zh-CN" altLang="en-US" sz="1400" b="1" dirty="0" smtClean="0">
                <a:solidFill>
                  <a:srgbClr val="2C3E5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操作），工具之间无法协同工作。</a:t>
            </a:r>
            <a:endParaRPr lang="en-US" altLang="zh-CN" sz="1400" b="1" dirty="0" smtClean="0">
              <a:solidFill>
                <a:srgbClr val="2C3E5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grpSp>
        <p:nvGrpSpPr>
          <p:cNvPr id="94" name="组合 93"/>
          <p:cNvGrpSpPr/>
          <p:nvPr/>
        </p:nvGrpSpPr>
        <p:grpSpPr>
          <a:xfrm>
            <a:off x="601810" y="3123664"/>
            <a:ext cx="4504559" cy="2500479"/>
            <a:chOff x="279946" y="1484185"/>
            <a:chExt cx="4981083" cy="2781758"/>
          </a:xfrm>
        </p:grpSpPr>
        <p:sp>
          <p:nvSpPr>
            <p:cNvPr id="95" name="矩形 94"/>
            <p:cNvSpPr/>
            <p:nvPr/>
          </p:nvSpPr>
          <p:spPr>
            <a:xfrm>
              <a:off x="279946" y="1484185"/>
              <a:ext cx="4971456" cy="192505"/>
            </a:xfrm>
            <a:prstGeom prst="rect">
              <a:avLst/>
            </a:prstGeom>
            <a:noFill/>
            <a:ln w="12700" cap="flat" cmpd="sng" algn="ctr">
              <a:solidFill>
                <a:srgbClr val="1D1D1A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04" tIns="45702" rIns="91404" bIns="4570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en-US" altLang="zh-CN" sz="1000" kern="0" dirty="0" smtClean="0">
                  <a:solidFill>
                    <a:srgbClr val="666666"/>
                  </a:solidFill>
                  <a:latin typeface="Calibri" panose="020F0502020204030204"/>
                </a:rPr>
                <a:t>Application</a:t>
              </a:r>
              <a:endParaRPr lang="zh-CN" altLang="en-US" sz="1000" kern="0" dirty="0" smtClean="0">
                <a:solidFill>
                  <a:srgbClr val="666666"/>
                </a:solidFill>
                <a:latin typeface="Calibri" panose="020F0502020204030204"/>
              </a:endParaRPr>
            </a:p>
          </p:txBody>
        </p:sp>
        <p:sp>
          <p:nvSpPr>
            <p:cNvPr id="96" name="矩形 95"/>
            <p:cNvSpPr/>
            <p:nvPr/>
          </p:nvSpPr>
          <p:spPr>
            <a:xfrm>
              <a:off x="279946" y="1705565"/>
              <a:ext cx="4971456" cy="192505"/>
            </a:xfrm>
            <a:prstGeom prst="rect">
              <a:avLst/>
            </a:prstGeom>
            <a:noFill/>
            <a:ln w="12700" cap="flat" cmpd="sng" algn="ctr">
              <a:solidFill>
                <a:srgbClr val="1D1D1A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04" tIns="45702" rIns="91404" bIns="4570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zh-CN" altLang="en-US" sz="1000" kern="0" dirty="0" smtClean="0">
                  <a:solidFill>
                    <a:srgbClr val="666666"/>
                  </a:solidFill>
                  <a:latin typeface="Calibri" panose="020F0502020204030204"/>
                </a:rPr>
                <a:t>语言运行时</a:t>
              </a:r>
              <a:r>
                <a:rPr lang="en-US" altLang="zh-CN" sz="1000" kern="0" dirty="0" smtClean="0">
                  <a:solidFill>
                    <a:srgbClr val="666666"/>
                  </a:solidFill>
                  <a:latin typeface="Calibri" panose="020F0502020204030204"/>
                </a:rPr>
                <a:t>/</a:t>
              </a:r>
              <a:r>
                <a:rPr lang="zh-CN" altLang="en-US" sz="1000" kern="0" dirty="0" smtClean="0">
                  <a:solidFill>
                    <a:srgbClr val="666666"/>
                  </a:solidFill>
                  <a:latin typeface="Calibri" panose="020F0502020204030204"/>
                </a:rPr>
                <a:t>中间件</a:t>
              </a:r>
              <a:r>
                <a:rPr lang="en-US" altLang="zh-CN" sz="1000" kern="0" dirty="0" smtClean="0">
                  <a:solidFill>
                    <a:srgbClr val="666666"/>
                  </a:solidFill>
                  <a:latin typeface="Calibri" panose="020F0502020204030204"/>
                </a:rPr>
                <a:t>/</a:t>
              </a:r>
              <a:r>
                <a:rPr lang="zh-CN" altLang="en-US" sz="1000" kern="0" dirty="0" smtClean="0">
                  <a:solidFill>
                    <a:srgbClr val="666666"/>
                  </a:solidFill>
                  <a:latin typeface="Calibri" panose="020F0502020204030204"/>
                </a:rPr>
                <a:t>基础软件</a:t>
              </a:r>
            </a:p>
          </p:txBody>
        </p:sp>
        <p:sp>
          <p:nvSpPr>
            <p:cNvPr id="97" name="矩形 96"/>
            <p:cNvSpPr/>
            <p:nvPr/>
          </p:nvSpPr>
          <p:spPr>
            <a:xfrm>
              <a:off x="279946" y="1936569"/>
              <a:ext cx="4971456" cy="192505"/>
            </a:xfrm>
            <a:prstGeom prst="rect">
              <a:avLst/>
            </a:prstGeom>
            <a:noFill/>
            <a:ln w="12700" cap="flat" cmpd="sng" algn="ctr">
              <a:solidFill>
                <a:srgbClr val="1D1D1A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04" tIns="45702" rIns="91404" bIns="4570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zh-CN" altLang="en-US" sz="1000" kern="0" dirty="0" smtClean="0">
                  <a:solidFill>
                    <a:srgbClr val="666666"/>
                  </a:solidFill>
                  <a:latin typeface="Calibri" panose="020F0502020204030204"/>
                </a:rPr>
                <a:t>容器</a:t>
              </a:r>
            </a:p>
          </p:txBody>
        </p:sp>
        <p:sp>
          <p:nvSpPr>
            <p:cNvPr id="98" name="矩形 97"/>
            <p:cNvSpPr/>
            <p:nvPr/>
          </p:nvSpPr>
          <p:spPr>
            <a:xfrm>
              <a:off x="279946" y="2167573"/>
              <a:ext cx="4971456" cy="192505"/>
            </a:xfrm>
            <a:prstGeom prst="rect">
              <a:avLst/>
            </a:prstGeom>
            <a:noFill/>
            <a:ln w="12700" cap="flat" cmpd="sng" algn="ctr">
              <a:solidFill>
                <a:srgbClr val="1D1D1A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04" tIns="45702" rIns="91404" bIns="4570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en-US" altLang="zh-CN" sz="1000" kern="0" dirty="0" err="1" smtClean="0">
                  <a:solidFill>
                    <a:srgbClr val="666666"/>
                  </a:solidFill>
                  <a:latin typeface="Calibri" panose="020F0502020204030204"/>
                </a:rPr>
                <a:t>libc</a:t>
              </a:r>
              <a:endParaRPr lang="zh-CN" altLang="en-US" sz="1000" kern="0" dirty="0" smtClean="0">
                <a:solidFill>
                  <a:srgbClr val="666666"/>
                </a:solidFill>
                <a:latin typeface="Calibri" panose="020F0502020204030204"/>
              </a:endParaRPr>
            </a:p>
          </p:txBody>
        </p:sp>
        <p:sp>
          <p:nvSpPr>
            <p:cNvPr id="99" name="矩形 98"/>
            <p:cNvSpPr/>
            <p:nvPr/>
          </p:nvSpPr>
          <p:spPr>
            <a:xfrm>
              <a:off x="279946" y="2396680"/>
              <a:ext cx="4971456" cy="192505"/>
            </a:xfrm>
            <a:prstGeom prst="rect">
              <a:avLst/>
            </a:prstGeom>
            <a:noFill/>
            <a:ln w="12700" cap="flat" cmpd="sng" algn="ctr">
              <a:solidFill>
                <a:srgbClr val="1D1D1A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04" tIns="45702" rIns="91404" bIns="4570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zh-CN" altLang="en-US" sz="1000" kern="0" dirty="0" smtClean="0">
                  <a:solidFill>
                    <a:srgbClr val="666666"/>
                  </a:solidFill>
                  <a:latin typeface="Calibri" panose="020F0502020204030204"/>
                </a:rPr>
                <a:t>系统调用</a:t>
              </a:r>
            </a:p>
          </p:txBody>
        </p:sp>
        <p:sp>
          <p:nvSpPr>
            <p:cNvPr id="100" name="矩形 99"/>
            <p:cNvSpPr/>
            <p:nvPr/>
          </p:nvSpPr>
          <p:spPr>
            <a:xfrm>
              <a:off x="289573" y="2976095"/>
              <a:ext cx="529390" cy="383110"/>
            </a:xfrm>
            <a:prstGeom prst="rect">
              <a:avLst/>
            </a:prstGeom>
            <a:noFill/>
            <a:ln w="12700" cap="flat" cmpd="sng" algn="ctr">
              <a:solidFill>
                <a:srgbClr val="1D1D1A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04" tIns="45702" rIns="91404" bIns="4570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zh-CN" altLang="en-US" sz="1000" kern="0" dirty="0" smtClean="0">
                  <a:solidFill>
                    <a:srgbClr val="666666"/>
                  </a:solidFill>
                  <a:latin typeface="Calibri" panose="020F0502020204030204"/>
                </a:rPr>
                <a:t>文件系统</a:t>
              </a:r>
            </a:p>
          </p:txBody>
        </p:sp>
        <p:sp>
          <p:nvSpPr>
            <p:cNvPr id="101" name="矩形 100"/>
            <p:cNvSpPr/>
            <p:nvPr/>
          </p:nvSpPr>
          <p:spPr>
            <a:xfrm>
              <a:off x="279946" y="2675816"/>
              <a:ext cx="1159845" cy="192505"/>
            </a:xfrm>
            <a:prstGeom prst="rect">
              <a:avLst/>
            </a:prstGeom>
            <a:noFill/>
            <a:ln w="12700" cap="flat" cmpd="sng" algn="ctr">
              <a:solidFill>
                <a:srgbClr val="1D1D1A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04" tIns="45702" rIns="91404" bIns="4570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en-US" altLang="zh-CN" sz="1000" kern="0" dirty="0" smtClean="0">
                  <a:solidFill>
                    <a:srgbClr val="666666"/>
                  </a:solidFill>
                  <a:latin typeface="Calibri" panose="020F0502020204030204"/>
                </a:rPr>
                <a:t>VFS</a:t>
              </a:r>
              <a:endParaRPr lang="zh-CN" altLang="en-US" sz="1000" kern="0" dirty="0" smtClean="0">
                <a:solidFill>
                  <a:srgbClr val="666666"/>
                </a:solidFill>
                <a:latin typeface="Calibri" panose="020F0502020204030204"/>
              </a:endParaRPr>
            </a:p>
          </p:txBody>
        </p:sp>
        <p:sp>
          <p:nvSpPr>
            <p:cNvPr id="102" name="矩形 101"/>
            <p:cNvSpPr/>
            <p:nvPr/>
          </p:nvSpPr>
          <p:spPr>
            <a:xfrm>
              <a:off x="910402" y="2976094"/>
              <a:ext cx="529390" cy="383110"/>
            </a:xfrm>
            <a:prstGeom prst="rect">
              <a:avLst/>
            </a:prstGeom>
            <a:noFill/>
            <a:ln w="12700" cap="flat" cmpd="sng" algn="ctr">
              <a:solidFill>
                <a:srgbClr val="1D1D1A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04" tIns="45702" rIns="91404" bIns="4570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en-US" altLang="zh-CN" sz="1000" kern="0" dirty="0" smtClean="0">
                  <a:solidFill>
                    <a:srgbClr val="666666"/>
                  </a:solidFill>
                  <a:latin typeface="Calibri" panose="020F0502020204030204"/>
                </a:rPr>
                <a:t>Page</a:t>
              </a:r>
              <a:r>
                <a:rPr lang="zh-CN" altLang="en-US" sz="1000" kern="0" dirty="0" smtClean="0">
                  <a:solidFill>
                    <a:srgbClr val="666666"/>
                  </a:solidFill>
                  <a:latin typeface="Calibri" panose="020F0502020204030204"/>
                </a:rPr>
                <a:t>缓存</a:t>
              </a:r>
            </a:p>
          </p:txBody>
        </p:sp>
        <p:sp>
          <p:nvSpPr>
            <p:cNvPr id="103" name="矩形 102"/>
            <p:cNvSpPr/>
            <p:nvPr/>
          </p:nvSpPr>
          <p:spPr>
            <a:xfrm>
              <a:off x="289573" y="3484339"/>
              <a:ext cx="1159845" cy="192505"/>
            </a:xfrm>
            <a:prstGeom prst="rect">
              <a:avLst/>
            </a:prstGeom>
            <a:noFill/>
            <a:ln w="12700" cap="flat" cmpd="sng" algn="ctr">
              <a:solidFill>
                <a:srgbClr val="1D1D1A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04" tIns="45702" rIns="91404" bIns="4570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en-US" altLang="zh-CN" sz="1000" kern="0" dirty="0" smtClean="0">
                  <a:solidFill>
                    <a:srgbClr val="666666"/>
                  </a:solidFill>
                  <a:latin typeface="Calibri" panose="020F0502020204030204"/>
                </a:rPr>
                <a:t>BIO</a:t>
              </a:r>
              <a:endParaRPr lang="zh-CN" altLang="en-US" sz="1000" kern="0" dirty="0" smtClean="0">
                <a:solidFill>
                  <a:srgbClr val="666666"/>
                </a:solidFill>
                <a:latin typeface="Calibri" panose="020F0502020204030204"/>
              </a:endParaRPr>
            </a:p>
          </p:txBody>
        </p:sp>
        <p:sp>
          <p:nvSpPr>
            <p:cNvPr id="104" name="矩形 103"/>
            <p:cNvSpPr/>
            <p:nvPr/>
          </p:nvSpPr>
          <p:spPr>
            <a:xfrm>
              <a:off x="289573" y="3773100"/>
              <a:ext cx="1159845" cy="192505"/>
            </a:xfrm>
            <a:prstGeom prst="rect">
              <a:avLst/>
            </a:prstGeom>
            <a:noFill/>
            <a:ln w="12700" cap="flat" cmpd="sng" algn="ctr">
              <a:solidFill>
                <a:srgbClr val="1D1D1A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04" tIns="45702" rIns="91404" bIns="4570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en-US" altLang="zh-CN" sz="1000" kern="0" dirty="0" smtClean="0">
                  <a:solidFill>
                    <a:srgbClr val="666666"/>
                  </a:solidFill>
                  <a:latin typeface="Calibri" panose="020F0502020204030204"/>
                </a:rPr>
                <a:t>SCSI</a:t>
              </a:r>
              <a:endParaRPr lang="zh-CN" altLang="en-US" sz="1000" kern="0" dirty="0" smtClean="0">
                <a:solidFill>
                  <a:srgbClr val="666666"/>
                </a:solidFill>
                <a:latin typeface="Calibri" panose="020F0502020204030204"/>
              </a:endParaRPr>
            </a:p>
          </p:txBody>
        </p:sp>
        <p:sp>
          <p:nvSpPr>
            <p:cNvPr id="105" name="矩形 104"/>
            <p:cNvSpPr/>
            <p:nvPr/>
          </p:nvSpPr>
          <p:spPr>
            <a:xfrm>
              <a:off x="289573" y="4061862"/>
              <a:ext cx="1159845" cy="192505"/>
            </a:xfrm>
            <a:prstGeom prst="rect">
              <a:avLst/>
            </a:prstGeom>
            <a:noFill/>
            <a:ln w="12700" cap="flat" cmpd="sng" algn="ctr">
              <a:solidFill>
                <a:srgbClr val="1D1D1A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04" tIns="45702" rIns="91404" bIns="4570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en-US" altLang="zh-CN" sz="1000" kern="0" dirty="0" smtClean="0">
                  <a:solidFill>
                    <a:srgbClr val="666666"/>
                  </a:solidFill>
                  <a:latin typeface="Calibri" panose="020F0502020204030204"/>
                </a:rPr>
                <a:t>SSD/HDD/..</a:t>
              </a:r>
              <a:endParaRPr lang="zh-CN" altLang="en-US" sz="1000" kern="0" dirty="0" smtClean="0">
                <a:solidFill>
                  <a:srgbClr val="666666"/>
                </a:solidFill>
                <a:latin typeface="Calibri" panose="020F0502020204030204"/>
              </a:endParaRPr>
            </a:p>
          </p:txBody>
        </p:sp>
        <p:sp>
          <p:nvSpPr>
            <p:cNvPr id="106" name="矩形 105"/>
            <p:cNvSpPr/>
            <p:nvPr/>
          </p:nvSpPr>
          <p:spPr>
            <a:xfrm>
              <a:off x="1550484" y="2976095"/>
              <a:ext cx="529390" cy="383110"/>
            </a:xfrm>
            <a:prstGeom prst="rect">
              <a:avLst/>
            </a:prstGeom>
            <a:noFill/>
            <a:ln w="12700" cap="flat" cmpd="sng" algn="ctr">
              <a:solidFill>
                <a:srgbClr val="1D1D1A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04" tIns="45702" rIns="91404" bIns="4570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en-US" altLang="zh-CN" sz="1000" kern="0" dirty="0" smtClean="0">
                  <a:solidFill>
                    <a:srgbClr val="666666"/>
                  </a:solidFill>
                  <a:latin typeface="Calibri" panose="020F0502020204030204"/>
                </a:rPr>
                <a:t>TCP</a:t>
              </a:r>
              <a:endParaRPr lang="zh-CN" altLang="en-US" sz="1000" kern="0" dirty="0" smtClean="0">
                <a:solidFill>
                  <a:srgbClr val="666666"/>
                </a:solidFill>
                <a:latin typeface="Calibri" panose="020F0502020204030204"/>
              </a:endParaRPr>
            </a:p>
          </p:txBody>
        </p:sp>
        <p:sp>
          <p:nvSpPr>
            <p:cNvPr id="107" name="矩形 106"/>
            <p:cNvSpPr/>
            <p:nvPr/>
          </p:nvSpPr>
          <p:spPr>
            <a:xfrm>
              <a:off x="1540857" y="2675816"/>
              <a:ext cx="1159845" cy="192505"/>
            </a:xfrm>
            <a:prstGeom prst="rect">
              <a:avLst/>
            </a:prstGeom>
            <a:noFill/>
            <a:ln w="12700" cap="flat" cmpd="sng" algn="ctr">
              <a:solidFill>
                <a:srgbClr val="1D1D1A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04" tIns="45702" rIns="91404" bIns="4570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en-US" altLang="zh-CN" sz="1000" kern="0" dirty="0" smtClean="0">
                  <a:solidFill>
                    <a:srgbClr val="666666"/>
                  </a:solidFill>
                  <a:latin typeface="Calibri" panose="020F0502020204030204"/>
                </a:rPr>
                <a:t>Socket</a:t>
              </a:r>
              <a:endParaRPr lang="zh-CN" altLang="en-US" sz="1000" kern="0" dirty="0" smtClean="0">
                <a:solidFill>
                  <a:srgbClr val="666666"/>
                </a:solidFill>
                <a:latin typeface="Calibri" panose="020F0502020204030204"/>
              </a:endParaRPr>
            </a:p>
          </p:txBody>
        </p:sp>
        <p:sp>
          <p:nvSpPr>
            <p:cNvPr id="108" name="矩形 107"/>
            <p:cNvSpPr/>
            <p:nvPr/>
          </p:nvSpPr>
          <p:spPr>
            <a:xfrm>
              <a:off x="2171313" y="2976094"/>
              <a:ext cx="529390" cy="383110"/>
            </a:xfrm>
            <a:prstGeom prst="rect">
              <a:avLst/>
            </a:prstGeom>
            <a:noFill/>
            <a:ln w="12700" cap="flat" cmpd="sng" algn="ctr">
              <a:solidFill>
                <a:srgbClr val="1D1D1A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04" tIns="45702" rIns="91404" bIns="4570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en-US" altLang="zh-CN" sz="1000" kern="0" dirty="0" smtClean="0">
                  <a:solidFill>
                    <a:srgbClr val="666666"/>
                  </a:solidFill>
                  <a:latin typeface="Calibri" panose="020F0502020204030204"/>
                </a:rPr>
                <a:t>UDP</a:t>
              </a:r>
              <a:endParaRPr lang="zh-CN" altLang="en-US" sz="1000" kern="0" dirty="0" smtClean="0">
                <a:solidFill>
                  <a:srgbClr val="666666"/>
                </a:solidFill>
                <a:latin typeface="Calibri" panose="020F0502020204030204"/>
              </a:endParaRPr>
            </a:p>
          </p:txBody>
        </p:sp>
        <p:sp>
          <p:nvSpPr>
            <p:cNvPr id="109" name="矩形 108"/>
            <p:cNvSpPr/>
            <p:nvPr/>
          </p:nvSpPr>
          <p:spPr>
            <a:xfrm>
              <a:off x="1550484" y="3484339"/>
              <a:ext cx="1159845" cy="192505"/>
            </a:xfrm>
            <a:prstGeom prst="rect">
              <a:avLst/>
            </a:prstGeom>
            <a:noFill/>
            <a:ln w="12700" cap="flat" cmpd="sng" algn="ctr">
              <a:solidFill>
                <a:srgbClr val="1D1D1A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04" tIns="45702" rIns="91404" bIns="4570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en-US" altLang="zh-CN" sz="1000" kern="0" dirty="0" smtClean="0">
                  <a:solidFill>
                    <a:srgbClr val="666666"/>
                  </a:solidFill>
                  <a:latin typeface="Calibri" panose="020F0502020204030204"/>
                </a:rPr>
                <a:t>TC</a:t>
              </a:r>
              <a:endParaRPr lang="zh-CN" altLang="en-US" sz="1000" kern="0" dirty="0" smtClean="0">
                <a:solidFill>
                  <a:srgbClr val="666666"/>
                </a:solidFill>
                <a:latin typeface="Calibri" panose="020F0502020204030204"/>
              </a:endParaRPr>
            </a:p>
          </p:txBody>
        </p:sp>
        <p:sp>
          <p:nvSpPr>
            <p:cNvPr id="110" name="矩形 109"/>
            <p:cNvSpPr/>
            <p:nvPr/>
          </p:nvSpPr>
          <p:spPr>
            <a:xfrm>
              <a:off x="1550484" y="4061862"/>
              <a:ext cx="1159845" cy="192505"/>
            </a:xfrm>
            <a:prstGeom prst="rect">
              <a:avLst/>
            </a:prstGeom>
            <a:noFill/>
            <a:ln w="12700" cap="flat" cmpd="sng" algn="ctr">
              <a:solidFill>
                <a:srgbClr val="1D1D1A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04" tIns="45702" rIns="91404" bIns="4570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en-US" altLang="zh-CN" sz="1000" kern="0" dirty="0" smtClean="0">
                  <a:solidFill>
                    <a:srgbClr val="666666"/>
                  </a:solidFill>
                  <a:latin typeface="Calibri" panose="020F0502020204030204"/>
                </a:rPr>
                <a:t>NIC</a:t>
              </a:r>
              <a:endParaRPr lang="zh-CN" altLang="en-US" sz="1000" kern="0" dirty="0" smtClean="0">
                <a:solidFill>
                  <a:srgbClr val="666666"/>
                </a:solidFill>
                <a:latin typeface="Calibri" panose="020F0502020204030204"/>
              </a:endParaRPr>
            </a:p>
          </p:txBody>
        </p:sp>
        <p:sp>
          <p:nvSpPr>
            <p:cNvPr id="111" name="矩形 110"/>
            <p:cNvSpPr/>
            <p:nvPr/>
          </p:nvSpPr>
          <p:spPr>
            <a:xfrm>
              <a:off x="1550484" y="3782726"/>
              <a:ext cx="1159845" cy="192505"/>
            </a:xfrm>
            <a:prstGeom prst="rect">
              <a:avLst/>
            </a:prstGeom>
            <a:noFill/>
            <a:ln w="12700" cap="flat" cmpd="sng" algn="ctr">
              <a:solidFill>
                <a:srgbClr val="1D1D1A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04" tIns="45702" rIns="91404" bIns="4570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en-US" altLang="zh-CN" sz="1000" kern="0" dirty="0" smtClean="0">
                  <a:solidFill>
                    <a:srgbClr val="666666"/>
                  </a:solidFill>
                  <a:latin typeface="Calibri" panose="020F0502020204030204"/>
                </a:rPr>
                <a:t>Driver</a:t>
              </a:r>
              <a:endParaRPr lang="zh-CN" altLang="en-US" sz="1000" kern="0" dirty="0" smtClean="0">
                <a:solidFill>
                  <a:srgbClr val="666666"/>
                </a:solidFill>
                <a:latin typeface="Calibri" panose="020F0502020204030204"/>
              </a:endParaRPr>
            </a:p>
          </p:txBody>
        </p:sp>
        <p:sp>
          <p:nvSpPr>
            <p:cNvPr id="112" name="矩形 111"/>
            <p:cNvSpPr/>
            <p:nvPr/>
          </p:nvSpPr>
          <p:spPr>
            <a:xfrm>
              <a:off x="2821021" y="2976095"/>
              <a:ext cx="500516" cy="229112"/>
            </a:xfrm>
            <a:prstGeom prst="rect">
              <a:avLst/>
            </a:prstGeom>
            <a:noFill/>
            <a:ln w="12700" cap="flat" cmpd="sng" algn="ctr">
              <a:solidFill>
                <a:srgbClr val="1D1D1A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04" tIns="45702" rIns="91404" bIns="4570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en-US" altLang="zh-CN" sz="1000" kern="0" dirty="0" smtClean="0">
                  <a:solidFill>
                    <a:srgbClr val="666666"/>
                  </a:solidFill>
                  <a:latin typeface="Calibri" panose="020F0502020204030204"/>
                </a:rPr>
                <a:t>SWAP</a:t>
              </a:r>
              <a:endParaRPr lang="zh-CN" altLang="en-US" sz="1000" kern="0" dirty="0" smtClean="0">
                <a:solidFill>
                  <a:srgbClr val="666666"/>
                </a:solidFill>
                <a:latin typeface="Calibri" panose="020F0502020204030204"/>
              </a:endParaRPr>
            </a:p>
          </p:txBody>
        </p:sp>
        <p:sp>
          <p:nvSpPr>
            <p:cNvPr id="113" name="矩形 112"/>
            <p:cNvSpPr/>
            <p:nvPr/>
          </p:nvSpPr>
          <p:spPr>
            <a:xfrm>
              <a:off x="2811394" y="2675816"/>
              <a:ext cx="1159845" cy="192505"/>
            </a:xfrm>
            <a:prstGeom prst="rect">
              <a:avLst/>
            </a:prstGeom>
            <a:noFill/>
            <a:ln w="12700" cap="flat" cmpd="sng" algn="ctr">
              <a:solidFill>
                <a:srgbClr val="1D1D1A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04" tIns="45702" rIns="91404" bIns="4570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zh-CN" altLang="en-US" sz="1000" kern="0" dirty="0" smtClean="0">
                  <a:solidFill>
                    <a:srgbClr val="666666"/>
                  </a:solidFill>
                  <a:latin typeface="Calibri" panose="020F0502020204030204"/>
                </a:rPr>
                <a:t>内存管理</a:t>
              </a:r>
            </a:p>
          </p:txBody>
        </p:sp>
        <p:sp>
          <p:nvSpPr>
            <p:cNvPr id="114" name="矩形 113"/>
            <p:cNvSpPr/>
            <p:nvPr/>
          </p:nvSpPr>
          <p:spPr>
            <a:xfrm>
              <a:off x="2821021" y="4061862"/>
              <a:ext cx="1159845" cy="192505"/>
            </a:xfrm>
            <a:prstGeom prst="rect">
              <a:avLst/>
            </a:prstGeom>
            <a:noFill/>
            <a:ln w="12700" cap="flat" cmpd="sng" algn="ctr">
              <a:solidFill>
                <a:srgbClr val="1D1D1A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04" tIns="45702" rIns="91404" bIns="4570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en-US" altLang="zh-CN" sz="1000" kern="0" dirty="0" smtClean="0">
                  <a:solidFill>
                    <a:srgbClr val="666666"/>
                  </a:solidFill>
                  <a:latin typeface="Calibri" panose="020F0502020204030204"/>
                </a:rPr>
                <a:t>DRAM</a:t>
              </a:r>
              <a:endParaRPr lang="zh-CN" altLang="en-US" sz="1000" kern="0" dirty="0" smtClean="0">
                <a:solidFill>
                  <a:srgbClr val="666666"/>
                </a:solidFill>
                <a:latin typeface="Calibri" panose="020F0502020204030204"/>
              </a:endParaRPr>
            </a:p>
          </p:txBody>
        </p:sp>
        <p:sp>
          <p:nvSpPr>
            <p:cNvPr id="115" name="矩形 114"/>
            <p:cNvSpPr/>
            <p:nvPr/>
          </p:nvSpPr>
          <p:spPr>
            <a:xfrm>
              <a:off x="2811394" y="3655709"/>
              <a:ext cx="1159845" cy="192505"/>
            </a:xfrm>
            <a:prstGeom prst="rect">
              <a:avLst/>
            </a:prstGeom>
            <a:noFill/>
            <a:ln w="12700" cap="flat" cmpd="sng" algn="ctr">
              <a:solidFill>
                <a:srgbClr val="1D1D1A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04" tIns="45702" rIns="91404" bIns="4570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zh-CN" altLang="en-US" sz="1000" kern="0" dirty="0" smtClean="0">
                  <a:solidFill>
                    <a:srgbClr val="666666"/>
                  </a:solidFill>
                  <a:latin typeface="Calibri" panose="020F0502020204030204"/>
                </a:rPr>
                <a:t>内存分配</a:t>
              </a:r>
              <a:r>
                <a:rPr lang="en-US" altLang="zh-CN" sz="1000" kern="0" dirty="0" smtClean="0">
                  <a:solidFill>
                    <a:srgbClr val="666666"/>
                  </a:solidFill>
                  <a:latin typeface="Calibri" panose="020F0502020204030204"/>
                </a:rPr>
                <a:t>/</a:t>
              </a:r>
              <a:r>
                <a:rPr lang="zh-CN" altLang="en-US" sz="1000" kern="0" dirty="0" smtClean="0">
                  <a:solidFill>
                    <a:srgbClr val="666666"/>
                  </a:solidFill>
                  <a:latin typeface="Calibri" panose="020F0502020204030204"/>
                </a:rPr>
                <a:t>回收</a:t>
              </a:r>
            </a:p>
          </p:txBody>
        </p:sp>
        <p:sp>
          <p:nvSpPr>
            <p:cNvPr id="116" name="矩形 115"/>
            <p:cNvSpPr/>
            <p:nvPr/>
          </p:nvSpPr>
          <p:spPr>
            <a:xfrm>
              <a:off x="3480350" y="2973253"/>
              <a:ext cx="500516" cy="229112"/>
            </a:xfrm>
            <a:prstGeom prst="rect">
              <a:avLst/>
            </a:prstGeom>
            <a:noFill/>
            <a:ln w="12700" cap="flat" cmpd="sng" algn="ctr">
              <a:solidFill>
                <a:srgbClr val="1D1D1A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04" tIns="45702" rIns="91404" bIns="4570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en-US" altLang="zh-CN" sz="1000" kern="0" dirty="0" smtClean="0">
                  <a:solidFill>
                    <a:srgbClr val="666666"/>
                  </a:solidFill>
                  <a:latin typeface="Calibri" panose="020F0502020204030204"/>
                </a:rPr>
                <a:t>Page</a:t>
              </a:r>
              <a:endParaRPr lang="zh-CN" altLang="en-US" sz="1000" kern="0" dirty="0" smtClean="0">
                <a:solidFill>
                  <a:srgbClr val="666666"/>
                </a:solidFill>
                <a:latin typeface="Calibri" panose="020F0502020204030204"/>
              </a:endParaRPr>
            </a:p>
          </p:txBody>
        </p:sp>
        <p:sp>
          <p:nvSpPr>
            <p:cNvPr id="117" name="矩形 116"/>
            <p:cNvSpPr/>
            <p:nvPr/>
          </p:nvSpPr>
          <p:spPr>
            <a:xfrm>
              <a:off x="2811394" y="3356380"/>
              <a:ext cx="1159845" cy="192505"/>
            </a:xfrm>
            <a:prstGeom prst="rect">
              <a:avLst/>
            </a:prstGeom>
            <a:noFill/>
            <a:ln w="12700" cap="flat" cmpd="sng" algn="ctr">
              <a:solidFill>
                <a:srgbClr val="1D1D1A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04" tIns="45702" rIns="91404" bIns="4570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zh-CN" altLang="en-US" sz="1000" kern="0" dirty="0" smtClean="0">
                  <a:solidFill>
                    <a:srgbClr val="666666"/>
                  </a:solidFill>
                  <a:latin typeface="Calibri" panose="020F0502020204030204"/>
                </a:rPr>
                <a:t>缓存管理</a:t>
              </a:r>
            </a:p>
          </p:txBody>
        </p:sp>
        <p:sp>
          <p:nvSpPr>
            <p:cNvPr id="118" name="矩形 117"/>
            <p:cNvSpPr/>
            <p:nvPr/>
          </p:nvSpPr>
          <p:spPr>
            <a:xfrm>
              <a:off x="4101184" y="2976095"/>
              <a:ext cx="433130" cy="229112"/>
            </a:xfrm>
            <a:prstGeom prst="rect">
              <a:avLst/>
            </a:prstGeom>
            <a:noFill/>
            <a:ln w="12700" cap="flat" cmpd="sng" algn="ctr">
              <a:solidFill>
                <a:srgbClr val="1D1D1A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04" tIns="45702" rIns="91404" bIns="4570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en-US" altLang="zh-CN" sz="1000" kern="0" dirty="0" smtClean="0">
                  <a:solidFill>
                    <a:srgbClr val="666666"/>
                  </a:solidFill>
                  <a:latin typeface="Calibri" panose="020F0502020204030204"/>
                </a:rPr>
                <a:t>Task</a:t>
              </a:r>
              <a:endParaRPr lang="zh-CN" altLang="en-US" sz="1000" kern="0" dirty="0" smtClean="0">
                <a:solidFill>
                  <a:srgbClr val="666666"/>
                </a:solidFill>
                <a:latin typeface="Calibri" panose="020F0502020204030204"/>
              </a:endParaRPr>
            </a:p>
          </p:txBody>
        </p:sp>
        <p:sp>
          <p:nvSpPr>
            <p:cNvPr id="119" name="矩形 118"/>
            <p:cNvSpPr/>
            <p:nvPr/>
          </p:nvSpPr>
          <p:spPr>
            <a:xfrm>
              <a:off x="4091557" y="2675816"/>
              <a:ext cx="1159845" cy="192505"/>
            </a:xfrm>
            <a:prstGeom prst="rect">
              <a:avLst/>
            </a:prstGeom>
            <a:noFill/>
            <a:ln w="12700" cap="flat" cmpd="sng" algn="ctr">
              <a:solidFill>
                <a:srgbClr val="1D1D1A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04" tIns="45702" rIns="91404" bIns="4570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zh-CN" altLang="en-US" sz="1000" kern="0" dirty="0" smtClean="0">
                  <a:solidFill>
                    <a:srgbClr val="666666"/>
                  </a:solidFill>
                  <a:latin typeface="Calibri" panose="020F0502020204030204"/>
                </a:rPr>
                <a:t>调度管理</a:t>
              </a:r>
            </a:p>
          </p:txBody>
        </p:sp>
        <p:sp>
          <p:nvSpPr>
            <p:cNvPr id="120" name="矩形 119"/>
            <p:cNvSpPr/>
            <p:nvPr/>
          </p:nvSpPr>
          <p:spPr>
            <a:xfrm>
              <a:off x="4101184" y="4061862"/>
              <a:ext cx="1159845" cy="192505"/>
            </a:xfrm>
            <a:prstGeom prst="rect">
              <a:avLst/>
            </a:prstGeom>
            <a:noFill/>
            <a:ln w="12700" cap="flat" cmpd="sng" algn="ctr">
              <a:solidFill>
                <a:srgbClr val="1D1D1A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04" tIns="45702" rIns="91404" bIns="4570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en-US" altLang="zh-CN" sz="1000" kern="0" dirty="0" smtClean="0">
                  <a:solidFill>
                    <a:srgbClr val="666666"/>
                  </a:solidFill>
                  <a:latin typeface="Calibri" panose="020F0502020204030204"/>
                </a:rPr>
                <a:t>ARM/X86</a:t>
              </a:r>
              <a:endParaRPr lang="zh-CN" altLang="en-US" sz="1000" kern="0" dirty="0" smtClean="0">
                <a:solidFill>
                  <a:srgbClr val="666666"/>
                </a:solidFill>
                <a:latin typeface="Calibri" panose="020F0502020204030204"/>
              </a:endParaRPr>
            </a:p>
          </p:txBody>
        </p:sp>
        <p:sp>
          <p:nvSpPr>
            <p:cNvPr id="121" name="矩形 120"/>
            <p:cNvSpPr/>
            <p:nvPr/>
          </p:nvSpPr>
          <p:spPr>
            <a:xfrm>
              <a:off x="4091557" y="3655709"/>
              <a:ext cx="1159845" cy="192505"/>
            </a:xfrm>
            <a:prstGeom prst="rect">
              <a:avLst/>
            </a:prstGeom>
            <a:noFill/>
            <a:ln w="12700" cap="flat" cmpd="sng" algn="ctr">
              <a:solidFill>
                <a:srgbClr val="1D1D1A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04" tIns="45702" rIns="91404" bIns="4570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zh-CN" altLang="en-US" sz="1000" kern="0" dirty="0" smtClean="0">
                  <a:solidFill>
                    <a:srgbClr val="666666"/>
                  </a:solidFill>
                  <a:latin typeface="Calibri" panose="020F0502020204030204"/>
                </a:rPr>
                <a:t>中断</a:t>
              </a:r>
              <a:r>
                <a:rPr lang="en-US" altLang="zh-CN" sz="1000" kern="0" dirty="0" smtClean="0">
                  <a:solidFill>
                    <a:srgbClr val="666666"/>
                  </a:solidFill>
                  <a:latin typeface="Calibri" panose="020F0502020204030204"/>
                </a:rPr>
                <a:t>/</a:t>
              </a:r>
              <a:r>
                <a:rPr lang="zh-CN" altLang="en-US" sz="1000" kern="0" dirty="0" smtClean="0">
                  <a:solidFill>
                    <a:srgbClr val="666666"/>
                  </a:solidFill>
                  <a:latin typeface="Calibri" panose="020F0502020204030204"/>
                </a:rPr>
                <a:t>时钟</a:t>
              </a:r>
            </a:p>
          </p:txBody>
        </p:sp>
        <p:sp>
          <p:nvSpPr>
            <p:cNvPr id="122" name="矩形 121"/>
            <p:cNvSpPr/>
            <p:nvPr/>
          </p:nvSpPr>
          <p:spPr>
            <a:xfrm>
              <a:off x="4601700" y="2973253"/>
              <a:ext cx="659329" cy="229112"/>
            </a:xfrm>
            <a:prstGeom prst="rect">
              <a:avLst/>
            </a:prstGeom>
            <a:noFill/>
            <a:ln w="12700" cap="flat" cmpd="sng" algn="ctr">
              <a:solidFill>
                <a:srgbClr val="1D1D1A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04" tIns="45702" rIns="91404" bIns="4570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en-US" altLang="zh-CN" sz="1000" kern="0" dirty="0" err="1" smtClean="0">
                  <a:solidFill>
                    <a:srgbClr val="666666"/>
                  </a:solidFill>
                  <a:latin typeface="Calibri" panose="020F0502020204030204"/>
                </a:rPr>
                <a:t>Cgroup</a:t>
              </a:r>
              <a:endParaRPr lang="zh-CN" altLang="en-US" sz="1000" kern="0" dirty="0" smtClean="0">
                <a:solidFill>
                  <a:srgbClr val="666666"/>
                </a:solidFill>
                <a:latin typeface="Calibri" panose="020F0502020204030204"/>
              </a:endParaRPr>
            </a:p>
          </p:txBody>
        </p:sp>
        <p:sp>
          <p:nvSpPr>
            <p:cNvPr id="123" name="矩形 122"/>
            <p:cNvSpPr/>
            <p:nvPr/>
          </p:nvSpPr>
          <p:spPr>
            <a:xfrm>
              <a:off x="4091557" y="3356380"/>
              <a:ext cx="1159845" cy="192505"/>
            </a:xfrm>
            <a:prstGeom prst="rect">
              <a:avLst/>
            </a:prstGeom>
            <a:noFill/>
            <a:ln w="12700" cap="flat" cmpd="sng" algn="ctr">
              <a:solidFill>
                <a:srgbClr val="1D1D1A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04" tIns="45702" rIns="91404" bIns="4570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en-US" altLang="zh-CN" sz="1000" kern="0" dirty="0" err="1" smtClean="0">
                  <a:solidFill>
                    <a:srgbClr val="666666"/>
                  </a:solidFill>
                  <a:latin typeface="Calibri" panose="020F0502020204030204"/>
                </a:rPr>
                <a:t>Sched</a:t>
              </a:r>
              <a:endParaRPr lang="zh-CN" altLang="en-US" sz="1000" kern="0" dirty="0" smtClean="0">
                <a:solidFill>
                  <a:srgbClr val="666666"/>
                </a:solidFill>
                <a:latin typeface="Calibri" panose="020F0502020204030204"/>
              </a:endParaRPr>
            </a:p>
          </p:txBody>
        </p:sp>
        <p:sp>
          <p:nvSpPr>
            <p:cNvPr id="124" name="文本框 123"/>
            <p:cNvSpPr txBox="1"/>
            <p:nvPr/>
          </p:nvSpPr>
          <p:spPr>
            <a:xfrm>
              <a:off x="3831753" y="1692009"/>
              <a:ext cx="100433" cy="17968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defRPr/>
              </a:pPr>
              <a:r>
                <a:rPr kumimoji="1" lang="zh-CN" altLang="en-US" sz="1050" b="1" kern="0" dirty="0" smtClean="0">
                  <a:solidFill>
                    <a:srgbClr val="E9002F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①</a:t>
              </a:r>
            </a:p>
          </p:txBody>
        </p:sp>
        <p:sp>
          <p:nvSpPr>
            <p:cNvPr id="125" name="文本框 124"/>
            <p:cNvSpPr txBox="1"/>
            <p:nvPr/>
          </p:nvSpPr>
          <p:spPr>
            <a:xfrm>
              <a:off x="3465666" y="1973219"/>
              <a:ext cx="100433" cy="17968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defRPr/>
              </a:pPr>
              <a:r>
                <a:rPr kumimoji="1" lang="zh-CN" altLang="en-US" sz="1050" b="1" kern="0" dirty="0" smtClean="0">
                  <a:solidFill>
                    <a:srgbClr val="E9002F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②</a:t>
              </a:r>
            </a:p>
          </p:txBody>
        </p:sp>
        <p:sp>
          <p:nvSpPr>
            <p:cNvPr id="126" name="文本框 125"/>
            <p:cNvSpPr txBox="1"/>
            <p:nvPr/>
          </p:nvSpPr>
          <p:spPr>
            <a:xfrm>
              <a:off x="3464789" y="2430493"/>
              <a:ext cx="100433" cy="17968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defRPr/>
              </a:pPr>
              <a:r>
                <a:rPr kumimoji="1" lang="zh-CN" altLang="en-US" sz="1050" b="1" kern="0" dirty="0" smtClean="0">
                  <a:solidFill>
                    <a:srgbClr val="E9002F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④</a:t>
              </a:r>
            </a:p>
          </p:txBody>
        </p:sp>
        <p:sp>
          <p:nvSpPr>
            <p:cNvPr id="127" name="文本框 126"/>
            <p:cNvSpPr txBox="1"/>
            <p:nvPr/>
          </p:nvSpPr>
          <p:spPr>
            <a:xfrm>
              <a:off x="3466543" y="2203452"/>
              <a:ext cx="100433" cy="17968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defRPr/>
              </a:pPr>
              <a:r>
                <a:rPr kumimoji="1" lang="zh-CN" altLang="en-US" sz="1050" b="1" kern="0" dirty="0" smtClean="0">
                  <a:solidFill>
                    <a:srgbClr val="E9002F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③</a:t>
              </a:r>
            </a:p>
          </p:txBody>
        </p:sp>
        <p:sp>
          <p:nvSpPr>
            <p:cNvPr id="128" name="文本框 127"/>
            <p:cNvSpPr txBox="1"/>
            <p:nvPr/>
          </p:nvSpPr>
          <p:spPr>
            <a:xfrm>
              <a:off x="1318379" y="3018559"/>
              <a:ext cx="100433" cy="17968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defRPr/>
              </a:pPr>
              <a:r>
                <a:rPr kumimoji="1" lang="zh-CN" altLang="en-US" sz="1050" b="1" kern="0" dirty="0" smtClean="0">
                  <a:solidFill>
                    <a:srgbClr val="E9002F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⑤</a:t>
              </a:r>
            </a:p>
          </p:txBody>
        </p:sp>
        <p:sp>
          <p:nvSpPr>
            <p:cNvPr id="129" name="文本框 128"/>
            <p:cNvSpPr txBox="1"/>
            <p:nvPr/>
          </p:nvSpPr>
          <p:spPr>
            <a:xfrm>
              <a:off x="1270235" y="3511341"/>
              <a:ext cx="100433" cy="17968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defRPr/>
              </a:pPr>
              <a:r>
                <a:rPr kumimoji="1" lang="zh-CN" altLang="en-US" sz="1050" b="1" kern="0" dirty="0" smtClean="0">
                  <a:solidFill>
                    <a:srgbClr val="E9002F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⑥</a:t>
              </a:r>
            </a:p>
          </p:txBody>
        </p:sp>
        <p:sp>
          <p:nvSpPr>
            <p:cNvPr id="130" name="文本框 129"/>
            <p:cNvSpPr txBox="1"/>
            <p:nvPr/>
          </p:nvSpPr>
          <p:spPr>
            <a:xfrm>
              <a:off x="1220019" y="3809947"/>
              <a:ext cx="100433" cy="17968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defRPr/>
              </a:pPr>
              <a:r>
                <a:rPr kumimoji="1" lang="zh-CN" altLang="en-US" sz="1050" b="1" kern="0" dirty="0" smtClean="0">
                  <a:solidFill>
                    <a:srgbClr val="E9002F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⑦</a:t>
              </a:r>
            </a:p>
          </p:txBody>
        </p:sp>
        <p:sp>
          <p:nvSpPr>
            <p:cNvPr id="131" name="文本框 130"/>
            <p:cNvSpPr txBox="1"/>
            <p:nvPr/>
          </p:nvSpPr>
          <p:spPr>
            <a:xfrm>
              <a:off x="1215686" y="4061862"/>
              <a:ext cx="100433" cy="17968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defRPr/>
              </a:pPr>
              <a:r>
                <a:rPr kumimoji="1" lang="zh-CN" altLang="en-US" sz="1050" b="1" kern="0" dirty="0" smtClean="0">
                  <a:solidFill>
                    <a:srgbClr val="E9002F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⑧</a:t>
              </a:r>
            </a:p>
          </p:txBody>
        </p:sp>
        <p:sp>
          <p:nvSpPr>
            <p:cNvPr id="132" name="文本框 131"/>
            <p:cNvSpPr txBox="1"/>
            <p:nvPr/>
          </p:nvSpPr>
          <p:spPr>
            <a:xfrm>
              <a:off x="2436008" y="2704250"/>
              <a:ext cx="100433" cy="17968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defRPr/>
              </a:pPr>
              <a:r>
                <a:rPr kumimoji="1" lang="zh-CN" altLang="en-US" sz="1050" b="1" kern="0" dirty="0" smtClean="0">
                  <a:solidFill>
                    <a:srgbClr val="E9002F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⑨</a:t>
              </a:r>
            </a:p>
          </p:txBody>
        </p:sp>
        <p:sp>
          <p:nvSpPr>
            <p:cNvPr id="133" name="文本框 132"/>
            <p:cNvSpPr txBox="1"/>
            <p:nvPr/>
          </p:nvSpPr>
          <p:spPr>
            <a:xfrm>
              <a:off x="1917645" y="3204398"/>
              <a:ext cx="100433" cy="17968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defRPr/>
              </a:pPr>
              <a:r>
                <a:rPr kumimoji="1" lang="zh-CN" altLang="en-US" sz="1050" b="1" kern="0" dirty="0" smtClean="0">
                  <a:solidFill>
                    <a:srgbClr val="E9002F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⑩</a:t>
              </a:r>
            </a:p>
          </p:txBody>
        </p:sp>
        <p:sp>
          <p:nvSpPr>
            <p:cNvPr id="134" name="文本框 133"/>
            <p:cNvSpPr txBox="1"/>
            <p:nvPr/>
          </p:nvSpPr>
          <p:spPr>
            <a:xfrm>
              <a:off x="2556725" y="3194771"/>
              <a:ext cx="100433" cy="17968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defRPr/>
              </a:pPr>
              <a:r>
                <a:rPr kumimoji="1" lang="zh-CN" altLang="en-US" sz="1050" b="1" kern="0" dirty="0" smtClean="0">
                  <a:solidFill>
                    <a:srgbClr val="E9002F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⑩</a:t>
              </a:r>
            </a:p>
          </p:txBody>
        </p:sp>
        <p:sp>
          <p:nvSpPr>
            <p:cNvPr id="135" name="文本框 134"/>
            <p:cNvSpPr txBox="1"/>
            <p:nvPr/>
          </p:nvSpPr>
          <p:spPr>
            <a:xfrm>
              <a:off x="2492551" y="3516947"/>
              <a:ext cx="100433" cy="15401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defRPr/>
              </a:pPr>
              <a:r>
                <a:rPr kumimoji="1" lang="zh-CN" altLang="en-US" sz="900" b="1" kern="0" dirty="0" smtClean="0">
                  <a:solidFill>
                    <a:srgbClr val="E9002F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⑪</a:t>
              </a:r>
            </a:p>
          </p:txBody>
        </p:sp>
        <p:sp>
          <p:nvSpPr>
            <p:cNvPr id="136" name="文本框 135"/>
            <p:cNvSpPr txBox="1"/>
            <p:nvPr/>
          </p:nvSpPr>
          <p:spPr>
            <a:xfrm>
              <a:off x="2482871" y="4111924"/>
              <a:ext cx="100433" cy="15401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defRPr/>
              </a:pPr>
              <a:r>
                <a:rPr kumimoji="1" lang="zh-CN" altLang="en-US" sz="900" b="1" kern="0" dirty="0" smtClean="0">
                  <a:solidFill>
                    <a:srgbClr val="E9002F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⑫</a:t>
              </a:r>
            </a:p>
          </p:txBody>
        </p:sp>
        <p:sp>
          <p:nvSpPr>
            <p:cNvPr id="137" name="文本框 136"/>
            <p:cNvSpPr txBox="1"/>
            <p:nvPr/>
          </p:nvSpPr>
          <p:spPr>
            <a:xfrm>
              <a:off x="3154411" y="2988572"/>
              <a:ext cx="100433" cy="15401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defRPr/>
              </a:pPr>
              <a:r>
                <a:rPr kumimoji="1" lang="zh-CN" altLang="en-US" sz="900" b="1" kern="0" dirty="0" smtClean="0">
                  <a:solidFill>
                    <a:srgbClr val="E9002F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⑬</a:t>
              </a:r>
            </a:p>
          </p:txBody>
        </p:sp>
        <p:sp>
          <p:nvSpPr>
            <p:cNvPr id="138" name="文本框 137"/>
            <p:cNvSpPr txBox="1"/>
            <p:nvPr/>
          </p:nvSpPr>
          <p:spPr>
            <a:xfrm>
              <a:off x="3814534" y="2988572"/>
              <a:ext cx="100433" cy="15401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defRPr/>
              </a:pPr>
              <a:r>
                <a:rPr kumimoji="1" lang="zh-CN" altLang="en-US" sz="900" b="1" kern="0" dirty="0" smtClean="0">
                  <a:solidFill>
                    <a:srgbClr val="E9002F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⑭</a:t>
              </a:r>
            </a:p>
          </p:txBody>
        </p:sp>
        <p:sp>
          <p:nvSpPr>
            <p:cNvPr id="139" name="文本框 138"/>
            <p:cNvSpPr txBox="1"/>
            <p:nvPr/>
          </p:nvSpPr>
          <p:spPr>
            <a:xfrm>
              <a:off x="3772764" y="3378448"/>
              <a:ext cx="100433" cy="15401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defRPr/>
              </a:pPr>
              <a:r>
                <a:rPr kumimoji="1" lang="zh-CN" altLang="en-US" sz="900" b="1" kern="0" dirty="0" smtClean="0">
                  <a:solidFill>
                    <a:srgbClr val="E9002F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⑮</a:t>
              </a:r>
            </a:p>
          </p:txBody>
        </p:sp>
        <p:sp>
          <p:nvSpPr>
            <p:cNvPr id="140" name="文本框 139"/>
            <p:cNvSpPr txBox="1"/>
            <p:nvPr/>
          </p:nvSpPr>
          <p:spPr>
            <a:xfrm>
              <a:off x="3814532" y="3700058"/>
              <a:ext cx="100433" cy="15401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defRPr/>
              </a:pPr>
              <a:r>
                <a:rPr kumimoji="1" lang="zh-CN" altLang="en-US" sz="900" b="1" kern="0" dirty="0" smtClean="0">
                  <a:solidFill>
                    <a:srgbClr val="E9002F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⑯</a:t>
              </a:r>
            </a:p>
          </p:txBody>
        </p:sp>
        <p:sp>
          <p:nvSpPr>
            <p:cNvPr id="141" name="文本框 140"/>
            <p:cNvSpPr txBox="1"/>
            <p:nvPr/>
          </p:nvSpPr>
          <p:spPr>
            <a:xfrm>
              <a:off x="3781537" y="4088864"/>
              <a:ext cx="100433" cy="15401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defRPr/>
              </a:pPr>
              <a:r>
                <a:rPr kumimoji="1" lang="zh-CN" altLang="en-US" sz="900" b="1" kern="0" dirty="0" smtClean="0">
                  <a:solidFill>
                    <a:srgbClr val="E9002F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⑰</a:t>
              </a:r>
            </a:p>
          </p:txBody>
        </p:sp>
        <p:sp>
          <p:nvSpPr>
            <p:cNvPr id="142" name="文本框 141"/>
            <p:cNvSpPr txBox="1"/>
            <p:nvPr/>
          </p:nvSpPr>
          <p:spPr>
            <a:xfrm>
              <a:off x="5084533" y="3690424"/>
              <a:ext cx="100433" cy="15401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defRPr/>
              </a:pPr>
              <a:r>
                <a:rPr kumimoji="1" lang="zh-CN" altLang="en-US" sz="900" b="1" kern="0" dirty="0" smtClean="0">
                  <a:solidFill>
                    <a:srgbClr val="E9002F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⑳</a:t>
              </a:r>
            </a:p>
          </p:txBody>
        </p:sp>
        <p:sp>
          <p:nvSpPr>
            <p:cNvPr id="143" name="文本框 142"/>
            <p:cNvSpPr txBox="1"/>
            <p:nvPr/>
          </p:nvSpPr>
          <p:spPr>
            <a:xfrm>
              <a:off x="5045037" y="3360742"/>
              <a:ext cx="100433" cy="15401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defRPr/>
              </a:pPr>
              <a:r>
                <a:rPr kumimoji="1" lang="zh-CN" altLang="en-US" sz="900" b="1" kern="0" dirty="0" smtClean="0">
                  <a:solidFill>
                    <a:srgbClr val="E9002F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⑲</a:t>
              </a:r>
            </a:p>
          </p:txBody>
        </p:sp>
        <p:sp>
          <p:nvSpPr>
            <p:cNvPr id="144" name="文本框 143"/>
            <p:cNvSpPr txBox="1"/>
            <p:nvPr/>
          </p:nvSpPr>
          <p:spPr>
            <a:xfrm>
              <a:off x="4367142" y="2969756"/>
              <a:ext cx="100433" cy="15401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defRPr/>
              </a:pPr>
              <a:r>
                <a:rPr kumimoji="1" lang="zh-CN" altLang="en-US" sz="900" b="1" kern="0" dirty="0" smtClean="0">
                  <a:solidFill>
                    <a:srgbClr val="E9002F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⑱</a:t>
              </a:r>
            </a:p>
          </p:txBody>
        </p:sp>
      </p:grpSp>
      <p:sp>
        <p:nvSpPr>
          <p:cNvPr id="145" name="矩形 144"/>
          <p:cNvSpPr/>
          <p:nvPr/>
        </p:nvSpPr>
        <p:spPr>
          <a:xfrm>
            <a:off x="1894018" y="2744959"/>
            <a:ext cx="23009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 smtClean="0">
                <a:solidFill>
                  <a:srgbClr val="C00000"/>
                </a:solidFill>
                <a:latin typeface="Calibri" panose="020F0502020204030204"/>
              </a:rPr>
              <a:t>面向基础软件</a:t>
            </a:r>
            <a:r>
              <a:rPr lang="en-US" altLang="zh-CN" sz="1400" b="1" dirty="0" smtClean="0">
                <a:solidFill>
                  <a:srgbClr val="C00000"/>
                </a:solidFill>
                <a:latin typeface="Calibri" panose="020F0502020204030204"/>
              </a:rPr>
              <a:t>low-level</a:t>
            </a:r>
            <a:r>
              <a:rPr lang="zh-CN" altLang="en-US" sz="1400" b="1" dirty="0" smtClean="0">
                <a:solidFill>
                  <a:srgbClr val="C00000"/>
                </a:solidFill>
                <a:latin typeface="Calibri" panose="020F0502020204030204"/>
              </a:rPr>
              <a:t>观测</a:t>
            </a:r>
            <a:endParaRPr kumimoji="1" lang="en-US" altLang="zh-CN" sz="800" dirty="0">
              <a:solidFill>
                <a:srgbClr val="C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146" name="图片 145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054961" y="4302945"/>
            <a:ext cx="4763897" cy="2252857"/>
          </a:xfrm>
          <a:prstGeom prst="rect">
            <a:avLst/>
          </a:prstGeom>
        </p:spPr>
      </p:pic>
      <p:sp>
        <p:nvSpPr>
          <p:cNvPr id="148" name="文本框 147"/>
          <p:cNvSpPr txBox="1"/>
          <p:nvPr/>
        </p:nvSpPr>
        <p:spPr>
          <a:xfrm>
            <a:off x="5891533" y="2765462"/>
            <a:ext cx="599525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技术特征</a:t>
            </a:r>
            <a:endParaRPr lang="en-US" altLang="zh-CN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1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统一</a:t>
            </a:r>
            <a:r>
              <a:rPr lang="zh-CN" altLang="en-US" sz="11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观测</a:t>
            </a:r>
            <a:r>
              <a:rPr lang="zh-CN" altLang="en-US" sz="11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标准</a:t>
            </a:r>
            <a:r>
              <a:rPr lang="zh-CN" altLang="en-US" sz="11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支持对接</a:t>
            </a:r>
            <a:r>
              <a:rPr lang="en-US" altLang="zh-CN" sz="11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prometheus</a:t>
            </a:r>
            <a:r>
              <a:rPr lang="zh-CN" altLang="en-US" sz="1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1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kafka</a:t>
            </a:r>
            <a:r>
              <a:rPr lang="zh-CN" altLang="en-US" sz="1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1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openTelemetry</a:t>
            </a:r>
            <a:r>
              <a:rPr lang="zh-CN" altLang="en-US" sz="1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标准</a:t>
            </a:r>
            <a:r>
              <a:rPr lang="zh-CN" altLang="en-US" sz="11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1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1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低</a:t>
            </a:r>
            <a:r>
              <a:rPr lang="zh-CN" altLang="en-US" sz="11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底</a:t>
            </a:r>
            <a:r>
              <a:rPr lang="zh-CN" altLang="en-US" sz="11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噪</a:t>
            </a:r>
            <a:r>
              <a:rPr lang="zh-CN" altLang="en-US" sz="11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</a:t>
            </a:r>
            <a:r>
              <a:rPr lang="en-US" altLang="zh-CN" sz="11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eBPF</a:t>
            </a:r>
            <a:r>
              <a:rPr lang="zh-CN" altLang="en-US" sz="1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观测技术，通过优化</a:t>
            </a:r>
            <a:r>
              <a:rPr lang="en-US" altLang="zh-CN" sz="11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eBPF</a:t>
            </a:r>
            <a:r>
              <a:rPr lang="zh-CN" altLang="en-US" sz="1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运行时性能、动态装卸载等技术降低观测底噪</a:t>
            </a:r>
            <a:r>
              <a:rPr lang="zh-CN" altLang="en-US" sz="11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1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1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协同观测</a:t>
            </a:r>
            <a:r>
              <a:rPr lang="zh-CN" altLang="en-US" sz="11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提供探针框架，根据场景协同各探针调整观测范围，避免观测碎片化</a:t>
            </a:r>
            <a:r>
              <a:rPr lang="zh-CN" altLang="en-US" sz="11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1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1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对象式</a:t>
            </a:r>
            <a:r>
              <a:rPr lang="zh-CN" altLang="en-US" sz="11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定义（且可扩展）系统观测实体以及实体间关系，实时构建出云服务数据流拓扑。</a:t>
            </a:r>
            <a:endParaRPr lang="en-US" altLang="zh-CN" sz="11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1" name="矩形 160"/>
          <p:cNvSpPr/>
          <p:nvPr/>
        </p:nvSpPr>
        <p:spPr>
          <a:xfrm>
            <a:off x="736086" y="6185614"/>
            <a:ext cx="2849215" cy="355700"/>
          </a:xfrm>
          <a:prstGeom prst="rect">
            <a:avLst/>
          </a:prstGeom>
          <a:noFill/>
          <a:ln w="3175" cap="flat" cmpd="sng" algn="ctr">
            <a:solidFill>
              <a:srgbClr val="1D1D1A"/>
            </a:solidFill>
            <a:prstDash val="dash"/>
            <a:miter lim="800000"/>
          </a:ln>
          <a:effectLst/>
        </p:spPr>
        <p:txBody>
          <a:bodyPr rot="0" spcFirstLastPara="0" vertOverflow="overflow" horzOverflow="overflow" vert="horz" wrap="square" lIns="91404" tIns="45702" rIns="91404" bIns="4570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100" b="1" kern="0" dirty="0" smtClean="0">
                <a:solidFill>
                  <a:srgbClr val="666666"/>
                </a:solidFill>
                <a:latin typeface="Calibri" panose="020F0502020204030204"/>
                <a:ea typeface="等线" panose="02010600030101010101" pitchFamily="2" charset="-122"/>
              </a:rPr>
              <a:t>网络类问题</a:t>
            </a:r>
            <a:endParaRPr lang="en-US" altLang="zh-CN" sz="1100" b="1" kern="0" dirty="0" smtClean="0">
              <a:solidFill>
                <a:srgbClr val="666666"/>
              </a:solidFill>
              <a:latin typeface="Calibri" panose="020F0502020204030204"/>
              <a:ea typeface="等线" panose="02010600030101010101" pitchFamily="2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900" kern="0" dirty="0" smtClean="0">
                <a:solidFill>
                  <a:srgbClr val="E9002F"/>
                </a:solidFill>
                <a:latin typeface="Calibri" panose="020F0502020204030204"/>
                <a:ea typeface="等线" panose="02010600030101010101" pitchFamily="2" charset="-122"/>
              </a:rPr>
              <a:t>①、③、⑨</a:t>
            </a:r>
            <a:r>
              <a:rPr lang="en-US" altLang="zh-CN" sz="900" kern="0" dirty="0" smtClean="0">
                <a:solidFill>
                  <a:srgbClr val="E9002F"/>
                </a:solidFill>
                <a:latin typeface="Calibri" panose="020F0502020204030204"/>
                <a:ea typeface="等线" panose="02010600030101010101" pitchFamily="2" charset="-122"/>
              </a:rPr>
              <a:t>~⑫</a:t>
            </a:r>
            <a:endParaRPr lang="zh-CN" altLang="en-US" sz="900" kern="0" dirty="0" smtClean="0">
              <a:solidFill>
                <a:srgbClr val="E9002F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162" name="矩形 161"/>
          <p:cNvSpPr/>
          <p:nvPr/>
        </p:nvSpPr>
        <p:spPr>
          <a:xfrm>
            <a:off x="737291" y="5743879"/>
            <a:ext cx="1299846" cy="396585"/>
          </a:xfrm>
          <a:prstGeom prst="rect">
            <a:avLst/>
          </a:prstGeom>
          <a:noFill/>
          <a:ln w="3175" cap="flat" cmpd="sng" algn="ctr">
            <a:solidFill>
              <a:srgbClr val="1D1D1A"/>
            </a:solidFill>
            <a:prstDash val="dash"/>
            <a:miter lim="800000"/>
          </a:ln>
          <a:effectLst/>
        </p:spPr>
        <p:txBody>
          <a:bodyPr rot="0" spcFirstLastPara="0" vertOverflow="overflow" horzOverflow="overflow" vert="horz" wrap="square" lIns="91404" tIns="45702" rIns="91404" bIns="4570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100" b="1" kern="0" dirty="0" smtClean="0">
                <a:solidFill>
                  <a:srgbClr val="666666"/>
                </a:solidFill>
                <a:latin typeface="Calibri" panose="020F0502020204030204"/>
                <a:ea typeface="等线" panose="02010600030101010101" pitchFamily="2" charset="-122"/>
              </a:rPr>
              <a:t>磁盘</a:t>
            </a:r>
            <a:r>
              <a:rPr lang="en-US" altLang="zh-CN" sz="1100" b="1" kern="0" dirty="0" smtClean="0">
                <a:solidFill>
                  <a:srgbClr val="666666"/>
                </a:solidFill>
                <a:latin typeface="Calibri" panose="020F0502020204030204"/>
                <a:ea typeface="等线" panose="02010600030101010101" pitchFamily="2" charset="-122"/>
              </a:rPr>
              <a:t>IO</a:t>
            </a:r>
            <a:r>
              <a:rPr lang="zh-CN" altLang="en-US" sz="1100" b="1" kern="0" dirty="0" smtClean="0">
                <a:solidFill>
                  <a:srgbClr val="666666"/>
                </a:solidFill>
                <a:latin typeface="Calibri" panose="020F0502020204030204"/>
                <a:ea typeface="等线" panose="02010600030101010101" pitchFamily="2" charset="-122"/>
              </a:rPr>
              <a:t>问题</a:t>
            </a:r>
            <a:endParaRPr lang="en-US" altLang="zh-CN" sz="1100" b="1" kern="0" dirty="0" smtClean="0">
              <a:solidFill>
                <a:srgbClr val="666666"/>
              </a:solidFill>
              <a:latin typeface="Calibri" panose="020F0502020204030204"/>
              <a:ea typeface="等线" panose="02010600030101010101" pitchFamily="2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900" kern="0" dirty="0" smtClean="0">
                <a:solidFill>
                  <a:srgbClr val="E9002F"/>
                </a:solidFill>
                <a:latin typeface="Calibri" panose="020F0502020204030204"/>
                <a:ea typeface="等线" panose="02010600030101010101" pitchFamily="2" charset="-122"/>
              </a:rPr>
              <a:t>⑤</a:t>
            </a:r>
            <a:r>
              <a:rPr lang="en-US" altLang="zh-CN" sz="900" kern="0" dirty="0" smtClean="0">
                <a:solidFill>
                  <a:srgbClr val="E9002F"/>
                </a:solidFill>
                <a:latin typeface="Calibri" panose="020F0502020204030204"/>
                <a:ea typeface="等线" panose="02010600030101010101" pitchFamily="2" charset="-122"/>
              </a:rPr>
              <a:t>~</a:t>
            </a:r>
            <a:r>
              <a:rPr lang="zh-CN" altLang="en-US" sz="900" kern="0" dirty="0" smtClean="0">
                <a:solidFill>
                  <a:srgbClr val="E9002F"/>
                </a:solidFill>
                <a:latin typeface="Calibri" panose="020F0502020204030204"/>
                <a:ea typeface="等线" panose="02010600030101010101" pitchFamily="2" charset="-122"/>
              </a:rPr>
              <a:t>⑧</a:t>
            </a:r>
          </a:p>
        </p:txBody>
      </p:sp>
      <p:sp>
        <p:nvSpPr>
          <p:cNvPr id="163" name="矩形 162"/>
          <p:cNvSpPr/>
          <p:nvPr/>
        </p:nvSpPr>
        <p:spPr>
          <a:xfrm>
            <a:off x="2080093" y="5742437"/>
            <a:ext cx="1496439" cy="397131"/>
          </a:xfrm>
          <a:prstGeom prst="rect">
            <a:avLst/>
          </a:prstGeom>
          <a:noFill/>
          <a:ln w="3175" cap="flat" cmpd="sng" algn="ctr">
            <a:solidFill>
              <a:srgbClr val="1D1D1A"/>
            </a:solidFill>
            <a:prstDash val="dash"/>
            <a:miter lim="800000"/>
          </a:ln>
          <a:effectLst/>
        </p:spPr>
        <p:txBody>
          <a:bodyPr rot="0" spcFirstLastPara="0" vertOverflow="overflow" horzOverflow="overflow" vert="horz" wrap="square" lIns="91404" tIns="45702" rIns="91404" bIns="4570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100" b="1" kern="0" dirty="0" smtClean="0">
                <a:solidFill>
                  <a:srgbClr val="666666"/>
                </a:solidFill>
                <a:latin typeface="Calibri" panose="020F0502020204030204"/>
                <a:ea typeface="等线" panose="02010600030101010101" pitchFamily="2" charset="-122"/>
              </a:rPr>
              <a:t>内存类问题</a:t>
            </a:r>
            <a:endParaRPr lang="en-US" altLang="zh-CN" sz="1100" b="1" kern="0" dirty="0" smtClean="0">
              <a:solidFill>
                <a:srgbClr val="666666"/>
              </a:solidFill>
              <a:latin typeface="Calibri" panose="020F0502020204030204"/>
              <a:ea typeface="等线" panose="02010600030101010101" pitchFamily="2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900" kern="0" dirty="0" smtClean="0">
                <a:solidFill>
                  <a:srgbClr val="E9002F"/>
                </a:solidFill>
                <a:latin typeface="Calibri" panose="020F0502020204030204"/>
                <a:ea typeface="等线" panose="02010600030101010101" pitchFamily="2" charset="-122"/>
              </a:rPr>
              <a:t>④、</a:t>
            </a:r>
            <a:r>
              <a:rPr lang="en-US" altLang="zh-CN" sz="900" kern="0" dirty="0" smtClean="0">
                <a:solidFill>
                  <a:srgbClr val="E9002F"/>
                </a:solidFill>
                <a:latin typeface="Calibri" panose="020F0502020204030204"/>
                <a:ea typeface="等线" panose="02010600030101010101" pitchFamily="2" charset="-122"/>
              </a:rPr>
              <a:t>⑬~</a:t>
            </a:r>
            <a:r>
              <a:rPr lang="zh-CN" altLang="en-US" sz="900" kern="0" dirty="0" smtClean="0">
                <a:solidFill>
                  <a:srgbClr val="E9002F"/>
                </a:solidFill>
                <a:latin typeface="Calibri" panose="020F0502020204030204"/>
                <a:ea typeface="等线" panose="02010600030101010101" pitchFamily="2" charset="-122"/>
              </a:rPr>
              <a:t>⑰</a:t>
            </a:r>
          </a:p>
        </p:txBody>
      </p:sp>
      <p:sp>
        <p:nvSpPr>
          <p:cNvPr id="164" name="矩形 163"/>
          <p:cNvSpPr/>
          <p:nvPr/>
        </p:nvSpPr>
        <p:spPr>
          <a:xfrm>
            <a:off x="3619489" y="5757079"/>
            <a:ext cx="1153368" cy="391591"/>
          </a:xfrm>
          <a:prstGeom prst="rect">
            <a:avLst/>
          </a:prstGeom>
          <a:noFill/>
          <a:ln w="3175" cap="flat" cmpd="sng" algn="ctr">
            <a:solidFill>
              <a:srgbClr val="1D1D1A"/>
            </a:solidFill>
            <a:prstDash val="dash"/>
            <a:miter lim="800000"/>
          </a:ln>
          <a:effectLst/>
        </p:spPr>
        <p:txBody>
          <a:bodyPr rot="0" spcFirstLastPara="0" vertOverflow="overflow" horzOverflow="overflow" vert="horz" wrap="square" lIns="91404" tIns="45702" rIns="91404" bIns="4570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100" b="1" kern="0" dirty="0" smtClean="0">
                <a:solidFill>
                  <a:srgbClr val="666666"/>
                </a:solidFill>
                <a:latin typeface="Calibri" panose="020F0502020204030204"/>
                <a:ea typeface="等线" panose="02010600030101010101" pitchFamily="2" charset="-122"/>
              </a:rPr>
              <a:t>调度类问题</a:t>
            </a:r>
            <a:endParaRPr lang="en-US" altLang="zh-CN" sz="1100" b="1" kern="0" dirty="0" smtClean="0">
              <a:solidFill>
                <a:srgbClr val="666666"/>
              </a:solidFill>
              <a:latin typeface="Calibri" panose="020F0502020204030204"/>
              <a:ea typeface="等线" panose="02010600030101010101" pitchFamily="2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900" kern="0" dirty="0" smtClean="0">
                <a:solidFill>
                  <a:srgbClr val="E9002F"/>
                </a:solidFill>
                <a:latin typeface="Calibri" panose="020F0502020204030204"/>
                <a:ea typeface="等线" panose="02010600030101010101" pitchFamily="2" charset="-122"/>
              </a:rPr>
              <a:t>②、 ⑱ </a:t>
            </a:r>
            <a:r>
              <a:rPr lang="en-US" altLang="zh-CN" sz="900" kern="0" dirty="0" smtClean="0">
                <a:solidFill>
                  <a:srgbClr val="E9002F"/>
                </a:solidFill>
                <a:latin typeface="Calibri" panose="020F0502020204030204"/>
                <a:ea typeface="等线" panose="02010600030101010101" pitchFamily="2" charset="-122"/>
              </a:rPr>
              <a:t>~</a:t>
            </a:r>
            <a:r>
              <a:rPr lang="zh-CN" altLang="en-US" sz="900" kern="0" dirty="0" smtClean="0">
                <a:solidFill>
                  <a:srgbClr val="E9002F"/>
                </a:solidFill>
                <a:latin typeface="Calibri" panose="020F0502020204030204"/>
                <a:ea typeface="等线" panose="02010600030101010101" pitchFamily="2" charset="-122"/>
              </a:rPr>
              <a:t> ⑳</a:t>
            </a:r>
          </a:p>
        </p:txBody>
      </p:sp>
      <p:sp>
        <p:nvSpPr>
          <p:cNvPr id="165" name="矩形 164"/>
          <p:cNvSpPr/>
          <p:nvPr/>
        </p:nvSpPr>
        <p:spPr>
          <a:xfrm>
            <a:off x="3618285" y="6185614"/>
            <a:ext cx="1153368" cy="358312"/>
          </a:xfrm>
          <a:prstGeom prst="rect">
            <a:avLst/>
          </a:prstGeom>
          <a:noFill/>
          <a:ln w="3175" cap="flat" cmpd="sng" algn="ctr">
            <a:solidFill>
              <a:srgbClr val="1D1D1A"/>
            </a:solidFill>
            <a:prstDash val="dash"/>
            <a:miter lim="800000"/>
          </a:ln>
          <a:effectLst/>
        </p:spPr>
        <p:txBody>
          <a:bodyPr rot="0" spcFirstLastPara="0" vertOverflow="overflow" horzOverflow="overflow" vert="horz" wrap="square" lIns="91404" tIns="45702" rIns="91404" bIns="4570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100" b="1" kern="0" dirty="0" smtClean="0">
                <a:solidFill>
                  <a:srgbClr val="666666"/>
                </a:solidFill>
                <a:latin typeface="Calibri" panose="020F0502020204030204"/>
                <a:ea typeface="等线" panose="02010600030101010101" pitchFamily="2" charset="-122"/>
              </a:rPr>
              <a:t>安全类问题</a:t>
            </a:r>
            <a:endParaRPr lang="en-US" altLang="zh-CN" sz="1100" b="1" kern="0" dirty="0" smtClean="0">
              <a:solidFill>
                <a:srgbClr val="666666"/>
              </a:solidFill>
              <a:latin typeface="Calibri" panose="020F0502020204030204"/>
              <a:ea typeface="等线" panose="02010600030101010101" pitchFamily="2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900" b="1" kern="0" dirty="0" smtClean="0">
                <a:solidFill>
                  <a:srgbClr val="E9002F"/>
                </a:solidFill>
                <a:latin typeface="Calibri" panose="020F0502020204030204"/>
                <a:ea typeface="等线" panose="02010600030101010101" pitchFamily="2" charset="-122"/>
              </a:rPr>
              <a:t>①</a:t>
            </a:r>
            <a:r>
              <a:rPr lang="zh-CN" altLang="en-US" sz="900" kern="0" dirty="0" smtClean="0">
                <a:solidFill>
                  <a:srgbClr val="E9002F"/>
                </a:solidFill>
                <a:latin typeface="Calibri" panose="020F0502020204030204"/>
                <a:ea typeface="等线" panose="02010600030101010101" pitchFamily="2" charset="-122"/>
              </a:rPr>
              <a:t>、②</a:t>
            </a:r>
          </a:p>
        </p:txBody>
      </p:sp>
    </p:spTree>
    <p:extLst>
      <p:ext uri="{BB962C8B-B14F-4D97-AF65-F5344CB8AC3E}">
        <p14:creationId xmlns:p14="http://schemas.microsoft.com/office/powerpoint/2010/main" val="2617815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图形 29">
            <a:extLst>
              <a:ext uri="{FF2B5EF4-FFF2-40B4-BE49-F238E27FC236}">
                <a16:creationId xmlns="" xmlns:a16="http://schemas.microsoft.com/office/drawing/2014/main" id="{C7E33B2B-6B5F-9912-09E5-DF36E6605C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82087" y="260318"/>
            <a:ext cx="847725" cy="42862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="" xmlns:a16="http://schemas.microsoft.com/office/drawing/2014/main" id="{26048BB5-0341-EE61-4DBD-28D13C7002F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812" b="15973"/>
          <a:stretch/>
        </p:blipFill>
        <p:spPr>
          <a:xfrm flipH="1">
            <a:off x="-1293102" y="184729"/>
            <a:ext cx="4673600" cy="1447675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3115295" y="432307"/>
            <a:ext cx="61722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gala-gopher</a:t>
            </a:r>
            <a:r>
              <a:rPr lang="zh-CN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在线观测的经验分享</a:t>
            </a:r>
            <a:endParaRPr lang="zh-CN" altLang="en-US" sz="2800" b="1" dirty="0">
              <a:solidFill>
                <a:schemeClr val="tx1">
                  <a:lumMod val="65000"/>
                  <a:lumOff val="3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65" y="0"/>
            <a:ext cx="1326021" cy="121791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="" xmlns:a16="http://schemas.microsoft.com/office/drawing/2014/main" id="{A58BC817-5794-F3C4-6D96-DEEBDC93C9EB}"/>
              </a:ext>
            </a:extLst>
          </p:cNvPr>
          <p:cNvSpPr txBox="1"/>
          <p:nvPr/>
        </p:nvSpPr>
        <p:spPr>
          <a:xfrm>
            <a:off x="9214173" y="271107"/>
            <a:ext cx="2901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首届中国</a:t>
            </a:r>
            <a:r>
              <a:rPr lang="en-US" altLang="zh-CN" b="1" spc="3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eBPF</a:t>
            </a:r>
            <a:r>
              <a:rPr lang="zh-CN" altLang="en-US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研讨会</a:t>
            </a:r>
          </a:p>
        </p:txBody>
      </p:sp>
      <p:pic>
        <p:nvPicPr>
          <p:cNvPr id="11" name="图形 10">
            <a:extLst>
              <a:ext uri="{FF2B5EF4-FFF2-40B4-BE49-F238E27FC236}">
                <a16:creationId xmlns="" xmlns:a16="http://schemas.microsoft.com/office/drawing/2014/main" id="{A07508F6-A076-DCAA-FA4C-39BF56FCE92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347106" y="271107"/>
            <a:ext cx="759720" cy="75972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="" xmlns:a16="http://schemas.microsoft.com/office/drawing/2014/main" id="{0AC4E69B-B5CB-9157-3EFA-0AE1B8164DC6}"/>
              </a:ext>
            </a:extLst>
          </p:cNvPr>
          <p:cNvSpPr txBox="1"/>
          <p:nvPr/>
        </p:nvSpPr>
        <p:spPr>
          <a:xfrm>
            <a:off x="2386251" y="369200"/>
            <a:ext cx="6814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06</a:t>
            </a:r>
            <a:endParaRPr lang="zh-CN" altLang="en-US" sz="2800" dirty="0" err="1">
              <a:solidFill>
                <a:schemeClr val="bg1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pic>
        <p:nvPicPr>
          <p:cNvPr id="21" name="图形 20">
            <a:extLst>
              <a:ext uri="{FF2B5EF4-FFF2-40B4-BE49-F238E27FC236}">
                <a16:creationId xmlns="" xmlns:a16="http://schemas.microsoft.com/office/drawing/2014/main" id="{B3B51AB7-926B-842E-B560-E8A502542D4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634662" y="5114541"/>
            <a:ext cx="1409700" cy="1162050"/>
          </a:xfrm>
          <a:prstGeom prst="rect">
            <a:avLst/>
          </a:prstGeom>
        </p:spPr>
      </p:pic>
      <p:pic>
        <p:nvPicPr>
          <p:cNvPr id="24" name="图形 23">
            <a:extLst>
              <a:ext uri="{FF2B5EF4-FFF2-40B4-BE49-F238E27FC236}">
                <a16:creationId xmlns="" xmlns:a16="http://schemas.microsoft.com/office/drawing/2014/main" id="{5871E77B-5B6F-F7F0-3EE8-9F280440B10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=""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474076" y="5743575"/>
            <a:ext cx="3590924" cy="1104900"/>
          </a:xfrm>
          <a:prstGeom prst="rect">
            <a:avLst/>
          </a:prstGeom>
        </p:spPr>
      </p:pic>
      <p:pic>
        <p:nvPicPr>
          <p:cNvPr id="26" name="图形 25">
            <a:extLst>
              <a:ext uri="{FF2B5EF4-FFF2-40B4-BE49-F238E27FC236}">
                <a16:creationId xmlns="" xmlns:a16="http://schemas.microsoft.com/office/drawing/2014/main" id="{3BA64422-726B-5792-20BE-32CB351156B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=""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163178" y="667896"/>
            <a:ext cx="2901822" cy="304800"/>
          </a:xfrm>
          <a:prstGeom prst="rect">
            <a:avLst/>
          </a:prstGeom>
        </p:spPr>
      </p:pic>
      <p:pic>
        <p:nvPicPr>
          <p:cNvPr id="28" name="图形 27">
            <a:extLst>
              <a:ext uri="{FF2B5EF4-FFF2-40B4-BE49-F238E27FC236}">
                <a16:creationId xmlns="" xmlns:a16="http://schemas.microsoft.com/office/drawing/2014/main" id="{54413E28-7A78-C4F8-D837-5800573DDB9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=""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1863387" y="153162"/>
            <a:ext cx="180975" cy="180975"/>
          </a:xfrm>
          <a:prstGeom prst="rect">
            <a:avLst/>
          </a:prstGeom>
        </p:spPr>
      </p:pic>
      <p:pic>
        <p:nvPicPr>
          <p:cNvPr id="38" name="图形 37">
            <a:extLst>
              <a:ext uri="{FF2B5EF4-FFF2-40B4-BE49-F238E27FC236}">
                <a16:creationId xmlns="" xmlns:a16="http://schemas.microsoft.com/office/drawing/2014/main" id="{818D92AB-DC58-3D33-FB6B-062B707838A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=""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-19927" y="5734050"/>
            <a:ext cx="6800850" cy="112395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720555" y="1373517"/>
            <a:ext cx="981758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l">
              <a:lnSpc>
                <a:spcPct val="125000"/>
              </a:lnSpc>
              <a:buAutoNum type="arabicPeriod"/>
            </a:pPr>
            <a:r>
              <a:rPr lang="zh-CN" altLang="en-US" sz="3200" b="1" i="0" dirty="0" smtClean="0">
                <a:solidFill>
                  <a:srgbClr val="2C3E50"/>
                </a:solidFill>
                <a:effectLst/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如何避免工具碎片化？</a:t>
            </a:r>
            <a:endParaRPr lang="en-US" altLang="zh-CN" sz="3200" b="1" i="0" dirty="0" smtClean="0">
              <a:solidFill>
                <a:srgbClr val="2C3E50"/>
              </a:solidFill>
              <a:effectLst/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514350" indent="-514350" algn="l">
              <a:lnSpc>
                <a:spcPct val="125000"/>
              </a:lnSpc>
              <a:buAutoNum type="arabicPeriod"/>
            </a:pPr>
            <a:r>
              <a:rPr lang="zh-CN" altLang="en-US" sz="3200" b="1" dirty="0" smtClean="0">
                <a:solidFill>
                  <a:srgbClr val="2C3E5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如何降低观测底噪？</a:t>
            </a:r>
            <a:endParaRPr lang="en-US" altLang="zh-CN" sz="3200" b="1" dirty="0" smtClean="0">
              <a:solidFill>
                <a:srgbClr val="2C3E5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514350" indent="-514350">
              <a:lnSpc>
                <a:spcPct val="125000"/>
              </a:lnSpc>
              <a:buFontTx/>
              <a:buAutoNum type="arabicPeriod"/>
            </a:pPr>
            <a:r>
              <a:rPr lang="zh-CN" altLang="en-US" sz="3200" b="1" dirty="0">
                <a:solidFill>
                  <a:srgbClr val="2C3E5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如何提升观测精度？</a:t>
            </a:r>
            <a:endParaRPr lang="en-US" altLang="zh-CN" sz="3200" b="1" dirty="0">
              <a:solidFill>
                <a:srgbClr val="2C3E5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514350" indent="-514350" algn="l">
              <a:lnSpc>
                <a:spcPct val="125000"/>
              </a:lnSpc>
              <a:buAutoNum type="arabicPeriod"/>
            </a:pPr>
            <a:r>
              <a:rPr lang="zh-CN" altLang="en-US" sz="3200" b="1" dirty="0" smtClean="0">
                <a:solidFill>
                  <a:srgbClr val="2C3E5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如何观测长连接</a:t>
            </a:r>
            <a:r>
              <a:rPr lang="en-US" altLang="zh-CN" sz="3200" b="1" dirty="0" smtClean="0">
                <a:solidFill>
                  <a:srgbClr val="2C3E5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TCP</a:t>
            </a:r>
            <a:r>
              <a:rPr lang="zh-CN" altLang="en-US" sz="3200" b="1" dirty="0" smtClean="0">
                <a:solidFill>
                  <a:srgbClr val="2C3E5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？</a:t>
            </a:r>
            <a:endParaRPr lang="en-US" altLang="zh-CN" sz="3200" b="1" dirty="0" smtClean="0">
              <a:solidFill>
                <a:srgbClr val="2C3E5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514350" indent="-514350">
              <a:lnSpc>
                <a:spcPct val="125000"/>
              </a:lnSpc>
              <a:buAutoNum type="arabicPeriod"/>
            </a:pPr>
            <a:r>
              <a:rPr lang="zh-CN" altLang="en-US" sz="3200" b="1" dirty="0" smtClean="0">
                <a:solidFill>
                  <a:srgbClr val="2C3E5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如何线上</a:t>
            </a:r>
            <a:r>
              <a:rPr lang="zh-CN" altLang="en-US" sz="3200" b="1" dirty="0">
                <a:solidFill>
                  <a:srgbClr val="2C3E5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持续</a:t>
            </a:r>
            <a:r>
              <a:rPr lang="zh-CN" altLang="en-US" sz="3200" b="1" dirty="0" smtClean="0">
                <a:solidFill>
                  <a:srgbClr val="2C3E5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分析应用性能？</a:t>
            </a:r>
            <a:endParaRPr lang="en-US" altLang="zh-CN" sz="3200" b="1" dirty="0" smtClean="0">
              <a:solidFill>
                <a:srgbClr val="2C3E5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514350" indent="-514350">
              <a:lnSpc>
                <a:spcPct val="125000"/>
              </a:lnSpc>
              <a:buFontTx/>
              <a:buAutoNum type="arabicPeriod"/>
            </a:pPr>
            <a:r>
              <a:rPr lang="zh-CN" altLang="en-US" sz="3200" b="1" dirty="0" smtClean="0">
                <a:solidFill>
                  <a:srgbClr val="2C3E5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如何</a:t>
            </a:r>
            <a:r>
              <a:rPr lang="zh-CN" altLang="en-US" sz="3200" b="1" dirty="0">
                <a:solidFill>
                  <a:srgbClr val="2C3E5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基于</a:t>
            </a:r>
            <a:r>
              <a:rPr lang="en-US" altLang="zh-CN" sz="3200" b="1" dirty="0">
                <a:solidFill>
                  <a:srgbClr val="2C3E5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TCP/IP</a:t>
            </a:r>
            <a:r>
              <a:rPr lang="zh-CN" altLang="en-US" sz="3200" b="1" dirty="0" smtClean="0">
                <a:solidFill>
                  <a:srgbClr val="2C3E5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构建服务</a:t>
            </a:r>
            <a:r>
              <a:rPr lang="zh-CN" altLang="en-US" sz="3200" b="1" dirty="0">
                <a:solidFill>
                  <a:srgbClr val="2C3E5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实时拓扑</a:t>
            </a:r>
            <a:r>
              <a:rPr lang="zh-CN" altLang="en-US" sz="3200" b="1" dirty="0" smtClean="0">
                <a:solidFill>
                  <a:srgbClr val="2C3E5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？</a:t>
            </a:r>
            <a:endParaRPr lang="en-US" altLang="zh-CN" sz="3200" b="1" dirty="0">
              <a:solidFill>
                <a:srgbClr val="2C3E5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09133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图形 29">
            <a:extLst>
              <a:ext uri="{FF2B5EF4-FFF2-40B4-BE49-F238E27FC236}">
                <a16:creationId xmlns="" xmlns:a16="http://schemas.microsoft.com/office/drawing/2014/main" id="{C7E33B2B-6B5F-9912-09E5-DF36E6605C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82087" y="260318"/>
            <a:ext cx="847725" cy="42862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="" xmlns:a16="http://schemas.microsoft.com/office/drawing/2014/main" id="{26048BB5-0341-EE61-4DBD-28D13C7002F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812" b="15973"/>
          <a:stretch/>
        </p:blipFill>
        <p:spPr>
          <a:xfrm flipH="1">
            <a:off x="-1293102" y="184729"/>
            <a:ext cx="4673600" cy="1447675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3131161" y="370410"/>
            <a:ext cx="61722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工具化</a:t>
            </a:r>
            <a:r>
              <a:rPr lang="en-US" altLang="zh-CN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-&gt;</a:t>
            </a:r>
            <a:r>
              <a:rPr lang="zh-CN" altLang="en-US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平台化</a:t>
            </a:r>
            <a:endParaRPr lang="zh-CN" altLang="en-US" sz="3200" b="1" dirty="0">
              <a:solidFill>
                <a:schemeClr val="tx1">
                  <a:lumMod val="65000"/>
                  <a:lumOff val="3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65" y="0"/>
            <a:ext cx="1326021" cy="121791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="" xmlns:a16="http://schemas.microsoft.com/office/drawing/2014/main" id="{A58BC817-5794-F3C4-6D96-DEEBDC93C9EB}"/>
              </a:ext>
            </a:extLst>
          </p:cNvPr>
          <p:cNvSpPr txBox="1"/>
          <p:nvPr/>
        </p:nvSpPr>
        <p:spPr>
          <a:xfrm>
            <a:off x="9214173" y="271107"/>
            <a:ext cx="2901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首届中国</a:t>
            </a:r>
            <a:r>
              <a:rPr lang="en-US" altLang="zh-CN" b="1" spc="3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eBPF</a:t>
            </a:r>
            <a:r>
              <a:rPr lang="zh-CN" altLang="en-US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研讨会</a:t>
            </a:r>
          </a:p>
        </p:txBody>
      </p:sp>
      <p:pic>
        <p:nvPicPr>
          <p:cNvPr id="11" name="图形 10">
            <a:extLst>
              <a:ext uri="{FF2B5EF4-FFF2-40B4-BE49-F238E27FC236}">
                <a16:creationId xmlns="" xmlns:a16="http://schemas.microsoft.com/office/drawing/2014/main" id="{A07508F6-A076-DCAA-FA4C-39BF56FCE92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347106" y="271107"/>
            <a:ext cx="759720" cy="75972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="" xmlns:a16="http://schemas.microsoft.com/office/drawing/2014/main" id="{0AC4E69B-B5CB-9157-3EFA-0AE1B8164DC6}"/>
              </a:ext>
            </a:extLst>
          </p:cNvPr>
          <p:cNvSpPr txBox="1"/>
          <p:nvPr/>
        </p:nvSpPr>
        <p:spPr>
          <a:xfrm>
            <a:off x="2386251" y="369200"/>
            <a:ext cx="6814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07</a:t>
            </a:r>
            <a:endParaRPr lang="zh-CN" altLang="en-US" sz="2800" dirty="0" err="1">
              <a:solidFill>
                <a:schemeClr val="bg1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pic>
        <p:nvPicPr>
          <p:cNvPr id="21" name="图形 20">
            <a:extLst>
              <a:ext uri="{FF2B5EF4-FFF2-40B4-BE49-F238E27FC236}">
                <a16:creationId xmlns="" xmlns:a16="http://schemas.microsoft.com/office/drawing/2014/main" id="{B3B51AB7-926B-842E-B560-E8A502542D4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634662" y="5114541"/>
            <a:ext cx="1409700" cy="1162050"/>
          </a:xfrm>
          <a:prstGeom prst="rect">
            <a:avLst/>
          </a:prstGeom>
        </p:spPr>
      </p:pic>
      <p:pic>
        <p:nvPicPr>
          <p:cNvPr id="24" name="图形 23">
            <a:extLst>
              <a:ext uri="{FF2B5EF4-FFF2-40B4-BE49-F238E27FC236}">
                <a16:creationId xmlns="" xmlns:a16="http://schemas.microsoft.com/office/drawing/2014/main" id="{5871E77B-5B6F-F7F0-3EE8-9F280440B10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=""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474076" y="5743575"/>
            <a:ext cx="3590924" cy="1104900"/>
          </a:xfrm>
          <a:prstGeom prst="rect">
            <a:avLst/>
          </a:prstGeom>
        </p:spPr>
      </p:pic>
      <p:pic>
        <p:nvPicPr>
          <p:cNvPr id="26" name="图形 25">
            <a:extLst>
              <a:ext uri="{FF2B5EF4-FFF2-40B4-BE49-F238E27FC236}">
                <a16:creationId xmlns="" xmlns:a16="http://schemas.microsoft.com/office/drawing/2014/main" id="{3BA64422-726B-5792-20BE-32CB351156B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=""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163178" y="667896"/>
            <a:ext cx="2901822" cy="304800"/>
          </a:xfrm>
          <a:prstGeom prst="rect">
            <a:avLst/>
          </a:prstGeom>
        </p:spPr>
      </p:pic>
      <p:pic>
        <p:nvPicPr>
          <p:cNvPr id="28" name="图形 27">
            <a:extLst>
              <a:ext uri="{FF2B5EF4-FFF2-40B4-BE49-F238E27FC236}">
                <a16:creationId xmlns="" xmlns:a16="http://schemas.microsoft.com/office/drawing/2014/main" id="{54413E28-7A78-C4F8-D837-5800573DDB9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=""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1863387" y="153162"/>
            <a:ext cx="180975" cy="180975"/>
          </a:xfrm>
          <a:prstGeom prst="rect">
            <a:avLst/>
          </a:prstGeom>
        </p:spPr>
      </p:pic>
      <p:pic>
        <p:nvPicPr>
          <p:cNvPr id="38" name="图形 37">
            <a:extLst>
              <a:ext uri="{FF2B5EF4-FFF2-40B4-BE49-F238E27FC236}">
                <a16:creationId xmlns="" xmlns:a16="http://schemas.microsoft.com/office/drawing/2014/main" id="{818D92AB-DC58-3D33-FB6B-062B707838A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=""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-19927" y="5734050"/>
            <a:ext cx="6800850" cy="112395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720555" y="1373517"/>
            <a:ext cx="981758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1200" b="1" dirty="0">
                <a:solidFill>
                  <a:srgbClr val="2C3E5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问题</a:t>
            </a:r>
            <a:r>
              <a:rPr lang="zh-CN" altLang="en-US" sz="1200" b="1" dirty="0" smtClean="0">
                <a:solidFill>
                  <a:srgbClr val="2C3E5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</a:t>
            </a:r>
            <a:endParaRPr lang="en-US" altLang="zh-CN" sz="1200" b="1" dirty="0" smtClean="0">
              <a:solidFill>
                <a:srgbClr val="2C3E5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sz="1200" dirty="0" smtClean="0">
                <a:solidFill>
                  <a:srgbClr val="2C3E5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操作系统需要观测的数据范围很广，为了提升系统的扩展性、伸缩性，不同数据（比如</a:t>
            </a:r>
            <a:r>
              <a:rPr lang="en-US" altLang="zh-CN" sz="1200" dirty="0" smtClean="0">
                <a:solidFill>
                  <a:srgbClr val="2C3E5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TCP</a:t>
            </a:r>
            <a:r>
              <a:rPr lang="zh-CN" altLang="en-US" sz="1200" dirty="0" smtClean="0">
                <a:solidFill>
                  <a:srgbClr val="2C3E5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</a:t>
            </a:r>
            <a:r>
              <a:rPr lang="en-US" altLang="zh-CN" sz="1200" dirty="0" smtClean="0">
                <a:solidFill>
                  <a:srgbClr val="2C3E5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IO</a:t>
            </a:r>
            <a:r>
              <a:rPr lang="zh-CN" altLang="en-US" sz="1200" dirty="0" smtClean="0">
                <a:solidFill>
                  <a:srgbClr val="2C3E5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</a:t>
            </a:r>
            <a:r>
              <a:rPr lang="en-US" altLang="zh-CN" sz="1200" dirty="0" smtClean="0">
                <a:solidFill>
                  <a:srgbClr val="2C3E5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CPU</a:t>
            </a:r>
            <a:r>
              <a:rPr lang="zh-CN" altLang="en-US" sz="1200" dirty="0" smtClean="0">
                <a:solidFill>
                  <a:srgbClr val="2C3E5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等）采取不同的探针来实现，各个探针独立实现、演进。</a:t>
            </a:r>
            <a:endParaRPr lang="en-US" altLang="zh-CN" sz="1200" dirty="0" smtClean="0">
              <a:solidFill>
                <a:srgbClr val="2C3E5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sz="1200" dirty="0" smtClean="0">
                <a:solidFill>
                  <a:srgbClr val="2C3E5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但引入一个问题：各个探针各自为政，输入</a:t>
            </a:r>
            <a:r>
              <a:rPr lang="en-US" altLang="zh-CN" sz="1200" dirty="0" smtClean="0">
                <a:solidFill>
                  <a:srgbClr val="2C3E5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/</a:t>
            </a:r>
            <a:r>
              <a:rPr lang="zh-CN" altLang="en-US" sz="1200" dirty="0" smtClean="0">
                <a:solidFill>
                  <a:srgbClr val="2C3E5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输出难以协同、统一，各探针观测结果难以有效衔接，起不到数据倍增效应。</a:t>
            </a:r>
            <a:endParaRPr lang="en-US" altLang="zh-CN" sz="1200" dirty="0">
              <a:solidFill>
                <a:srgbClr val="2C3E5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algn="l">
              <a:lnSpc>
                <a:spcPct val="125000"/>
              </a:lnSpc>
            </a:pPr>
            <a:endParaRPr lang="en-US" altLang="zh-CN" sz="1200" b="1" dirty="0">
              <a:solidFill>
                <a:srgbClr val="2C3E5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sz="1200" b="1" dirty="0" smtClean="0">
                <a:solidFill>
                  <a:srgbClr val="2C3E5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解决方案：</a:t>
            </a:r>
            <a:endParaRPr lang="en-US" altLang="zh-CN" sz="1200" b="1" dirty="0" smtClean="0">
              <a:solidFill>
                <a:srgbClr val="2C3E5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285750" indent="-285750" algn="l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zh-CN" altLang="en-US" sz="1200" b="1" dirty="0" smtClean="0">
                <a:solidFill>
                  <a:srgbClr val="2C3E5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建立共享型</a:t>
            </a:r>
            <a:r>
              <a:rPr lang="en-US" altLang="zh-CN" sz="1200" b="1" dirty="0" err="1" smtClean="0">
                <a:solidFill>
                  <a:srgbClr val="2C3E5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eBPF</a:t>
            </a:r>
            <a:r>
              <a:rPr lang="en-US" altLang="zh-CN" sz="1200" b="1" dirty="0" smtClean="0">
                <a:solidFill>
                  <a:srgbClr val="2C3E5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MAP</a:t>
            </a:r>
            <a:r>
              <a:rPr lang="zh-CN" altLang="en-US" sz="1200" b="1" dirty="0" smtClean="0">
                <a:solidFill>
                  <a:srgbClr val="2C3E5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，引入白名单机制，将观测对象（目标进程）写入共享型</a:t>
            </a:r>
            <a:r>
              <a:rPr lang="en-US" altLang="zh-CN" sz="1200" b="1" dirty="0" smtClean="0">
                <a:solidFill>
                  <a:srgbClr val="2C3E5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MAP</a:t>
            </a:r>
            <a:r>
              <a:rPr lang="zh-CN" altLang="en-US" sz="1200" b="1" dirty="0" smtClean="0">
                <a:solidFill>
                  <a:srgbClr val="2C3E5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，协同各种探针的输入、观测行为。</a:t>
            </a:r>
            <a:endParaRPr lang="en-US" altLang="zh-CN" sz="1200" b="1" dirty="0" smtClean="0">
              <a:solidFill>
                <a:srgbClr val="2C3E5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285750" indent="-28575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zh-CN" altLang="en-US" sz="1200" b="1" dirty="0" smtClean="0">
                <a:solidFill>
                  <a:srgbClr val="2C3E5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建立</a:t>
            </a:r>
            <a:r>
              <a:rPr lang="en-US" altLang="zh-CN" sz="1200" b="1" dirty="0" smtClean="0">
                <a:solidFill>
                  <a:srgbClr val="2C3E5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gala-gopher</a:t>
            </a:r>
            <a:r>
              <a:rPr lang="zh-CN" altLang="en-US" sz="1200" b="1" dirty="0">
                <a:solidFill>
                  <a:srgbClr val="2C3E5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观测平台，支持非侵入方式扩展</a:t>
            </a:r>
            <a:r>
              <a:rPr lang="zh-CN" altLang="en-US" sz="1200" b="1" dirty="0" smtClean="0">
                <a:solidFill>
                  <a:srgbClr val="2C3E5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探针集，定义观测输出模型，</a:t>
            </a:r>
            <a:r>
              <a:rPr lang="zh-CN" altLang="en-US" sz="1200" b="1" dirty="0">
                <a:solidFill>
                  <a:srgbClr val="2C3E5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统一输出结果标准。</a:t>
            </a:r>
            <a:endParaRPr lang="en-US" altLang="zh-CN" sz="1200" b="1" dirty="0" smtClean="0">
              <a:solidFill>
                <a:srgbClr val="2C3E5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algn="l">
              <a:lnSpc>
                <a:spcPct val="125000"/>
              </a:lnSpc>
            </a:pPr>
            <a:endParaRPr lang="en-US" altLang="zh-CN" sz="1200" b="1" dirty="0">
              <a:solidFill>
                <a:srgbClr val="2C3E5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sz="1200" b="1" dirty="0" smtClean="0">
                <a:solidFill>
                  <a:srgbClr val="2C3E5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收益：</a:t>
            </a:r>
            <a:endParaRPr lang="en-US" altLang="zh-CN" sz="1200" b="1" dirty="0" smtClean="0">
              <a:solidFill>
                <a:srgbClr val="2C3E5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1200" b="1" dirty="0" smtClean="0">
                <a:solidFill>
                  <a:srgbClr val="2C3E5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用户设置</a:t>
            </a:r>
            <a:r>
              <a:rPr lang="zh-CN" altLang="en-US" sz="1200" b="1" dirty="0">
                <a:solidFill>
                  <a:srgbClr val="2C3E5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观测范围（白名单进程</a:t>
            </a:r>
            <a:r>
              <a:rPr lang="zh-CN" altLang="en-US" sz="1200" b="1" dirty="0" smtClean="0">
                <a:solidFill>
                  <a:srgbClr val="2C3E5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名），</a:t>
            </a:r>
            <a:r>
              <a:rPr lang="en-US" altLang="zh-CN" sz="1200" b="1" dirty="0" smtClean="0">
                <a:solidFill>
                  <a:srgbClr val="2C3E5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gala-gopher</a:t>
            </a:r>
            <a:r>
              <a:rPr lang="zh-CN" altLang="en-US" sz="1200" b="1" dirty="0" smtClean="0">
                <a:solidFill>
                  <a:srgbClr val="2C3E5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协同各探针观测行为，统一输出（</a:t>
            </a:r>
            <a:r>
              <a:rPr lang="en-US" altLang="zh-CN" sz="1200" b="1" dirty="0" err="1" smtClean="0">
                <a:solidFill>
                  <a:srgbClr val="2C3E5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OpenTelemetry</a:t>
            </a:r>
            <a:r>
              <a:rPr lang="zh-CN" altLang="en-US" sz="1200" b="1" dirty="0" smtClean="0">
                <a:solidFill>
                  <a:srgbClr val="2C3E5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标准化）观测结果，数据之间通过模型形成关联关系，为后期</a:t>
            </a:r>
            <a:r>
              <a:rPr lang="en-US" altLang="zh-CN" sz="1200" b="1" dirty="0" smtClean="0">
                <a:solidFill>
                  <a:srgbClr val="2C3E5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AI</a:t>
            </a:r>
            <a:r>
              <a:rPr lang="zh-CN" altLang="en-US" sz="1200" b="1" dirty="0" smtClean="0">
                <a:solidFill>
                  <a:srgbClr val="2C3E5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分析数据提供有效支撑。</a:t>
            </a:r>
            <a:endParaRPr lang="en-US" altLang="zh-CN" sz="1200" b="1" dirty="0" smtClean="0">
              <a:solidFill>
                <a:srgbClr val="2C3E5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122019" y="6346895"/>
            <a:ext cx="1542473" cy="32500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50000">
                <a:schemeClr val="accent1">
                  <a:lumMod val="60000"/>
                  <a:lumOff val="40000"/>
                </a:schemeClr>
              </a:gs>
              <a:gs pos="100000">
                <a:srgbClr val="F0F4FA"/>
              </a:gs>
              <a:gs pos="79000">
                <a:schemeClr val="accent1">
                  <a:lumMod val="20000"/>
                  <a:lumOff val="80000"/>
                </a:schemeClr>
              </a:gs>
            </a:gsLst>
            <a:lin ang="1200000" scaled="0"/>
            <a:tileRect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观测白名单</a:t>
            </a:r>
            <a:endParaRPr lang="en-US" altLang="zh-CN" sz="10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（共享型</a:t>
            </a:r>
            <a:r>
              <a:rPr lang="en-US" altLang="zh-CN" sz="10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eBPF</a:t>
            </a:r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991589" y="5663300"/>
            <a:ext cx="874212" cy="32500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50000">
                <a:schemeClr val="accent1">
                  <a:lumMod val="60000"/>
                  <a:lumOff val="40000"/>
                </a:schemeClr>
              </a:gs>
              <a:gs pos="100000">
                <a:srgbClr val="F0F4FA"/>
              </a:gs>
              <a:gs pos="79000">
                <a:schemeClr val="accent1">
                  <a:lumMod val="20000"/>
                  <a:lumOff val="80000"/>
                </a:schemeClr>
              </a:gs>
            </a:gsLst>
            <a:lin ang="1200000" scaled="0"/>
            <a:tileRect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TCP</a:t>
            </a:r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探针</a:t>
            </a:r>
            <a:endParaRPr lang="zh-CN" altLang="en-US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053771" y="5663300"/>
            <a:ext cx="874212" cy="32500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50000">
                <a:schemeClr val="accent1">
                  <a:lumMod val="60000"/>
                  <a:lumOff val="40000"/>
                </a:schemeClr>
              </a:gs>
              <a:gs pos="100000">
                <a:srgbClr val="F0F4FA"/>
              </a:gs>
              <a:gs pos="79000">
                <a:schemeClr val="accent1">
                  <a:lumMod val="20000"/>
                  <a:lumOff val="80000"/>
                </a:schemeClr>
              </a:gs>
            </a:gsLst>
            <a:lin ang="1200000" scaled="0"/>
            <a:tileRect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ENDPOINT</a:t>
            </a:r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探针</a:t>
            </a:r>
            <a:endParaRPr lang="zh-CN" altLang="en-US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115953" y="5663300"/>
            <a:ext cx="874212" cy="32500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50000">
                <a:schemeClr val="accent1">
                  <a:lumMod val="60000"/>
                  <a:lumOff val="40000"/>
                </a:schemeClr>
              </a:gs>
              <a:gs pos="100000">
                <a:srgbClr val="F0F4FA"/>
              </a:gs>
              <a:gs pos="79000">
                <a:schemeClr val="accent1">
                  <a:lumMod val="20000"/>
                  <a:lumOff val="80000"/>
                </a:schemeClr>
              </a:gs>
            </a:gsLst>
            <a:lin ang="1200000" scaled="0"/>
            <a:tileRect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进程探针</a:t>
            </a:r>
            <a:endParaRPr lang="zh-CN" altLang="en-US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178135" y="5663299"/>
            <a:ext cx="874212" cy="32500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50000">
                <a:schemeClr val="accent1">
                  <a:lumMod val="60000"/>
                  <a:lumOff val="40000"/>
                </a:schemeClr>
              </a:gs>
              <a:gs pos="100000">
                <a:srgbClr val="F0F4FA"/>
              </a:gs>
              <a:gs pos="79000">
                <a:schemeClr val="accent1">
                  <a:lumMod val="20000"/>
                  <a:lumOff val="80000"/>
                </a:schemeClr>
              </a:gs>
            </a:gsLst>
            <a:lin ang="1200000" scaled="0"/>
            <a:tileRect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Cgroup</a:t>
            </a:r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探针</a:t>
            </a:r>
            <a:endParaRPr lang="zh-CN" altLang="en-US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282434" y="5663299"/>
            <a:ext cx="874212" cy="32500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50000">
                <a:schemeClr val="accent1">
                  <a:lumMod val="60000"/>
                  <a:lumOff val="40000"/>
                </a:schemeClr>
              </a:gs>
              <a:gs pos="100000">
                <a:srgbClr val="F0F4FA"/>
              </a:gs>
              <a:gs pos="79000">
                <a:schemeClr val="accent1">
                  <a:lumMod val="20000"/>
                  <a:lumOff val="80000"/>
                </a:schemeClr>
              </a:gs>
            </a:gsLst>
            <a:lin ang="1200000" scaled="0"/>
            <a:tileRect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</a:t>
            </a:r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探针</a:t>
            </a:r>
            <a:endParaRPr lang="zh-CN" altLang="en-US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8412878" y="5663299"/>
            <a:ext cx="239611" cy="32500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50000">
                <a:schemeClr val="accent1">
                  <a:lumMod val="60000"/>
                  <a:lumOff val="40000"/>
                </a:schemeClr>
              </a:gs>
              <a:gs pos="100000">
                <a:srgbClr val="F0F4FA"/>
              </a:gs>
              <a:gs pos="79000">
                <a:schemeClr val="accent1">
                  <a:lumMod val="20000"/>
                  <a:lumOff val="80000"/>
                </a:schemeClr>
              </a:gs>
            </a:gsLst>
            <a:lin ang="1200000" scaled="0"/>
            <a:tileRect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215924" y="5216723"/>
            <a:ext cx="1282893" cy="32500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50000">
                <a:schemeClr val="accent1">
                  <a:lumMod val="60000"/>
                  <a:lumOff val="40000"/>
                </a:schemeClr>
              </a:gs>
              <a:gs pos="100000">
                <a:srgbClr val="F0F4FA"/>
              </a:gs>
              <a:gs pos="79000">
                <a:schemeClr val="accent1">
                  <a:lumMod val="20000"/>
                  <a:lumOff val="80000"/>
                </a:schemeClr>
              </a:gs>
            </a:gsLst>
            <a:lin ang="1200000" scaled="0"/>
            <a:tileRect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gala-gopher</a:t>
            </a:r>
            <a:r>
              <a:rPr lang="zh-CN" altLang="en-US" sz="1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观测平台（框架）</a:t>
            </a:r>
            <a:endParaRPr lang="zh-CN" altLang="en-US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肘形连接符 4"/>
          <p:cNvCxnSpPr>
            <a:stCxn id="25" idx="2"/>
            <a:endCxn id="2" idx="1"/>
          </p:cNvCxnSpPr>
          <p:nvPr/>
        </p:nvCxnSpPr>
        <p:spPr>
          <a:xfrm rot="16200000" flipH="1">
            <a:off x="3005860" y="4393239"/>
            <a:ext cx="967670" cy="326464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2075729" y="6255483"/>
            <a:ext cx="9925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设置观测范围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肘形连接符 9"/>
          <p:cNvCxnSpPr>
            <a:stCxn id="2" idx="0"/>
            <a:endCxn id="16" idx="2"/>
          </p:cNvCxnSpPr>
          <p:nvPr/>
        </p:nvCxnSpPr>
        <p:spPr>
          <a:xfrm rot="16200000" flipV="1">
            <a:off x="4481681" y="4935319"/>
            <a:ext cx="358590" cy="246456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连接符 14"/>
          <p:cNvCxnSpPr>
            <a:stCxn id="2" idx="0"/>
            <a:endCxn id="17" idx="2"/>
          </p:cNvCxnSpPr>
          <p:nvPr/>
        </p:nvCxnSpPr>
        <p:spPr>
          <a:xfrm rot="16200000" flipV="1">
            <a:off x="5012772" y="5466410"/>
            <a:ext cx="358590" cy="140237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肘形连接符 30"/>
          <p:cNvCxnSpPr>
            <a:stCxn id="2" idx="0"/>
            <a:endCxn id="18" idx="2"/>
          </p:cNvCxnSpPr>
          <p:nvPr/>
        </p:nvCxnSpPr>
        <p:spPr>
          <a:xfrm rot="16200000" flipV="1">
            <a:off x="5543863" y="5997501"/>
            <a:ext cx="358590" cy="34019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肘形连接符 32"/>
          <p:cNvCxnSpPr>
            <a:stCxn id="2" idx="0"/>
            <a:endCxn id="19" idx="2"/>
          </p:cNvCxnSpPr>
          <p:nvPr/>
        </p:nvCxnSpPr>
        <p:spPr>
          <a:xfrm rot="5400000" flipH="1" flipV="1">
            <a:off x="6074953" y="5806608"/>
            <a:ext cx="358591" cy="72198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肘形连接符 34"/>
          <p:cNvCxnSpPr>
            <a:stCxn id="2" idx="0"/>
            <a:endCxn id="20" idx="2"/>
          </p:cNvCxnSpPr>
          <p:nvPr/>
        </p:nvCxnSpPr>
        <p:spPr>
          <a:xfrm rot="5400000" flipH="1" flipV="1">
            <a:off x="6627103" y="5254458"/>
            <a:ext cx="358591" cy="182628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肘形连接符 36"/>
          <p:cNvCxnSpPr>
            <a:stCxn id="2" idx="0"/>
            <a:endCxn id="22" idx="2"/>
          </p:cNvCxnSpPr>
          <p:nvPr/>
        </p:nvCxnSpPr>
        <p:spPr>
          <a:xfrm rot="5400000" flipH="1" flipV="1">
            <a:off x="7033675" y="4847886"/>
            <a:ext cx="358591" cy="263942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5921371" y="6131297"/>
            <a:ext cx="9925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协同观测行为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肘形连接符 8"/>
          <p:cNvCxnSpPr>
            <a:endCxn id="25" idx="3"/>
          </p:cNvCxnSpPr>
          <p:nvPr/>
        </p:nvCxnSpPr>
        <p:spPr>
          <a:xfrm rot="10800000">
            <a:off x="2498817" y="5379227"/>
            <a:ext cx="492772" cy="43434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肘形连接符 26"/>
          <p:cNvCxnSpPr>
            <a:endCxn id="25" idx="3"/>
          </p:cNvCxnSpPr>
          <p:nvPr/>
        </p:nvCxnSpPr>
        <p:spPr>
          <a:xfrm rot="10800000">
            <a:off x="2498818" y="5379226"/>
            <a:ext cx="1524173" cy="429680"/>
          </a:xfrm>
          <a:prstGeom prst="bentConnector3">
            <a:avLst>
              <a:gd name="adj1" fmla="val 706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肘形连接符 33"/>
          <p:cNvCxnSpPr>
            <a:stCxn id="18" idx="1"/>
            <a:endCxn id="25" idx="3"/>
          </p:cNvCxnSpPr>
          <p:nvPr/>
        </p:nvCxnSpPr>
        <p:spPr>
          <a:xfrm rot="10800000">
            <a:off x="2498817" y="5379227"/>
            <a:ext cx="2617136" cy="446577"/>
          </a:xfrm>
          <a:prstGeom prst="bentConnector3">
            <a:avLst>
              <a:gd name="adj1" fmla="val 41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肘形连接符 40"/>
          <p:cNvCxnSpPr>
            <a:endCxn id="25" idx="3"/>
          </p:cNvCxnSpPr>
          <p:nvPr/>
        </p:nvCxnSpPr>
        <p:spPr>
          <a:xfrm rot="10800000">
            <a:off x="2498817" y="5379227"/>
            <a:ext cx="3658680" cy="446575"/>
          </a:xfrm>
          <a:prstGeom prst="bentConnector3">
            <a:avLst>
              <a:gd name="adj1" fmla="val 276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肘形连接符 43"/>
          <p:cNvCxnSpPr>
            <a:stCxn id="20" idx="1"/>
            <a:endCxn id="25" idx="3"/>
          </p:cNvCxnSpPr>
          <p:nvPr/>
        </p:nvCxnSpPr>
        <p:spPr>
          <a:xfrm rot="10800000">
            <a:off x="2498818" y="5379226"/>
            <a:ext cx="4783617" cy="446576"/>
          </a:xfrm>
          <a:prstGeom prst="bentConnector3">
            <a:avLst>
              <a:gd name="adj1" fmla="val 247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肘形连接符 46"/>
          <p:cNvCxnSpPr>
            <a:endCxn id="25" idx="3"/>
          </p:cNvCxnSpPr>
          <p:nvPr/>
        </p:nvCxnSpPr>
        <p:spPr>
          <a:xfrm rot="10800000">
            <a:off x="2498818" y="5379227"/>
            <a:ext cx="5914061" cy="446577"/>
          </a:xfrm>
          <a:prstGeom prst="bentConnector3">
            <a:avLst>
              <a:gd name="adj1" fmla="val 262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4068207" y="4553936"/>
            <a:ext cx="1484852" cy="33589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 smtClean="0">
                <a:solidFill>
                  <a:schemeClr val="tx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观测数据后台</a:t>
            </a:r>
            <a:endParaRPr lang="zh-CN" altLang="en-US" sz="1000" dirty="0">
              <a:solidFill>
                <a:schemeClr val="tx1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cxnSp>
        <p:nvCxnSpPr>
          <p:cNvPr id="51" name="肘形连接符 50"/>
          <p:cNvCxnSpPr>
            <a:stCxn id="25" idx="0"/>
            <a:endCxn id="49" idx="2"/>
          </p:cNvCxnSpPr>
          <p:nvPr/>
        </p:nvCxnSpPr>
        <p:spPr>
          <a:xfrm rot="5400000" flipH="1" flipV="1">
            <a:off x="3170554" y="3576644"/>
            <a:ext cx="326897" cy="295326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/>
          <p:cNvSpPr txBox="1"/>
          <p:nvPr/>
        </p:nvSpPr>
        <p:spPr>
          <a:xfrm>
            <a:off x="2723669" y="4798411"/>
            <a:ext cx="9925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统一观测结果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3" name="图片 52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217276" y="4497979"/>
            <a:ext cx="445694" cy="443133"/>
          </a:xfrm>
          <a:prstGeom prst="rect">
            <a:avLst/>
          </a:prstGeom>
        </p:spPr>
      </p:pic>
      <p:sp>
        <p:nvSpPr>
          <p:cNvPr id="54" name="右箭头 53"/>
          <p:cNvSpPr/>
          <p:nvPr/>
        </p:nvSpPr>
        <p:spPr>
          <a:xfrm flipH="1">
            <a:off x="5787572" y="4569855"/>
            <a:ext cx="234892" cy="293615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50000">
                <a:schemeClr val="accent1">
                  <a:lumMod val="60000"/>
                  <a:lumOff val="40000"/>
                </a:schemeClr>
              </a:gs>
              <a:gs pos="100000">
                <a:srgbClr val="F0F4FA"/>
              </a:gs>
              <a:gs pos="79000">
                <a:schemeClr val="accent1">
                  <a:lumMod val="20000"/>
                  <a:lumOff val="80000"/>
                </a:schemeClr>
              </a:gs>
            </a:gsLst>
            <a:lin ang="1200000" scaled="0"/>
            <a:tileRect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5800" dirty="0"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6226561" y="4917103"/>
            <a:ext cx="4539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53407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图形 29">
            <a:extLst>
              <a:ext uri="{FF2B5EF4-FFF2-40B4-BE49-F238E27FC236}">
                <a16:creationId xmlns="" xmlns:a16="http://schemas.microsoft.com/office/drawing/2014/main" id="{C7E33B2B-6B5F-9912-09E5-DF36E6605C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82087" y="260318"/>
            <a:ext cx="847725" cy="42862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="" xmlns:a16="http://schemas.microsoft.com/office/drawing/2014/main" id="{26048BB5-0341-EE61-4DBD-28D13C7002F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812" b="15973"/>
          <a:stretch/>
        </p:blipFill>
        <p:spPr>
          <a:xfrm flipH="1">
            <a:off x="-1293102" y="184729"/>
            <a:ext cx="4673600" cy="1447675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3131161" y="370410"/>
            <a:ext cx="61722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降低观测底噪</a:t>
            </a:r>
            <a:endParaRPr lang="zh-CN" altLang="en-US" sz="3200" b="1" dirty="0">
              <a:solidFill>
                <a:schemeClr val="tx1">
                  <a:lumMod val="65000"/>
                  <a:lumOff val="3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65" y="0"/>
            <a:ext cx="1326021" cy="121791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="" xmlns:a16="http://schemas.microsoft.com/office/drawing/2014/main" id="{A58BC817-5794-F3C4-6D96-DEEBDC93C9EB}"/>
              </a:ext>
            </a:extLst>
          </p:cNvPr>
          <p:cNvSpPr txBox="1"/>
          <p:nvPr/>
        </p:nvSpPr>
        <p:spPr>
          <a:xfrm>
            <a:off x="9214173" y="271107"/>
            <a:ext cx="2901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首届中国</a:t>
            </a:r>
            <a:r>
              <a:rPr lang="en-US" altLang="zh-CN" b="1" spc="3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eBPF</a:t>
            </a:r>
            <a:r>
              <a:rPr lang="zh-CN" altLang="en-US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研讨会</a:t>
            </a:r>
          </a:p>
        </p:txBody>
      </p:sp>
      <p:pic>
        <p:nvPicPr>
          <p:cNvPr id="11" name="图形 10">
            <a:extLst>
              <a:ext uri="{FF2B5EF4-FFF2-40B4-BE49-F238E27FC236}">
                <a16:creationId xmlns="" xmlns:a16="http://schemas.microsoft.com/office/drawing/2014/main" id="{A07508F6-A076-DCAA-FA4C-39BF56FCE92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347106" y="271107"/>
            <a:ext cx="759720" cy="75972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="" xmlns:a16="http://schemas.microsoft.com/office/drawing/2014/main" id="{0AC4E69B-B5CB-9157-3EFA-0AE1B8164DC6}"/>
              </a:ext>
            </a:extLst>
          </p:cNvPr>
          <p:cNvSpPr txBox="1"/>
          <p:nvPr/>
        </p:nvSpPr>
        <p:spPr>
          <a:xfrm>
            <a:off x="2386251" y="369200"/>
            <a:ext cx="6814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08</a:t>
            </a:r>
            <a:endParaRPr lang="zh-CN" altLang="en-US" sz="2800" dirty="0" err="1">
              <a:solidFill>
                <a:schemeClr val="bg1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pic>
        <p:nvPicPr>
          <p:cNvPr id="21" name="图形 20">
            <a:extLst>
              <a:ext uri="{FF2B5EF4-FFF2-40B4-BE49-F238E27FC236}">
                <a16:creationId xmlns="" xmlns:a16="http://schemas.microsoft.com/office/drawing/2014/main" id="{B3B51AB7-926B-842E-B560-E8A502542D4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634662" y="5114541"/>
            <a:ext cx="1409700" cy="1162050"/>
          </a:xfrm>
          <a:prstGeom prst="rect">
            <a:avLst/>
          </a:prstGeom>
        </p:spPr>
      </p:pic>
      <p:pic>
        <p:nvPicPr>
          <p:cNvPr id="24" name="图形 23">
            <a:extLst>
              <a:ext uri="{FF2B5EF4-FFF2-40B4-BE49-F238E27FC236}">
                <a16:creationId xmlns="" xmlns:a16="http://schemas.microsoft.com/office/drawing/2014/main" id="{5871E77B-5B6F-F7F0-3EE8-9F280440B10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=""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474076" y="5743575"/>
            <a:ext cx="3590924" cy="1104900"/>
          </a:xfrm>
          <a:prstGeom prst="rect">
            <a:avLst/>
          </a:prstGeom>
        </p:spPr>
      </p:pic>
      <p:pic>
        <p:nvPicPr>
          <p:cNvPr id="26" name="图形 25">
            <a:extLst>
              <a:ext uri="{FF2B5EF4-FFF2-40B4-BE49-F238E27FC236}">
                <a16:creationId xmlns="" xmlns:a16="http://schemas.microsoft.com/office/drawing/2014/main" id="{3BA64422-726B-5792-20BE-32CB351156B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=""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163178" y="667896"/>
            <a:ext cx="2901822" cy="304800"/>
          </a:xfrm>
          <a:prstGeom prst="rect">
            <a:avLst/>
          </a:prstGeom>
        </p:spPr>
      </p:pic>
      <p:pic>
        <p:nvPicPr>
          <p:cNvPr id="28" name="图形 27">
            <a:extLst>
              <a:ext uri="{FF2B5EF4-FFF2-40B4-BE49-F238E27FC236}">
                <a16:creationId xmlns="" xmlns:a16="http://schemas.microsoft.com/office/drawing/2014/main" id="{54413E28-7A78-C4F8-D837-5800573DDB9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=""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1863387" y="153162"/>
            <a:ext cx="180975" cy="180975"/>
          </a:xfrm>
          <a:prstGeom prst="rect">
            <a:avLst/>
          </a:prstGeom>
        </p:spPr>
      </p:pic>
      <p:pic>
        <p:nvPicPr>
          <p:cNvPr id="38" name="图形 37">
            <a:extLst>
              <a:ext uri="{FF2B5EF4-FFF2-40B4-BE49-F238E27FC236}">
                <a16:creationId xmlns="" xmlns:a16="http://schemas.microsoft.com/office/drawing/2014/main" id="{818D92AB-DC58-3D33-FB6B-062B707838A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=""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-19927" y="5734050"/>
            <a:ext cx="6800850" cy="112395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720555" y="1373517"/>
            <a:ext cx="9817589" cy="46320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1400" b="1" dirty="0">
                <a:solidFill>
                  <a:srgbClr val="2C3E5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问题</a:t>
            </a:r>
            <a:r>
              <a:rPr lang="zh-CN" altLang="en-US" sz="1400" b="1" dirty="0" smtClean="0">
                <a:solidFill>
                  <a:srgbClr val="2C3E5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：</a:t>
            </a:r>
            <a:endParaRPr lang="en-US" altLang="zh-CN" sz="1400" b="1" dirty="0" smtClean="0">
              <a:solidFill>
                <a:srgbClr val="2C3E5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sz="1400" dirty="0" smtClean="0">
                <a:solidFill>
                  <a:srgbClr val="2C3E5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在线观测，最重要是降低观测底噪，避免观测行为对应用性能的干扰。尤其在高速数据路径的观测（比如</a:t>
            </a:r>
            <a:r>
              <a:rPr lang="en-US" altLang="zh-CN" sz="1400" dirty="0" smtClean="0">
                <a:solidFill>
                  <a:srgbClr val="2C3E5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TCP</a:t>
            </a:r>
            <a:r>
              <a:rPr lang="zh-CN" altLang="en-US" sz="1400" dirty="0" smtClean="0">
                <a:solidFill>
                  <a:srgbClr val="2C3E5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、</a:t>
            </a:r>
            <a:r>
              <a:rPr lang="en-US" altLang="zh-CN" sz="1400" dirty="0" smtClean="0">
                <a:solidFill>
                  <a:srgbClr val="2C3E5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IO</a:t>
            </a:r>
            <a:r>
              <a:rPr lang="zh-CN" altLang="en-US" sz="1400" dirty="0" smtClean="0">
                <a:solidFill>
                  <a:srgbClr val="2C3E5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等）会对应用性能产生干扰，比如在</a:t>
            </a:r>
            <a:r>
              <a:rPr lang="en-US" altLang="zh-CN" sz="1400" dirty="0" err="1" smtClean="0">
                <a:solidFill>
                  <a:srgbClr val="2C3E5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redis</a:t>
            </a:r>
            <a:r>
              <a:rPr lang="zh-CN" altLang="en-US" sz="1400" dirty="0" smtClean="0">
                <a:solidFill>
                  <a:srgbClr val="2C3E5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场景，对应用性能干扰</a:t>
            </a:r>
            <a:r>
              <a:rPr lang="en-US" altLang="zh-CN" sz="1400" dirty="0" smtClean="0">
                <a:solidFill>
                  <a:srgbClr val="2C3E5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&gt;10%</a:t>
            </a:r>
            <a:r>
              <a:rPr lang="zh-CN" altLang="en-US" sz="1400" dirty="0" smtClean="0">
                <a:solidFill>
                  <a:srgbClr val="2C3E5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。</a:t>
            </a:r>
            <a:endParaRPr lang="en-US" altLang="zh-CN" sz="1400" dirty="0" smtClean="0">
              <a:solidFill>
                <a:srgbClr val="2C3E5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algn="l">
              <a:lnSpc>
                <a:spcPct val="125000"/>
              </a:lnSpc>
            </a:pPr>
            <a:endParaRPr lang="en-US" altLang="zh-CN" sz="1400" b="1" dirty="0" smtClean="0">
              <a:solidFill>
                <a:srgbClr val="2C3E5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algn="l">
              <a:lnSpc>
                <a:spcPct val="125000"/>
              </a:lnSpc>
            </a:pPr>
            <a:r>
              <a:rPr lang="zh-CN" altLang="en-US" sz="1400" b="1" dirty="0" smtClean="0">
                <a:solidFill>
                  <a:srgbClr val="2C3E5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性能优化手段总结：</a:t>
            </a:r>
            <a:endParaRPr lang="en-US" altLang="zh-CN" sz="1400" b="1" dirty="0" smtClean="0">
              <a:solidFill>
                <a:srgbClr val="2C3E5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342900" indent="-342900" algn="l">
              <a:lnSpc>
                <a:spcPct val="125000"/>
              </a:lnSpc>
              <a:buAutoNum type="arabicPeriod"/>
            </a:pPr>
            <a:r>
              <a:rPr lang="zh-CN" altLang="en-US" sz="1400" b="1" dirty="0" smtClean="0">
                <a:solidFill>
                  <a:srgbClr val="2C3E5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尽量降低</a:t>
            </a:r>
            <a:r>
              <a:rPr lang="en-US" altLang="zh-CN" sz="1400" b="1" dirty="0" smtClean="0">
                <a:solidFill>
                  <a:srgbClr val="2C3E5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MAP</a:t>
            </a:r>
            <a:r>
              <a:rPr lang="zh-CN" altLang="en-US" sz="1400" b="1" dirty="0" smtClean="0">
                <a:solidFill>
                  <a:srgbClr val="2C3E5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查表次数。</a:t>
            </a:r>
            <a:endParaRPr lang="en-US" altLang="zh-CN" sz="1400" b="1" dirty="0" smtClean="0">
              <a:solidFill>
                <a:srgbClr val="2C3E5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342900" indent="-342900" algn="l">
              <a:lnSpc>
                <a:spcPct val="125000"/>
              </a:lnSpc>
              <a:buAutoNum type="arabicPeriod"/>
            </a:pPr>
            <a:r>
              <a:rPr lang="zh-CN" altLang="en-US" sz="1400" b="1" dirty="0" smtClean="0">
                <a:solidFill>
                  <a:srgbClr val="2C3E5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尽量控制</a:t>
            </a:r>
            <a:r>
              <a:rPr lang="en-US" altLang="zh-CN" sz="1400" b="1" dirty="0" smtClean="0">
                <a:solidFill>
                  <a:srgbClr val="2C3E5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helper</a:t>
            </a:r>
            <a:r>
              <a:rPr lang="zh-CN" altLang="en-US" sz="1400" b="1" dirty="0" smtClean="0">
                <a:solidFill>
                  <a:srgbClr val="2C3E5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函数的调用参数（比如访问</a:t>
            </a:r>
            <a:r>
              <a:rPr lang="en-US" altLang="zh-CN" sz="1400" b="1" dirty="0" smtClean="0">
                <a:solidFill>
                  <a:srgbClr val="2C3E5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context</a:t>
            </a:r>
            <a:r>
              <a:rPr lang="zh-CN" altLang="en-US" sz="1400" b="1" dirty="0" smtClean="0">
                <a:solidFill>
                  <a:srgbClr val="2C3E5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参数内存值）。</a:t>
            </a:r>
            <a:endParaRPr lang="en-US" altLang="zh-CN" sz="1400" b="1" dirty="0" smtClean="0">
              <a:solidFill>
                <a:srgbClr val="2C3E5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342900" indent="-342900" algn="l">
              <a:lnSpc>
                <a:spcPct val="125000"/>
              </a:lnSpc>
              <a:buAutoNum type="arabicPeriod"/>
            </a:pPr>
            <a:r>
              <a:rPr lang="zh-CN" altLang="en-US" sz="1400" b="1" dirty="0" smtClean="0">
                <a:solidFill>
                  <a:srgbClr val="2C3E5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通过频率参数控制数据路径的观测次数。</a:t>
            </a:r>
            <a:endParaRPr lang="en-US" altLang="zh-CN" sz="1400" b="1" dirty="0" smtClean="0">
              <a:solidFill>
                <a:srgbClr val="2C3E5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342900" indent="-342900">
              <a:lnSpc>
                <a:spcPct val="125000"/>
              </a:lnSpc>
              <a:buAutoNum type="arabicPeriod"/>
            </a:pPr>
            <a:r>
              <a:rPr lang="zh-CN" altLang="en-US" sz="1400" b="1" dirty="0" smtClean="0">
                <a:solidFill>
                  <a:srgbClr val="2C3E5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能用</a:t>
            </a:r>
            <a:r>
              <a:rPr lang="en-US" altLang="zh-CN" sz="1400" b="1" dirty="0" smtClean="0">
                <a:solidFill>
                  <a:srgbClr val="2C3E5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ARRAY</a:t>
            </a:r>
            <a:r>
              <a:rPr lang="zh-CN" altLang="en-US" sz="1400" b="1" dirty="0" smtClean="0">
                <a:solidFill>
                  <a:srgbClr val="2C3E5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型</a:t>
            </a:r>
            <a:r>
              <a:rPr lang="en-US" altLang="zh-CN" sz="1400" b="1" dirty="0" smtClean="0">
                <a:solidFill>
                  <a:srgbClr val="2C3E5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MAP</a:t>
            </a:r>
            <a:r>
              <a:rPr lang="zh-CN" altLang="en-US" sz="1400" b="1" dirty="0" smtClean="0">
                <a:solidFill>
                  <a:srgbClr val="2C3E5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，别用</a:t>
            </a:r>
            <a:r>
              <a:rPr lang="en-US" altLang="zh-CN" sz="1400" b="1" dirty="0" smtClean="0">
                <a:solidFill>
                  <a:srgbClr val="2C3E5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HASH</a:t>
            </a:r>
            <a:r>
              <a:rPr lang="zh-CN" altLang="en-US" sz="1400" b="1" dirty="0" smtClean="0">
                <a:solidFill>
                  <a:srgbClr val="2C3E5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型</a:t>
            </a:r>
            <a:r>
              <a:rPr lang="en-US" altLang="zh-CN" sz="1400" b="1" dirty="0" smtClean="0">
                <a:solidFill>
                  <a:srgbClr val="2C3E5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MAP</a:t>
            </a:r>
            <a:r>
              <a:rPr lang="zh-CN" altLang="en-US" sz="1400" b="1" dirty="0" smtClean="0">
                <a:solidFill>
                  <a:srgbClr val="2C3E5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；</a:t>
            </a:r>
            <a:r>
              <a:rPr lang="zh-CN" altLang="en-US" sz="1400" b="1" dirty="0">
                <a:solidFill>
                  <a:srgbClr val="2C3E5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尽量</a:t>
            </a:r>
            <a:r>
              <a:rPr lang="zh-CN" altLang="en-US" sz="1400" b="1" dirty="0" smtClean="0">
                <a:solidFill>
                  <a:srgbClr val="2C3E5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不用</a:t>
            </a:r>
            <a:r>
              <a:rPr lang="en-US" altLang="zh-CN" sz="1400" b="1" dirty="0" smtClean="0">
                <a:solidFill>
                  <a:srgbClr val="2C3E5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per-</a:t>
            </a:r>
            <a:r>
              <a:rPr lang="en-US" altLang="zh-CN" sz="1400" b="1" dirty="0" err="1" smtClean="0">
                <a:solidFill>
                  <a:srgbClr val="2C3E5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cpu</a:t>
            </a:r>
            <a:r>
              <a:rPr lang="zh-CN" altLang="en-US" sz="1400" b="1" dirty="0" smtClean="0">
                <a:solidFill>
                  <a:srgbClr val="2C3E5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型</a:t>
            </a:r>
            <a:r>
              <a:rPr lang="en-US" altLang="zh-CN" sz="1400" b="1" dirty="0" smtClean="0">
                <a:solidFill>
                  <a:srgbClr val="2C3E5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MAP</a:t>
            </a:r>
            <a:r>
              <a:rPr lang="zh-CN" altLang="en-US" sz="1400" b="1" dirty="0" smtClean="0">
                <a:solidFill>
                  <a:srgbClr val="2C3E5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。</a:t>
            </a:r>
            <a:endParaRPr lang="en-US" altLang="zh-CN" sz="1400" b="1" dirty="0" smtClean="0">
              <a:solidFill>
                <a:srgbClr val="2C3E5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342900" indent="-342900">
              <a:lnSpc>
                <a:spcPct val="125000"/>
              </a:lnSpc>
              <a:buAutoNum type="arabicPeriod"/>
            </a:pPr>
            <a:r>
              <a:rPr lang="en-US" altLang="zh-CN" sz="1400" b="1" dirty="0" err="1" smtClean="0">
                <a:solidFill>
                  <a:srgbClr val="2C3E5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eBPF</a:t>
            </a:r>
            <a:r>
              <a:rPr lang="zh-CN" altLang="en-US" sz="1400" b="1" dirty="0" smtClean="0">
                <a:solidFill>
                  <a:srgbClr val="2C3E5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程序尽量简短、功能单一，不要把各种功能放在一个</a:t>
            </a:r>
            <a:r>
              <a:rPr lang="en-US" altLang="zh-CN" sz="1400" b="1" dirty="0" err="1" smtClean="0">
                <a:solidFill>
                  <a:srgbClr val="2C3E5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eBPF</a:t>
            </a:r>
            <a:r>
              <a:rPr lang="en-US" altLang="zh-CN" sz="1400" b="1" dirty="0" smtClean="0">
                <a:solidFill>
                  <a:srgbClr val="2C3E5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 </a:t>
            </a:r>
            <a:r>
              <a:rPr lang="en-US" altLang="zh-CN" sz="1400" b="1" dirty="0" err="1" smtClean="0">
                <a:solidFill>
                  <a:srgbClr val="2C3E5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Prog</a:t>
            </a:r>
            <a:r>
              <a:rPr lang="zh-CN" altLang="en-US" sz="1400" b="1" dirty="0" smtClean="0">
                <a:solidFill>
                  <a:srgbClr val="2C3E5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源码文件内。</a:t>
            </a:r>
            <a:endParaRPr lang="en-US" altLang="zh-CN" sz="1400" b="1" dirty="0" smtClean="0">
              <a:solidFill>
                <a:srgbClr val="2C3E5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342900" indent="-342900">
              <a:lnSpc>
                <a:spcPct val="125000"/>
              </a:lnSpc>
              <a:buAutoNum type="arabicPeriod"/>
            </a:pPr>
            <a:r>
              <a:rPr lang="en-US" altLang="zh-CN" sz="1400" b="1" dirty="0" err="1" smtClean="0">
                <a:solidFill>
                  <a:srgbClr val="2C3E5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eBPF</a:t>
            </a:r>
            <a:r>
              <a:rPr lang="zh-CN" altLang="en-US" sz="1400" b="1" dirty="0" smtClean="0">
                <a:solidFill>
                  <a:srgbClr val="2C3E5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程序按需加载、卸载。</a:t>
            </a:r>
            <a:endParaRPr lang="en-US" altLang="zh-CN" sz="1400" b="1" dirty="0" smtClean="0">
              <a:solidFill>
                <a:srgbClr val="2C3E5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342900" indent="-342900">
              <a:lnSpc>
                <a:spcPct val="125000"/>
              </a:lnSpc>
              <a:buAutoNum type="arabicPeriod"/>
            </a:pPr>
            <a:r>
              <a:rPr lang="zh-CN" altLang="en-US" sz="1400" b="1" dirty="0">
                <a:solidFill>
                  <a:srgbClr val="2C3E5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尽量减少</a:t>
            </a:r>
            <a:r>
              <a:rPr lang="en-US" altLang="zh-CN" sz="1400" b="1" dirty="0">
                <a:solidFill>
                  <a:srgbClr val="2C3E5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K/</a:t>
            </a:r>
            <a:r>
              <a:rPr lang="en-US" altLang="zh-CN" sz="1400" b="1" dirty="0" err="1">
                <a:solidFill>
                  <a:srgbClr val="2C3E5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Uprobe</a:t>
            </a:r>
            <a:r>
              <a:rPr lang="zh-CN" altLang="en-US" sz="1400" b="1" dirty="0">
                <a:solidFill>
                  <a:srgbClr val="2C3E5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观测点， </a:t>
            </a:r>
            <a:r>
              <a:rPr lang="en-US" altLang="zh-CN" sz="1400" b="1" dirty="0" err="1" smtClean="0">
                <a:solidFill>
                  <a:srgbClr val="2C3E5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Kprobe</a:t>
            </a:r>
            <a:r>
              <a:rPr lang="zh-CN" altLang="en-US" sz="1400" b="1" dirty="0" smtClean="0">
                <a:solidFill>
                  <a:srgbClr val="2C3E5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场景开启</a:t>
            </a:r>
            <a:r>
              <a:rPr lang="en-US" altLang="zh-CN" sz="1400" b="1" dirty="0" err="1" smtClean="0">
                <a:solidFill>
                  <a:srgbClr val="2C3E5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ftrace</a:t>
            </a:r>
            <a:r>
              <a:rPr lang="zh-CN" altLang="en-US" sz="1400" b="1" dirty="0" smtClean="0">
                <a:solidFill>
                  <a:srgbClr val="2C3E5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优化。</a:t>
            </a:r>
            <a:endParaRPr lang="en-US" altLang="zh-CN" sz="1400" b="1" dirty="0" smtClean="0">
              <a:solidFill>
                <a:srgbClr val="2C3E5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 marL="342900" indent="-342900">
              <a:lnSpc>
                <a:spcPct val="125000"/>
              </a:lnSpc>
              <a:buAutoNum type="arabicPeriod"/>
            </a:pPr>
            <a:endParaRPr lang="en-US" altLang="zh-CN" sz="1400" b="1" dirty="0">
              <a:solidFill>
                <a:srgbClr val="2C3E5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1400" b="1" dirty="0" smtClean="0">
                <a:solidFill>
                  <a:srgbClr val="2C3E5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收益：</a:t>
            </a:r>
            <a:endParaRPr lang="en-US" altLang="zh-CN" sz="1400" b="1" dirty="0" smtClean="0">
              <a:solidFill>
                <a:srgbClr val="2C3E5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1400" b="1" dirty="0" smtClean="0">
                <a:solidFill>
                  <a:srgbClr val="2C3E5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在</a:t>
            </a:r>
            <a:r>
              <a:rPr lang="en-US" altLang="zh-CN" sz="1400" b="1" dirty="0" err="1" smtClean="0">
                <a:solidFill>
                  <a:srgbClr val="2C3E5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redis</a:t>
            </a:r>
            <a:r>
              <a:rPr lang="zh-CN" altLang="en-US" sz="1400" b="1" dirty="0" smtClean="0">
                <a:solidFill>
                  <a:srgbClr val="2C3E5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场景，针对</a:t>
            </a:r>
            <a:r>
              <a:rPr lang="en-US" altLang="zh-CN" sz="1400" b="1" dirty="0" err="1" smtClean="0">
                <a:solidFill>
                  <a:srgbClr val="2C3E5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redis</a:t>
            </a:r>
            <a:r>
              <a:rPr lang="zh-CN" altLang="en-US" sz="1400" b="1" dirty="0" smtClean="0">
                <a:solidFill>
                  <a:srgbClr val="2C3E5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协议的时延观测，对</a:t>
            </a:r>
            <a:r>
              <a:rPr lang="en-US" altLang="zh-CN" sz="1400" b="1" dirty="0" err="1" smtClean="0">
                <a:solidFill>
                  <a:srgbClr val="2C3E5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redis</a:t>
            </a:r>
            <a:r>
              <a:rPr lang="zh-CN" altLang="en-US" sz="1400" b="1" dirty="0" smtClean="0">
                <a:solidFill>
                  <a:srgbClr val="2C3E5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性能的干扰</a:t>
            </a:r>
            <a:r>
              <a:rPr lang="en-US" altLang="zh-CN" sz="1400" b="1" dirty="0" smtClean="0">
                <a:solidFill>
                  <a:srgbClr val="2C3E5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10%-&gt;5%</a:t>
            </a:r>
            <a:r>
              <a:rPr lang="zh-CN" altLang="en-US" sz="1400" b="1" dirty="0" smtClean="0">
                <a:solidFill>
                  <a:srgbClr val="2C3E5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；</a:t>
            </a:r>
            <a:endParaRPr lang="en-US" altLang="zh-CN" sz="1400" b="1" dirty="0" smtClean="0">
              <a:solidFill>
                <a:srgbClr val="2C3E5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25000"/>
              </a:lnSpc>
            </a:pPr>
            <a:endParaRPr lang="en-US" altLang="zh-CN" sz="1400" b="1" dirty="0">
              <a:solidFill>
                <a:srgbClr val="2C3E5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1200" b="1" dirty="0" smtClean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延伸：如何进一步降低观测底噪？</a:t>
            </a:r>
            <a:endParaRPr lang="en-US" altLang="zh-CN" sz="1200" b="1" dirty="0">
              <a:solidFill>
                <a:srgbClr val="FF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92037" y="2177293"/>
            <a:ext cx="4523958" cy="179417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011506" y="4055425"/>
            <a:ext cx="5104489" cy="2747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181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0">
              <a:schemeClr val="accent1">
                <a:lumMod val="75000"/>
              </a:schemeClr>
            </a:gs>
            <a:gs pos="50000">
              <a:schemeClr val="accent1">
                <a:lumMod val="60000"/>
                <a:lumOff val="40000"/>
              </a:schemeClr>
            </a:gs>
            <a:gs pos="100000">
              <a:srgbClr val="F0F4FA"/>
            </a:gs>
            <a:gs pos="79000">
              <a:schemeClr val="accent1">
                <a:lumMod val="20000"/>
                <a:lumOff val="80000"/>
              </a:schemeClr>
            </a:gs>
          </a:gsLst>
          <a:lin ang="1200000" scaled="0"/>
          <a:tileRect/>
        </a:gradFill>
        <a:ln>
          <a:noFill/>
        </a:ln>
      </a:spPr>
      <a:bodyPr rtlCol="0" anchor="ctr"/>
      <a:lstStyle>
        <a:defPPr algn="ctr">
          <a:defRPr sz="5800" dirty="0">
            <a:latin typeface="思源黑体 CN Bold" panose="020B0800000000000000" pitchFamily="34" charset="-122"/>
            <a:ea typeface="思源黑体 CN Bold" panose="020B0800000000000000" pitchFamily="34" charset="-122"/>
          </a:defRPr>
        </a:defPPr>
      </a:lstStyle>
      <a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2076</TotalTime>
  <Words>2534</Words>
  <Application>Microsoft Office PowerPoint</Application>
  <PresentationFormat>宽屏</PresentationFormat>
  <Paragraphs>417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9" baseType="lpstr">
      <vt:lpstr>等线</vt:lpstr>
      <vt:lpstr>等线 Light</vt:lpstr>
      <vt:lpstr>思源黑体 CN Bold</vt:lpstr>
      <vt:lpstr>思源黑体 CN Heavy</vt:lpstr>
      <vt:lpstr>思源黑体 CN Normal</vt:lpstr>
      <vt:lpstr>思源宋体 CN Heavy</vt:lpstr>
      <vt:lpstr>宋体</vt:lpstr>
      <vt:lpstr>微软雅黑</vt:lpstr>
      <vt:lpstr>微软雅黑</vt:lpstr>
      <vt:lpstr>Arial</vt:lpstr>
      <vt:lpstr>Calibri</vt:lpstr>
      <vt:lpstr>Segoe UI</vt:lpstr>
      <vt:lpstr>Times New Roman</vt:lpstr>
      <vt:lpstr>Trebuchet MS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1011</dc:creator>
  <cp:lastModifiedBy>Luzhihao (luzhihao, Euler)</cp:lastModifiedBy>
  <cp:revision>207</cp:revision>
  <dcterms:created xsi:type="dcterms:W3CDTF">2022-09-01T00:51:00Z</dcterms:created>
  <dcterms:modified xsi:type="dcterms:W3CDTF">2022-11-07T07:05:27Z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2052-11.1.0.9021</vt:lpwstr>
  </property>
  <property fmtid="{D5CDD505-2E9C-101B-9397-08002B2CF9AE}" pid="3" name="_2015_ms_pID_725343">
    <vt:lpwstr>(2)jfd0KLotoo3a/htU7qzfIfG+ubVrvmn2/NBODvoHfPSHlycV5NNhP7lqXSwyRiwAkcmBWKOk
7Q9vyQ98vQHES2jrSTDtwG11c2N5ldOdqvQn5uJ6foEYc4ncoKsDZxut4UK1BcrdLBdnGIWB
Npcf5LJSHA4MnPjc8UwTg4QsqbaTZfgT+FqZW/iesJH3Nke13h0Lvy1Di7mbTbMaSe2Aci19
N79nEFpeWlbkgA+Y0/</vt:lpwstr>
  </property>
  <property fmtid="{D5CDD505-2E9C-101B-9397-08002B2CF9AE}" pid="4" name="_2015_ms_pID_7253431">
    <vt:lpwstr>Kqequ4P5CKy0BzJQTB2l7zJozVR8ZNz8r6JZXkDsMOMCOxXHRCItkD
wYOdkRWFK1WkzAaT5EVmWI9AyBD1Je0vkHje27D08F1YHQu0uOCRRniWpDn5s+s6/ieeq1X5
rdhwXHv1OnhG+vtvm9xNkAuEoZ3eHFhIYzyef9KaDImf15TENob+kHlbLXurLmh4vFpd4KRN
poADoF1zxrdzXX4H</vt:lpwstr>
  </property>
</Properties>
</file>