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1.svg" ContentType="image/svg+xml"/>
  <Override PartName="/ppt/media/image14.svg" ContentType="image/svg+xml"/>
  <Override PartName="/ppt/media/image16.svg" ContentType="image/svg+xml"/>
  <Override PartName="/ppt/media/image18.svg" ContentType="image/svg+xml"/>
  <Override PartName="/ppt/media/image20.svg" ContentType="image/svg+xml"/>
  <Override PartName="/ppt/media/image7.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3"/>
    <p:sldId id="304" r:id="rId4"/>
    <p:sldId id="272" r:id="rId5"/>
    <p:sldId id="277" r:id="rId6"/>
    <p:sldId id="287" r:id="rId7"/>
    <p:sldId id="274" r:id="rId8"/>
    <p:sldId id="289" r:id="rId9"/>
    <p:sldId id="306" r:id="rId10"/>
    <p:sldId id="286" r:id="rId11"/>
    <p:sldId id="292" r:id="rId12"/>
    <p:sldId id="293" r:id="rId13"/>
    <p:sldId id="294" r:id="rId14"/>
    <p:sldId id="295" r:id="rId15"/>
    <p:sldId id="296" r:id="rId16"/>
    <p:sldId id="297" r:id="rId17"/>
    <p:sldId id="298" r:id="rId18"/>
    <p:sldId id="299" r:id="rId19"/>
    <p:sldId id="300" r:id="rId20"/>
    <p:sldId id="301" r:id="rId21"/>
    <p:sldId id="302" r:id="rId22"/>
    <p:sldId id="279"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3633"/>
    <a:srgbClr val="F8B200"/>
    <a:srgbClr val="E09E28"/>
    <a:srgbClr val="EBC175"/>
    <a:srgbClr val="A6A6A6"/>
    <a:srgbClr val="F3F4F2"/>
    <a:srgbClr val="E2E4E0"/>
    <a:srgbClr val="D1D4CD"/>
    <a:srgbClr val="FFFFFF"/>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p:scale>
          <a:sx n="150" d="100"/>
          <a:sy n="150" d="100"/>
        </p:scale>
        <p:origin x="1260"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43.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462CE24-4B9A-4FC6-8BD2-43C06B17E1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78271F-3D77-4A4A-A647-15438535353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462CE24-4B9A-4FC6-8BD2-43C06B17E1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78271F-3D77-4A4A-A647-15438535353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462CE24-4B9A-4FC6-8BD2-43C06B17E1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78271F-3D77-4A4A-A647-15438535353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462CE24-4B9A-4FC6-8BD2-43C06B17E1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78271F-3D77-4A4A-A647-15438535353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462CE24-4B9A-4FC6-8BD2-43C06B17E1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78271F-3D77-4A4A-A647-15438535353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462CE24-4B9A-4FC6-8BD2-43C06B17E1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78271F-3D77-4A4A-A647-15438535353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462CE24-4B9A-4FC6-8BD2-43C06B17E1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78271F-3D77-4A4A-A647-15438535353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462CE24-4B9A-4FC6-8BD2-43C06B17E1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78271F-3D77-4A4A-A647-15438535353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462CE24-4B9A-4FC6-8BD2-43C06B17E1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78271F-3D77-4A4A-A647-15438535353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462CE24-4B9A-4FC6-8BD2-43C06B17E1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78271F-3D77-4A4A-A647-15438535353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462CE24-4B9A-4FC6-8BD2-43C06B17E1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78271F-3D77-4A4A-A647-15438535353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2CE24-4B9A-4FC6-8BD2-43C06B17E1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78271F-3D77-4A4A-A647-15438535353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7.svg"/><Relationship Id="rId8" Type="http://schemas.openxmlformats.org/officeDocument/2006/relationships/image" Target="../media/image6.png"/><Relationship Id="rId7" Type="http://schemas.openxmlformats.org/officeDocument/2006/relationships/image" Target="../media/image5.png"/><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ebpftravel.com/" TargetMode="External"/><Relationship Id="rId3" Type="http://schemas.openxmlformats.org/officeDocument/2006/relationships/image" Target="../media/image2.png"/><Relationship Id="rId2" Type="http://schemas.openxmlformats.org/officeDocument/2006/relationships/tags" Target="../tags/tag1.xml"/><Relationship Id="rId10"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image" Target="../media/image9.svg"/><Relationship Id="rId7" Type="http://schemas.openxmlformats.org/officeDocument/2006/relationships/image" Target="../media/image12.png"/><Relationship Id="rId6" Type="http://schemas.openxmlformats.org/officeDocument/2006/relationships/image" Target="../media/image5.png"/><Relationship Id="rId5" Type="http://schemas.openxmlformats.org/officeDocument/2006/relationships/tags" Target="../tags/tag18.xml"/><Relationship Id="rId4" Type="http://schemas.openxmlformats.org/officeDocument/2006/relationships/image" Target="../media/image1.png"/><Relationship Id="rId3" Type="http://schemas.openxmlformats.org/officeDocument/2006/relationships/tags" Target="../tags/tag17.xml"/><Relationship Id="rId21" Type="http://schemas.openxmlformats.org/officeDocument/2006/relationships/slideLayout" Target="../slideLayouts/slideLayout2.xml"/><Relationship Id="rId20" Type="http://schemas.openxmlformats.org/officeDocument/2006/relationships/image" Target="../media/image26.png"/><Relationship Id="rId2" Type="http://schemas.openxmlformats.org/officeDocument/2006/relationships/image" Target="../media/image11.svg"/><Relationship Id="rId19" Type="http://schemas.openxmlformats.org/officeDocument/2006/relationships/tags" Target="../tags/tag19.xml"/><Relationship Id="rId18" Type="http://schemas.openxmlformats.org/officeDocument/2006/relationships/image" Target="../media/image20.svg"/><Relationship Id="rId17" Type="http://schemas.openxmlformats.org/officeDocument/2006/relationships/image" Target="../media/image19.png"/><Relationship Id="rId16" Type="http://schemas.openxmlformats.org/officeDocument/2006/relationships/image" Target="../media/image18.svg"/><Relationship Id="rId15" Type="http://schemas.openxmlformats.org/officeDocument/2006/relationships/image" Target="../media/image17.png"/><Relationship Id="rId14" Type="http://schemas.openxmlformats.org/officeDocument/2006/relationships/image" Target="../media/image16.svg"/><Relationship Id="rId13" Type="http://schemas.openxmlformats.org/officeDocument/2006/relationships/image" Target="../media/image15.png"/><Relationship Id="rId12" Type="http://schemas.openxmlformats.org/officeDocument/2006/relationships/image" Target="../media/image14.svg"/><Relationship Id="rId11" Type="http://schemas.openxmlformats.org/officeDocument/2006/relationships/image" Target="../media/image13.png"/><Relationship Id="rId10" Type="http://schemas.openxmlformats.org/officeDocument/2006/relationships/image" Target="../media/image7.sv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image" Target="../media/image9.svg"/><Relationship Id="rId7" Type="http://schemas.openxmlformats.org/officeDocument/2006/relationships/image" Target="../media/image12.png"/><Relationship Id="rId6" Type="http://schemas.openxmlformats.org/officeDocument/2006/relationships/image" Target="../media/image5.png"/><Relationship Id="rId5" Type="http://schemas.openxmlformats.org/officeDocument/2006/relationships/tags" Target="../tags/tag21.xml"/><Relationship Id="rId4" Type="http://schemas.openxmlformats.org/officeDocument/2006/relationships/image" Target="../media/image1.png"/><Relationship Id="rId3" Type="http://schemas.openxmlformats.org/officeDocument/2006/relationships/tags" Target="../tags/tag20.xml"/><Relationship Id="rId20" Type="http://schemas.openxmlformats.org/officeDocument/2006/relationships/slideLayout" Target="../slideLayouts/slideLayout2.xml"/><Relationship Id="rId2" Type="http://schemas.openxmlformats.org/officeDocument/2006/relationships/image" Target="../media/image11.svg"/><Relationship Id="rId19" Type="http://schemas.openxmlformats.org/officeDocument/2006/relationships/image" Target="../media/image27.png"/><Relationship Id="rId18" Type="http://schemas.openxmlformats.org/officeDocument/2006/relationships/image" Target="../media/image20.svg"/><Relationship Id="rId17" Type="http://schemas.openxmlformats.org/officeDocument/2006/relationships/image" Target="../media/image19.png"/><Relationship Id="rId16" Type="http://schemas.openxmlformats.org/officeDocument/2006/relationships/image" Target="../media/image18.svg"/><Relationship Id="rId15" Type="http://schemas.openxmlformats.org/officeDocument/2006/relationships/image" Target="../media/image17.png"/><Relationship Id="rId14" Type="http://schemas.openxmlformats.org/officeDocument/2006/relationships/image" Target="../media/image16.svg"/><Relationship Id="rId13" Type="http://schemas.openxmlformats.org/officeDocument/2006/relationships/image" Target="../media/image15.png"/><Relationship Id="rId12" Type="http://schemas.openxmlformats.org/officeDocument/2006/relationships/image" Target="../media/image14.svg"/><Relationship Id="rId11" Type="http://schemas.openxmlformats.org/officeDocument/2006/relationships/image" Target="../media/image13.png"/><Relationship Id="rId10" Type="http://schemas.openxmlformats.org/officeDocument/2006/relationships/image" Target="../media/image7.sv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3.png"/><Relationship Id="rId7" Type="http://schemas.openxmlformats.org/officeDocument/2006/relationships/image" Target="../media/image6.png"/><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tags" Target="../tags/tag23.xml"/><Relationship Id="rId3" Type="http://schemas.openxmlformats.org/officeDocument/2006/relationships/image" Target="../media/image1.png"/><Relationship Id="rId2" Type="http://schemas.openxmlformats.org/officeDocument/2006/relationships/tags" Target="../tags/tag22.xml"/><Relationship Id="rId13" Type="http://schemas.openxmlformats.org/officeDocument/2006/relationships/slideLayout" Target="../slideLayouts/slideLayout2.xml"/><Relationship Id="rId12" Type="http://schemas.openxmlformats.org/officeDocument/2006/relationships/image" Target="../media/image28.png"/><Relationship Id="rId11" Type="http://schemas.openxmlformats.org/officeDocument/2006/relationships/image" Target="../media/image19.png"/><Relationship Id="rId10" Type="http://schemas.openxmlformats.org/officeDocument/2006/relationships/image" Target="../media/image17.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3.png"/><Relationship Id="rId7" Type="http://schemas.openxmlformats.org/officeDocument/2006/relationships/image" Target="../media/image6.png"/><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tags" Target="../tags/tag25.xml"/><Relationship Id="rId3" Type="http://schemas.openxmlformats.org/officeDocument/2006/relationships/image" Target="../media/image1.png"/><Relationship Id="rId2" Type="http://schemas.openxmlformats.org/officeDocument/2006/relationships/tags" Target="../tags/tag24.xml"/><Relationship Id="rId13" Type="http://schemas.openxmlformats.org/officeDocument/2006/relationships/slideLayout" Target="../slideLayouts/slideLayout2.xml"/><Relationship Id="rId12" Type="http://schemas.openxmlformats.org/officeDocument/2006/relationships/image" Target="../media/image29.png"/><Relationship Id="rId11" Type="http://schemas.openxmlformats.org/officeDocument/2006/relationships/image" Target="../media/image19.png"/><Relationship Id="rId10" Type="http://schemas.openxmlformats.org/officeDocument/2006/relationships/image" Target="../media/image17.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3.png"/><Relationship Id="rId7" Type="http://schemas.openxmlformats.org/officeDocument/2006/relationships/image" Target="../media/image6.png"/><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tags" Target="../tags/tag27.xml"/><Relationship Id="rId3" Type="http://schemas.openxmlformats.org/officeDocument/2006/relationships/image" Target="../media/image1.png"/><Relationship Id="rId2" Type="http://schemas.openxmlformats.org/officeDocument/2006/relationships/tags" Target="../tags/tag26.xml"/><Relationship Id="rId13" Type="http://schemas.openxmlformats.org/officeDocument/2006/relationships/slideLayout" Target="../slideLayouts/slideLayout2.xml"/><Relationship Id="rId12" Type="http://schemas.openxmlformats.org/officeDocument/2006/relationships/image" Target="../media/image30.png"/><Relationship Id="rId11" Type="http://schemas.openxmlformats.org/officeDocument/2006/relationships/image" Target="../media/image19.png"/><Relationship Id="rId10" Type="http://schemas.openxmlformats.org/officeDocument/2006/relationships/image" Target="../media/image17.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3.png"/><Relationship Id="rId7" Type="http://schemas.openxmlformats.org/officeDocument/2006/relationships/image" Target="../media/image6.png"/><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tags" Target="../tags/tag29.xml"/><Relationship Id="rId3" Type="http://schemas.openxmlformats.org/officeDocument/2006/relationships/image" Target="../media/image1.png"/><Relationship Id="rId2" Type="http://schemas.openxmlformats.org/officeDocument/2006/relationships/tags" Target="../tags/tag28.xml"/><Relationship Id="rId13" Type="http://schemas.openxmlformats.org/officeDocument/2006/relationships/slideLayout" Target="../slideLayouts/slideLayout2.xml"/><Relationship Id="rId12" Type="http://schemas.openxmlformats.org/officeDocument/2006/relationships/image" Target="../media/image31.png"/><Relationship Id="rId11" Type="http://schemas.openxmlformats.org/officeDocument/2006/relationships/image" Target="../media/image19.png"/><Relationship Id="rId10" Type="http://schemas.openxmlformats.org/officeDocument/2006/relationships/image" Target="../media/image17.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3.png"/><Relationship Id="rId7" Type="http://schemas.openxmlformats.org/officeDocument/2006/relationships/image" Target="../media/image6.png"/><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tags" Target="../tags/tag31.xml"/><Relationship Id="rId3" Type="http://schemas.openxmlformats.org/officeDocument/2006/relationships/image" Target="../media/image1.png"/><Relationship Id="rId2" Type="http://schemas.openxmlformats.org/officeDocument/2006/relationships/tags" Target="../tags/tag30.xml"/><Relationship Id="rId13" Type="http://schemas.openxmlformats.org/officeDocument/2006/relationships/slideLayout" Target="../slideLayouts/slideLayout2.xml"/><Relationship Id="rId12" Type="http://schemas.openxmlformats.org/officeDocument/2006/relationships/image" Target="../media/image32.png"/><Relationship Id="rId11" Type="http://schemas.openxmlformats.org/officeDocument/2006/relationships/image" Target="../media/image19.png"/><Relationship Id="rId10" Type="http://schemas.openxmlformats.org/officeDocument/2006/relationships/image" Target="../media/image17.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3.png"/><Relationship Id="rId7" Type="http://schemas.openxmlformats.org/officeDocument/2006/relationships/image" Target="../media/image6.png"/><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tags" Target="../tags/tag33.xml"/><Relationship Id="rId3" Type="http://schemas.openxmlformats.org/officeDocument/2006/relationships/image" Target="../media/image1.png"/><Relationship Id="rId2" Type="http://schemas.openxmlformats.org/officeDocument/2006/relationships/tags" Target="../tags/tag32.xml"/><Relationship Id="rId14" Type="http://schemas.openxmlformats.org/officeDocument/2006/relationships/slideLayout" Target="../slideLayouts/slideLayout2.xml"/><Relationship Id="rId13" Type="http://schemas.openxmlformats.org/officeDocument/2006/relationships/image" Target="../media/image33.png"/><Relationship Id="rId12" Type="http://schemas.openxmlformats.org/officeDocument/2006/relationships/tags" Target="../tags/tag34.xml"/><Relationship Id="rId11" Type="http://schemas.openxmlformats.org/officeDocument/2006/relationships/image" Target="../media/image19.png"/><Relationship Id="rId10" Type="http://schemas.openxmlformats.org/officeDocument/2006/relationships/image" Target="../media/image17.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3.png"/><Relationship Id="rId7" Type="http://schemas.openxmlformats.org/officeDocument/2006/relationships/image" Target="../media/image6.png"/><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tags" Target="../tags/tag36.xml"/><Relationship Id="rId3" Type="http://schemas.openxmlformats.org/officeDocument/2006/relationships/image" Target="../media/image1.png"/><Relationship Id="rId2" Type="http://schemas.openxmlformats.org/officeDocument/2006/relationships/tags" Target="../tags/tag35.xml"/><Relationship Id="rId13" Type="http://schemas.openxmlformats.org/officeDocument/2006/relationships/slideLayout" Target="../slideLayouts/slideLayout2.xml"/><Relationship Id="rId12" Type="http://schemas.openxmlformats.org/officeDocument/2006/relationships/image" Target="../media/image34.png"/><Relationship Id="rId11" Type="http://schemas.openxmlformats.org/officeDocument/2006/relationships/image" Target="../media/image19.png"/><Relationship Id="rId10" Type="http://schemas.openxmlformats.org/officeDocument/2006/relationships/image" Target="../media/image17.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3.png"/><Relationship Id="rId7" Type="http://schemas.openxmlformats.org/officeDocument/2006/relationships/image" Target="../media/image6.png"/><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tags" Target="../tags/tag38.xml"/><Relationship Id="rId3" Type="http://schemas.openxmlformats.org/officeDocument/2006/relationships/image" Target="../media/image1.png"/><Relationship Id="rId2" Type="http://schemas.openxmlformats.org/officeDocument/2006/relationships/tags" Target="../tags/tag37.xml"/><Relationship Id="rId12" Type="http://schemas.openxmlformats.org/officeDocument/2006/relationships/slideLayout" Target="../slideLayouts/slideLayout2.xml"/><Relationship Id="rId11" Type="http://schemas.openxmlformats.org/officeDocument/2006/relationships/image" Target="../media/image35.png"/><Relationship Id="rId10" Type="http://schemas.openxmlformats.org/officeDocument/2006/relationships/image" Target="../media/image17.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9" Type="http://schemas.openxmlformats.org/officeDocument/2006/relationships/image" Target="../media/image7.svg"/><Relationship Id="rId8" Type="http://schemas.openxmlformats.org/officeDocument/2006/relationships/image" Target="../media/image6.png"/><Relationship Id="rId7" Type="http://schemas.openxmlformats.org/officeDocument/2006/relationships/image" Target="../media/image5.png"/><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ebpftravel.com/" TargetMode="External"/><Relationship Id="rId3" Type="http://schemas.openxmlformats.org/officeDocument/2006/relationships/image" Target="../media/image2.png"/><Relationship Id="rId2" Type="http://schemas.openxmlformats.org/officeDocument/2006/relationships/tags" Target="../tags/tag2.xml"/><Relationship Id="rId12" Type="http://schemas.openxmlformats.org/officeDocument/2006/relationships/slideLayout" Target="../slideLayouts/slideLayout2.xml"/><Relationship Id="rId11" Type="http://schemas.openxmlformats.org/officeDocument/2006/relationships/image" Target="../media/image9.svg"/><Relationship Id="rId10" Type="http://schemas.openxmlformats.org/officeDocument/2006/relationships/image" Target="../media/image8.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3.png"/><Relationship Id="rId7" Type="http://schemas.openxmlformats.org/officeDocument/2006/relationships/image" Target="../media/image6.png"/><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tags" Target="../tags/tag40.xml"/><Relationship Id="rId3" Type="http://schemas.openxmlformats.org/officeDocument/2006/relationships/image" Target="../media/image1.png"/><Relationship Id="rId2" Type="http://schemas.openxmlformats.org/officeDocument/2006/relationships/tags" Target="../tags/tag39.xml"/><Relationship Id="rId13" Type="http://schemas.openxmlformats.org/officeDocument/2006/relationships/slideLayout" Target="../slideLayouts/slideLayout2.xml"/><Relationship Id="rId12" Type="http://schemas.openxmlformats.org/officeDocument/2006/relationships/image" Target="../media/image36.png"/><Relationship Id="rId11" Type="http://schemas.openxmlformats.org/officeDocument/2006/relationships/image" Target="../media/image19.png"/><Relationship Id="rId10" Type="http://schemas.openxmlformats.org/officeDocument/2006/relationships/image" Target="../media/image17.png"/><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5.png"/><Relationship Id="rId7" Type="http://schemas.openxmlformats.org/officeDocument/2006/relationships/image" Target="../media/image13.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tags" Target="../tags/tag42.xml"/><Relationship Id="rId3" Type="http://schemas.openxmlformats.org/officeDocument/2006/relationships/image" Target="../media/image1.png"/><Relationship Id="rId2" Type="http://schemas.openxmlformats.org/officeDocument/2006/relationships/tags" Target="../tags/tag41.xml"/><Relationship Id="rId11" Type="http://schemas.openxmlformats.org/officeDocument/2006/relationships/slideLayout" Target="../slideLayouts/slideLayout2.xml"/><Relationship Id="rId10" Type="http://schemas.openxmlformats.org/officeDocument/2006/relationships/image" Target="../media/image19.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image" Target="../media/image9.svg"/><Relationship Id="rId7" Type="http://schemas.openxmlformats.org/officeDocument/2006/relationships/image" Target="../media/image12.png"/><Relationship Id="rId6" Type="http://schemas.openxmlformats.org/officeDocument/2006/relationships/image" Target="../media/image5.png"/><Relationship Id="rId5" Type="http://schemas.openxmlformats.org/officeDocument/2006/relationships/tags" Target="../tags/tag4.xml"/><Relationship Id="rId4" Type="http://schemas.openxmlformats.org/officeDocument/2006/relationships/image" Target="../media/image1.png"/><Relationship Id="rId3" Type="http://schemas.openxmlformats.org/officeDocument/2006/relationships/tags" Target="../tags/tag3.xml"/><Relationship Id="rId20" Type="http://schemas.openxmlformats.org/officeDocument/2006/relationships/slideLayout" Target="../slideLayouts/slideLayout2.xml"/><Relationship Id="rId2" Type="http://schemas.openxmlformats.org/officeDocument/2006/relationships/image" Target="../media/image11.svg"/><Relationship Id="rId19" Type="http://schemas.openxmlformats.org/officeDocument/2006/relationships/image" Target="../media/image21.jpeg"/><Relationship Id="rId18" Type="http://schemas.openxmlformats.org/officeDocument/2006/relationships/image" Target="../media/image20.svg"/><Relationship Id="rId17" Type="http://schemas.openxmlformats.org/officeDocument/2006/relationships/image" Target="../media/image19.png"/><Relationship Id="rId16" Type="http://schemas.openxmlformats.org/officeDocument/2006/relationships/image" Target="../media/image18.svg"/><Relationship Id="rId15" Type="http://schemas.openxmlformats.org/officeDocument/2006/relationships/image" Target="../media/image17.png"/><Relationship Id="rId14" Type="http://schemas.openxmlformats.org/officeDocument/2006/relationships/image" Target="../media/image16.svg"/><Relationship Id="rId13" Type="http://schemas.openxmlformats.org/officeDocument/2006/relationships/image" Target="../media/image15.png"/><Relationship Id="rId12" Type="http://schemas.openxmlformats.org/officeDocument/2006/relationships/image" Target="../media/image14.svg"/><Relationship Id="rId11" Type="http://schemas.openxmlformats.org/officeDocument/2006/relationships/image" Target="../media/image13.png"/><Relationship Id="rId10" Type="http://schemas.openxmlformats.org/officeDocument/2006/relationships/image" Target="../media/image7.svg"/><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image" Target="../media/image9.svg"/><Relationship Id="rId7" Type="http://schemas.openxmlformats.org/officeDocument/2006/relationships/image" Target="../media/image12.png"/><Relationship Id="rId6" Type="http://schemas.openxmlformats.org/officeDocument/2006/relationships/image" Target="../media/image5.png"/><Relationship Id="rId5" Type="http://schemas.openxmlformats.org/officeDocument/2006/relationships/tags" Target="../tags/tag6.xml"/><Relationship Id="rId4" Type="http://schemas.openxmlformats.org/officeDocument/2006/relationships/image" Target="../media/image1.png"/><Relationship Id="rId3" Type="http://schemas.openxmlformats.org/officeDocument/2006/relationships/tags" Target="../tags/tag5.xml"/><Relationship Id="rId20" Type="http://schemas.openxmlformats.org/officeDocument/2006/relationships/slideLayout" Target="../slideLayouts/slideLayout2.xml"/><Relationship Id="rId2" Type="http://schemas.openxmlformats.org/officeDocument/2006/relationships/image" Target="../media/image11.svg"/><Relationship Id="rId19" Type="http://schemas.openxmlformats.org/officeDocument/2006/relationships/image" Target="../media/image22.png"/><Relationship Id="rId18" Type="http://schemas.openxmlformats.org/officeDocument/2006/relationships/image" Target="../media/image20.svg"/><Relationship Id="rId17" Type="http://schemas.openxmlformats.org/officeDocument/2006/relationships/image" Target="../media/image19.png"/><Relationship Id="rId16" Type="http://schemas.openxmlformats.org/officeDocument/2006/relationships/image" Target="../media/image18.svg"/><Relationship Id="rId15" Type="http://schemas.openxmlformats.org/officeDocument/2006/relationships/image" Target="../media/image17.png"/><Relationship Id="rId14" Type="http://schemas.openxmlformats.org/officeDocument/2006/relationships/image" Target="../media/image16.svg"/><Relationship Id="rId13" Type="http://schemas.openxmlformats.org/officeDocument/2006/relationships/image" Target="../media/image15.png"/><Relationship Id="rId12" Type="http://schemas.openxmlformats.org/officeDocument/2006/relationships/image" Target="../media/image14.svg"/><Relationship Id="rId11" Type="http://schemas.openxmlformats.org/officeDocument/2006/relationships/image" Target="../media/image13.png"/><Relationship Id="rId10" Type="http://schemas.openxmlformats.org/officeDocument/2006/relationships/image" Target="../media/image7.sv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image" Target="../media/image9.svg"/><Relationship Id="rId7" Type="http://schemas.openxmlformats.org/officeDocument/2006/relationships/image" Target="../media/image12.png"/><Relationship Id="rId6" Type="http://schemas.openxmlformats.org/officeDocument/2006/relationships/image" Target="../media/image5.png"/><Relationship Id="rId5" Type="http://schemas.openxmlformats.org/officeDocument/2006/relationships/tags" Target="../tags/tag8.xml"/><Relationship Id="rId4" Type="http://schemas.openxmlformats.org/officeDocument/2006/relationships/image" Target="../media/image1.png"/><Relationship Id="rId3" Type="http://schemas.openxmlformats.org/officeDocument/2006/relationships/tags" Target="../tags/tag7.xml"/><Relationship Id="rId20" Type="http://schemas.openxmlformats.org/officeDocument/2006/relationships/slideLayout" Target="../slideLayouts/slideLayout2.xml"/><Relationship Id="rId2" Type="http://schemas.openxmlformats.org/officeDocument/2006/relationships/image" Target="../media/image11.svg"/><Relationship Id="rId19" Type="http://schemas.openxmlformats.org/officeDocument/2006/relationships/tags" Target="../tags/tag9.xml"/><Relationship Id="rId18" Type="http://schemas.openxmlformats.org/officeDocument/2006/relationships/image" Target="../media/image20.svg"/><Relationship Id="rId17" Type="http://schemas.openxmlformats.org/officeDocument/2006/relationships/image" Target="../media/image19.png"/><Relationship Id="rId16" Type="http://schemas.openxmlformats.org/officeDocument/2006/relationships/image" Target="../media/image18.svg"/><Relationship Id="rId15" Type="http://schemas.openxmlformats.org/officeDocument/2006/relationships/image" Target="../media/image17.png"/><Relationship Id="rId14" Type="http://schemas.openxmlformats.org/officeDocument/2006/relationships/image" Target="../media/image16.svg"/><Relationship Id="rId13" Type="http://schemas.openxmlformats.org/officeDocument/2006/relationships/image" Target="../media/image15.png"/><Relationship Id="rId12" Type="http://schemas.openxmlformats.org/officeDocument/2006/relationships/image" Target="../media/image14.svg"/><Relationship Id="rId11" Type="http://schemas.openxmlformats.org/officeDocument/2006/relationships/image" Target="../media/image13.png"/><Relationship Id="rId10" Type="http://schemas.openxmlformats.org/officeDocument/2006/relationships/image" Target="../media/image7.sv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image" Target="../media/image9.svg"/><Relationship Id="rId7" Type="http://schemas.openxmlformats.org/officeDocument/2006/relationships/image" Target="../media/image12.png"/><Relationship Id="rId6" Type="http://schemas.openxmlformats.org/officeDocument/2006/relationships/image" Target="../media/image5.png"/><Relationship Id="rId5" Type="http://schemas.openxmlformats.org/officeDocument/2006/relationships/tags" Target="../tags/tag11.xml"/><Relationship Id="rId4" Type="http://schemas.openxmlformats.org/officeDocument/2006/relationships/image" Target="../media/image1.png"/><Relationship Id="rId3" Type="http://schemas.openxmlformats.org/officeDocument/2006/relationships/tags" Target="../tags/tag10.xml"/><Relationship Id="rId20" Type="http://schemas.openxmlformats.org/officeDocument/2006/relationships/slideLayout" Target="../slideLayouts/slideLayout2.xml"/><Relationship Id="rId2" Type="http://schemas.openxmlformats.org/officeDocument/2006/relationships/image" Target="../media/image11.svg"/><Relationship Id="rId19" Type="http://schemas.openxmlformats.org/officeDocument/2006/relationships/image" Target="../media/image23.png"/><Relationship Id="rId18" Type="http://schemas.openxmlformats.org/officeDocument/2006/relationships/image" Target="../media/image20.svg"/><Relationship Id="rId17" Type="http://schemas.openxmlformats.org/officeDocument/2006/relationships/image" Target="../media/image19.png"/><Relationship Id="rId16" Type="http://schemas.openxmlformats.org/officeDocument/2006/relationships/image" Target="../media/image18.svg"/><Relationship Id="rId15" Type="http://schemas.openxmlformats.org/officeDocument/2006/relationships/image" Target="../media/image17.png"/><Relationship Id="rId14" Type="http://schemas.openxmlformats.org/officeDocument/2006/relationships/image" Target="../media/image16.svg"/><Relationship Id="rId13" Type="http://schemas.openxmlformats.org/officeDocument/2006/relationships/image" Target="../media/image15.png"/><Relationship Id="rId12" Type="http://schemas.openxmlformats.org/officeDocument/2006/relationships/image" Target="../media/image14.svg"/><Relationship Id="rId11" Type="http://schemas.openxmlformats.org/officeDocument/2006/relationships/image" Target="../media/image13.png"/><Relationship Id="rId10" Type="http://schemas.openxmlformats.org/officeDocument/2006/relationships/image" Target="../media/image7.sv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image" Target="../media/image9.svg"/><Relationship Id="rId7" Type="http://schemas.openxmlformats.org/officeDocument/2006/relationships/image" Target="../media/image12.png"/><Relationship Id="rId6" Type="http://schemas.openxmlformats.org/officeDocument/2006/relationships/image" Target="../media/image5.png"/><Relationship Id="rId5" Type="http://schemas.openxmlformats.org/officeDocument/2006/relationships/tags" Target="../tags/tag13.xml"/><Relationship Id="rId4" Type="http://schemas.openxmlformats.org/officeDocument/2006/relationships/image" Target="../media/image1.png"/><Relationship Id="rId3" Type="http://schemas.openxmlformats.org/officeDocument/2006/relationships/tags" Target="../tags/tag12.xml"/><Relationship Id="rId20" Type="http://schemas.openxmlformats.org/officeDocument/2006/relationships/slideLayout" Target="../slideLayouts/slideLayout2.xml"/><Relationship Id="rId2" Type="http://schemas.openxmlformats.org/officeDocument/2006/relationships/image" Target="../media/image11.svg"/><Relationship Id="rId19" Type="http://schemas.openxmlformats.org/officeDocument/2006/relationships/image" Target="../media/image24.png"/><Relationship Id="rId18" Type="http://schemas.openxmlformats.org/officeDocument/2006/relationships/image" Target="../media/image20.svg"/><Relationship Id="rId17" Type="http://schemas.openxmlformats.org/officeDocument/2006/relationships/image" Target="../media/image19.png"/><Relationship Id="rId16" Type="http://schemas.openxmlformats.org/officeDocument/2006/relationships/image" Target="../media/image18.svg"/><Relationship Id="rId15" Type="http://schemas.openxmlformats.org/officeDocument/2006/relationships/image" Target="../media/image17.png"/><Relationship Id="rId14" Type="http://schemas.openxmlformats.org/officeDocument/2006/relationships/image" Target="../media/image16.svg"/><Relationship Id="rId13" Type="http://schemas.openxmlformats.org/officeDocument/2006/relationships/image" Target="../media/image15.png"/><Relationship Id="rId12" Type="http://schemas.openxmlformats.org/officeDocument/2006/relationships/image" Target="../media/image14.svg"/><Relationship Id="rId11" Type="http://schemas.openxmlformats.org/officeDocument/2006/relationships/image" Target="../media/image13.png"/><Relationship Id="rId10" Type="http://schemas.openxmlformats.org/officeDocument/2006/relationships/image" Target="../media/image7.sv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9" Type="http://schemas.openxmlformats.org/officeDocument/2006/relationships/image" Target="../media/image7.svg"/><Relationship Id="rId8" Type="http://schemas.openxmlformats.org/officeDocument/2006/relationships/image" Target="../media/image6.png"/><Relationship Id="rId7" Type="http://schemas.openxmlformats.org/officeDocument/2006/relationships/image" Target="../media/image5.png"/><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ebpftravel.com/" TargetMode="External"/><Relationship Id="rId3" Type="http://schemas.openxmlformats.org/officeDocument/2006/relationships/image" Target="../media/image2.png"/><Relationship Id="rId2" Type="http://schemas.openxmlformats.org/officeDocument/2006/relationships/tags" Target="../tags/tag14.xml"/><Relationship Id="rId12" Type="http://schemas.openxmlformats.org/officeDocument/2006/relationships/slideLayout" Target="../slideLayouts/slideLayout2.xml"/><Relationship Id="rId11" Type="http://schemas.openxmlformats.org/officeDocument/2006/relationships/image" Target="../media/image9.svg"/><Relationship Id="rId10" Type="http://schemas.openxmlformats.org/officeDocument/2006/relationships/image" Target="../media/image8.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image" Target="../media/image9.svg"/><Relationship Id="rId7" Type="http://schemas.openxmlformats.org/officeDocument/2006/relationships/image" Target="../media/image12.png"/><Relationship Id="rId6" Type="http://schemas.openxmlformats.org/officeDocument/2006/relationships/image" Target="../media/image5.png"/><Relationship Id="rId5" Type="http://schemas.openxmlformats.org/officeDocument/2006/relationships/tags" Target="../tags/tag16.xml"/><Relationship Id="rId4" Type="http://schemas.openxmlformats.org/officeDocument/2006/relationships/image" Target="../media/image1.png"/><Relationship Id="rId3" Type="http://schemas.openxmlformats.org/officeDocument/2006/relationships/tags" Target="../tags/tag15.xml"/><Relationship Id="rId20" Type="http://schemas.openxmlformats.org/officeDocument/2006/relationships/slideLayout" Target="../slideLayouts/slideLayout2.xml"/><Relationship Id="rId2" Type="http://schemas.openxmlformats.org/officeDocument/2006/relationships/image" Target="../media/image11.svg"/><Relationship Id="rId19" Type="http://schemas.openxmlformats.org/officeDocument/2006/relationships/image" Target="../media/image25.png"/><Relationship Id="rId18" Type="http://schemas.openxmlformats.org/officeDocument/2006/relationships/image" Target="../media/image20.svg"/><Relationship Id="rId17" Type="http://schemas.openxmlformats.org/officeDocument/2006/relationships/image" Target="../media/image19.png"/><Relationship Id="rId16" Type="http://schemas.openxmlformats.org/officeDocument/2006/relationships/image" Target="../media/image18.svg"/><Relationship Id="rId15" Type="http://schemas.openxmlformats.org/officeDocument/2006/relationships/image" Target="../media/image17.png"/><Relationship Id="rId14" Type="http://schemas.openxmlformats.org/officeDocument/2006/relationships/image" Target="../media/image16.svg"/><Relationship Id="rId13" Type="http://schemas.openxmlformats.org/officeDocument/2006/relationships/image" Target="../media/image15.png"/><Relationship Id="rId12" Type="http://schemas.openxmlformats.org/officeDocument/2006/relationships/image" Target="../media/image14.svg"/><Relationship Id="rId11" Type="http://schemas.openxmlformats.org/officeDocument/2006/relationships/image" Target="../media/image13.png"/><Relationship Id="rId10" Type="http://schemas.openxmlformats.org/officeDocument/2006/relationships/image" Target="../media/image7.sv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rotWithShape="1">
          <a:blip r:embed="rId1" cstate="print">
            <a:extLst>
              <a:ext uri="{28A0092B-C50C-407E-A947-70E740481C1C}">
                <a14:useLocalDpi xmlns:a14="http://schemas.microsoft.com/office/drawing/2010/main" val="0"/>
              </a:ext>
            </a:extLst>
          </a:blip>
          <a:srcRect r="14812" b="15973"/>
          <a:stretch>
            <a:fillRect/>
          </a:stretch>
        </p:blipFill>
        <p:spPr>
          <a:xfrm flipH="1">
            <a:off x="-1293102" y="184729"/>
            <a:ext cx="4673600" cy="1447675"/>
          </a:xfrm>
          <a:prstGeom prst="rect">
            <a:avLst/>
          </a:prstGeom>
        </p:spPr>
      </p:pic>
      <p:pic>
        <p:nvPicPr>
          <p:cNvPr id="23" name="图片 22"/>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861820" y="1330960"/>
            <a:ext cx="9194165" cy="3579495"/>
          </a:xfrm>
          <a:prstGeom prst="rect">
            <a:avLst/>
          </a:prstGeom>
        </p:spPr>
      </p:pic>
      <p:sp>
        <p:nvSpPr>
          <p:cNvPr id="4" name="文本框 3"/>
          <p:cNvSpPr txBox="1"/>
          <p:nvPr/>
        </p:nvSpPr>
        <p:spPr>
          <a:xfrm>
            <a:off x="9209312" y="233266"/>
            <a:ext cx="2901822" cy="369332"/>
          </a:xfrm>
          <a:prstGeom prst="rect">
            <a:avLst/>
          </a:prstGeom>
          <a:noFill/>
        </p:spPr>
        <p:txBody>
          <a:bodyPr wrap="square" rtlCol="0">
            <a:spAutoFit/>
          </a:bodyPr>
          <a:lstStyle/>
          <a:p>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首届中国</a:t>
            </a:r>
            <a:r>
              <a:rPr lang="en-US" altLang="zh-CN" b="1" spc="300" dirty="0" err="1">
                <a:solidFill>
                  <a:schemeClr val="tx1">
                    <a:lumMod val="75000"/>
                    <a:lumOff val="25000"/>
                  </a:schemeClr>
                </a:solidFill>
                <a:latin typeface="思源宋体 CN Heavy" panose="02020900000000000000" pitchFamily="18" charset="-122"/>
                <a:ea typeface="思源宋体 CN Heavy" panose="02020900000000000000" pitchFamily="18" charset="-122"/>
              </a:rPr>
              <a:t>eBPF</a:t>
            </a:r>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研讨会</a:t>
            </a:r>
            <a:endPar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5" name="文本框 4"/>
          <p:cNvSpPr txBox="1"/>
          <p:nvPr/>
        </p:nvSpPr>
        <p:spPr>
          <a:xfrm>
            <a:off x="9209312" y="602598"/>
            <a:ext cx="2901822" cy="368300"/>
          </a:xfrm>
          <a:prstGeom prst="rect">
            <a:avLst/>
          </a:prstGeom>
          <a:noFill/>
        </p:spPr>
        <p:txBody>
          <a:bodyPr wrap="square" rtlCol="0">
            <a:spAutoFit/>
          </a:bodyPr>
          <a:lstStyle/>
          <a:p>
            <a:pPr algn="l"/>
            <a:r>
              <a:rPr lang="en-US" altLang="zh-CN" i="0" u="none" strike="noStrike" kern="1500" spc="100" dirty="0">
                <a:solidFill>
                  <a:schemeClr val="tx1">
                    <a:lumMod val="75000"/>
                    <a:lumOff val="25000"/>
                  </a:schemeClr>
                </a:solidFill>
                <a:effectLst/>
                <a:latin typeface="思源宋体 CN Heavy" panose="02020900000000000000" pitchFamily="18" charset="-122"/>
                <a:ea typeface="思源宋体 CN Heavy" panose="02020900000000000000" pitchFamily="18" charset="-122"/>
                <a:hlinkClick r:id="rId4"/>
              </a:rPr>
              <a:t>www.ebpftravel.com</a:t>
            </a:r>
            <a:endParaRPr lang="en-US" altLang="zh-CN" i="0" kern="1500" spc="100" dirty="0">
              <a:solidFill>
                <a:schemeClr val="tx1">
                  <a:lumMod val="75000"/>
                  <a:lumOff val="25000"/>
                </a:schemeClr>
              </a:solidFill>
              <a:effectLst/>
              <a:latin typeface="思源宋体 CN Heavy" panose="02020900000000000000" pitchFamily="18" charset="-122"/>
              <a:ea typeface="思源宋体 CN Heavy" panose="02020900000000000000" pitchFamily="18" charset="-122"/>
            </a:endParaRPr>
          </a:p>
        </p:txBody>
      </p:sp>
      <p:sp>
        <p:nvSpPr>
          <p:cNvPr id="9" name="文本框 8"/>
          <p:cNvSpPr txBox="1"/>
          <p:nvPr/>
        </p:nvSpPr>
        <p:spPr>
          <a:xfrm>
            <a:off x="2538730" y="2515870"/>
            <a:ext cx="6816090" cy="2306955"/>
          </a:xfrm>
          <a:prstGeom prst="rect">
            <a:avLst/>
          </a:prstGeom>
          <a:noFill/>
        </p:spPr>
        <p:txBody>
          <a:bodyPr wrap="square" rtlCol="0">
            <a:spAutoFit/>
          </a:bodyPr>
          <a:lstStyle/>
          <a:p>
            <a:pPr algn="ctr"/>
            <a:r>
              <a:rPr lang="zh-CN" altLang="en-US" sz="4800" dirty="0" err="1">
                <a:solidFill>
                  <a:schemeClr val="tx1">
                    <a:lumMod val="75000"/>
                    <a:lumOff val="25000"/>
                  </a:schemeClr>
                </a:solidFill>
                <a:latin typeface="思源黑体 CN Heavy" panose="020B0A00000000000000" pitchFamily="34" charset="-122"/>
                <a:ea typeface="思源黑体 CN Heavy" panose="020B0A00000000000000" pitchFamily="34" charset="-122"/>
              </a:rPr>
              <a:t>基于</a:t>
            </a:r>
            <a:r>
              <a:rPr lang="en-US" altLang="zh-CN" sz="4800" dirty="0" err="1">
                <a:solidFill>
                  <a:schemeClr val="tx1">
                    <a:lumMod val="75000"/>
                    <a:lumOff val="25000"/>
                  </a:schemeClr>
                </a:solidFill>
                <a:latin typeface="思源黑体 CN Heavy" panose="020B0A00000000000000" pitchFamily="34" charset="-122"/>
                <a:ea typeface="思源黑体 CN Heavy" panose="020B0A00000000000000" pitchFamily="34" charset="-122"/>
              </a:rPr>
              <a:t>eBPF</a:t>
            </a:r>
            <a:r>
              <a:rPr lang="zh-CN" altLang="en-US" sz="4800" dirty="0" err="1">
                <a:solidFill>
                  <a:schemeClr val="tx1">
                    <a:lumMod val="75000"/>
                    <a:lumOff val="25000"/>
                  </a:schemeClr>
                </a:solidFill>
                <a:latin typeface="思源黑体 CN Heavy" panose="020B0A00000000000000" pitchFamily="34" charset="-122"/>
                <a:ea typeface="思源黑体 CN Heavy" panose="020B0A00000000000000" pitchFamily="34" charset="-122"/>
              </a:rPr>
              <a:t>的内核漏洞</a:t>
            </a:r>
            <a:endParaRPr lang="zh-CN" altLang="en-US" sz="4800" dirty="0" err="1">
              <a:solidFill>
                <a:schemeClr val="tx1">
                  <a:lumMod val="75000"/>
                  <a:lumOff val="25000"/>
                </a:schemeClr>
              </a:solidFill>
              <a:latin typeface="思源黑体 CN Heavy" panose="020B0A00000000000000" pitchFamily="34" charset="-122"/>
              <a:ea typeface="思源黑体 CN Heavy" panose="020B0A00000000000000" pitchFamily="34" charset="-122"/>
            </a:endParaRPr>
          </a:p>
          <a:p>
            <a:pPr algn="ctr"/>
            <a:r>
              <a:rPr lang="zh-CN" altLang="en-US" sz="4800" dirty="0" err="1">
                <a:solidFill>
                  <a:schemeClr val="tx1">
                    <a:lumMod val="75000"/>
                    <a:lumOff val="25000"/>
                  </a:schemeClr>
                </a:solidFill>
                <a:latin typeface="思源黑体 CN Heavy" panose="020B0A00000000000000" pitchFamily="34" charset="-122"/>
                <a:ea typeface="思源黑体 CN Heavy" panose="020B0A00000000000000" pitchFamily="34" charset="-122"/>
              </a:rPr>
              <a:t>检测实践</a:t>
            </a:r>
            <a:endParaRPr lang="zh-CN" altLang="en-US" sz="4800" dirty="0" err="1">
              <a:solidFill>
                <a:schemeClr val="tx1">
                  <a:lumMod val="75000"/>
                  <a:lumOff val="25000"/>
                </a:schemeClr>
              </a:solidFill>
              <a:latin typeface="思源黑体 CN Heavy" panose="020B0A00000000000000" pitchFamily="34" charset="-122"/>
              <a:ea typeface="思源黑体 CN Heavy" panose="020B0A00000000000000" pitchFamily="34" charset="-122"/>
            </a:endParaRPr>
          </a:p>
          <a:p>
            <a:pPr algn="ctr"/>
            <a:endParaRPr lang="zh-CN" altLang="en-US" sz="4800" dirty="0" err="1">
              <a:solidFill>
                <a:schemeClr val="tx1">
                  <a:lumMod val="75000"/>
                  <a:lumOff val="25000"/>
                </a:schemeClr>
              </a:solidFill>
              <a:latin typeface="思源黑体 CN Heavy" panose="020B0A00000000000000" pitchFamily="34" charset="-122"/>
              <a:ea typeface="思源黑体 CN Heavy" panose="020B0A00000000000000" pitchFamily="34" charset="-122"/>
            </a:endParaRPr>
          </a:p>
        </p:txBody>
      </p:sp>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477" y="5549222"/>
            <a:ext cx="9194053" cy="1618513"/>
          </a:xfrm>
          <a:prstGeom prst="rect">
            <a:avLst/>
          </a:prstGeom>
        </p:spPr>
      </p:pic>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43038" y="642782"/>
            <a:ext cx="3687062" cy="2872479"/>
          </a:xfrm>
          <a:prstGeom prst="rect">
            <a:avLst/>
          </a:prstGeom>
        </p:spPr>
      </p:pic>
      <p:pic>
        <p:nvPicPr>
          <p:cNvPr id="26" name="图片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5065" y="0"/>
            <a:ext cx="1326021" cy="1217913"/>
          </a:xfrm>
          <a:prstGeom prst="rect">
            <a:avLst/>
          </a:prstGeom>
        </p:spPr>
      </p:pic>
      <p:pic>
        <p:nvPicPr>
          <p:cNvPr id="32" name="图形 31"/>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43698" y="5065399"/>
            <a:ext cx="1409700" cy="1162050"/>
          </a:xfrm>
          <a:prstGeom prst="rect">
            <a:avLst/>
          </a:prstGeom>
        </p:spPr>
      </p:pic>
      <p:sp>
        <p:nvSpPr>
          <p:cNvPr id="2" name="文本框 1"/>
          <p:cNvSpPr txBox="1"/>
          <p:nvPr/>
        </p:nvSpPr>
        <p:spPr>
          <a:xfrm>
            <a:off x="4522470" y="4819650"/>
            <a:ext cx="2820670" cy="460375"/>
          </a:xfrm>
          <a:prstGeom prst="rect">
            <a:avLst/>
          </a:prstGeom>
          <a:noFill/>
        </p:spPr>
        <p:txBody>
          <a:bodyPr wrap="square" rtlCol="0">
            <a:spAutoFit/>
          </a:bodyPr>
          <a:p>
            <a:r>
              <a:rPr lang="zh-CN" altLang="en-US" sz="2400"/>
              <a:t>深信服创新研究院</a:t>
            </a:r>
            <a:endParaRPr lang="zh-CN" altLang="en-US" sz="2400"/>
          </a:p>
        </p:txBody>
      </p:sp>
      <p:sp>
        <p:nvSpPr>
          <p:cNvPr id="3" name="文本框 2"/>
          <p:cNvSpPr txBox="1"/>
          <p:nvPr/>
        </p:nvSpPr>
        <p:spPr>
          <a:xfrm>
            <a:off x="4806950" y="5347335"/>
            <a:ext cx="2040890" cy="398780"/>
          </a:xfrm>
          <a:prstGeom prst="rect">
            <a:avLst/>
          </a:prstGeom>
          <a:noFill/>
        </p:spPr>
        <p:txBody>
          <a:bodyPr wrap="square" rtlCol="0">
            <a:spAutoFit/>
          </a:bodyPr>
          <a:p>
            <a:pPr algn="ctr"/>
            <a:r>
              <a:rPr lang="zh-CN" altLang="en-US" sz="2000"/>
              <a:t>许庆伟</a:t>
            </a:r>
            <a:endParaRPr lang="zh-CN" alt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082087" y="260318"/>
            <a:ext cx="847725" cy="428625"/>
          </a:xfrm>
          <a:prstGeom prst="rect">
            <a:avLst/>
          </a:prstGeom>
        </p:spPr>
      </p:pic>
      <p:pic>
        <p:nvPicPr>
          <p:cNvPr id="7" name="图片 6"/>
          <p:cNvPicPr>
            <a:picLocks noChangeAspect="1"/>
          </p:cNvPicPr>
          <p:nvPr>
            <p:custDataLst>
              <p:tags r:id="rId3"/>
            </p:custDataLst>
          </p:nvPr>
        </p:nvPicPr>
        <p:blipFill rotWithShape="1">
          <a:blip r:embed="rId4" cstate="print">
            <a:extLst>
              <a:ext uri="{28A0092B-C50C-407E-A947-70E740481C1C}">
                <a14:useLocalDpi xmlns:a14="http://schemas.microsoft.com/office/drawing/2010/main" val="0"/>
              </a:ext>
            </a:extLst>
          </a:blip>
          <a:srcRect r="14812" b="15973"/>
          <a:stretch>
            <a:fillRect/>
          </a:stretch>
        </p:blipFill>
        <p:spPr>
          <a:xfrm flipH="1">
            <a:off x="-1293102" y="184729"/>
            <a:ext cx="4673600" cy="1447675"/>
          </a:xfrm>
          <a:prstGeom prst="rect">
            <a:avLst/>
          </a:prstGeom>
        </p:spPr>
      </p:pic>
      <p:pic>
        <p:nvPicPr>
          <p:cNvPr id="3" name="图片 2"/>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285065" y="0"/>
            <a:ext cx="1326021" cy="1217913"/>
          </a:xfrm>
          <a:prstGeom prst="rect">
            <a:avLst/>
          </a:prstGeom>
        </p:spPr>
      </p:pic>
      <p:sp>
        <p:nvSpPr>
          <p:cNvPr id="8" name="文本框 7"/>
          <p:cNvSpPr txBox="1"/>
          <p:nvPr/>
        </p:nvSpPr>
        <p:spPr>
          <a:xfrm>
            <a:off x="9214173" y="271107"/>
            <a:ext cx="2901822" cy="369332"/>
          </a:xfrm>
          <a:prstGeom prst="rect">
            <a:avLst/>
          </a:prstGeom>
          <a:noFill/>
        </p:spPr>
        <p:txBody>
          <a:bodyPr wrap="square" rtlCol="0">
            <a:spAutoFit/>
          </a:bodyPr>
          <a:lstStyle/>
          <a:p>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首届中国</a:t>
            </a:r>
            <a:r>
              <a:rPr lang="en-US" altLang="zh-CN" b="1" spc="300" dirty="0" err="1">
                <a:solidFill>
                  <a:schemeClr val="tx1">
                    <a:lumMod val="75000"/>
                    <a:lumOff val="25000"/>
                  </a:schemeClr>
                </a:solidFill>
                <a:latin typeface="思源宋体 CN Heavy" panose="02020900000000000000" pitchFamily="18" charset="-122"/>
                <a:ea typeface="思源宋体 CN Heavy" panose="02020900000000000000" pitchFamily="18" charset="-122"/>
              </a:rPr>
              <a:t>eBPF</a:t>
            </a:r>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研讨会</a:t>
            </a:r>
            <a:endPar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pic>
        <p:nvPicPr>
          <p:cNvPr id="11" name="图形 10"/>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47106" y="271107"/>
            <a:ext cx="759720" cy="759720"/>
          </a:xfrm>
          <a:prstGeom prst="rect">
            <a:avLst/>
          </a:prstGeom>
        </p:spPr>
      </p:pic>
      <p:sp>
        <p:nvSpPr>
          <p:cNvPr id="12" name="文本框 11"/>
          <p:cNvSpPr txBox="1"/>
          <p:nvPr/>
        </p:nvSpPr>
        <p:spPr>
          <a:xfrm>
            <a:off x="2386251" y="369200"/>
            <a:ext cx="681430" cy="583565"/>
          </a:xfrm>
          <a:prstGeom prst="rect">
            <a:avLst/>
          </a:prstGeom>
          <a:noFill/>
        </p:spPr>
        <p:txBody>
          <a:bodyPr wrap="square" rtlCol="0">
            <a:spAutoFit/>
          </a:bodyPr>
          <a:lstStyle/>
          <a:p>
            <a:r>
              <a:rPr lang="en-US" altLang="zh-CN" sz="3200" dirty="0">
                <a:solidFill>
                  <a:schemeClr val="bg1"/>
                </a:solidFill>
                <a:latin typeface="思源黑体 CN Bold" panose="020B0800000000000000" pitchFamily="34" charset="-122"/>
                <a:ea typeface="思源黑体 CN Bold" panose="020B0800000000000000" pitchFamily="34" charset="-122"/>
              </a:rPr>
              <a:t>02</a:t>
            </a:r>
            <a:endParaRPr lang="zh-CN" altLang="en-US" sz="3200" dirty="0" err="1">
              <a:solidFill>
                <a:schemeClr val="bg1"/>
              </a:solidFill>
              <a:latin typeface="思源黑体 CN Bold" panose="020B0800000000000000" pitchFamily="34" charset="-122"/>
              <a:ea typeface="思源黑体 CN Bold" panose="020B0800000000000000" pitchFamily="34" charset="-122"/>
            </a:endParaRPr>
          </a:p>
        </p:txBody>
      </p:sp>
      <p:pic>
        <p:nvPicPr>
          <p:cNvPr id="21" name="图形 20"/>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634662" y="5114541"/>
            <a:ext cx="1409700" cy="1162050"/>
          </a:xfrm>
          <a:prstGeom prst="rect">
            <a:avLst/>
          </a:prstGeom>
        </p:spPr>
      </p:pic>
      <p:pic>
        <p:nvPicPr>
          <p:cNvPr id="24" name="图形 23"/>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74076" y="5743575"/>
            <a:ext cx="3590924" cy="1104900"/>
          </a:xfrm>
          <a:prstGeom prst="rect">
            <a:avLst/>
          </a:prstGeom>
        </p:spPr>
      </p:pic>
      <p:pic>
        <p:nvPicPr>
          <p:cNvPr id="26" name="图形 25"/>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163178" y="667896"/>
            <a:ext cx="2901822" cy="304800"/>
          </a:xfrm>
          <a:prstGeom prst="rect">
            <a:avLst/>
          </a:prstGeom>
        </p:spPr>
      </p:pic>
      <p:pic>
        <p:nvPicPr>
          <p:cNvPr id="28" name="图形 27"/>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1863387" y="153162"/>
            <a:ext cx="180975" cy="180975"/>
          </a:xfrm>
          <a:prstGeom prst="rect">
            <a:avLst/>
          </a:prstGeom>
        </p:spPr>
      </p:pic>
      <p:pic>
        <p:nvPicPr>
          <p:cNvPr id="38" name="图形 37"/>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9927" y="5734050"/>
            <a:ext cx="6800850" cy="1123950"/>
          </a:xfrm>
          <a:prstGeom prst="rect">
            <a:avLst/>
          </a:prstGeom>
        </p:spPr>
      </p:pic>
      <p:sp>
        <p:nvSpPr>
          <p:cNvPr id="9" name="文本框 8"/>
          <p:cNvSpPr txBox="1"/>
          <p:nvPr/>
        </p:nvSpPr>
        <p:spPr>
          <a:xfrm>
            <a:off x="896620" y="1632585"/>
            <a:ext cx="3661410" cy="3937635"/>
          </a:xfrm>
          <a:prstGeom prst="rect">
            <a:avLst/>
          </a:prstGeom>
          <a:noFill/>
        </p:spPr>
        <p:txBody>
          <a:bodyPr wrap="square" rtlCol="0">
            <a:noAutofit/>
          </a:bodyPr>
          <a:p>
            <a:pPr marL="285750" indent="-285750">
              <a:buFont typeface="Wingdings" panose="05000000000000000000" charset="0"/>
              <a:buChar char="l"/>
            </a:pPr>
            <a:r>
              <a:rPr lang="zh-CN" altLang="en-US" sz="1600">
                <a:latin typeface="微软雅黑" panose="020B0503020204020204" charset="-122"/>
                <a:ea typeface="微软雅黑" panose="020B0503020204020204" charset="-122"/>
                <a:cs typeface="微软雅黑" panose="020B0503020204020204" charset="-122"/>
              </a:rPr>
              <a:t>通过内核的core_text边界检测来实现这一点。内核中的内存被分为几个部分。其中一个是core_text段，它保存内核中的原始函数；</a:t>
            </a: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l"/>
            </a:pP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l"/>
            </a:pPr>
            <a:r>
              <a:rPr lang="zh-CN" altLang="en-US" sz="1600">
                <a:latin typeface="微软雅黑" panose="020B0503020204020204" charset="-122"/>
                <a:ea typeface="微软雅黑" panose="020B0503020204020204" charset="-122"/>
                <a:cs typeface="微软雅黑" panose="020B0503020204020204" charset="-122"/>
              </a:rPr>
              <a:t>此部分注册在特定的内存映射区域中，该区域不受更改或操作的影响；</a:t>
            </a:r>
            <a:endParaRPr lang="zh-CN" altLang="en-US" sz="1600">
              <a:latin typeface="微软雅黑" panose="020B0503020204020204" charset="-122"/>
              <a:ea typeface="微软雅黑" panose="020B0503020204020204" charset="-122"/>
              <a:cs typeface="微软雅黑" panose="020B0503020204020204" charset="-122"/>
            </a:endParaRPr>
          </a:p>
        </p:txBody>
      </p:sp>
      <p:pic>
        <p:nvPicPr>
          <p:cNvPr id="4" name="图片 3" descr="Memorymap"/>
          <p:cNvPicPr>
            <a:picLocks noChangeAspect="1"/>
          </p:cNvPicPr>
          <p:nvPr>
            <p:custDataLst>
              <p:tags r:id="rId19"/>
            </p:custDataLst>
          </p:nvPr>
        </p:nvPicPr>
        <p:blipFill>
          <a:blip r:embed="rId20"/>
          <a:stretch>
            <a:fillRect/>
          </a:stretch>
        </p:blipFill>
        <p:spPr>
          <a:xfrm>
            <a:off x="4719955" y="1632585"/>
            <a:ext cx="5300345" cy="4014470"/>
          </a:xfrm>
          <a:prstGeom prst="rect">
            <a:avLst/>
          </a:prstGeom>
        </p:spPr>
      </p:pic>
      <p:sp>
        <p:nvSpPr>
          <p:cNvPr id="5" name="文本框 4"/>
          <p:cNvSpPr txBox="1"/>
          <p:nvPr/>
        </p:nvSpPr>
        <p:spPr>
          <a:xfrm>
            <a:off x="3189605" y="370205"/>
            <a:ext cx="5040630" cy="583565"/>
          </a:xfrm>
          <a:prstGeom prst="rect">
            <a:avLst/>
          </a:prstGeom>
          <a:noFill/>
        </p:spPr>
        <p:txBody>
          <a:bodyPr wrap="square" rtlCol="0">
            <a:spAutoFit/>
          </a:bodyPr>
          <a:p>
            <a:r>
              <a:rPr lang="zh-CN" altLang="en-US" sz="3200">
                <a:latin typeface="微软雅黑" panose="020B0503020204020204" charset="-122"/>
                <a:ea typeface="微软雅黑" panose="020B0503020204020204" charset="-122"/>
                <a:cs typeface="Times New Roman" panose="02020603050405020304" charset="0"/>
                <a:sym typeface="+mn-ea"/>
              </a:rPr>
              <a:t>eBPF检测Rootkit攻击</a:t>
            </a:r>
            <a:endParaRPr lang="zh-CN" altLang="en-US" sz="3200" b="1" dirty="0" err="1">
              <a:solidFill>
                <a:schemeClr val="tx1">
                  <a:lumMod val="65000"/>
                  <a:lumOff val="35000"/>
                </a:schemeClr>
              </a:solidFill>
              <a:latin typeface="思源黑体 CN Bold" panose="020B0800000000000000" pitchFamily="34" charset="-122"/>
              <a:ea typeface="思源黑体 CN Bold" panose="020B0800000000000000"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082087" y="260318"/>
            <a:ext cx="847725" cy="428625"/>
          </a:xfrm>
          <a:prstGeom prst="rect">
            <a:avLst/>
          </a:prstGeom>
        </p:spPr>
      </p:pic>
      <p:pic>
        <p:nvPicPr>
          <p:cNvPr id="7" name="图片 6"/>
          <p:cNvPicPr>
            <a:picLocks noChangeAspect="1"/>
          </p:cNvPicPr>
          <p:nvPr>
            <p:custDataLst>
              <p:tags r:id="rId3"/>
            </p:custDataLst>
          </p:nvPr>
        </p:nvPicPr>
        <p:blipFill rotWithShape="1">
          <a:blip r:embed="rId4" cstate="print">
            <a:extLst>
              <a:ext uri="{28A0092B-C50C-407E-A947-70E740481C1C}">
                <a14:useLocalDpi xmlns:a14="http://schemas.microsoft.com/office/drawing/2010/main" val="0"/>
              </a:ext>
            </a:extLst>
          </a:blip>
          <a:srcRect r="14812" b="15973"/>
          <a:stretch>
            <a:fillRect/>
          </a:stretch>
        </p:blipFill>
        <p:spPr>
          <a:xfrm flipH="1">
            <a:off x="-1293102" y="184729"/>
            <a:ext cx="4673600" cy="1447675"/>
          </a:xfrm>
          <a:prstGeom prst="rect">
            <a:avLst/>
          </a:prstGeom>
        </p:spPr>
      </p:pic>
      <p:pic>
        <p:nvPicPr>
          <p:cNvPr id="3" name="图片 2"/>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285065" y="0"/>
            <a:ext cx="1326021" cy="1217913"/>
          </a:xfrm>
          <a:prstGeom prst="rect">
            <a:avLst/>
          </a:prstGeom>
        </p:spPr>
      </p:pic>
      <p:sp>
        <p:nvSpPr>
          <p:cNvPr id="8" name="文本框 7"/>
          <p:cNvSpPr txBox="1"/>
          <p:nvPr/>
        </p:nvSpPr>
        <p:spPr>
          <a:xfrm>
            <a:off x="9214173" y="271107"/>
            <a:ext cx="2901822" cy="369332"/>
          </a:xfrm>
          <a:prstGeom prst="rect">
            <a:avLst/>
          </a:prstGeom>
          <a:noFill/>
        </p:spPr>
        <p:txBody>
          <a:bodyPr wrap="square" rtlCol="0">
            <a:spAutoFit/>
          </a:bodyPr>
          <a:lstStyle/>
          <a:p>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首届中国</a:t>
            </a:r>
            <a:r>
              <a:rPr lang="en-US" altLang="zh-CN" b="1" spc="300" dirty="0" err="1">
                <a:solidFill>
                  <a:schemeClr val="tx1">
                    <a:lumMod val="75000"/>
                    <a:lumOff val="25000"/>
                  </a:schemeClr>
                </a:solidFill>
                <a:latin typeface="思源宋体 CN Heavy" panose="02020900000000000000" pitchFamily="18" charset="-122"/>
                <a:ea typeface="思源宋体 CN Heavy" panose="02020900000000000000" pitchFamily="18" charset="-122"/>
              </a:rPr>
              <a:t>eBPF</a:t>
            </a:r>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研讨会</a:t>
            </a:r>
            <a:endPar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pic>
        <p:nvPicPr>
          <p:cNvPr id="11" name="图形 10"/>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47106" y="271107"/>
            <a:ext cx="759720" cy="759720"/>
          </a:xfrm>
          <a:prstGeom prst="rect">
            <a:avLst/>
          </a:prstGeom>
        </p:spPr>
      </p:pic>
      <p:sp>
        <p:nvSpPr>
          <p:cNvPr id="12" name="文本框 11"/>
          <p:cNvSpPr txBox="1"/>
          <p:nvPr/>
        </p:nvSpPr>
        <p:spPr>
          <a:xfrm>
            <a:off x="2386251" y="369200"/>
            <a:ext cx="681430" cy="583565"/>
          </a:xfrm>
          <a:prstGeom prst="rect">
            <a:avLst/>
          </a:prstGeom>
          <a:noFill/>
        </p:spPr>
        <p:txBody>
          <a:bodyPr wrap="square" rtlCol="0">
            <a:spAutoFit/>
          </a:bodyPr>
          <a:lstStyle/>
          <a:p>
            <a:r>
              <a:rPr lang="en-US" altLang="zh-CN" sz="3200" dirty="0">
                <a:solidFill>
                  <a:schemeClr val="bg1"/>
                </a:solidFill>
                <a:latin typeface="思源黑体 CN Bold" panose="020B0800000000000000" pitchFamily="34" charset="-122"/>
                <a:ea typeface="思源黑体 CN Bold" panose="020B0800000000000000" pitchFamily="34" charset="-122"/>
              </a:rPr>
              <a:t>02</a:t>
            </a:r>
            <a:endParaRPr lang="zh-CN" altLang="en-US" sz="3200" dirty="0" err="1">
              <a:solidFill>
                <a:schemeClr val="bg1"/>
              </a:solidFill>
              <a:latin typeface="思源黑体 CN Bold" panose="020B0800000000000000" pitchFamily="34" charset="-122"/>
              <a:ea typeface="思源黑体 CN Bold" panose="020B0800000000000000" pitchFamily="34" charset="-122"/>
            </a:endParaRPr>
          </a:p>
        </p:txBody>
      </p:sp>
      <p:pic>
        <p:nvPicPr>
          <p:cNvPr id="21" name="图形 20"/>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634662" y="5114541"/>
            <a:ext cx="1409700" cy="1162050"/>
          </a:xfrm>
          <a:prstGeom prst="rect">
            <a:avLst/>
          </a:prstGeom>
        </p:spPr>
      </p:pic>
      <p:pic>
        <p:nvPicPr>
          <p:cNvPr id="24" name="图形 23"/>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74076" y="5743575"/>
            <a:ext cx="3590924" cy="1104900"/>
          </a:xfrm>
          <a:prstGeom prst="rect">
            <a:avLst/>
          </a:prstGeom>
        </p:spPr>
      </p:pic>
      <p:pic>
        <p:nvPicPr>
          <p:cNvPr id="26" name="图形 25"/>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163178" y="667896"/>
            <a:ext cx="2901822" cy="304800"/>
          </a:xfrm>
          <a:prstGeom prst="rect">
            <a:avLst/>
          </a:prstGeom>
        </p:spPr>
      </p:pic>
      <p:pic>
        <p:nvPicPr>
          <p:cNvPr id="28" name="图形 27"/>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1863387" y="153162"/>
            <a:ext cx="180975" cy="180975"/>
          </a:xfrm>
          <a:prstGeom prst="rect">
            <a:avLst/>
          </a:prstGeom>
        </p:spPr>
      </p:pic>
      <p:pic>
        <p:nvPicPr>
          <p:cNvPr id="38" name="图形 37"/>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9927" y="5734050"/>
            <a:ext cx="6800850" cy="1123950"/>
          </a:xfrm>
          <a:prstGeom prst="rect">
            <a:avLst/>
          </a:prstGeom>
        </p:spPr>
      </p:pic>
      <p:pic>
        <p:nvPicPr>
          <p:cNvPr id="2" name="图片 1" descr="Tracee1"/>
          <p:cNvPicPr>
            <a:picLocks noChangeAspect="1"/>
          </p:cNvPicPr>
          <p:nvPr/>
        </p:nvPicPr>
        <p:blipFill>
          <a:blip r:embed="rId19"/>
          <a:stretch>
            <a:fillRect/>
          </a:stretch>
        </p:blipFill>
        <p:spPr>
          <a:xfrm>
            <a:off x="1205230" y="1421765"/>
            <a:ext cx="9665970" cy="4119880"/>
          </a:xfrm>
          <a:prstGeom prst="rect">
            <a:avLst/>
          </a:prstGeom>
        </p:spPr>
      </p:pic>
      <p:sp>
        <p:nvSpPr>
          <p:cNvPr id="5" name="文本框 4"/>
          <p:cNvSpPr txBox="1"/>
          <p:nvPr/>
        </p:nvSpPr>
        <p:spPr>
          <a:xfrm>
            <a:off x="3189605" y="370205"/>
            <a:ext cx="5040630" cy="583565"/>
          </a:xfrm>
          <a:prstGeom prst="rect">
            <a:avLst/>
          </a:prstGeom>
          <a:noFill/>
        </p:spPr>
        <p:txBody>
          <a:bodyPr wrap="square" rtlCol="0">
            <a:spAutoFit/>
          </a:bodyPr>
          <a:lstStyle/>
          <a:p>
            <a:r>
              <a:rPr lang="zh-CN" altLang="en-US" sz="3200">
                <a:latin typeface="微软雅黑" panose="020B0503020204020204" charset="-122"/>
                <a:ea typeface="微软雅黑" panose="020B0503020204020204" charset="-122"/>
                <a:cs typeface="Times New Roman" panose="02020603050405020304" charset="0"/>
                <a:sym typeface="+mn-ea"/>
              </a:rPr>
              <a:t>eBPF检测Rootkit攻击</a:t>
            </a:r>
            <a:endParaRPr lang="zh-CN" altLang="en-US" sz="3200" b="1" dirty="0" err="1">
              <a:solidFill>
                <a:schemeClr val="tx1">
                  <a:lumMod val="65000"/>
                  <a:lumOff val="35000"/>
                </a:schemeClr>
              </a:solidFill>
              <a:latin typeface="思源黑体 CN Bold" panose="020B0800000000000000" pitchFamily="34" charset="-122"/>
              <a:ea typeface="思源黑体 CN Bold" panose="020B0800000000000000"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stretch>
            <a:fillRect/>
          </a:stretch>
        </p:blipFill>
        <p:spPr>
          <a:xfrm>
            <a:off x="9082087" y="260318"/>
            <a:ext cx="847725" cy="428625"/>
          </a:xfrm>
          <a:prstGeom prst="rect">
            <a:avLst/>
          </a:prstGeom>
        </p:spPr>
      </p:pic>
      <p:pic>
        <p:nvPicPr>
          <p:cNvPr id="7" name="图片 6"/>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r="14812" b="15973"/>
          <a:stretch>
            <a:fillRect/>
          </a:stretch>
        </p:blipFill>
        <p:spPr>
          <a:xfrm flipH="1">
            <a:off x="-1293102" y="184729"/>
            <a:ext cx="4673600" cy="1447675"/>
          </a:xfrm>
          <a:prstGeom prst="rect">
            <a:avLst/>
          </a:prstGeom>
        </p:spPr>
      </p:pic>
      <p:pic>
        <p:nvPicPr>
          <p:cNvPr id="3" name="图片 2"/>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285065" y="0"/>
            <a:ext cx="1326021" cy="1217913"/>
          </a:xfrm>
          <a:prstGeom prst="rect">
            <a:avLst/>
          </a:prstGeom>
        </p:spPr>
      </p:pic>
      <p:sp>
        <p:nvSpPr>
          <p:cNvPr id="8" name="文本框 7"/>
          <p:cNvSpPr txBox="1"/>
          <p:nvPr/>
        </p:nvSpPr>
        <p:spPr>
          <a:xfrm>
            <a:off x="9214173" y="271107"/>
            <a:ext cx="2901822" cy="369332"/>
          </a:xfrm>
          <a:prstGeom prst="rect">
            <a:avLst/>
          </a:prstGeom>
          <a:noFill/>
        </p:spPr>
        <p:txBody>
          <a:bodyPr wrap="square" rtlCol="0">
            <a:spAutoFit/>
          </a:bodyPr>
          <a:lstStyle/>
          <a:p>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首届中国</a:t>
            </a:r>
            <a:r>
              <a:rPr lang="en-US" altLang="zh-CN" b="1" spc="300" dirty="0" err="1">
                <a:solidFill>
                  <a:schemeClr val="tx1">
                    <a:lumMod val="75000"/>
                    <a:lumOff val="25000"/>
                  </a:schemeClr>
                </a:solidFill>
                <a:latin typeface="思源宋体 CN Heavy" panose="02020900000000000000" pitchFamily="18" charset="-122"/>
                <a:ea typeface="思源宋体 CN Heavy" panose="02020900000000000000" pitchFamily="18" charset="-122"/>
              </a:rPr>
              <a:t>eBPF</a:t>
            </a:r>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研讨会</a:t>
            </a:r>
            <a:endPar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pic>
        <p:nvPicPr>
          <p:cNvPr id="11" name="图形 10"/>
          <p:cNvPicPr>
            <a:picLocks noChangeAspect="1"/>
          </p:cNvPicPr>
          <p:nvPr/>
        </p:nvPicPr>
        <p:blipFill>
          <a:blip r:embed="rId6"/>
          <a:stretch>
            <a:fillRect/>
          </a:stretch>
        </p:blipFill>
        <p:spPr>
          <a:xfrm>
            <a:off x="2347106" y="271107"/>
            <a:ext cx="759720" cy="759720"/>
          </a:xfrm>
          <a:prstGeom prst="rect">
            <a:avLst/>
          </a:prstGeom>
        </p:spPr>
      </p:pic>
      <p:sp>
        <p:nvSpPr>
          <p:cNvPr id="12" name="文本框 11"/>
          <p:cNvSpPr txBox="1"/>
          <p:nvPr/>
        </p:nvSpPr>
        <p:spPr>
          <a:xfrm>
            <a:off x="2386251" y="369200"/>
            <a:ext cx="681430" cy="583565"/>
          </a:xfrm>
          <a:prstGeom prst="rect">
            <a:avLst/>
          </a:prstGeom>
          <a:noFill/>
        </p:spPr>
        <p:txBody>
          <a:bodyPr wrap="square" rtlCol="0">
            <a:spAutoFit/>
          </a:bodyPr>
          <a:lstStyle/>
          <a:p>
            <a:r>
              <a:rPr lang="en-US" altLang="zh-CN" sz="3200" dirty="0">
                <a:solidFill>
                  <a:schemeClr val="bg1"/>
                </a:solidFill>
                <a:latin typeface="思源黑体 CN Bold" panose="020B0800000000000000" pitchFamily="34" charset="-122"/>
                <a:ea typeface="思源黑体 CN Bold" panose="020B0800000000000000" pitchFamily="34" charset="-122"/>
              </a:rPr>
              <a:t>02</a:t>
            </a:r>
            <a:endParaRPr lang="zh-CN" altLang="en-US" sz="3200" dirty="0" err="1">
              <a:solidFill>
                <a:schemeClr val="bg1"/>
              </a:solidFill>
              <a:latin typeface="思源黑体 CN Bold" panose="020B0800000000000000" pitchFamily="34" charset="-122"/>
              <a:ea typeface="思源黑体 CN Bold" panose="020B0800000000000000" pitchFamily="34" charset="-122"/>
            </a:endParaRPr>
          </a:p>
        </p:txBody>
      </p:sp>
      <p:pic>
        <p:nvPicPr>
          <p:cNvPr id="21" name="图形 20"/>
          <p:cNvPicPr>
            <a:picLocks noChangeAspect="1"/>
          </p:cNvPicPr>
          <p:nvPr/>
        </p:nvPicPr>
        <p:blipFill>
          <a:blip r:embed="rId7"/>
          <a:stretch>
            <a:fillRect/>
          </a:stretch>
        </p:blipFill>
        <p:spPr>
          <a:xfrm>
            <a:off x="10634662" y="5114541"/>
            <a:ext cx="1409700" cy="1162050"/>
          </a:xfrm>
          <a:prstGeom prst="rect">
            <a:avLst/>
          </a:prstGeom>
        </p:spPr>
      </p:pic>
      <p:pic>
        <p:nvPicPr>
          <p:cNvPr id="24" name="图形 23"/>
          <p:cNvPicPr>
            <a:picLocks noChangeAspect="1"/>
          </p:cNvPicPr>
          <p:nvPr/>
        </p:nvPicPr>
        <p:blipFill>
          <a:blip r:embed="rId8"/>
          <a:stretch>
            <a:fillRect/>
          </a:stretch>
        </p:blipFill>
        <p:spPr>
          <a:xfrm>
            <a:off x="8474076" y="5743575"/>
            <a:ext cx="3590924" cy="1104900"/>
          </a:xfrm>
          <a:prstGeom prst="rect">
            <a:avLst/>
          </a:prstGeom>
        </p:spPr>
      </p:pic>
      <p:pic>
        <p:nvPicPr>
          <p:cNvPr id="26" name="图形 25"/>
          <p:cNvPicPr>
            <a:picLocks noChangeAspect="1"/>
          </p:cNvPicPr>
          <p:nvPr/>
        </p:nvPicPr>
        <p:blipFill>
          <a:blip r:embed="rId9"/>
          <a:stretch>
            <a:fillRect/>
          </a:stretch>
        </p:blipFill>
        <p:spPr>
          <a:xfrm>
            <a:off x="9163178" y="667896"/>
            <a:ext cx="2901822" cy="304800"/>
          </a:xfrm>
          <a:prstGeom prst="rect">
            <a:avLst/>
          </a:prstGeom>
        </p:spPr>
      </p:pic>
      <p:pic>
        <p:nvPicPr>
          <p:cNvPr id="28" name="图形 27"/>
          <p:cNvPicPr>
            <a:picLocks noChangeAspect="1"/>
          </p:cNvPicPr>
          <p:nvPr/>
        </p:nvPicPr>
        <p:blipFill>
          <a:blip r:embed="rId10"/>
          <a:stretch>
            <a:fillRect/>
          </a:stretch>
        </p:blipFill>
        <p:spPr>
          <a:xfrm>
            <a:off x="11863387" y="153162"/>
            <a:ext cx="180975" cy="180975"/>
          </a:xfrm>
          <a:prstGeom prst="rect">
            <a:avLst/>
          </a:prstGeom>
        </p:spPr>
      </p:pic>
      <p:pic>
        <p:nvPicPr>
          <p:cNvPr id="38" name="图形 37"/>
          <p:cNvPicPr>
            <a:picLocks noChangeAspect="1"/>
          </p:cNvPicPr>
          <p:nvPr/>
        </p:nvPicPr>
        <p:blipFill>
          <a:blip r:embed="rId11"/>
          <a:stretch>
            <a:fillRect/>
          </a:stretch>
        </p:blipFill>
        <p:spPr>
          <a:xfrm>
            <a:off x="-19927" y="5734050"/>
            <a:ext cx="6800850" cy="1123950"/>
          </a:xfrm>
          <a:prstGeom prst="rect">
            <a:avLst/>
          </a:prstGeom>
        </p:spPr>
      </p:pic>
      <p:sp>
        <p:nvSpPr>
          <p:cNvPr id="9" name="文本框 8"/>
          <p:cNvSpPr txBox="1"/>
          <p:nvPr/>
        </p:nvSpPr>
        <p:spPr>
          <a:xfrm>
            <a:off x="896620" y="1632585"/>
            <a:ext cx="3661410" cy="3937635"/>
          </a:xfrm>
          <a:prstGeom prst="rect">
            <a:avLst/>
          </a:prstGeom>
          <a:noFill/>
        </p:spPr>
        <p:txBody>
          <a:bodyPr wrap="square" rtlCol="0">
            <a:noAutofit/>
          </a:bodyPr>
          <a:p>
            <a:pPr marL="285750" indent="-285750">
              <a:buFont typeface="Wingdings" panose="05000000000000000000" charset="0"/>
              <a:buChar char="l"/>
            </a:pPr>
            <a:r>
              <a:rPr lang="zh-CN" altLang="en-US" sz="1600">
                <a:latin typeface="微软雅黑" panose="020B0503020204020204" charset="-122"/>
                <a:ea typeface="微软雅黑" panose="020B0503020204020204" charset="-122"/>
                <a:cs typeface="微软雅黑" panose="020B0503020204020204" charset="-122"/>
              </a:rPr>
              <a:t>使用libbpfgo的helper来获取系统调用表地址，并将其添加到事件内核符号依赖项中；</a:t>
            </a: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l"/>
            </a:pP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l"/>
            </a:pPr>
            <a:r>
              <a:rPr lang="zh-CN" altLang="en-US" sz="1600">
                <a:latin typeface="微软雅黑" panose="020B0503020204020204" charset="-122"/>
                <a:ea typeface="微软雅黑" panose="020B0503020204020204" charset="-122"/>
                <a:cs typeface="微软雅黑" panose="020B0503020204020204" charset="-122"/>
              </a:rPr>
              <a:t>注意，detect_hooked_sycalls事件是派生事件。这意味着在我们接收到系统调用的地址并检查它们之后，我们将创建一个新的detect_hooked_sycalls事件；</a:t>
            </a:r>
            <a:endParaRPr lang="zh-CN" altLang="en-US" sz="1600">
              <a:latin typeface="微软雅黑" panose="020B0503020204020204" charset="-122"/>
              <a:ea typeface="微软雅黑" panose="020B0503020204020204" charset="-122"/>
              <a:cs typeface="微软雅黑" panose="020B0503020204020204" charset="-122"/>
            </a:endParaRPr>
          </a:p>
        </p:txBody>
      </p:sp>
      <p:pic>
        <p:nvPicPr>
          <p:cNvPr id="5" name="图片 4" descr="detect hook"/>
          <p:cNvPicPr>
            <a:picLocks noChangeAspect="1"/>
          </p:cNvPicPr>
          <p:nvPr/>
        </p:nvPicPr>
        <p:blipFill>
          <a:blip r:embed="rId12"/>
          <a:stretch>
            <a:fillRect/>
          </a:stretch>
        </p:blipFill>
        <p:spPr>
          <a:xfrm>
            <a:off x="4644390" y="1632585"/>
            <a:ext cx="7160895" cy="4855845"/>
          </a:xfrm>
          <a:prstGeom prst="rect">
            <a:avLst/>
          </a:prstGeom>
        </p:spPr>
      </p:pic>
      <p:sp>
        <p:nvSpPr>
          <p:cNvPr id="6" name="文本框 5"/>
          <p:cNvSpPr txBox="1"/>
          <p:nvPr/>
        </p:nvSpPr>
        <p:spPr>
          <a:xfrm>
            <a:off x="3189605" y="370205"/>
            <a:ext cx="5040630" cy="583565"/>
          </a:xfrm>
          <a:prstGeom prst="rect">
            <a:avLst/>
          </a:prstGeom>
          <a:noFill/>
        </p:spPr>
        <p:txBody>
          <a:bodyPr wrap="square" rtlCol="0">
            <a:spAutoFit/>
          </a:bodyPr>
          <a:lstStyle/>
          <a:p>
            <a:r>
              <a:rPr lang="zh-CN" altLang="en-US" sz="3200">
                <a:latin typeface="微软雅黑" panose="020B0503020204020204" charset="-122"/>
                <a:ea typeface="微软雅黑" panose="020B0503020204020204" charset="-122"/>
                <a:cs typeface="Times New Roman" panose="02020603050405020304" charset="0"/>
                <a:sym typeface="+mn-ea"/>
              </a:rPr>
              <a:t>eBPF检测Rootkit攻击</a:t>
            </a:r>
            <a:endParaRPr lang="zh-CN" altLang="en-US" sz="3200" b="1" dirty="0" err="1">
              <a:solidFill>
                <a:schemeClr val="tx1">
                  <a:lumMod val="65000"/>
                  <a:lumOff val="35000"/>
                </a:schemeClr>
              </a:solidFill>
              <a:latin typeface="思源黑体 CN Bold" panose="020B0800000000000000" pitchFamily="34" charset="-122"/>
              <a:ea typeface="思源黑体 CN Bold" panose="020B0800000000000000"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stretch>
            <a:fillRect/>
          </a:stretch>
        </p:blipFill>
        <p:spPr>
          <a:xfrm>
            <a:off x="9082087" y="260318"/>
            <a:ext cx="847725" cy="428625"/>
          </a:xfrm>
          <a:prstGeom prst="rect">
            <a:avLst/>
          </a:prstGeom>
        </p:spPr>
      </p:pic>
      <p:pic>
        <p:nvPicPr>
          <p:cNvPr id="7" name="图片 6"/>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r="14812" b="15973"/>
          <a:stretch>
            <a:fillRect/>
          </a:stretch>
        </p:blipFill>
        <p:spPr>
          <a:xfrm flipH="1">
            <a:off x="-1293102" y="184729"/>
            <a:ext cx="4673600" cy="1447675"/>
          </a:xfrm>
          <a:prstGeom prst="rect">
            <a:avLst/>
          </a:prstGeom>
        </p:spPr>
      </p:pic>
      <p:pic>
        <p:nvPicPr>
          <p:cNvPr id="3" name="图片 2"/>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285065" y="0"/>
            <a:ext cx="1326021" cy="1217913"/>
          </a:xfrm>
          <a:prstGeom prst="rect">
            <a:avLst/>
          </a:prstGeom>
        </p:spPr>
      </p:pic>
      <p:sp>
        <p:nvSpPr>
          <p:cNvPr id="8" name="文本框 7"/>
          <p:cNvSpPr txBox="1"/>
          <p:nvPr/>
        </p:nvSpPr>
        <p:spPr>
          <a:xfrm>
            <a:off x="9214173" y="271107"/>
            <a:ext cx="2901822" cy="369332"/>
          </a:xfrm>
          <a:prstGeom prst="rect">
            <a:avLst/>
          </a:prstGeom>
          <a:noFill/>
        </p:spPr>
        <p:txBody>
          <a:bodyPr wrap="square" rtlCol="0">
            <a:spAutoFit/>
          </a:bodyPr>
          <a:lstStyle/>
          <a:p>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首届中国</a:t>
            </a:r>
            <a:r>
              <a:rPr lang="en-US" altLang="zh-CN" b="1" spc="300" dirty="0" err="1">
                <a:solidFill>
                  <a:schemeClr val="tx1">
                    <a:lumMod val="75000"/>
                    <a:lumOff val="25000"/>
                  </a:schemeClr>
                </a:solidFill>
                <a:latin typeface="思源宋体 CN Heavy" panose="02020900000000000000" pitchFamily="18" charset="-122"/>
                <a:ea typeface="思源宋体 CN Heavy" panose="02020900000000000000" pitchFamily="18" charset="-122"/>
              </a:rPr>
              <a:t>eBPF</a:t>
            </a:r>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研讨会</a:t>
            </a:r>
            <a:endPar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pic>
        <p:nvPicPr>
          <p:cNvPr id="11" name="图形 10"/>
          <p:cNvPicPr>
            <a:picLocks noChangeAspect="1"/>
          </p:cNvPicPr>
          <p:nvPr/>
        </p:nvPicPr>
        <p:blipFill>
          <a:blip r:embed="rId6"/>
          <a:stretch>
            <a:fillRect/>
          </a:stretch>
        </p:blipFill>
        <p:spPr>
          <a:xfrm>
            <a:off x="2347106" y="271107"/>
            <a:ext cx="759720" cy="759720"/>
          </a:xfrm>
          <a:prstGeom prst="rect">
            <a:avLst/>
          </a:prstGeom>
        </p:spPr>
      </p:pic>
      <p:sp>
        <p:nvSpPr>
          <p:cNvPr id="12" name="文本框 11"/>
          <p:cNvSpPr txBox="1"/>
          <p:nvPr/>
        </p:nvSpPr>
        <p:spPr>
          <a:xfrm>
            <a:off x="2386251" y="369200"/>
            <a:ext cx="681430" cy="583565"/>
          </a:xfrm>
          <a:prstGeom prst="rect">
            <a:avLst/>
          </a:prstGeom>
          <a:noFill/>
        </p:spPr>
        <p:txBody>
          <a:bodyPr wrap="square" rtlCol="0">
            <a:spAutoFit/>
          </a:bodyPr>
          <a:lstStyle/>
          <a:p>
            <a:r>
              <a:rPr lang="en-US" altLang="zh-CN" sz="3200" dirty="0">
                <a:solidFill>
                  <a:schemeClr val="bg1"/>
                </a:solidFill>
                <a:latin typeface="思源黑体 CN Bold" panose="020B0800000000000000" pitchFamily="34" charset="-122"/>
                <a:ea typeface="思源黑体 CN Bold" panose="020B0800000000000000" pitchFamily="34" charset="-122"/>
              </a:rPr>
              <a:t>02</a:t>
            </a:r>
            <a:endParaRPr lang="zh-CN" altLang="en-US" sz="3200" dirty="0" err="1">
              <a:solidFill>
                <a:schemeClr val="bg1"/>
              </a:solidFill>
              <a:latin typeface="思源黑体 CN Bold" panose="020B0800000000000000" pitchFamily="34" charset="-122"/>
              <a:ea typeface="思源黑体 CN Bold" panose="020B0800000000000000" pitchFamily="34" charset="-122"/>
            </a:endParaRPr>
          </a:p>
        </p:txBody>
      </p:sp>
      <p:pic>
        <p:nvPicPr>
          <p:cNvPr id="21" name="图形 20"/>
          <p:cNvPicPr>
            <a:picLocks noChangeAspect="1"/>
          </p:cNvPicPr>
          <p:nvPr/>
        </p:nvPicPr>
        <p:blipFill>
          <a:blip r:embed="rId7"/>
          <a:stretch>
            <a:fillRect/>
          </a:stretch>
        </p:blipFill>
        <p:spPr>
          <a:xfrm>
            <a:off x="10634662" y="5114541"/>
            <a:ext cx="1409700" cy="1162050"/>
          </a:xfrm>
          <a:prstGeom prst="rect">
            <a:avLst/>
          </a:prstGeom>
        </p:spPr>
      </p:pic>
      <p:pic>
        <p:nvPicPr>
          <p:cNvPr id="24" name="图形 23"/>
          <p:cNvPicPr>
            <a:picLocks noChangeAspect="1"/>
          </p:cNvPicPr>
          <p:nvPr/>
        </p:nvPicPr>
        <p:blipFill>
          <a:blip r:embed="rId8"/>
          <a:stretch>
            <a:fillRect/>
          </a:stretch>
        </p:blipFill>
        <p:spPr>
          <a:xfrm>
            <a:off x="8474076" y="5743575"/>
            <a:ext cx="3590924" cy="1104900"/>
          </a:xfrm>
          <a:prstGeom prst="rect">
            <a:avLst/>
          </a:prstGeom>
        </p:spPr>
      </p:pic>
      <p:pic>
        <p:nvPicPr>
          <p:cNvPr id="26" name="图形 25"/>
          <p:cNvPicPr>
            <a:picLocks noChangeAspect="1"/>
          </p:cNvPicPr>
          <p:nvPr/>
        </p:nvPicPr>
        <p:blipFill>
          <a:blip r:embed="rId9"/>
          <a:stretch>
            <a:fillRect/>
          </a:stretch>
        </p:blipFill>
        <p:spPr>
          <a:xfrm>
            <a:off x="9163178" y="667896"/>
            <a:ext cx="2901822" cy="304800"/>
          </a:xfrm>
          <a:prstGeom prst="rect">
            <a:avLst/>
          </a:prstGeom>
        </p:spPr>
      </p:pic>
      <p:pic>
        <p:nvPicPr>
          <p:cNvPr id="28" name="图形 27"/>
          <p:cNvPicPr>
            <a:picLocks noChangeAspect="1"/>
          </p:cNvPicPr>
          <p:nvPr/>
        </p:nvPicPr>
        <p:blipFill>
          <a:blip r:embed="rId10"/>
          <a:stretch>
            <a:fillRect/>
          </a:stretch>
        </p:blipFill>
        <p:spPr>
          <a:xfrm>
            <a:off x="11863387" y="153162"/>
            <a:ext cx="180975" cy="180975"/>
          </a:xfrm>
          <a:prstGeom prst="rect">
            <a:avLst/>
          </a:prstGeom>
        </p:spPr>
      </p:pic>
      <p:pic>
        <p:nvPicPr>
          <p:cNvPr id="38" name="图形 37"/>
          <p:cNvPicPr>
            <a:picLocks noChangeAspect="1"/>
          </p:cNvPicPr>
          <p:nvPr/>
        </p:nvPicPr>
        <p:blipFill>
          <a:blip r:embed="rId11"/>
          <a:stretch>
            <a:fillRect/>
          </a:stretch>
        </p:blipFill>
        <p:spPr>
          <a:xfrm>
            <a:off x="-19927" y="5734050"/>
            <a:ext cx="6800850" cy="1123950"/>
          </a:xfrm>
          <a:prstGeom prst="rect">
            <a:avLst/>
          </a:prstGeom>
        </p:spPr>
      </p:pic>
      <p:sp>
        <p:nvSpPr>
          <p:cNvPr id="4" name="文本框 3"/>
          <p:cNvSpPr txBox="1"/>
          <p:nvPr/>
        </p:nvSpPr>
        <p:spPr>
          <a:xfrm>
            <a:off x="1313180" y="1632585"/>
            <a:ext cx="7312660" cy="368300"/>
          </a:xfrm>
          <a:prstGeom prst="rect">
            <a:avLst/>
          </a:prstGeom>
          <a:noFill/>
        </p:spPr>
        <p:txBody>
          <a:bodyPr wrap="square" rtlCol="0">
            <a:spAutoFit/>
          </a:bodyPr>
          <a:p>
            <a:pPr marL="285750" indent="-285750">
              <a:buFont typeface="Wingdings" panose="05000000000000000000" charset="0"/>
              <a:buChar char="l"/>
            </a:pPr>
            <a:r>
              <a:rPr lang="en-US" altLang="zh-CN">
                <a:latin typeface="微软雅黑" panose="020B0503020204020204" charset="-122"/>
                <a:ea typeface="微软雅黑" panose="020B0503020204020204" charset="-122"/>
                <a:cs typeface="微软雅黑" panose="020B0503020204020204" charset="-122"/>
              </a:rPr>
              <a:t>将它与系统调用号一起传递，以便使用BPFMap检查内核空间</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5" name="图片 4" descr="BPFMap"/>
          <p:cNvPicPr>
            <a:picLocks noChangeAspect="1"/>
          </p:cNvPicPr>
          <p:nvPr/>
        </p:nvPicPr>
        <p:blipFill>
          <a:blip r:embed="rId12"/>
          <a:stretch>
            <a:fillRect/>
          </a:stretch>
        </p:blipFill>
        <p:spPr>
          <a:xfrm>
            <a:off x="1398905" y="2211070"/>
            <a:ext cx="8529955" cy="3733165"/>
          </a:xfrm>
          <a:prstGeom prst="rect">
            <a:avLst/>
          </a:prstGeom>
        </p:spPr>
      </p:pic>
      <p:sp>
        <p:nvSpPr>
          <p:cNvPr id="6" name="文本框 5"/>
          <p:cNvSpPr txBox="1"/>
          <p:nvPr/>
        </p:nvSpPr>
        <p:spPr>
          <a:xfrm>
            <a:off x="3189605" y="370205"/>
            <a:ext cx="5040630" cy="583565"/>
          </a:xfrm>
          <a:prstGeom prst="rect">
            <a:avLst/>
          </a:prstGeom>
          <a:noFill/>
        </p:spPr>
        <p:txBody>
          <a:bodyPr wrap="square" rtlCol="0">
            <a:spAutoFit/>
          </a:bodyPr>
          <a:lstStyle/>
          <a:p>
            <a:r>
              <a:rPr lang="zh-CN" altLang="en-US" sz="3200">
                <a:latin typeface="微软雅黑" panose="020B0503020204020204" charset="-122"/>
                <a:ea typeface="微软雅黑" panose="020B0503020204020204" charset="-122"/>
                <a:cs typeface="Times New Roman" panose="02020603050405020304" charset="0"/>
                <a:sym typeface="+mn-ea"/>
              </a:rPr>
              <a:t>eBPF检测Rootkit攻击</a:t>
            </a:r>
            <a:endParaRPr lang="zh-CN" altLang="en-US" sz="3200" b="1" dirty="0" err="1">
              <a:solidFill>
                <a:schemeClr val="tx1">
                  <a:lumMod val="65000"/>
                  <a:lumOff val="35000"/>
                </a:schemeClr>
              </a:solidFill>
              <a:latin typeface="思源黑体 CN Bold" panose="020B0800000000000000" pitchFamily="34" charset="-122"/>
              <a:ea typeface="思源黑体 CN Bold" panose="020B0800000000000000"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stretch>
            <a:fillRect/>
          </a:stretch>
        </p:blipFill>
        <p:spPr>
          <a:xfrm>
            <a:off x="9082087" y="260318"/>
            <a:ext cx="847725" cy="428625"/>
          </a:xfrm>
          <a:prstGeom prst="rect">
            <a:avLst/>
          </a:prstGeom>
        </p:spPr>
      </p:pic>
      <p:pic>
        <p:nvPicPr>
          <p:cNvPr id="7" name="图片 6"/>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r="14812" b="15973"/>
          <a:stretch>
            <a:fillRect/>
          </a:stretch>
        </p:blipFill>
        <p:spPr>
          <a:xfrm flipH="1">
            <a:off x="-1293102" y="184729"/>
            <a:ext cx="4673600" cy="1447675"/>
          </a:xfrm>
          <a:prstGeom prst="rect">
            <a:avLst/>
          </a:prstGeom>
        </p:spPr>
      </p:pic>
      <p:pic>
        <p:nvPicPr>
          <p:cNvPr id="3" name="图片 2"/>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285065" y="0"/>
            <a:ext cx="1326021" cy="1217913"/>
          </a:xfrm>
          <a:prstGeom prst="rect">
            <a:avLst/>
          </a:prstGeom>
        </p:spPr>
      </p:pic>
      <p:sp>
        <p:nvSpPr>
          <p:cNvPr id="8" name="文本框 7"/>
          <p:cNvSpPr txBox="1"/>
          <p:nvPr/>
        </p:nvSpPr>
        <p:spPr>
          <a:xfrm>
            <a:off x="9214173" y="271107"/>
            <a:ext cx="2901822" cy="369332"/>
          </a:xfrm>
          <a:prstGeom prst="rect">
            <a:avLst/>
          </a:prstGeom>
          <a:noFill/>
        </p:spPr>
        <p:txBody>
          <a:bodyPr wrap="square" rtlCol="0">
            <a:spAutoFit/>
          </a:bodyPr>
          <a:lstStyle/>
          <a:p>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首届中国</a:t>
            </a:r>
            <a:r>
              <a:rPr lang="en-US" altLang="zh-CN" b="1" spc="300" dirty="0" err="1">
                <a:solidFill>
                  <a:schemeClr val="tx1">
                    <a:lumMod val="75000"/>
                    <a:lumOff val="25000"/>
                  </a:schemeClr>
                </a:solidFill>
                <a:latin typeface="思源宋体 CN Heavy" panose="02020900000000000000" pitchFamily="18" charset="-122"/>
                <a:ea typeface="思源宋体 CN Heavy" panose="02020900000000000000" pitchFamily="18" charset="-122"/>
              </a:rPr>
              <a:t>eBPF</a:t>
            </a:r>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研讨会</a:t>
            </a:r>
            <a:endPar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pic>
        <p:nvPicPr>
          <p:cNvPr id="11" name="图形 10"/>
          <p:cNvPicPr>
            <a:picLocks noChangeAspect="1"/>
          </p:cNvPicPr>
          <p:nvPr/>
        </p:nvPicPr>
        <p:blipFill>
          <a:blip r:embed="rId6"/>
          <a:stretch>
            <a:fillRect/>
          </a:stretch>
        </p:blipFill>
        <p:spPr>
          <a:xfrm>
            <a:off x="2347106" y="271107"/>
            <a:ext cx="759720" cy="759720"/>
          </a:xfrm>
          <a:prstGeom prst="rect">
            <a:avLst/>
          </a:prstGeom>
        </p:spPr>
      </p:pic>
      <p:sp>
        <p:nvSpPr>
          <p:cNvPr id="12" name="文本框 11"/>
          <p:cNvSpPr txBox="1"/>
          <p:nvPr/>
        </p:nvSpPr>
        <p:spPr>
          <a:xfrm>
            <a:off x="2386251" y="369200"/>
            <a:ext cx="681430" cy="583565"/>
          </a:xfrm>
          <a:prstGeom prst="rect">
            <a:avLst/>
          </a:prstGeom>
          <a:noFill/>
        </p:spPr>
        <p:txBody>
          <a:bodyPr wrap="square" rtlCol="0">
            <a:spAutoFit/>
          </a:bodyPr>
          <a:lstStyle/>
          <a:p>
            <a:r>
              <a:rPr lang="en-US" altLang="zh-CN" sz="3200" dirty="0">
                <a:solidFill>
                  <a:schemeClr val="bg1"/>
                </a:solidFill>
                <a:latin typeface="思源黑体 CN Bold" panose="020B0800000000000000" pitchFamily="34" charset="-122"/>
                <a:ea typeface="思源黑体 CN Bold" panose="020B0800000000000000" pitchFamily="34" charset="-122"/>
              </a:rPr>
              <a:t>02</a:t>
            </a:r>
            <a:endParaRPr lang="zh-CN" altLang="en-US" sz="3200" dirty="0" err="1">
              <a:solidFill>
                <a:schemeClr val="bg1"/>
              </a:solidFill>
              <a:latin typeface="思源黑体 CN Bold" panose="020B0800000000000000" pitchFamily="34" charset="-122"/>
              <a:ea typeface="思源黑体 CN Bold" panose="020B0800000000000000" pitchFamily="34" charset="-122"/>
            </a:endParaRPr>
          </a:p>
        </p:txBody>
      </p:sp>
      <p:pic>
        <p:nvPicPr>
          <p:cNvPr id="21" name="图形 20"/>
          <p:cNvPicPr>
            <a:picLocks noChangeAspect="1"/>
          </p:cNvPicPr>
          <p:nvPr/>
        </p:nvPicPr>
        <p:blipFill>
          <a:blip r:embed="rId7"/>
          <a:stretch>
            <a:fillRect/>
          </a:stretch>
        </p:blipFill>
        <p:spPr>
          <a:xfrm>
            <a:off x="10634662" y="5114541"/>
            <a:ext cx="1409700" cy="1162050"/>
          </a:xfrm>
          <a:prstGeom prst="rect">
            <a:avLst/>
          </a:prstGeom>
        </p:spPr>
      </p:pic>
      <p:pic>
        <p:nvPicPr>
          <p:cNvPr id="24" name="图形 23"/>
          <p:cNvPicPr>
            <a:picLocks noChangeAspect="1"/>
          </p:cNvPicPr>
          <p:nvPr/>
        </p:nvPicPr>
        <p:blipFill>
          <a:blip r:embed="rId8"/>
          <a:stretch>
            <a:fillRect/>
          </a:stretch>
        </p:blipFill>
        <p:spPr>
          <a:xfrm>
            <a:off x="8474076" y="5743575"/>
            <a:ext cx="3590924" cy="1104900"/>
          </a:xfrm>
          <a:prstGeom prst="rect">
            <a:avLst/>
          </a:prstGeom>
        </p:spPr>
      </p:pic>
      <p:pic>
        <p:nvPicPr>
          <p:cNvPr id="26" name="图形 25"/>
          <p:cNvPicPr>
            <a:picLocks noChangeAspect="1"/>
          </p:cNvPicPr>
          <p:nvPr/>
        </p:nvPicPr>
        <p:blipFill>
          <a:blip r:embed="rId9"/>
          <a:stretch>
            <a:fillRect/>
          </a:stretch>
        </p:blipFill>
        <p:spPr>
          <a:xfrm>
            <a:off x="9163178" y="667896"/>
            <a:ext cx="2901822" cy="304800"/>
          </a:xfrm>
          <a:prstGeom prst="rect">
            <a:avLst/>
          </a:prstGeom>
        </p:spPr>
      </p:pic>
      <p:pic>
        <p:nvPicPr>
          <p:cNvPr id="28" name="图形 27"/>
          <p:cNvPicPr>
            <a:picLocks noChangeAspect="1"/>
          </p:cNvPicPr>
          <p:nvPr/>
        </p:nvPicPr>
        <p:blipFill>
          <a:blip r:embed="rId10"/>
          <a:stretch>
            <a:fillRect/>
          </a:stretch>
        </p:blipFill>
        <p:spPr>
          <a:xfrm>
            <a:off x="11863387" y="153162"/>
            <a:ext cx="180975" cy="180975"/>
          </a:xfrm>
          <a:prstGeom prst="rect">
            <a:avLst/>
          </a:prstGeom>
        </p:spPr>
      </p:pic>
      <p:pic>
        <p:nvPicPr>
          <p:cNvPr id="38" name="图形 37"/>
          <p:cNvPicPr>
            <a:picLocks noChangeAspect="1"/>
          </p:cNvPicPr>
          <p:nvPr/>
        </p:nvPicPr>
        <p:blipFill>
          <a:blip r:embed="rId11"/>
          <a:stretch>
            <a:fillRect/>
          </a:stretch>
        </p:blipFill>
        <p:spPr>
          <a:xfrm>
            <a:off x="-19927" y="5734050"/>
            <a:ext cx="6800850" cy="1123950"/>
          </a:xfrm>
          <a:prstGeom prst="rect">
            <a:avLst/>
          </a:prstGeom>
        </p:spPr>
      </p:pic>
      <p:sp>
        <p:nvSpPr>
          <p:cNvPr id="9" name="文本框 8"/>
          <p:cNvSpPr txBox="1"/>
          <p:nvPr/>
        </p:nvSpPr>
        <p:spPr>
          <a:xfrm>
            <a:off x="896620" y="1632585"/>
            <a:ext cx="3661410" cy="3937635"/>
          </a:xfrm>
          <a:prstGeom prst="rect">
            <a:avLst/>
          </a:prstGeom>
          <a:noFill/>
        </p:spPr>
        <p:txBody>
          <a:bodyPr wrap="square" rtlCol="0">
            <a:noAutofit/>
          </a:bodyPr>
          <a:p>
            <a:pPr marL="285750" indent="-285750">
              <a:buFont typeface="Wingdings" panose="05000000000000000000" charset="0"/>
              <a:buChar char="l"/>
            </a:pPr>
            <a:r>
              <a:rPr lang="en-US" altLang="zh-CN" sz="1600">
                <a:latin typeface="微软雅黑" panose="020B0503020204020204" charset="-122"/>
                <a:ea typeface="微软雅黑" panose="020B0503020204020204" charset="-122"/>
                <a:cs typeface="微软雅黑" panose="020B0503020204020204" charset="-122"/>
              </a:rPr>
              <a:t>为了检查内核空间中的那些系统调用，基于security_file_ioctl上的kprobe创建一个事件，它是ioctl系统调用的一个内部函数</a:t>
            </a:r>
            <a:r>
              <a:rPr lang="zh-CN" altLang="en-US" sz="1600">
                <a:latin typeface="微软雅黑" panose="020B0503020204020204" charset="-122"/>
                <a:ea typeface="微软雅黑" panose="020B0503020204020204" charset="-122"/>
                <a:cs typeface="微软雅黑" panose="020B0503020204020204" charset="-122"/>
              </a:rPr>
              <a:t>；</a:t>
            </a:r>
            <a:endParaRPr lang="en-US" altLang="zh-CN" sz="1600">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l"/>
            </a:pPr>
            <a:endParaRPr lang="en-US" altLang="zh-CN" sz="1600">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l"/>
            </a:pPr>
            <a:r>
              <a:rPr lang="en-US" altLang="zh-CN" sz="1600">
                <a:latin typeface="微软雅黑" panose="020B0503020204020204" charset="-122"/>
                <a:ea typeface="微软雅黑" panose="020B0503020204020204" charset="-122"/>
                <a:cs typeface="微软雅黑" panose="020B0503020204020204" charset="-122"/>
              </a:rPr>
              <a:t>这样就可以通过使用用户空间的特定参数触发系统调用来控制程序流，接下来用一个特定的命令触发ioctl:</a:t>
            </a:r>
            <a:endParaRPr lang="en-US" altLang="zh-CN" sz="1600">
              <a:latin typeface="微软雅黑" panose="020B0503020204020204" charset="-122"/>
              <a:ea typeface="微软雅黑" panose="020B0503020204020204" charset="-122"/>
              <a:cs typeface="微软雅黑" panose="020B0503020204020204" charset="-122"/>
            </a:endParaRPr>
          </a:p>
        </p:txBody>
      </p:sp>
      <p:pic>
        <p:nvPicPr>
          <p:cNvPr id="5" name="图片 4" descr="ioctl"/>
          <p:cNvPicPr>
            <a:picLocks noChangeAspect="1"/>
          </p:cNvPicPr>
          <p:nvPr/>
        </p:nvPicPr>
        <p:blipFill>
          <a:blip r:embed="rId12"/>
          <a:stretch>
            <a:fillRect/>
          </a:stretch>
        </p:blipFill>
        <p:spPr>
          <a:xfrm>
            <a:off x="4566920" y="1667510"/>
            <a:ext cx="6913880" cy="3382010"/>
          </a:xfrm>
          <a:prstGeom prst="rect">
            <a:avLst/>
          </a:prstGeom>
        </p:spPr>
      </p:pic>
      <p:sp>
        <p:nvSpPr>
          <p:cNvPr id="6" name="文本框 5"/>
          <p:cNvSpPr txBox="1"/>
          <p:nvPr/>
        </p:nvSpPr>
        <p:spPr>
          <a:xfrm>
            <a:off x="3189605" y="370205"/>
            <a:ext cx="5040630" cy="583565"/>
          </a:xfrm>
          <a:prstGeom prst="rect">
            <a:avLst/>
          </a:prstGeom>
          <a:noFill/>
        </p:spPr>
        <p:txBody>
          <a:bodyPr wrap="square" rtlCol="0">
            <a:spAutoFit/>
          </a:bodyPr>
          <a:lstStyle/>
          <a:p>
            <a:r>
              <a:rPr lang="zh-CN" altLang="en-US" sz="3200">
                <a:latin typeface="微软雅黑" panose="020B0503020204020204" charset="-122"/>
                <a:ea typeface="微软雅黑" panose="020B0503020204020204" charset="-122"/>
                <a:cs typeface="Times New Roman" panose="02020603050405020304" charset="0"/>
                <a:sym typeface="+mn-ea"/>
              </a:rPr>
              <a:t>eBPF检测Rootkit攻击</a:t>
            </a:r>
            <a:endParaRPr lang="zh-CN" altLang="en-US" sz="3200" b="1" dirty="0" err="1">
              <a:solidFill>
                <a:schemeClr val="tx1">
                  <a:lumMod val="65000"/>
                  <a:lumOff val="35000"/>
                </a:schemeClr>
              </a:solidFill>
              <a:latin typeface="思源黑体 CN Bold" panose="020B0800000000000000" pitchFamily="34" charset="-122"/>
              <a:ea typeface="思源黑体 CN Bold" panose="020B0800000000000000"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stretch>
            <a:fillRect/>
          </a:stretch>
        </p:blipFill>
        <p:spPr>
          <a:xfrm>
            <a:off x="9082087" y="260318"/>
            <a:ext cx="847725" cy="428625"/>
          </a:xfrm>
          <a:prstGeom prst="rect">
            <a:avLst/>
          </a:prstGeom>
        </p:spPr>
      </p:pic>
      <p:pic>
        <p:nvPicPr>
          <p:cNvPr id="7" name="图片 6"/>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r="14812" b="15973"/>
          <a:stretch>
            <a:fillRect/>
          </a:stretch>
        </p:blipFill>
        <p:spPr>
          <a:xfrm flipH="1">
            <a:off x="-1293102" y="184729"/>
            <a:ext cx="4673600" cy="1447675"/>
          </a:xfrm>
          <a:prstGeom prst="rect">
            <a:avLst/>
          </a:prstGeom>
        </p:spPr>
      </p:pic>
      <p:pic>
        <p:nvPicPr>
          <p:cNvPr id="3" name="图片 2"/>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285065" y="0"/>
            <a:ext cx="1326021" cy="1217913"/>
          </a:xfrm>
          <a:prstGeom prst="rect">
            <a:avLst/>
          </a:prstGeom>
        </p:spPr>
      </p:pic>
      <p:sp>
        <p:nvSpPr>
          <p:cNvPr id="8" name="文本框 7"/>
          <p:cNvSpPr txBox="1"/>
          <p:nvPr/>
        </p:nvSpPr>
        <p:spPr>
          <a:xfrm>
            <a:off x="9214173" y="271107"/>
            <a:ext cx="2901822" cy="369332"/>
          </a:xfrm>
          <a:prstGeom prst="rect">
            <a:avLst/>
          </a:prstGeom>
          <a:noFill/>
        </p:spPr>
        <p:txBody>
          <a:bodyPr wrap="square" rtlCol="0">
            <a:spAutoFit/>
          </a:bodyPr>
          <a:lstStyle/>
          <a:p>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首届中国</a:t>
            </a:r>
            <a:r>
              <a:rPr lang="en-US" altLang="zh-CN" b="1" spc="300" dirty="0" err="1">
                <a:solidFill>
                  <a:schemeClr val="tx1">
                    <a:lumMod val="75000"/>
                    <a:lumOff val="25000"/>
                  </a:schemeClr>
                </a:solidFill>
                <a:latin typeface="思源宋体 CN Heavy" panose="02020900000000000000" pitchFamily="18" charset="-122"/>
                <a:ea typeface="思源宋体 CN Heavy" panose="02020900000000000000" pitchFamily="18" charset="-122"/>
              </a:rPr>
              <a:t>eBPF</a:t>
            </a:r>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研讨会</a:t>
            </a:r>
            <a:endPar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pic>
        <p:nvPicPr>
          <p:cNvPr id="11" name="图形 10"/>
          <p:cNvPicPr>
            <a:picLocks noChangeAspect="1"/>
          </p:cNvPicPr>
          <p:nvPr/>
        </p:nvPicPr>
        <p:blipFill>
          <a:blip r:embed="rId6"/>
          <a:stretch>
            <a:fillRect/>
          </a:stretch>
        </p:blipFill>
        <p:spPr>
          <a:xfrm>
            <a:off x="2347106" y="271107"/>
            <a:ext cx="759720" cy="759720"/>
          </a:xfrm>
          <a:prstGeom prst="rect">
            <a:avLst/>
          </a:prstGeom>
        </p:spPr>
      </p:pic>
      <p:sp>
        <p:nvSpPr>
          <p:cNvPr id="12" name="文本框 11"/>
          <p:cNvSpPr txBox="1"/>
          <p:nvPr/>
        </p:nvSpPr>
        <p:spPr>
          <a:xfrm>
            <a:off x="2386251" y="369200"/>
            <a:ext cx="681430" cy="583565"/>
          </a:xfrm>
          <a:prstGeom prst="rect">
            <a:avLst/>
          </a:prstGeom>
          <a:noFill/>
        </p:spPr>
        <p:txBody>
          <a:bodyPr wrap="square" rtlCol="0">
            <a:spAutoFit/>
          </a:bodyPr>
          <a:lstStyle/>
          <a:p>
            <a:r>
              <a:rPr lang="en-US" altLang="zh-CN" sz="3200" dirty="0">
                <a:solidFill>
                  <a:schemeClr val="bg1"/>
                </a:solidFill>
                <a:latin typeface="思源黑体 CN Bold" panose="020B0800000000000000" pitchFamily="34" charset="-122"/>
                <a:ea typeface="思源黑体 CN Bold" panose="020B0800000000000000" pitchFamily="34" charset="-122"/>
              </a:rPr>
              <a:t>02</a:t>
            </a:r>
            <a:endParaRPr lang="zh-CN" altLang="en-US" sz="3200" dirty="0" err="1">
              <a:solidFill>
                <a:schemeClr val="bg1"/>
              </a:solidFill>
              <a:latin typeface="思源黑体 CN Bold" panose="020B0800000000000000" pitchFamily="34" charset="-122"/>
              <a:ea typeface="思源黑体 CN Bold" panose="020B0800000000000000" pitchFamily="34" charset="-122"/>
            </a:endParaRPr>
          </a:p>
        </p:txBody>
      </p:sp>
      <p:pic>
        <p:nvPicPr>
          <p:cNvPr id="21" name="图形 20"/>
          <p:cNvPicPr>
            <a:picLocks noChangeAspect="1"/>
          </p:cNvPicPr>
          <p:nvPr/>
        </p:nvPicPr>
        <p:blipFill>
          <a:blip r:embed="rId7"/>
          <a:stretch>
            <a:fillRect/>
          </a:stretch>
        </p:blipFill>
        <p:spPr>
          <a:xfrm>
            <a:off x="10634662" y="5114541"/>
            <a:ext cx="1409700" cy="1162050"/>
          </a:xfrm>
          <a:prstGeom prst="rect">
            <a:avLst/>
          </a:prstGeom>
        </p:spPr>
      </p:pic>
      <p:pic>
        <p:nvPicPr>
          <p:cNvPr id="24" name="图形 23"/>
          <p:cNvPicPr>
            <a:picLocks noChangeAspect="1"/>
          </p:cNvPicPr>
          <p:nvPr/>
        </p:nvPicPr>
        <p:blipFill>
          <a:blip r:embed="rId8"/>
          <a:stretch>
            <a:fillRect/>
          </a:stretch>
        </p:blipFill>
        <p:spPr>
          <a:xfrm>
            <a:off x="8474076" y="5743575"/>
            <a:ext cx="3590924" cy="1104900"/>
          </a:xfrm>
          <a:prstGeom prst="rect">
            <a:avLst/>
          </a:prstGeom>
        </p:spPr>
      </p:pic>
      <p:pic>
        <p:nvPicPr>
          <p:cNvPr id="26" name="图形 25"/>
          <p:cNvPicPr>
            <a:picLocks noChangeAspect="1"/>
          </p:cNvPicPr>
          <p:nvPr/>
        </p:nvPicPr>
        <p:blipFill>
          <a:blip r:embed="rId9"/>
          <a:stretch>
            <a:fillRect/>
          </a:stretch>
        </p:blipFill>
        <p:spPr>
          <a:xfrm>
            <a:off x="9163178" y="667896"/>
            <a:ext cx="2901822" cy="304800"/>
          </a:xfrm>
          <a:prstGeom prst="rect">
            <a:avLst/>
          </a:prstGeom>
        </p:spPr>
      </p:pic>
      <p:pic>
        <p:nvPicPr>
          <p:cNvPr id="28" name="图形 27"/>
          <p:cNvPicPr>
            <a:picLocks noChangeAspect="1"/>
          </p:cNvPicPr>
          <p:nvPr/>
        </p:nvPicPr>
        <p:blipFill>
          <a:blip r:embed="rId10"/>
          <a:stretch>
            <a:fillRect/>
          </a:stretch>
        </p:blipFill>
        <p:spPr>
          <a:xfrm>
            <a:off x="11863387" y="153162"/>
            <a:ext cx="180975" cy="180975"/>
          </a:xfrm>
          <a:prstGeom prst="rect">
            <a:avLst/>
          </a:prstGeom>
        </p:spPr>
      </p:pic>
      <p:pic>
        <p:nvPicPr>
          <p:cNvPr id="38" name="图形 37"/>
          <p:cNvPicPr>
            <a:picLocks noChangeAspect="1"/>
          </p:cNvPicPr>
          <p:nvPr/>
        </p:nvPicPr>
        <p:blipFill>
          <a:blip r:embed="rId11"/>
          <a:stretch>
            <a:fillRect/>
          </a:stretch>
        </p:blipFill>
        <p:spPr>
          <a:xfrm>
            <a:off x="-19927" y="5734050"/>
            <a:ext cx="6800850" cy="1123950"/>
          </a:xfrm>
          <a:prstGeom prst="rect">
            <a:avLst/>
          </a:prstGeom>
        </p:spPr>
      </p:pic>
      <p:pic>
        <p:nvPicPr>
          <p:cNvPr id="2" name="图片 1" descr="ioctl2"/>
          <p:cNvPicPr>
            <a:picLocks noChangeAspect="1"/>
          </p:cNvPicPr>
          <p:nvPr/>
        </p:nvPicPr>
        <p:blipFill>
          <a:blip r:embed="rId12"/>
          <a:stretch>
            <a:fillRect/>
          </a:stretch>
        </p:blipFill>
        <p:spPr>
          <a:xfrm>
            <a:off x="1611630" y="2228215"/>
            <a:ext cx="8153400" cy="3987800"/>
          </a:xfrm>
          <a:prstGeom prst="rect">
            <a:avLst/>
          </a:prstGeom>
        </p:spPr>
      </p:pic>
      <p:sp>
        <p:nvSpPr>
          <p:cNvPr id="9" name="文本框 8"/>
          <p:cNvSpPr txBox="1"/>
          <p:nvPr/>
        </p:nvSpPr>
        <p:spPr>
          <a:xfrm>
            <a:off x="1421765" y="1363980"/>
            <a:ext cx="6423025" cy="948690"/>
          </a:xfrm>
          <a:prstGeom prst="rect">
            <a:avLst/>
          </a:prstGeom>
          <a:noFill/>
        </p:spPr>
        <p:txBody>
          <a:bodyPr wrap="square" rtlCol="0">
            <a:noAutofit/>
          </a:bodyPr>
          <a:p>
            <a:pPr marL="285750" indent="-285750">
              <a:buFont typeface="Wingdings" panose="05000000000000000000" charset="0"/>
              <a:buChar char="l"/>
            </a:pPr>
            <a:r>
              <a:rPr lang="en-US" altLang="zh-CN" sz="1600">
                <a:latin typeface="微软雅黑" panose="020B0503020204020204" charset="-122"/>
                <a:ea typeface="微软雅黑" panose="020B0503020204020204" charset="-122"/>
                <a:cs typeface="微软雅黑" panose="020B0503020204020204" charset="-122"/>
              </a:rPr>
              <a:t>在内核空间中开始检查ioctl命令是否相同，以及调用该系统调用的进程是否为Tracee。这样就可以验证只有当用户要求Tracee检查时才会发生检测的需求。</a:t>
            </a:r>
            <a:endParaRPr lang="en-US" altLang="zh-CN" sz="160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3189605" y="370205"/>
            <a:ext cx="5040630" cy="583565"/>
          </a:xfrm>
          <a:prstGeom prst="rect">
            <a:avLst/>
          </a:prstGeom>
          <a:noFill/>
        </p:spPr>
        <p:txBody>
          <a:bodyPr wrap="square" rtlCol="0">
            <a:spAutoFit/>
          </a:bodyPr>
          <a:lstStyle/>
          <a:p>
            <a:r>
              <a:rPr lang="zh-CN" altLang="en-US" sz="3200">
                <a:latin typeface="微软雅黑" panose="020B0503020204020204" charset="-122"/>
                <a:ea typeface="微软雅黑" panose="020B0503020204020204" charset="-122"/>
                <a:cs typeface="Times New Roman" panose="02020603050405020304" charset="0"/>
                <a:sym typeface="+mn-ea"/>
              </a:rPr>
              <a:t>eBPF检测Rootkit攻击</a:t>
            </a:r>
            <a:endParaRPr lang="zh-CN" altLang="en-US" sz="3200" b="1" dirty="0" err="1">
              <a:solidFill>
                <a:schemeClr val="tx1">
                  <a:lumMod val="65000"/>
                  <a:lumOff val="35000"/>
                </a:schemeClr>
              </a:solidFill>
              <a:latin typeface="思源黑体 CN Bold" panose="020B0800000000000000" pitchFamily="34" charset="-122"/>
              <a:ea typeface="思源黑体 CN Bold" panose="020B0800000000000000"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stretch>
            <a:fillRect/>
          </a:stretch>
        </p:blipFill>
        <p:spPr>
          <a:xfrm>
            <a:off x="9082087" y="260318"/>
            <a:ext cx="847725" cy="428625"/>
          </a:xfrm>
          <a:prstGeom prst="rect">
            <a:avLst/>
          </a:prstGeom>
        </p:spPr>
      </p:pic>
      <p:pic>
        <p:nvPicPr>
          <p:cNvPr id="7" name="图片 6"/>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r="14812" b="15973"/>
          <a:stretch>
            <a:fillRect/>
          </a:stretch>
        </p:blipFill>
        <p:spPr>
          <a:xfrm flipH="1">
            <a:off x="-1321677" y="152979"/>
            <a:ext cx="4673600" cy="1447675"/>
          </a:xfrm>
          <a:prstGeom prst="rect">
            <a:avLst/>
          </a:prstGeom>
        </p:spPr>
      </p:pic>
      <p:pic>
        <p:nvPicPr>
          <p:cNvPr id="3" name="图片 2"/>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285065" y="0"/>
            <a:ext cx="1326021" cy="1217913"/>
          </a:xfrm>
          <a:prstGeom prst="rect">
            <a:avLst/>
          </a:prstGeom>
        </p:spPr>
      </p:pic>
      <p:sp>
        <p:nvSpPr>
          <p:cNvPr id="8" name="文本框 7"/>
          <p:cNvSpPr txBox="1"/>
          <p:nvPr/>
        </p:nvSpPr>
        <p:spPr>
          <a:xfrm>
            <a:off x="9214173" y="271107"/>
            <a:ext cx="2901822" cy="369332"/>
          </a:xfrm>
          <a:prstGeom prst="rect">
            <a:avLst/>
          </a:prstGeom>
          <a:noFill/>
        </p:spPr>
        <p:txBody>
          <a:bodyPr wrap="square" rtlCol="0">
            <a:spAutoFit/>
          </a:bodyPr>
          <a:lstStyle/>
          <a:p>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首届中国</a:t>
            </a:r>
            <a:r>
              <a:rPr lang="en-US" altLang="zh-CN" b="1" spc="300" dirty="0" err="1">
                <a:solidFill>
                  <a:schemeClr val="tx1">
                    <a:lumMod val="75000"/>
                    <a:lumOff val="25000"/>
                  </a:schemeClr>
                </a:solidFill>
                <a:latin typeface="思源宋体 CN Heavy" panose="02020900000000000000" pitchFamily="18" charset="-122"/>
                <a:ea typeface="思源宋体 CN Heavy" panose="02020900000000000000" pitchFamily="18" charset="-122"/>
              </a:rPr>
              <a:t>eBPF</a:t>
            </a:r>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研讨会</a:t>
            </a:r>
            <a:endPar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pic>
        <p:nvPicPr>
          <p:cNvPr id="11" name="图形 10"/>
          <p:cNvPicPr>
            <a:picLocks noChangeAspect="1"/>
          </p:cNvPicPr>
          <p:nvPr/>
        </p:nvPicPr>
        <p:blipFill>
          <a:blip r:embed="rId6"/>
          <a:stretch>
            <a:fillRect/>
          </a:stretch>
        </p:blipFill>
        <p:spPr>
          <a:xfrm>
            <a:off x="2347106" y="271107"/>
            <a:ext cx="759720" cy="759720"/>
          </a:xfrm>
          <a:prstGeom prst="rect">
            <a:avLst/>
          </a:prstGeom>
        </p:spPr>
      </p:pic>
      <p:sp>
        <p:nvSpPr>
          <p:cNvPr id="12" name="文本框 11"/>
          <p:cNvSpPr txBox="1"/>
          <p:nvPr/>
        </p:nvSpPr>
        <p:spPr>
          <a:xfrm>
            <a:off x="2386251" y="369200"/>
            <a:ext cx="681430" cy="583565"/>
          </a:xfrm>
          <a:prstGeom prst="rect">
            <a:avLst/>
          </a:prstGeom>
          <a:noFill/>
        </p:spPr>
        <p:txBody>
          <a:bodyPr wrap="square" rtlCol="0">
            <a:spAutoFit/>
          </a:bodyPr>
          <a:lstStyle/>
          <a:p>
            <a:r>
              <a:rPr lang="en-US" altLang="zh-CN" sz="3200" dirty="0">
                <a:solidFill>
                  <a:schemeClr val="bg1"/>
                </a:solidFill>
                <a:latin typeface="思源黑体 CN Bold" panose="020B0800000000000000" pitchFamily="34" charset="-122"/>
                <a:ea typeface="思源黑体 CN Bold" panose="020B0800000000000000" pitchFamily="34" charset="-122"/>
              </a:rPr>
              <a:t>02</a:t>
            </a:r>
            <a:endParaRPr lang="zh-CN" altLang="en-US" sz="3200" dirty="0" err="1">
              <a:solidFill>
                <a:schemeClr val="bg1"/>
              </a:solidFill>
              <a:latin typeface="思源黑体 CN Bold" panose="020B0800000000000000" pitchFamily="34" charset="-122"/>
              <a:ea typeface="思源黑体 CN Bold" panose="020B0800000000000000" pitchFamily="34" charset="-122"/>
            </a:endParaRPr>
          </a:p>
        </p:txBody>
      </p:sp>
      <p:pic>
        <p:nvPicPr>
          <p:cNvPr id="21" name="图形 20"/>
          <p:cNvPicPr>
            <a:picLocks noChangeAspect="1"/>
          </p:cNvPicPr>
          <p:nvPr/>
        </p:nvPicPr>
        <p:blipFill>
          <a:blip r:embed="rId7"/>
          <a:stretch>
            <a:fillRect/>
          </a:stretch>
        </p:blipFill>
        <p:spPr>
          <a:xfrm>
            <a:off x="10634662" y="5114541"/>
            <a:ext cx="1409700" cy="1162050"/>
          </a:xfrm>
          <a:prstGeom prst="rect">
            <a:avLst/>
          </a:prstGeom>
        </p:spPr>
      </p:pic>
      <p:pic>
        <p:nvPicPr>
          <p:cNvPr id="24" name="图形 23"/>
          <p:cNvPicPr>
            <a:picLocks noChangeAspect="1"/>
          </p:cNvPicPr>
          <p:nvPr/>
        </p:nvPicPr>
        <p:blipFill>
          <a:blip r:embed="rId8"/>
          <a:stretch>
            <a:fillRect/>
          </a:stretch>
        </p:blipFill>
        <p:spPr>
          <a:xfrm>
            <a:off x="8474076" y="5743575"/>
            <a:ext cx="3590924" cy="1104900"/>
          </a:xfrm>
          <a:prstGeom prst="rect">
            <a:avLst/>
          </a:prstGeom>
        </p:spPr>
      </p:pic>
      <p:pic>
        <p:nvPicPr>
          <p:cNvPr id="26" name="图形 25"/>
          <p:cNvPicPr>
            <a:picLocks noChangeAspect="1"/>
          </p:cNvPicPr>
          <p:nvPr/>
        </p:nvPicPr>
        <p:blipFill>
          <a:blip r:embed="rId9"/>
          <a:stretch>
            <a:fillRect/>
          </a:stretch>
        </p:blipFill>
        <p:spPr>
          <a:xfrm>
            <a:off x="9163178" y="667896"/>
            <a:ext cx="2901822" cy="304800"/>
          </a:xfrm>
          <a:prstGeom prst="rect">
            <a:avLst/>
          </a:prstGeom>
        </p:spPr>
      </p:pic>
      <p:pic>
        <p:nvPicPr>
          <p:cNvPr id="28" name="图形 27"/>
          <p:cNvPicPr>
            <a:picLocks noChangeAspect="1"/>
          </p:cNvPicPr>
          <p:nvPr/>
        </p:nvPicPr>
        <p:blipFill>
          <a:blip r:embed="rId10"/>
          <a:stretch>
            <a:fillRect/>
          </a:stretch>
        </p:blipFill>
        <p:spPr>
          <a:xfrm>
            <a:off x="11863387" y="153162"/>
            <a:ext cx="180975" cy="180975"/>
          </a:xfrm>
          <a:prstGeom prst="rect">
            <a:avLst/>
          </a:prstGeom>
        </p:spPr>
      </p:pic>
      <p:pic>
        <p:nvPicPr>
          <p:cNvPr id="38" name="图形 37"/>
          <p:cNvPicPr>
            <a:picLocks noChangeAspect="1"/>
          </p:cNvPicPr>
          <p:nvPr/>
        </p:nvPicPr>
        <p:blipFill>
          <a:blip r:embed="rId11"/>
          <a:stretch>
            <a:fillRect/>
          </a:stretch>
        </p:blipFill>
        <p:spPr>
          <a:xfrm>
            <a:off x="-19927" y="5734050"/>
            <a:ext cx="6800850" cy="1123950"/>
          </a:xfrm>
          <a:prstGeom prst="rect">
            <a:avLst/>
          </a:prstGeom>
        </p:spPr>
      </p:pic>
      <p:pic>
        <p:nvPicPr>
          <p:cNvPr id="4" name="图片 3" descr="read_kernel"/>
          <p:cNvPicPr>
            <a:picLocks noChangeAspect="1"/>
          </p:cNvPicPr>
          <p:nvPr/>
        </p:nvPicPr>
        <p:blipFill>
          <a:blip r:embed="rId12"/>
          <a:stretch>
            <a:fillRect/>
          </a:stretch>
        </p:blipFill>
        <p:spPr>
          <a:xfrm>
            <a:off x="1698625" y="2169795"/>
            <a:ext cx="8075930" cy="4174490"/>
          </a:xfrm>
          <a:prstGeom prst="rect">
            <a:avLst/>
          </a:prstGeom>
        </p:spPr>
      </p:pic>
      <p:sp>
        <p:nvSpPr>
          <p:cNvPr id="2" name="文本框 1"/>
          <p:cNvSpPr txBox="1"/>
          <p:nvPr/>
        </p:nvSpPr>
        <p:spPr>
          <a:xfrm>
            <a:off x="1610995" y="1600835"/>
            <a:ext cx="7338060" cy="368300"/>
          </a:xfrm>
          <a:prstGeom prst="rect">
            <a:avLst/>
          </a:prstGeom>
          <a:noFill/>
        </p:spPr>
        <p:txBody>
          <a:bodyPr wrap="square" rtlCol="0">
            <a:spAutoFit/>
          </a:bodyPr>
          <a:p>
            <a:pPr marL="285750" indent="-285750">
              <a:buFont typeface="Wingdings" panose="05000000000000000000" charset="0"/>
              <a:buChar char="l"/>
            </a:pPr>
            <a:r>
              <a:rPr lang="en-US" altLang="zh-CN"/>
              <a:t>遍历系统调用映射，通过使用READ_KERN()来获取系统调用表的地址</a:t>
            </a:r>
            <a:r>
              <a:rPr lang="zh-CN" altLang="en-US"/>
              <a:t>；</a:t>
            </a:r>
            <a:endParaRPr lang="zh-CN" altLang="en-US"/>
          </a:p>
        </p:txBody>
      </p:sp>
      <p:sp>
        <p:nvSpPr>
          <p:cNvPr id="5" name="文本框 4"/>
          <p:cNvSpPr txBox="1"/>
          <p:nvPr/>
        </p:nvSpPr>
        <p:spPr>
          <a:xfrm>
            <a:off x="3189605" y="370205"/>
            <a:ext cx="5040630" cy="583565"/>
          </a:xfrm>
          <a:prstGeom prst="rect">
            <a:avLst/>
          </a:prstGeom>
          <a:noFill/>
        </p:spPr>
        <p:txBody>
          <a:bodyPr wrap="square" rtlCol="0">
            <a:spAutoFit/>
          </a:bodyPr>
          <a:lstStyle/>
          <a:p>
            <a:r>
              <a:rPr lang="zh-CN" altLang="en-US" sz="3200">
                <a:latin typeface="微软雅黑" panose="020B0503020204020204" charset="-122"/>
                <a:ea typeface="微软雅黑" panose="020B0503020204020204" charset="-122"/>
                <a:cs typeface="Times New Roman" panose="02020603050405020304" charset="0"/>
                <a:sym typeface="+mn-ea"/>
              </a:rPr>
              <a:t>eBPF检测Rootkit攻击</a:t>
            </a:r>
            <a:endParaRPr lang="zh-CN" altLang="en-US" sz="3200" b="1" dirty="0" err="1">
              <a:solidFill>
                <a:schemeClr val="tx1">
                  <a:lumMod val="65000"/>
                  <a:lumOff val="35000"/>
                </a:schemeClr>
              </a:solidFill>
              <a:latin typeface="思源黑体 CN Bold" panose="020B0800000000000000" pitchFamily="34" charset="-122"/>
              <a:ea typeface="思源黑体 CN Bold" panose="020B0800000000000000"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stretch>
            <a:fillRect/>
          </a:stretch>
        </p:blipFill>
        <p:spPr>
          <a:xfrm>
            <a:off x="9082087" y="260318"/>
            <a:ext cx="847725" cy="428625"/>
          </a:xfrm>
          <a:prstGeom prst="rect">
            <a:avLst/>
          </a:prstGeom>
        </p:spPr>
      </p:pic>
      <p:pic>
        <p:nvPicPr>
          <p:cNvPr id="7" name="图片 6"/>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r="14812" b="15973"/>
          <a:stretch>
            <a:fillRect/>
          </a:stretch>
        </p:blipFill>
        <p:spPr>
          <a:xfrm flipH="1">
            <a:off x="-1293102" y="184729"/>
            <a:ext cx="4673600" cy="1447675"/>
          </a:xfrm>
          <a:prstGeom prst="rect">
            <a:avLst/>
          </a:prstGeom>
        </p:spPr>
      </p:pic>
      <p:pic>
        <p:nvPicPr>
          <p:cNvPr id="3" name="图片 2"/>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285065" y="0"/>
            <a:ext cx="1326021" cy="1217913"/>
          </a:xfrm>
          <a:prstGeom prst="rect">
            <a:avLst/>
          </a:prstGeom>
        </p:spPr>
      </p:pic>
      <p:sp>
        <p:nvSpPr>
          <p:cNvPr id="8" name="文本框 7"/>
          <p:cNvSpPr txBox="1"/>
          <p:nvPr/>
        </p:nvSpPr>
        <p:spPr>
          <a:xfrm>
            <a:off x="9214173" y="271107"/>
            <a:ext cx="2901822" cy="369332"/>
          </a:xfrm>
          <a:prstGeom prst="rect">
            <a:avLst/>
          </a:prstGeom>
          <a:noFill/>
        </p:spPr>
        <p:txBody>
          <a:bodyPr wrap="square" rtlCol="0">
            <a:spAutoFit/>
          </a:bodyPr>
          <a:lstStyle/>
          <a:p>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首届中国</a:t>
            </a:r>
            <a:r>
              <a:rPr lang="en-US" altLang="zh-CN" b="1" spc="300" dirty="0" err="1">
                <a:solidFill>
                  <a:schemeClr val="tx1">
                    <a:lumMod val="75000"/>
                    <a:lumOff val="25000"/>
                  </a:schemeClr>
                </a:solidFill>
                <a:latin typeface="思源宋体 CN Heavy" panose="02020900000000000000" pitchFamily="18" charset="-122"/>
                <a:ea typeface="思源宋体 CN Heavy" panose="02020900000000000000" pitchFamily="18" charset="-122"/>
              </a:rPr>
              <a:t>eBPF</a:t>
            </a:r>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研讨会</a:t>
            </a:r>
            <a:endPar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pic>
        <p:nvPicPr>
          <p:cNvPr id="11" name="图形 10"/>
          <p:cNvPicPr>
            <a:picLocks noChangeAspect="1"/>
          </p:cNvPicPr>
          <p:nvPr/>
        </p:nvPicPr>
        <p:blipFill>
          <a:blip r:embed="rId6"/>
          <a:stretch>
            <a:fillRect/>
          </a:stretch>
        </p:blipFill>
        <p:spPr>
          <a:xfrm>
            <a:off x="2347106" y="271107"/>
            <a:ext cx="759720" cy="759720"/>
          </a:xfrm>
          <a:prstGeom prst="rect">
            <a:avLst/>
          </a:prstGeom>
        </p:spPr>
      </p:pic>
      <p:sp>
        <p:nvSpPr>
          <p:cNvPr id="12" name="文本框 11"/>
          <p:cNvSpPr txBox="1"/>
          <p:nvPr/>
        </p:nvSpPr>
        <p:spPr>
          <a:xfrm>
            <a:off x="2386251" y="369200"/>
            <a:ext cx="681430" cy="583565"/>
          </a:xfrm>
          <a:prstGeom prst="rect">
            <a:avLst/>
          </a:prstGeom>
          <a:noFill/>
        </p:spPr>
        <p:txBody>
          <a:bodyPr wrap="square" rtlCol="0">
            <a:spAutoFit/>
          </a:bodyPr>
          <a:lstStyle/>
          <a:p>
            <a:r>
              <a:rPr lang="en-US" altLang="zh-CN" sz="3200" dirty="0">
                <a:solidFill>
                  <a:schemeClr val="bg1"/>
                </a:solidFill>
                <a:latin typeface="思源黑体 CN Bold" panose="020B0800000000000000" pitchFamily="34" charset="-122"/>
                <a:ea typeface="思源黑体 CN Bold" panose="020B0800000000000000" pitchFamily="34" charset="-122"/>
              </a:rPr>
              <a:t>02</a:t>
            </a:r>
            <a:endParaRPr lang="zh-CN" altLang="en-US" sz="3200" dirty="0" err="1">
              <a:solidFill>
                <a:schemeClr val="bg1"/>
              </a:solidFill>
              <a:latin typeface="思源黑体 CN Bold" panose="020B0800000000000000" pitchFamily="34" charset="-122"/>
              <a:ea typeface="思源黑体 CN Bold" panose="020B0800000000000000" pitchFamily="34" charset="-122"/>
            </a:endParaRPr>
          </a:p>
        </p:txBody>
      </p:sp>
      <p:pic>
        <p:nvPicPr>
          <p:cNvPr id="21" name="图形 20"/>
          <p:cNvPicPr>
            <a:picLocks noChangeAspect="1"/>
          </p:cNvPicPr>
          <p:nvPr/>
        </p:nvPicPr>
        <p:blipFill>
          <a:blip r:embed="rId7"/>
          <a:stretch>
            <a:fillRect/>
          </a:stretch>
        </p:blipFill>
        <p:spPr>
          <a:xfrm>
            <a:off x="10634662" y="5114541"/>
            <a:ext cx="1409700" cy="1162050"/>
          </a:xfrm>
          <a:prstGeom prst="rect">
            <a:avLst/>
          </a:prstGeom>
        </p:spPr>
      </p:pic>
      <p:pic>
        <p:nvPicPr>
          <p:cNvPr id="24" name="图形 23"/>
          <p:cNvPicPr>
            <a:picLocks noChangeAspect="1"/>
          </p:cNvPicPr>
          <p:nvPr/>
        </p:nvPicPr>
        <p:blipFill>
          <a:blip r:embed="rId8"/>
          <a:stretch>
            <a:fillRect/>
          </a:stretch>
        </p:blipFill>
        <p:spPr>
          <a:xfrm>
            <a:off x="8474076" y="5743575"/>
            <a:ext cx="3590924" cy="1104900"/>
          </a:xfrm>
          <a:prstGeom prst="rect">
            <a:avLst/>
          </a:prstGeom>
        </p:spPr>
      </p:pic>
      <p:pic>
        <p:nvPicPr>
          <p:cNvPr id="26" name="图形 25"/>
          <p:cNvPicPr>
            <a:picLocks noChangeAspect="1"/>
          </p:cNvPicPr>
          <p:nvPr/>
        </p:nvPicPr>
        <p:blipFill>
          <a:blip r:embed="rId9"/>
          <a:stretch>
            <a:fillRect/>
          </a:stretch>
        </p:blipFill>
        <p:spPr>
          <a:xfrm>
            <a:off x="9163178" y="667896"/>
            <a:ext cx="2901822" cy="304800"/>
          </a:xfrm>
          <a:prstGeom prst="rect">
            <a:avLst/>
          </a:prstGeom>
        </p:spPr>
      </p:pic>
      <p:pic>
        <p:nvPicPr>
          <p:cNvPr id="28" name="图形 27"/>
          <p:cNvPicPr>
            <a:picLocks noChangeAspect="1"/>
          </p:cNvPicPr>
          <p:nvPr/>
        </p:nvPicPr>
        <p:blipFill>
          <a:blip r:embed="rId10"/>
          <a:stretch>
            <a:fillRect/>
          </a:stretch>
        </p:blipFill>
        <p:spPr>
          <a:xfrm>
            <a:off x="11863387" y="153162"/>
            <a:ext cx="180975" cy="180975"/>
          </a:xfrm>
          <a:prstGeom prst="rect">
            <a:avLst/>
          </a:prstGeom>
        </p:spPr>
      </p:pic>
      <p:pic>
        <p:nvPicPr>
          <p:cNvPr id="38" name="图形 37"/>
          <p:cNvPicPr>
            <a:picLocks noChangeAspect="1"/>
          </p:cNvPicPr>
          <p:nvPr/>
        </p:nvPicPr>
        <p:blipFill>
          <a:blip r:embed="rId11"/>
          <a:stretch>
            <a:fillRect/>
          </a:stretch>
        </p:blipFill>
        <p:spPr>
          <a:xfrm>
            <a:off x="-19927" y="5734050"/>
            <a:ext cx="6800850" cy="1123950"/>
          </a:xfrm>
          <a:prstGeom prst="rect">
            <a:avLst/>
          </a:prstGeom>
        </p:spPr>
      </p:pic>
      <p:pic>
        <p:nvPicPr>
          <p:cNvPr id="2" name="图片 1" descr="helper"/>
          <p:cNvPicPr>
            <a:picLocks noChangeAspect="1"/>
          </p:cNvPicPr>
          <p:nvPr>
            <p:custDataLst>
              <p:tags r:id="rId12"/>
            </p:custDataLst>
          </p:nvPr>
        </p:nvPicPr>
        <p:blipFill>
          <a:blip r:embed="rId13"/>
          <a:stretch>
            <a:fillRect/>
          </a:stretch>
        </p:blipFill>
        <p:spPr>
          <a:xfrm>
            <a:off x="1199515" y="2475865"/>
            <a:ext cx="9121775" cy="3188970"/>
          </a:xfrm>
          <a:prstGeom prst="rect">
            <a:avLst/>
          </a:prstGeom>
        </p:spPr>
      </p:pic>
      <p:sp>
        <p:nvSpPr>
          <p:cNvPr id="4" name="文本框 3"/>
          <p:cNvSpPr txBox="1"/>
          <p:nvPr/>
        </p:nvSpPr>
        <p:spPr>
          <a:xfrm>
            <a:off x="3189605" y="370205"/>
            <a:ext cx="5040630" cy="583565"/>
          </a:xfrm>
          <a:prstGeom prst="rect">
            <a:avLst/>
          </a:prstGeom>
          <a:noFill/>
        </p:spPr>
        <p:txBody>
          <a:bodyPr wrap="square" rtlCol="0">
            <a:spAutoFit/>
          </a:bodyPr>
          <a:lstStyle/>
          <a:p>
            <a:r>
              <a:rPr lang="zh-CN" altLang="en-US" sz="3200">
                <a:latin typeface="微软雅黑" panose="020B0503020204020204" charset="-122"/>
                <a:ea typeface="微软雅黑" panose="020B0503020204020204" charset="-122"/>
                <a:cs typeface="Times New Roman" panose="02020603050405020304" charset="0"/>
                <a:sym typeface="+mn-ea"/>
              </a:rPr>
              <a:t>eBPF检测Rootkit攻击</a:t>
            </a:r>
            <a:endParaRPr lang="zh-CN" altLang="en-US" sz="3200" b="1" dirty="0" err="1">
              <a:solidFill>
                <a:schemeClr val="tx1">
                  <a:lumMod val="65000"/>
                  <a:lumOff val="35000"/>
                </a:schemeClr>
              </a:solidFill>
              <a:latin typeface="思源黑体 CN Bold" panose="020B0800000000000000" pitchFamily="34" charset="-122"/>
              <a:ea typeface="思源黑体 CN Bold" panose="020B0800000000000000" pitchFamily="34" charset="-122"/>
            </a:endParaRPr>
          </a:p>
        </p:txBody>
      </p:sp>
      <p:sp>
        <p:nvSpPr>
          <p:cNvPr id="5" name="文本框 4"/>
          <p:cNvSpPr txBox="1"/>
          <p:nvPr/>
        </p:nvSpPr>
        <p:spPr>
          <a:xfrm>
            <a:off x="1199515" y="1885950"/>
            <a:ext cx="6632575" cy="337185"/>
          </a:xfrm>
          <a:prstGeom prst="rect">
            <a:avLst/>
          </a:prstGeom>
          <a:noFill/>
        </p:spPr>
        <p:txBody>
          <a:bodyPr wrap="square" rtlCol="0">
            <a:spAutoFit/>
          </a:bodyPr>
          <a:p>
            <a:pPr marL="285750" indent="-285750">
              <a:buFont typeface="Wingdings" panose="05000000000000000000" charset="0"/>
              <a:buChar char="l"/>
            </a:pPr>
            <a:r>
              <a:rPr lang="zh-CN" altLang="en-US" sz="1600">
                <a:latin typeface="微软雅黑" panose="020B0503020204020204" charset="-122"/>
                <a:ea typeface="微软雅黑" panose="020B0503020204020204" charset="-122"/>
                <a:cs typeface="微软雅黑" panose="020B0503020204020204" charset="-122"/>
              </a:rPr>
              <a:t>在用户空间中，将这些地址与libbpf helpers进行比较；</a:t>
            </a:r>
            <a:endParaRPr lang="zh-CN" altLang="en-US" sz="16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stretch>
            <a:fillRect/>
          </a:stretch>
        </p:blipFill>
        <p:spPr>
          <a:xfrm>
            <a:off x="9082087" y="260318"/>
            <a:ext cx="847725" cy="428625"/>
          </a:xfrm>
          <a:prstGeom prst="rect">
            <a:avLst/>
          </a:prstGeom>
        </p:spPr>
      </p:pic>
      <p:pic>
        <p:nvPicPr>
          <p:cNvPr id="7" name="图片 6"/>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r="14812" b="15973"/>
          <a:stretch>
            <a:fillRect/>
          </a:stretch>
        </p:blipFill>
        <p:spPr>
          <a:xfrm flipH="1">
            <a:off x="-1293102" y="184729"/>
            <a:ext cx="4673600" cy="1447675"/>
          </a:xfrm>
          <a:prstGeom prst="rect">
            <a:avLst/>
          </a:prstGeom>
        </p:spPr>
      </p:pic>
      <p:pic>
        <p:nvPicPr>
          <p:cNvPr id="3" name="图片 2"/>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285065" y="0"/>
            <a:ext cx="1326021" cy="1217913"/>
          </a:xfrm>
          <a:prstGeom prst="rect">
            <a:avLst/>
          </a:prstGeom>
        </p:spPr>
      </p:pic>
      <p:sp>
        <p:nvSpPr>
          <p:cNvPr id="8" name="文本框 7"/>
          <p:cNvSpPr txBox="1"/>
          <p:nvPr/>
        </p:nvSpPr>
        <p:spPr>
          <a:xfrm>
            <a:off x="9214173" y="271107"/>
            <a:ext cx="2901822" cy="369332"/>
          </a:xfrm>
          <a:prstGeom prst="rect">
            <a:avLst/>
          </a:prstGeom>
          <a:noFill/>
        </p:spPr>
        <p:txBody>
          <a:bodyPr wrap="square" rtlCol="0">
            <a:spAutoFit/>
          </a:bodyPr>
          <a:lstStyle/>
          <a:p>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首届中国</a:t>
            </a:r>
            <a:r>
              <a:rPr lang="en-US" altLang="zh-CN" b="1" spc="300" dirty="0" err="1">
                <a:solidFill>
                  <a:schemeClr val="tx1">
                    <a:lumMod val="75000"/>
                    <a:lumOff val="25000"/>
                  </a:schemeClr>
                </a:solidFill>
                <a:latin typeface="思源宋体 CN Heavy" panose="02020900000000000000" pitchFamily="18" charset="-122"/>
                <a:ea typeface="思源宋体 CN Heavy" panose="02020900000000000000" pitchFamily="18" charset="-122"/>
              </a:rPr>
              <a:t>eBPF</a:t>
            </a:r>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研讨会</a:t>
            </a:r>
            <a:endPar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pic>
        <p:nvPicPr>
          <p:cNvPr id="11" name="图形 10"/>
          <p:cNvPicPr>
            <a:picLocks noChangeAspect="1"/>
          </p:cNvPicPr>
          <p:nvPr/>
        </p:nvPicPr>
        <p:blipFill>
          <a:blip r:embed="rId6"/>
          <a:stretch>
            <a:fillRect/>
          </a:stretch>
        </p:blipFill>
        <p:spPr>
          <a:xfrm>
            <a:off x="2347106" y="271107"/>
            <a:ext cx="759720" cy="759720"/>
          </a:xfrm>
          <a:prstGeom prst="rect">
            <a:avLst/>
          </a:prstGeom>
        </p:spPr>
      </p:pic>
      <p:sp>
        <p:nvSpPr>
          <p:cNvPr id="12" name="文本框 11"/>
          <p:cNvSpPr txBox="1"/>
          <p:nvPr/>
        </p:nvSpPr>
        <p:spPr>
          <a:xfrm>
            <a:off x="2386251" y="369200"/>
            <a:ext cx="681430" cy="583565"/>
          </a:xfrm>
          <a:prstGeom prst="rect">
            <a:avLst/>
          </a:prstGeom>
          <a:noFill/>
        </p:spPr>
        <p:txBody>
          <a:bodyPr wrap="square" rtlCol="0">
            <a:spAutoFit/>
          </a:bodyPr>
          <a:lstStyle/>
          <a:p>
            <a:r>
              <a:rPr lang="en-US" altLang="zh-CN" sz="3200" dirty="0">
                <a:solidFill>
                  <a:schemeClr val="bg1"/>
                </a:solidFill>
                <a:latin typeface="思源黑体 CN Bold" panose="020B0800000000000000" pitchFamily="34" charset="-122"/>
                <a:ea typeface="思源黑体 CN Bold" panose="020B0800000000000000" pitchFamily="34" charset="-122"/>
              </a:rPr>
              <a:t>02</a:t>
            </a:r>
            <a:endParaRPr lang="zh-CN" altLang="en-US" sz="3200" dirty="0" err="1">
              <a:solidFill>
                <a:schemeClr val="bg1"/>
              </a:solidFill>
              <a:latin typeface="思源黑体 CN Bold" panose="020B0800000000000000" pitchFamily="34" charset="-122"/>
              <a:ea typeface="思源黑体 CN Bold" panose="020B0800000000000000" pitchFamily="34" charset="-122"/>
            </a:endParaRPr>
          </a:p>
        </p:txBody>
      </p:sp>
      <p:pic>
        <p:nvPicPr>
          <p:cNvPr id="21" name="图形 20"/>
          <p:cNvPicPr>
            <a:picLocks noChangeAspect="1"/>
          </p:cNvPicPr>
          <p:nvPr/>
        </p:nvPicPr>
        <p:blipFill>
          <a:blip r:embed="rId7"/>
          <a:stretch>
            <a:fillRect/>
          </a:stretch>
        </p:blipFill>
        <p:spPr>
          <a:xfrm>
            <a:off x="10634662" y="5114541"/>
            <a:ext cx="1409700" cy="1162050"/>
          </a:xfrm>
          <a:prstGeom prst="rect">
            <a:avLst/>
          </a:prstGeom>
        </p:spPr>
      </p:pic>
      <p:pic>
        <p:nvPicPr>
          <p:cNvPr id="24" name="图形 23"/>
          <p:cNvPicPr>
            <a:picLocks noChangeAspect="1"/>
          </p:cNvPicPr>
          <p:nvPr/>
        </p:nvPicPr>
        <p:blipFill>
          <a:blip r:embed="rId8"/>
          <a:stretch>
            <a:fillRect/>
          </a:stretch>
        </p:blipFill>
        <p:spPr>
          <a:xfrm>
            <a:off x="8474076" y="5743575"/>
            <a:ext cx="3590924" cy="1104900"/>
          </a:xfrm>
          <a:prstGeom prst="rect">
            <a:avLst/>
          </a:prstGeom>
        </p:spPr>
      </p:pic>
      <p:pic>
        <p:nvPicPr>
          <p:cNvPr id="26" name="图形 25"/>
          <p:cNvPicPr>
            <a:picLocks noChangeAspect="1"/>
          </p:cNvPicPr>
          <p:nvPr/>
        </p:nvPicPr>
        <p:blipFill>
          <a:blip r:embed="rId9"/>
          <a:stretch>
            <a:fillRect/>
          </a:stretch>
        </p:blipFill>
        <p:spPr>
          <a:xfrm>
            <a:off x="9163178" y="667896"/>
            <a:ext cx="2901822" cy="304800"/>
          </a:xfrm>
          <a:prstGeom prst="rect">
            <a:avLst/>
          </a:prstGeom>
        </p:spPr>
      </p:pic>
      <p:pic>
        <p:nvPicPr>
          <p:cNvPr id="28" name="图形 27"/>
          <p:cNvPicPr>
            <a:picLocks noChangeAspect="1"/>
          </p:cNvPicPr>
          <p:nvPr/>
        </p:nvPicPr>
        <p:blipFill>
          <a:blip r:embed="rId10"/>
          <a:stretch>
            <a:fillRect/>
          </a:stretch>
        </p:blipFill>
        <p:spPr>
          <a:xfrm>
            <a:off x="11863387" y="153162"/>
            <a:ext cx="180975" cy="180975"/>
          </a:xfrm>
          <a:prstGeom prst="rect">
            <a:avLst/>
          </a:prstGeom>
        </p:spPr>
      </p:pic>
      <p:pic>
        <p:nvPicPr>
          <p:cNvPr id="38" name="图形 37"/>
          <p:cNvPicPr>
            <a:picLocks noChangeAspect="1"/>
          </p:cNvPicPr>
          <p:nvPr/>
        </p:nvPicPr>
        <p:blipFill>
          <a:blip r:embed="rId11"/>
          <a:stretch>
            <a:fillRect/>
          </a:stretch>
        </p:blipFill>
        <p:spPr>
          <a:xfrm>
            <a:off x="-19927" y="5734050"/>
            <a:ext cx="6800850" cy="1123950"/>
          </a:xfrm>
          <a:prstGeom prst="rect">
            <a:avLst/>
          </a:prstGeom>
        </p:spPr>
      </p:pic>
      <p:pic>
        <p:nvPicPr>
          <p:cNvPr id="4" name="图片 3" descr="rootkit"/>
          <p:cNvPicPr>
            <a:picLocks noChangeAspect="1"/>
          </p:cNvPicPr>
          <p:nvPr/>
        </p:nvPicPr>
        <p:blipFill>
          <a:blip r:embed="rId12"/>
          <a:stretch>
            <a:fillRect/>
          </a:stretch>
        </p:blipFill>
        <p:spPr>
          <a:xfrm>
            <a:off x="381000" y="3891915"/>
            <a:ext cx="11430000" cy="910590"/>
          </a:xfrm>
          <a:prstGeom prst="rect">
            <a:avLst/>
          </a:prstGeom>
        </p:spPr>
      </p:pic>
      <p:sp>
        <p:nvSpPr>
          <p:cNvPr id="9" name="文本框 8"/>
          <p:cNvSpPr txBox="1"/>
          <p:nvPr/>
        </p:nvSpPr>
        <p:spPr>
          <a:xfrm>
            <a:off x="381000" y="2121535"/>
            <a:ext cx="9479915" cy="948690"/>
          </a:xfrm>
          <a:prstGeom prst="rect">
            <a:avLst/>
          </a:prstGeom>
          <a:noFill/>
        </p:spPr>
        <p:txBody>
          <a:bodyPr wrap="square" rtlCol="0">
            <a:noAutofit/>
          </a:bodyPr>
          <a:p>
            <a:pPr marL="285750" indent="-285750">
              <a:buFont typeface="Wingdings" panose="05000000000000000000" charset="0"/>
              <a:buChar char="l"/>
            </a:pPr>
            <a:r>
              <a:rPr lang="en-US" altLang="zh-CN" sz="1600">
                <a:latin typeface="微软雅黑" panose="020B0503020204020204" charset="-122"/>
                <a:ea typeface="微软雅黑" panose="020B0503020204020204" charset="-122"/>
                <a:cs typeface="微软雅黑" panose="020B0503020204020204" charset="-122"/>
                <a:sym typeface="+mn-ea"/>
              </a:rPr>
              <a:t>使用insmod函数加载Diamorphine (.ko)的内核对象文件</a:t>
            </a:r>
            <a:r>
              <a:rPr lang="zh-CN" altLang="en-US" sz="1600">
                <a:latin typeface="微软雅黑" panose="020B0503020204020204" charset="-122"/>
                <a:ea typeface="微软雅黑" panose="020B0503020204020204" charset="-122"/>
                <a:cs typeface="微软雅黑" panose="020B0503020204020204" charset="-122"/>
                <a:sym typeface="+mn-ea"/>
              </a:rPr>
              <a:t>，</a:t>
            </a:r>
            <a:r>
              <a:rPr lang="en-US" altLang="zh-CN" sz="1600">
                <a:latin typeface="微软雅黑" panose="020B0503020204020204" charset="-122"/>
                <a:ea typeface="微软雅黑" panose="020B0503020204020204" charset="-122"/>
                <a:cs typeface="微软雅黑" panose="020B0503020204020204" charset="-122"/>
                <a:sym typeface="+mn-ea"/>
              </a:rPr>
              <a:t>目标是</a:t>
            </a:r>
            <a:r>
              <a:rPr lang="zh-CN" altLang="en-US" sz="1600">
                <a:latin typeface="微软雅黑" panose="020B0503020204020204" charset="-122"/>
                <a:ea typeface="微软雅黑" panose="020B0503020204020204" charset="-122"/>
                <a:cs typeface="微软雅黑" panose="020B0503020204020204" charset="-122"/>
                <a:sym typeface="+mn-ea"/>
              </a:rPr>
              <a:t>查看</a:t>
            </a:r>
            <a:r>
              <a:rPr lang="en-US" altLang="zh-CN" sz="1600">
                <a:latin typeface="微软雅黑" panose="020B0503020204020204" charset="-122"/>
                <a:ea typeface="微软雅黑" panose="020B0503020204020204" charset="-122"/>
                <a:cs typeface="微软雅黑" panose="020B0503020204020204" charset="-122"/>
                <a:sym typeface="+mn-ea"/>
              </a:rPr>
              <a:t>Tracee的</a:t>
            </a:r>
            <a:r>
              <a:rPr lang="zh-CN" altLang="en-US" sz="1600">
                <a:latin typeface="微软雅黑" panose="020B0503020204020204" charset="-122"/>
                <a:ea typeface="微软雅黑" panose="020B0503020204020204" charset="-122"/>
                <a:cs typeface="微软雅黑" panose="020B0503020204020204" charset="-122"/>
                <a:sym typeface="+mn-ea"/>
              </a:rPr>
              <a:t>检测</a:t>
            </a:r>
            <a:r>
              <a:rPr lang="en-US" altLang="zh-CN" sz="1600">
                <a:latin typeface="微软雅黑" panose="020B0503020204020204" charset="-122"/>
                <a:ea typeface="微软雅黑" panose="020B0503020204020204" charset="-122"/>
                <a:cs typeface="微软雅黑" panose="020B0503020204020204" charset="-122"/>
                <a:sym typeface="+mn-ea"/>
              </a:rPr>
              <a:t>结果</a:t>
            </a:r>
            <a:r>
              <a:rPr lang="zh-CN" altLang="en-US" sz="1600">
                <a:latin typeface="微软雅黑" panose="020B0503020204020204" charset="-122"/>
                <a:ea typeface="微软雅黑" panose="020B0503020204020204" charset="-122"/>
                <a:cs typeface="微软雅黑" panose="020B0503020204020204" charset="-122"/>
                <a:sym typeface="+mn-ea"/>
              </a:rPr>
              <a:t>；</a:t>
            </a:r>
            <a:endParaRPr lang="en-US" altLang="zh-CN" sz="1600">
              <a:latin typeface="微软雅黑" panose="020B0503020204020204" charset="-122"/>
              <a:ea typeface="微软雅黑" panose="020B0503020204020204" charset="-122"/>
              <a:cs typeface="微软雅黑" panose="020B0503020204020204" charset="-122"/>
              <a:sym typeface="+mn-ea"/>
            </a:endParaRPr>
          </a:p>
          <a:p>
            <a:pPr marL="285750" indent="-285750">
              <a:buFont typeface="Wingdings" panose="05000000000000000000" charset="0"/>
              <a:buChar char="l"/>
            </a:pPr>
            <a:endParaRPr lang="en-US" altLang="zh-CN" sz="1600">
              <a:latin typeface="微软雅黑" panose="020B0503020204020204" charset="-122"/>
              <a:ea typeface="微软雅黑" panose="020B0503020204020204" charset="-122"/>
              <a:cs typeface="微软雅黑" panose="020B0503020204020204" charset="-122"/>
              <a:sym typeface="+mn-ea"/>
            </a:endParaRPr>
          </a:p>
          <a:p>
            <a:pPr marL="285750" indent="-285750">
              <a:buFont typeface="Wingdings" panose="05000000000000000000" charset="0"/>
              <a:buChar char="l"/>
            </a:pPr>
            <a:r>
              <a:rPr lang="en-US" altLang="zh-CN" sz="1600">
                <a:latin typeface="微软雅黑" panose="020B0503020204020204" charset="-122"/>
                <a:ea typeface="微软雅黑" panose="020B0503020204020204" charset="-122"/>
                <a:cs typeface="微软雅黑" panose="020B0503020204020204" charset="-122"/>
                <a:sym typeface="+mn-ea"/>
              </a:rPr>
              <a:t>通常，如果选择了detect_hooked_sycall事件，Tracee将发送一个hooked_sycalls事件，以确保系统没有被破坏</a:t>
            </a:r>
            <a:r>
              <a:rPr lang="zh-CN" altLang="en-US" sz="1600">
                <a:latin typeface="微软雅黑" panose="020B0503020204020204" charset="-122"/>
                <a:ea typeface="微软雅黑" panose="020B0503020204020204" charset="-122"/>
                <a:cs typeface="微软雅黑" panose="020B0503020204020204" charset="-122"/>
                <a:sym typeface="+mn-ea"/>
              </a:rPr>
              <a:t>；</a:t>
            </a:r>
            <a:endParaRPr lang="en-US" altLang="zh-CN" sz="1600">
              <a:latin typeface="微软雅黑" panose="020B0503020204020204" charset="-122"/>
              <a:ea typeface="微软雅黑" panose="020B0503020204020204" charset="-122"/>
              <a:cs typeface="微软雅黑" panose="020B0503020204020204" charset="-122"/>
            </a:endParaRPr>
          </a:p>
          <a:p>
            <a:pPr indent="0">
              <a:buFont typeface="Wingdings" panose="05000000000000000000" charset="0"/>
              <a:buNone/>
            </a:pPr>
            <a:endParaRPr lang="en-US" altLang="zh-CN" sz="1600">
              <a:latin typeface="微软雅黑" panose="020B0503020204020204" charset="-122"/>
              <a:ea typeface="微软雅黑" panose="020B0503020204020204" charset="-122"/>
              <a:cs typeface="微软雅黑" panose="020B0503020204020204" charset="-122"/>
            </a:endParaRPr>
          </a:p>
        </p:txBody>
      </p:sp>
      <p:sp>
        <p:nvSpPr>
          <p:cNvPr id="10" name="文本框 9"/>
          <p:cNvSpPr txBox="1"/>
          <p:nvPr/>
        </p:nvSpPr>
        <p:spPr>
          <a:xfrm>
            <a:off x="3189605" y="370205"/>
            <a:ext cx="5040630" cy="583565"/>
          </a:xfrm>
          <a:prstGeom prst="rect">
            <a:avLst/>
          </a:prstGeom>
          <a:noFill/>
        </p:spPr>
        <p:txBody>
          <a:bodyPr wrap="square" rtlCol="0">
            <a:spAutoFit/>
          </a:bodyPr>
          <a:lstStyle/>
          <a:p>
            <a:r>
              <a:rPr lang="zh-CN" altLang="en-US" sz="3200">
                <a:latin typeface="微软雅黑" panose="020B0503020204020204" charset="-122"/>
                <a:ea typeface="微软雅黑" panose="020B0503020204020204" charset="-122"/>
                <a:cs typeface="Times New Roman" panose="02020603050405020304" charset="0"/>
                <a:sym typeface="+mn-ea"/>
              </a:rPr>
              <a:t>eBPF检测Rootkit攻击</a:t>
            </a:r>
            <a:endParaRPr lang="zh-CN" altLang="en-US" sz="3200" b="1" dirty="0" err="1">
              <a:solidFill>
                <a:schemeClr val="tx1">
                  <a:lumMod val="65000"/>
                  <a:lumOff val="35000"/>
                </a:schemeClr>
              </a:solidFill>
              <a:latin typeface="思源黑体 CN Bold" panose="020B0800000000000000" pitchFamily="34" charset="-122"/>
              <a:ea typeface="思源黑体 CN Bold" panose="020B0800000000000000"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stretch>
            <a:fillRect/>
          </a:stretch>
        </p:blipFill>
        <p:spPr>
          <a:xfrm>
            <a:off x="9082087" y="260318"/>
            <a:ext cx="847725" cy="428625"/>
          </a:xfrm>
          <a:prstGeom prst="rect">
            <a:avLst/>
          </a:prstGeom>
        </p:spPr>
      </p:pic>
      <p:pic>
        <p:nvPicPr>
          <p:cNvPr id="7" name="图片 6"/>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r="14812" b="15973"/>
          <a:stretch>
            <a:fillRect/>
          </a:stretch>
        </p:blipFill>
        <p:spPr>
          <a:xfrm flipH="1">
            <a:off x="-1293102" y="184729"/>
            <a:ext cx="4673600" cy="1447675"/>
          </a:xfrm>
          <a:prstGeom prst="rect">
            <a:avLst/>
          </a:prstGeom>
        </p:spPr>
      </p:pic>
      <p:pic>
        <p:nvPicPr>
          <p:cNvPr id="3" name="图片 2"/>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285065" y="0"/>
            <a:ext cx="1326021" cy="1217913"/>
          </a:xfrm>
          <a:prstGeom prst="rect">
            <a:avLst/>
          </a:prstGeom>
        </p:spPr>
      </p:pic>
      <p:sp>
        <p:nvSpPr>
          <p:cNvPr id="8" name="文本框 7"/>
          <p:cNvSpPr txBox="1"/>
          <p:nvPr/>
        </p:nvSpPr>
        <p:spPr>
          <a:xfrm>
            <a:off x="9214173" y="271107"/>
            <a:ext cx="2901822" cy="369332"/>
          </a:xfrm>
          <a:prstGeom prst="rect">
            <a:avLst/>
          </a:prstGeom>
          <a:noFill/>
        </p:spPr>
        <p:txBody>
          <a:bodyPr wrap="square" rtlCol="0">
            <a:spAutoFit/>
          </a:bodyPr>
          <a:lstStyle/>
          <a:p>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首届中国</a:t>
            </a:r>
            <a:r>
              <a:rPr lang="en-US" altLang="zh-CN" b="1" spc="300" dirty="0" err="1">
                <a:solidFill>
                  <a:schemeClr val="tx1">
                    <a:lumMod val="75000"/>
                    <a:lumOff val="25000"/>
                  </a:schemeClr>
                </a:solidFill>
                <a:latin typeface="思源宋体 CN Heavy" panose="02020900000000000000" pitchFamily="18" charset="-122"/>
                <a:ea typeface="思源宋体 CN Heavy" panose="02020900000000000000" pitchFamily="18" charset="-122"/>
              </a:rPr>
              <a:t>eBPF</a:t>
            </a:r>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研讨会</a:t>
            </a:r>
            <a:endPar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pic>
        <p:nvPicPr>
          <p:cNvPr id="11" name="图形 10"/>
          <p:cNvPicPr>
            <a:picLocks noChangeAspect="1"/>
          </p:cNvPicPr>
          <p:nvPr/>
        </p:nvPicPr>
        <p:blipFill>
          <a:blip r:embed="rId6"/>
          <a:stretch>
            <a:fillRect/>
          </a:stretch>
        </p:blipFill>
        <p:spPr>
          <a:xfrm>
            <a:off x="2347106" y="271107"/>
            <a:ext cx="759720" cy="759720"/>
          </a:xfrm>
          <a:prstGeom prst="rect">
            <a:avLst/>
          </a:prstGeom>
        </p:spPr>
      </p:pic>
      <p:sp>
        <p:nvSpPr>
          <p:cNvPr id="12" name="文本框 11"/>
          <p:cNvSpPr txBox="1"/>
          <p:nvPr/>
        </p:nvSpPr>
        <p:spPr>
          <a:xfrm>
            <a:off x="2386251" y="369200"/>
            <a:ext cx="681430" cy="583565"/>
          </a:xfrm>
          <a:prstGeom prst="rect">
            <a:avLst/>
          </a:prstGeom>
          <a:noFill/>
        </p:spPr>
        <p:txBody>
          <a:bodyPr wrap="square" rtlCol="0">
            <a:spAutoFit/>
          </a:bodyPr>
          <a:lstStyle/>
          <a:p>
            <a:r>
              <a:rPr lang="en-US" altLang="zh-CN" sz="3200" dirty="0">
                <a:solidFill>
                  <a:schemeClr val="bg1"/>
                </a:solidFill>
                <a:latin typeface="思源黑体 CN Bold" panose="020B0800000000000000" pitchFamily="34" charset="-122"/>
                <a:ea typeface="思源黑体 CN Bold" panose="020B0800000000000000" pitchFamily="34" charset="-122"/>
              </a:rPr>
              <a:t>02</a:t>
            </a:r>
            <a:endParaRPr lang="zh-CN" altLang="en-US" sz="3200" dirty="0" err="1">
              <a:solidFill>
                <a:schemeClr val="bg1"/>
              </a:solidFill>
              <a:latin typeface="思源黑体 CN Bold" panose="020B0800000000000000" pitchFamily="34" charset="-122"/>
              <a:ea typeface="思源黑体 CN Bold" panose="020B0800000000000000" pitchFamily="34" charset="-122"/>
            </a:endParaRPr>
          </a:p>
        </p:txBody>
      </p:sp>
      <p:pic>
        <p:nvPicPr>
          <p:cNvPr id="21" name="图形 20"/>
          <p:cNvPicPr>
            <a:picLocks noChangeAspect="1"/>
          </p:cNvPicPr>
          <p:nvPr/>
        </p:nvPicPr>
        <p:blipFill>
          <a:blip r:embed="rId7"/>
          <a:stretch>
            <a:fillRect/>
          </a:stretch>
        </p:blipFill>
        <p:spPr>
          <a:xfrm>
            <a:off x="10634662" y="5114541"/>
            <a:ext cx="1409700" cy="1162050"/>
          </a:xfrm>
          <a:prstGeom prst="rect">
            <a:avLst/>
          </a:prstGeom>
        </p:spPr>
      </p:pic>
      <p:pic>
        <p:nvPicPr>
          <p:cNvPr id="24" name="图形 23"/>
          <p:cNvPicPr>
            <a:picLocks noChangeAspect="1"/>
          </p:cNvPicPr>
          <p:nvPr/>
        </p:nvPicPr>
        <p:blipFill>
          <a:blip r:embed="rId8"/>
          <a:stretch>
            <a:fillRect/>
          </a:stretch>
        </p:blipFill>
        <p:spPr>
          <a:xfrm>
            <a:off x="8474076" y="5743575"/>
            <a:ext cx="3590924" cy="1104900"/>
          </a:xfrm>
          <a:prstGeom prst="rect">
            <a:avLst/>
          </a:prstGeom>
        </p:spPr>
      </p:pic>
      <p:pic>
        <p:nvPicPr>
          <p:cNvPr id="26" name="图形 25"/>
          <p:cNvPicPr>
            <a:picLocks noChangeAspect="1"/>
          </p:cNvPicPr>
          <p:nvPr/>
        </p:nvPicPr>
        <p:blipFill>
          <a:blip r:embed="rId9"/>
          <a:stretch>
            <a:fillRect/>
          </a:stretch>
        </p:blipFill>
        <p:spPr>
          <a:xfrm>
            <a:off x="9163178" y="667896"/>
            <a:ext cx="2901822" cy="304800"/>
          </a:xfrm>
          <a:prstGeom prst="rect">
            <a:avLst/>
          </a:prstGeom>
        </p:spPr>
      </p:pic>
      <p:pic>
        <p:nvPicPr>
          <p:cNvPr id="28" name="图形 27"/>
          <p:cNvPicPr>
            <a:picLocks noChangeAspect="1"/>
          </p:cNvPicPr>
          <p:nvPr/>
        </p:nvPicPr>
        <p:blipFill>
          <a:blip r:embed="rId10"/>
          <a:stretch>
            <a:fillRect/>
          </a:stretch>
        </p:blipFill>
        <p:spPr>
          <a:xfrm>
            <a:off x="11863387" y="153162"/>
            <a:ext cx="180975" cy="180975"/>
          </a:xfrm>
          <a:prstGeom prst="rect">
            <a:avLst/>
          </a:prstGeom>
        </p:spPr>
      </p:pic>
      <p:sp>
        <p:nvSpPr>
          <p:cNvPr id="4" name="文本框 3"/>
          <p:cNvSpPr txBox="1"/>
          <p:nvPr/>
        </p:nvSpPr>
        <p:spPr>
          <a:xfrm>
            <a:off x="3189605" y="370205"/>
            <a:ext cx="5040630" cy="583565"/>
          </a:xfrm>
          <a:prstGeom prst="rect">
            <a:avLst/>
          </a:prstGeom>
          <a:noFill/>
        </p:spPr>
        <p:txBody>
          <a:bodyPr wrap="square" rtlCol="0">
            <a:spAutoFit/>
          </a:bodyPr>
          <a:lstStyle/>
          <a:p>
            <a:r>
              <a:rPr lang="zh-CN" altLang="en-US" sz="3200">
                <a:latin typeface="微软雅黑" panose="020B0503020204020204" charset="-122"/>
                <a:ea typeface="微软雅黑" panose="020B0503020204020204" charset="-122"/>
                <a:cs typeface="Times New Roman" panose="02020603050405020304" charset="0"/>
                <a:sym typeface="+mn-ea"/>
              </a:rPr>
              <a:t>eBPF检测Rootkit攻击</a:t>
            </a:r>
            <a:endParaRPr lang="zh-CN" altLang="en-US" sz="3200" b="1" dirty="0" err="1">
              <a:solidFill>
                <a:schemeClr val="tx1">
                  <a:lumMod val="65000"/>
                  <a:lumOff val="35000"/>
                </a:schemeClr>
              </a:solidFill>
              <a:latin typeface="思源黑体 CN Bold" panose="020B0800000000000000" pitchFamily="34" charset="-122"/>
              <a:ea typeface="思源黑体 CN Bold" panose="020B0800000000000000" pitchFamily="34" charset="-122"/>
            </a:endParaRPr>
          </a:p>
        </p:txBody>
      </p:sp>
      <p:pic>
        <p:nvPicPr>
          <p:cNvPr id="5" name="图片 4" descr="hook"/>
          <p:cNvPicPr>
            <a:picLocks noChangeAspect="1"/>
          </p:cNvPicPr>
          <p:nvPr/>
        </p:nvPicPr>
        <p:blipFill>
          <a:blip r:embed="rId11"/>
          <a:stretch>
            <a:fillRect/>
          </a:stretch>
        </p:blipFill>
        <p:spPr>
          <a:xfrm>
            <a:off x="5062855" y="1141095"/>
            <a:ext cx="4805045" cy="5712460"/>
          </a:xfrm>
          <a:prstGeom prst="rect">
            <a:avLst/>
          </a:prstGeom>
        </p:spPr>
      </p:pic>
      <p:sp>
        <p:nvSpPr>
          <p:cNvPr id="6" name="文本框 5"/>
          <p:cNvSpPr txBox="1"/>
          <p:nvPr/>
        </p:nvSpPr>
        <p:spPr>
          <a:xfrm>
            <a:off x="794385" y="1703070"/>
            <a:ext cx="4064000" cy="2830195"/>
          </a:xfrm>
          <a:prstGeom prst="rect">
            <a:avLst/>
          </a:prstGeom>
          <a:noFill/>
        </p:spPr>
        <p:txBody>
          <a:bodyPr wrap="square" rtlCol="0">
            <a:spAutoFit/>
          </a:bodyPr>
          <a:p>
            <a:pPr marL="285750" indent="-285750">
              <a:buFont typeface="Wingdings" panose="05000000000000000000" charset="0"/>
              <a:buChar char="l"/>
            </a:pPr>
            <a:r>
              <a:rPr lang="en-US" altLang="zh-CN" sz="1600"/>
              <a:t>Tracee检测到getdents和getdents64这些挂起的系统调用。TNT团队使用它们来隐藏大量加密活动导致的CPU负载过高，以及通常用于从用户空间发送命令来杀死进程的kill函数</a:t>
            </a:r>
            <a:r>
              <a:rPr lang="zh-CN" altLang="en-US" sz="1600"/>
              <a:t>；</a:t>
            </a:r>
            <a:endParaRPr lang="en-US" altLang="zh-CN" sz="1600"/>
          </a:p>
          <a:p>
            <a:pPr marL="285750" indent="-285750">
              <a:buFont typeface="Wingdings" panose="05000000000000000000" charset="0"/>
              <a:buChar char="l"/>
            </a:pPr>
            <a:endParaRPr lang="en-US" altLang="zh-CN" sz="1600"/>
          </a:p>
          <a:p>
            <a:pPr marL="285750" indent="-285750">
              <a:buFont typeface="Wingdings" panose="05000000000000000000" charset="0"/>
              <a:buChar char="l"/>
            </a:pPr>
            <a:r>
              <a:rPr lang="en-US" altLang="zh-CN" sz="1600"/>
              <a:t>在这种情况下，rootkit使用kill -63作为用户空间和内核空间之间的通信通道。同样，如果再次运行Diamorphine和Tracee使用json输出，参数将显示Diamorphine的恶意钩子</a:t>
            </a:r>
            <a:r>
              <a:rPr lang="zh-CN" altLang="en-US"/>
              <a:t>；</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rotWithShape="1">
          <a:blip r:embed="rId1" cstate="print">
            <a:extLst>
              <a:ext uri="{28A0092B-C50C-407E-A947-70E740481C1C}">
                <a14:useLocalDpi xmlns:a14="http://schemas.microsoft.com/office/drawing/2010/main" val="0"/>
              </a:ext>
            </a:extLst>
          </a:blip>
          <a:srcRect r="14812" b="15973"/>
          <a:stretch>
            <a:fillRect/>
          </a:stretch>
        </p:blipFill>
        <p:spPr>
          <a:xfrm flipH="1">
            <a:off x="-1293102" y="184729"/>
            <a:ext cx="4673600" cy="1447675"/>
          </a:xfrm>
          <a:prstGeom prst="rect">
            <a:avLst/>
          </a:prstGeom>
        </p:spPr>
      </p:pic>
      <p:pic>
        <p:nvPicPr>
          <p:cNvPr id="23" name="图片 22"/>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861820" y="1330960"/>
            <a:ext cx="9194165" cy="3579495"/>
          </a:xfrm>
          <a:prstGeom prst="rect">
            <a:avLst/>
          </a:prstGeom>
        </p:spPr>
      </p:pic>
      <p:sp>
        <p:nvSpPr>
          <p:cNvPr id="4" name="文本框 3"/>
          <p:cNvSpPr txBox="1"/>
          <p:nvPr/>
        </p:nvSpPr>
        <p:spPr>
          <a:xfrm>
            <a:off x="9209312" y="233266"/>
            <a:ext cx="2901822" cy="369332"/>
          </a:xfrm>
          <a:prstGeom prst="rect">
            <a:avLst/>
          </a:prstGeom>
          <a:noFill/>
        </p:spPr>
        <p:txBody>
          <a:bodyPr wrap="square" rtlCol="0">
            <a:spAutoFit/>
          </a:bodyPr>
          <a:lstStyle/>
          <a:p>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首届中国</a:t>
            </a:r>
            <a:r>
              <a:rPr lang="en-US" altLang="zh-CN" b="1" spc="300" dirty="0" err="1">
                <a:solidFill>
                  <a:schemeClr val="tx1">
                    <a:lumMod val="75000"/>
                    <a:lumOff val="25000"/>
                  </a:schemeClr>
                </a:solidFill>
                <a:latin typeface="思源宋体 CN Heavy" panose="02020900000000000000" pitchFamily="18" charset="-122"/>
                <a:ea typeface="思源宋体 CN Heavy" panose="02020900000000000000" pitchFamily="18" charset="-122"/>
              </a:rPr>
              <a:t>eBPF</a:t>
            </a:r>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研讨会</a:t>
            </a:r>
            <a:endPar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5" name="文本框 4"/>
          <p:cNvSpPr txBox="1"/>
          <p:nvPr/>
        </p:nvSpPr>
        <p:spPr>
          <a:xfrm>
            <a:off x="9209312" y="602598"/>
            <a:ext cx="2901822" cy="368300"/>
          </a:xfrm>
          <a:prstGeom prst="rect">
            <a:avLst/>
          </a:prstGeom>
          <a:noFill/>
        </p:spPr>
        <p:txBody>
          <a:bodyPr wrap="square" rtlCol="0">
            <a:spAutoFit/>
          </a:bodyPr>
          <a:lstStyle/>
          <a:p>
            <a:pPr algn="l"/>
            <a:r>
              <a:rPr lang="en-US" altLang="zh-CN" i="0" u="none" strike="noStrike" kern="1500" spc="100" dirty="0">
                <a:solidFill>
                  <a:schemeClr val="tx1">
                    <a:lumMod val="75000"/>
                    <a:lumOff val="25000"/>
                  </a:schemeClr>
                </a:solidFill>
                <a:effectLst/>
                <a:latin typeface="思源宋体 CN Heavy" panose="02020900000000000000" pitchFamily="18" charset="-122"/>
                <a:ea typeface="思源宋体 CN Heavy" panose="02020900000000000000" pitchFamily="18" charset="-122"/>
                <a:hlinkClick r:id="rId4"/>
              </a:rPr>
              <a:t>www.ebpftravel.com</a:t>
            </a:r>
            <a:endParaRPr lang="en-US" altLang="zh-CN" i="0" kern="1500" spc="100" dirty="0">
              <a:solidFill>
                <a:schemeClr val="tx1">
                  <a:lumMod val="75000"/>
                  <a:lumOff val="25000"/>
                </a:schemeClr>
              </a:solidFill>
              <a:effectLst/>
              <a:latin typeface="思源宋体 CN Heavy" panose="02020900000000000000" pitchFamily="18" charset="-122"/>
              <a:ea typeface="思源宋体 CN Heavy" panose="02020900000000000000" pitchFamily="18" charset="-122"/>
            </a:endParaRPr>
          </a:p>
        </p:txBody>
      </p:sp>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477" y="5549222"/>
            <a:ext cx="9194053" cy="1618513"/>
          </a:xfrm>
          <a:prstGeom prst="rect">
            <a:avLst/>
          </a:prstGeom>
        </p:spPr>
      </p:pic>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43038" y="642782"/>
            <a:ext cx="3687062" cy="2872479"/>
          </a:xfrm>
          <a:prstGeom prst="rect">
            <a:avLst/>
          </a:prstGeom>
        </p:spPr>
      </p:pic>
      <p:pic>
        <p:nvPicPr>
          <p:cNvPr id="26" name="图片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5065" y="0"/>
            <a:ext cx="1326021" cy="1217913"/>
          </a:xfrm>
          <a:prstGeom prst="rect">
            <a:avLst/>
          </a:prstGeom>
        </p:spPr>
      </p:pic>
      <p:pic>
        <p:nvPicPr>
          <p:cNvPr id="32" name="图形 31"/>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43698" y="5065399"/>
            <a:ext cx="1409700" cy="1162050"/>
          </a:xfrm>
          <a:prstGeom prst="rect">
            <a:avLst/>
          </a:prstGeom>
        </p:spPr>
      </p:pic>
      <p:grpSp>
        <p:nvGrpSpPr>
          <p:cNvPr id="7" name="组合 6"/>
          <p:cNvGrpSpPr/>
          <p:nvPr/>
        </p:nvGrpSpPr>
        <p:grpSpPr>
          <a:xfrm>
            <a:off x="838200" y="1826896"/>
            <a:ext cx="872762" cy="872762"/>
            <a:chOff x="851263" y="1525581"/>
            <a:chExt cx="872762" cy="872762"/>
          </a:xfrm>
        </p:grpSpPr>
        <p:pic>
          <p:nvPicPr>
            <p:cNvPr id="29" name="图形 28"/>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51263" y="1525581"/>
              <a:ext cx="872762" cy="872762"/>
            </a:xfrm>
            <a:prstGeom prst="rect">
              <a:avLst/>
            </a:prstGeom>
          </p:spPr>
        </p:pic>
        <p:sp>
          <p:nvSpPr>
            <p:cNvPr id="30" name="文本占位符 20"/>
            <p:cNvSpPr txBox="1"/>
            <p:nvPr/>
          </p:nvSpPr>
          <p:spPr>
            <a:xfrm>
              <a:off x="977583" y="1726427"/>
              <a:ext cx="620121" cy="471069"/>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2800" b="1" i="0" kern="1200">
                  <a:solidFill>
                    <a:schemeClr val="bg1"/>
                  </a:solidFill>
                  <a:latin typeface="Source Han Sans CN Bold" panose="020B0500000000000000" pitchFamily="34" charset="-128"/>
                  <a:ea typeface="Source Han Sans CN Bold"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Source Han Sans CN Regular" panose="020B0500000000000000" pitchFamily="34" charset="-128"/>
                  <a:ea typeface="Source Han Sans CN Regular" panose="020B0500000000000000"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Source Han Sans CN Regular" panose="020B0500000000000000" pitchFamily="34" charset="-128"/>
                  <a:ea typeface="Source Han Sans CN Regular" panose="020B0500000000000000"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Source Han Sans CN Regular" panose="020B0500000000000000" pitchFamily="34" charset="-128"/>
                  <a:ea typeface="Source Han Sans CN Regular" panose="020B0500000000000000"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Source Han Sans CN Regular" panose="020B0500000000000000" pitchFamily="34" charset="-128"/>
                  <a:ea typeface="Source Han Sans CN Regular"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01</a:t>
              </a:r>
              <a:endParaRPr kumimoji="1" lang="zh-CN" altLang="en-US" dirty="0"/>
            </a:p>
          </p:txBody>
        </p:sp>
      </p:grpSp>
      <p:pic>
        <p:nvPicPr>
          <p:cNvPr id="33" name="图形 32"/>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38200" y="2900504"/>
            <a:ext cx="872762" cy="872762"/>
          </a:xfrm>
          <a:prstGeom prst="rect">
            <a:avLst/>
          </a:prstGeom>
        </p:spPr>
      </p:pic>
      <p:sp>
        <p:nvSpPr>
          <p:cNvPr id="34" name="文本占位符 20"/>
          <p:cNvSpPr txBox="1"/>
          <p:nvPr/>
        </p:nvSpPr>
        <p:spPr>
          <a:xfrm>
            <a:off x="964520" y="3101350"/>
            <a:ext cx="620121" cy="471069"/>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2800" b="1" i="0" kern="1200">
                <a:solidFill>
                  <a:schemeClr val="bg1"/>
                </a:solidFill>
                <a:latin typeface="Source Han Sans CN Bold" panose="020B0500000000000000" pitchFamily="34" charset="-128"/>
                <a:ea typeface="Source Han Sans CN Bold"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Source Han Sans CN Regular" panose="020B0500000000000000" pitchFamily="34" charset="-128"/>
                <a:ea typeface="Source Han Sans CN Regular" panose="020B0500000000000000"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Source Han Sans CN Regular" panose="020B0500000000000000" pitchFamily="34" charset="-128"/>
                <a:ea typeface="Source Han Sans CN Regular" panose="020B0500000000000000"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Source Han Sans CN Regular" panose="020B0500000000000000" pitchFamily="34" charset="-128"/>
                <a:ea typeface="Source Han Sans CN Regular" panose="020B0500000000000000"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Source Han Sans CN Regular" panose="020B0500000000000000" pitchFamily="34" charset="-128"/>
                <a:ea typeface="Source Han Sans CN Regular"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02</a:t>
            </a:r>
            <a:endParaRPr kumimoji="1" lang="zh-CN" altLang="en-US" dirty="0"/>
          </a:p>
        </p:txBody>
      </p:sp>
      <p:sp>
        <p:nvSpPr>
          <p:cNvPr id="31" name="文本框 30"/>
          <p:cNvSpPr txBox="1"/>
          <p:nvPr/>
        </p:nvSpPr>
        <p:spPr>
          <a:xfrm>
            <a:off x="2037806" y="1970888"/>
            <a:ext cx="3434080" cy="583565"/>
          </a:xfrm>
          <a:prstGeom prst="rect">
            <a:avLst/>
          </a:prstGeom>
          <a:noFill/>
        </p:spPr>
        <p:txBody>
          <a:bodyPr wrap="none" rtlCol="0">
            <a:spAutoFit/>
          </a:bodyPr>
          <a:p>
            <a:r>
              <a:rPr kumimoji="1" lang="zh-CN" sz="3200" dirty="0">
                <a:solidFill>
                  <a:schemeClr val="tx2">
                    <a:lumMod val="75000"/>
                  </a:schemeClr>
                </a:solidFill>
                <a:latin typeface="微软雅黑" panose="020B0503020204020204" charset="-122"/>
                <a:ea typeface="微软雅黑" panose="020B0503020204020204" charset="-122"/>
                <a:cs typeface="微软雅黑" panose="020B0503020204020204" charset="-122"/>
              </a:rPr>
              <a:t>内核安全策略演进</a:t>
            </a:r>
            <a:endParaRPr kumimoji="1" lang="en-US" altLang="zh-CN" sz="3200" dirty="0">
              <a:solidFill>
                <a:schemeClr val="tx2">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2037806" y="3084678"/>
            <a:ext cx="4159885" cy="583565"/>
          </a:xfrm>
          <a:prstGeom prst="rect">
            <a:avLst/>
          </a:prstGeom>
          <a:noFill/>
        </p:spPr>
        <p:txBody>
          <a:bodyPr wrap="none" rtlCol="0">
            <a:spAutoFit/>
          </a:bodyPr>
          <a:lstStyle/>
          <a:p>
            <a:pPr algn="l"/>
            <a:r>
              <a:rPr kumimoji="1" sz="3200" dirty="0">
                <a:solidFill>
                  <a:schemeClr val="tx2">
                    <a:lumMod val="75000"/>
                  </a:schemeClr>
                </a:solidFill>
                <a:latin typeface="微软雅黑" panose="020B0503020204020204" charset="-122"/>
                <a:ea typeface="微软雅黑" panose="020B0503020204020204" charset="-122"/>
                <a:cs typeface="微软雅黑" panose="020B0503020204020204" charset="-122"/>
              </a:rPr>
              <a:t>eBPF</a:t>
            </a:r>
            <a:r>
              <a:rPr kumimoji="1" lang="zh-CN" sz="3200" dirty="0">
                <a:solidFill>
                  <a:schemeClr val="tx2">
                    <a:lumMod val="75000"/>
                  </a:schemeClr>
                </a:solidFill>
                <a:latin typeface="微软雅黑" panose="020B0503020204020204" charset="-122"/>
                <a:ea typeface="微软雅黑" panose="020B0503020204020204" charset="-122"/>
                <a:cs typeface="微软雅黑" panose="020B0503020204020204" charset="-122"/>
              </a:rPr>
              <a:t>检测</a:t>
            </a:r>
            <a:r>
              <a:rPr kumimoji="1" sz="3200" dirty="0">
                <a:solidFill>
                  <a:schemeClr val="tx2">
                    <a:lumMod val="75000"/>
                  </a:schemeClr>
                </a:solidFill>
                <a:latin typeface="微软雅黑" panose="020B0503020204020204" charset="-122"/>
                <a:ea typeface="微软雅黑" panose="020B0503020204020204" charset="-122"/>
                <a:cs typeface="微软雅黑" panose="020B0503020204020204" charset="-122"/>
              </a:rPr>
              <a:t>Rootkit</a:t>
            </a:r>
            <a:r>
              <a:rPr kumimoji="1" lang="zh-CN" sz="3200" dirty="0">
                <a:solidFill>
                  <a:schemeClr val="tx2">
                    <a:lumMod val="75000"/>
                  </a:schemeClr>
                </a:solidFill>
                <a:latin typeface="微软雅黑" panose="020B0503020204020204" charset="-122"/>
                <a:ea typeface="微软雅黑" panose="020B0503020204020204" charset="-122"/>
                <a:cs typeface="微软雅黑" panose="020B0503020204020204" charset="-122"/>
              </a:rPr>
              <a:t>实例</a:t>
            </a:r>
            <a:endParaRPr kumimoji="1" lang="zh-CN" sz="3200" dirty="0">
              <a:solidFill>
                <a:schemeClr val="tx2">
                  <a:lumMod val="75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stretch>
            <a:fillRect/>
          </a:stretch>
        </p:blipFill>
        <p:spPr>
          <a:xfrm>
            <a:off x="9082087" y="260318"/>
            <a:ext cx="847725" cy="428625"/>
          </a:xfrm>
          <a:prstGeom prst="rect">
            <a:avLst/>
          </a:prstGeom>
        </p:spPr>
      </p:pic>
      <p:pic>
        <p:nvPicPr>
          <p:cNvPr id="7" name="图片 6"/>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r="14812" b="15973"/>
          <a:stretch>
            <a:fillRect/>
          </a:stretch>
        </p:blipFill>
        <p:spPr>
          <a:xfrm flipH="1">
            <a:off x="-1293102" y="184729"/>
            <a:ext cx="4673600" cy="1447675"/>
          </a:xfrm>
          <a:prstGeom prst="rect">
            <a:avLst/>
          </a:prstGeom>
        </p:spPr>
      </p:pic>
      <p:pic>
        <p:nvPicPr>
          <p:cNvPr id="3" name="图片 2"/>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285065" y="0"/>
            <a:ext cx="1326021" cy="1217913"/>
          </a:xfrm>
          <a:prstGeom prst="rect">
            <a:avLst/>
          </a:prstGeom>
        </p:spPr>
      </p:pic>
      <p:sp>
        <p:nvSpPr>
          <p:cNvPr id="8" name="文本框 7"/>
          <p:cNvSpPr txBox="1"/>
          <p:nvPr/>
        </p:nvSpPr>
        <p:spPr>
          <a:xfrm>
            <a:off x="9214173" y="271107"/>
            <a:ext cx="2901822" cy="369332"/>
          </a:xfrm>
          <a:prstGeom prst="rect">
            <a:avLst/>
          </a:prstGeom>
          <a:noFill/>
        </p:spPr>
        <p:txBody>
          <a:bodyPr wrap="square" rtlCol="0">
            <a:spAutoFit/>
          </a:bodyPr>
          <a:lstStyle/>
          <a:p>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首届中国</a:t>
            </a:r>
            <a:r>
              <a:rPr lang="en-US" altLang="zh-CN" b="1" spc="300" dirty="0" err="1">
                <a:solidFill>
                  <a:schemeClr val="tx1">
                    <a:lumMod val="75000"/>
                    <a:lumOff val="25000"/>
                  </a:schemeClr>
                </a:solidFill>
                <a:latin typeface="思源宋体 CN Heavy" panose="02020900000000000000" pitchFamily="18" charset="-122"/>
                <a:ea typeface="思源宋体 CN Heavy" panose="02020900000000000000" pitchFamily="18" charset="-122"/>
              </a:rPr>
              <a:t>eBPF</a:t>
            </a:r>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研讨会</a:t>
            </a:r>
            <a:endPar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pic>
        <p:nvPicPr>
          <p:cNvPr id="11" name="图形 10"/>
          <p:cNvPicPr>
            <a:picLocks noChangeAspect="1"/>
          </p:cNvPicPr>
          <p:nvPr/>
        </p:nvPicPr>
        <p:blipFill>
          <a:blip r:embed="rId6"/>
          <a:stretch>
            <a:fillRect/>
          </a:stretch>
        </p:blipFill>
        <p:spPr>
          <a:xfrm>
            <a:off x="2347106" y="271107"/>
            <a:ext cx="759720" cy="759720"/>
          </a:xfrm>
          <a:prstGeom prst="rect">
            <a:avLst/>
          </a:prstGeom>
        </p:spPr>
      </p:pic>
      <p:sp>
        <p:nvSpPr>
          <p:cNvPr id="12" name="文本框 11"/>
          <p:cNvSpPr txBox="1"/>
          <p:nvPr/>
        </p:nvSpPr>
        <p:spPr>
          <a:xfrm>
            <a:off x="2386251" y="369200"/>
            <a:ext cx="681430" cy="583565"/>
          </a:xfrm>
          <a:prstGeom prst="rect">
            <a:avLst/>
          </a:prstGeom>
          <a:noFill/>
        </p:spPr>
        <p:txBody>
          <a:bodyPr wrap="square" rtlCol="0">
            <a:spAutoFit/>
          </a:bodyPr>
          <a:lstStyle/>
          <a:p>
            <a:r>
              <a:rPr lang="en-US" altLang="zh-CN" sz="3200" dirty="0">
                <a:solidFill>
                  <a:schemeClr val="bg1"/>
                </a:solidFill>
                <a:latin typeface="思源黑体 CN Bold" panose="020B0800000000000000" pitchFamily="34" charset="-122"/>
                <a:ea typeface="思源黑体 CN Bold" panose="020B0800000000000000" pitchFamily="34" charset="-122"/>
              </a:rPr>
              <a:t>02</a:t>
            </a:r>
            <a:endParaRPr lang="zh-CN" altLang="en-US" sz="3200" dirty="0" err="1">
              <a:solidFill>
                <a:schemeClr val="bg1"/>
              </a:solidFill>
              <a:latin typeface="思源黑体 CN Bold" panose="020B0800000000000000" pitchFamily="34" charset="-122"/>
              <a:ea typeface="思源黑体 CN Bold" panose="020B0800000000000000" pitchFamily="34" charset="-122"/>
            </a:endParaRPr>
          </a:p>
        </p:txBody>
      </p:sp>
      <p:pic>
        <p:nvPicPr>
          <p:cNvPr id="21" name="图形 20"/>
          <p:cNvPicPr>
            <a:picLocks noChangeAspect="1"/>
          </p:cNvPicPr>
          <p:nvPr/>
        </p:nvPicPr>
        <p:blipFill>
          <a:blip r:embed="rId7"/>
          <a:stretch>
            <a:fillRect/>
          </a:stretch>
        </p:blipFill>
        <p:spPr>
          <a:xfrm>
            <a:off x="10634662" y="5114541"/>
            <a:ext cx="1409700" cy="1162050"/>
          </a:xfrm>
          <a:prstGeom prst="rect">
            <a:avLst/>
          </a:prstGeom>
        </p:spPr>
      </p:pic>
      <p:pic>
        <p:nvPicPr>
          <p:cNvPr id="24" name="图形 23"/>
          <p:cNvPicPr>
            <a:picLocks noChangeAspect="1"/>
          </p:cNvPicPr>
          <p:nvPr/>
        </p:nvPicPr>
        <p:blipFill>
          <a:blip r:embed="rId8"/>
          <a:stretch>
            <a:fillRect/>
          </a:stretch>
        </p:blipFill>
        <p:spPr>
          <a:xfrm>
            <a:off x="8474076" y="5743575"/>
            <a:ext cx="3590924" cy="1104900"/>
          </a:xfrm>
          <a:prstGeom prst="rect">
            <a:avLst/>
          </a:prstGeom>
        </p:spPr>
      </p:pic>
      <p:pic>
        <p:nvPicPr>
          <p:cNvPr id="26" name="图形 25"/>
          <p:cNvPicPr>
            <a:picLocks noChangeAspect="1"/>
          </p:cNvPicPr>
          <p:nvPr/>
        </p:nvPicPr>
        <p:blipFill>
          <a:blip r:embed="rId9"/>
          <a:stretch>
            <a:fillRect/>
          </a:stretch>
        </p:blipFill>
        <p:spPr>
          <a:xfrm>
            <a:off x="9163178" y="667896"/>
            <a:ext cx="2901822" cy="304800"/>
          </a:xfrm>
          <a:prstGeom prst="rect">
            <a:avLst/>
          </a:prstGeom>
        </p:spPr>
      </p:pic>
      <p:pic>
        <p:nvPicPr>
          <p:cNvPr id="28" name="图形 27"/>
          <p:cNvPicPr>
            <a:picLocks noChangeAspect="1"/>
          </p:cNvPicPr>
          <p:nvPr/>
        </p:nvPicPr>
        <p:blipFill>
          <a:blip r:embed="rId10"/>
          <a:stretch>
            <a:fillRect/>
          </a:stretch>
        </p:blipFill>
        <p:spPr>
          <a:xfrm>
            <a:off x="11863387" y="153162"/>
            <a:ext cx="180975" cy="180975"/>
          </a:xfrm>
          <a:prstGeom prst="rect">
            <a:avLst/>
          </a:prstGeom>
        </p:spPr>
      </p:pic>
      <p:pic>
        <p:nvPicPr>
          <p:cNvPr id="38" name="图形 37"/>
          <p:cNvPicPr>
            <a:picLocks noChangeAspect="1"/>
          </p:cNvPicPr>
          <p:nvPr/>
        </p:nvPicPr>
        <p:blipFill>
          <a:blip r:embed="rId11"/>
          <a:stretch>
            <a:fillRect/>
          </a:stretch>
        </p:blipFill>
        <p:spPr>
          <a:xfrm>
            <a:off x="-19927" y="5734050"/>
            <a:ext cx="6800850" cy="1123950"/>
          </a:xfrm>
          <a:prstGeom prst="rect">
            <a:avLst/>
          </a:prstGeom>
        </p:spPr>
      </p:pic>
      <p:pic>
        <p:nvPicPr>
          <p:cNvPr id="4" name="图片 3" descr="New_sign"/>
          <p:cNvPicPr>
            <a:picLocks noChangeAspect="1"/>
          </p:cNvPicPr>
          <p:nvPr/>
        </p:nvPicPr>
        <p:blipFill>
          <a:blip r:embed="rId12"/>
          <a:stretch>
            <a:fillRect/>
          </a:stretch>
        </p:blipFill>
        <p:spPr>
          <a:xfrm>
            <a:off x="927100" y="2819400"/>
            <a:ext cx="9590405" cy="2045970"/>
          </a:xfrm>
          <a:prstGeom prst="rect">
            <a:avLst/>
          </a:prstGeom>
        </p:spPr>
      </p:pic>
      <p:sp>
        <p:nvSpPr>
          <p:cNvPr id="2" name="文本框 1"/>
          <p:cNvSpPr txBox="1"/>
          <p:nvPr/>
        </p:nvSpPr>
        <p:spPr>
          <a:xfrm>
            <a:off x="3189605" y="370205"/>
            <a:ext cx="5040630" cy="583565"/>
          </a:xfrm>
          <a:prstGeom prst="rect">
            <a:avLst/>
          </a:prstGeom>
          <a:noFill/>
        </p:spPr>
        <p:txBody>
          <a:bodyPr wrap="square" rtlCol="0">
            <a:spAutoFit/>
          </a:bodyPr>
          <a:p>
            <a:r>
              <a:rPr lang="zh-CN" altLang="en-US" sz="3200">
                <a:latin typeface="微软雅黑" panose="020B0503020204020204" charset="-122"/>
                <a:ea typeface="微软雅黑" panose="020B0503020204020204" charset="-122"/>
                <a:cs typeface="Times New Roman" panose="02020603050405020304" charset="0"/>
                <a:sym typeface="+mn-ea"/>
              </a:rPr>
              <a:t>eBPF检测Rootkit攻击</a:t>
            </a:r>
            <a:endParaRPr lang="zh-CN" altLang="en-US" sz="3200" b="1" dirty="0" err="1">
              <a:solidFill>
                <a:schemeClr val="tx1">
                  <a:lumMod val="65000"/>
                  <a:lumOff val="35000"/>
                </a:schemeClr>
              </a:solidFill>
              <a:latin typeface="思源黑体 CN Bold" panose="020B0800000000000000" pitchFamily="34" charset="-122"/>
              <a:ea typeface="思源黑体 CN Bold" panose="020B0800000000000000" pitchFamily="34" charset="-122"/>
            </a:endParaRPr>
          </a:p>
        </p:txBody>
      </p:sp>
      <p:sp>
        <p:nvSpPr>
          <p:cNvPr id="5" name="文本框 4"/>
          <p:cNvSpPr txBox="1"/>
          <p:nvPr/>
        </p:nvSpPr>
        <p:spPr>
          <a:xfrm>
            <a:off x="927100" y="2077085"/>
            <a:ext cx="7293610" cy="583565"/>
          </a:xfrm>
          <a:prstGeom prst="rect">
            <a:avLst/>
          </a:prstGeom>
          <a:noFill/>
        </p:spPr>
        <p:txBody>
          <a:bodyPr wrap="square" rtlCol="0">
            <a:spAutoFit/>
          </a:bodyPr>
          <a:p>
            <a:pPr marL="285750" indent="-285750">
              <a:buFont typeface="Wingdings" panose="05000000000000000000" charset="0"/>
              <a:buChar char="l"/>
            </a:pPr>
            <a:r>
              <a:rPr lang="zh-CN" altLang="en-US" sz="1600"/>
              <a:t>通过Tracee-rules，可以看到有</a:t>
            </a:r>
            <a:r>
              <a:rPr lang="en-US" altLang="zh-CN" sz="1600"/>
              <a:t>detect_hooked_sycall事件的新签名</a:t>
            </a:r>
            <a:r>
              <a:rPr lang="zh-CN" altLang="en-US" sz="1600"/>
              <a:t>，即检测到异常</a:t>
            </a:r>
            <a:r>
              <a:rPr lang="en-US" altLang="zh-CN" sz="1600"/>
              <a:t>rootkit</a:t>
            </a:r>
            <a:r>
              <a:rPr lang="zh-CN" altLang="en-US" sz="1600"/>
              <a:t>攻击；</a:t>
            </a:r>
            <a:endParaRPr lang="zh-CN" altLang="en-US"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stretch>
            <a:fillRect/>
          </a:stretch>
        </p:blipFill>
        <p:spPr>
          <a:xfrm>
            <a:off x="9082087" y="260318"/>
            <a:ext cx="847725" cy="428625"/>
          </a:xfrm>
          <a:prstGeom prst="rect">
            <a:avLst/>
          </a:prstGeom>
        </p:spPr>
      </p:pic>
      <p:pic>
        <p:nvPicPr>
          <p:cNvPr id="7" name="图片 6"/>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r="14812" b="15973"/>
          <a:stretch>
            <a:fillRect/>
          </a:stretch>
        </p:blipFill>
        <p:spPr>
          <a:xfrm flipH="1">
            <a:off x="-1293102" y="184729"/>
            <a:ext cx="4673600" cy="1447675"/>
          </a:xfrm>
          <a:prstGeom prst="rect">
            <a:avLst/>
          </a:prstGeom>
        </p:spPr>
      </p:pic>
      <p:pic>
        <p:nvPicPr>
          <p:cNvPr id="3" name="图片 2"/>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285065" y="0"/>
            <a:ext cx="1326021" cy="1217913"/>
          </a:xfrm>
          <a:prstGeom prst="rect">
            <a:avLst/>
          </a:prstGeom>
        </p:spPr>
      </p:pic>
      <p:sp>
        <p:nvSpPr>
          <p:cNvPr id="8" name="文本框 7"/>
          <p:cNvSpPr txBox="1"/>
          <p:nvPr/>
        </p:nvSpPr>
        <p:spPr>
          <a:xfrm>
            <a:off x="9214173" y="271107"/>
            <a:ext cx="2901822" cy="369332"/>
          </a:xfrm>
          <a:prstGeom prst="rect">
            <a:avLst/>
          </a:prstGeom>
          <a:noFill/>
        </p:spPr>
        <p:txBody>
          <a:bodyPr wrap="square" rtlCol="0">
            <a:spAutoFit/>
          </a:bodyPr>
          <a:lstStyle/>
          <a:p>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首届中国</a:t>
            </a:r>
            <a:r>
              <a:rPr lang="en-US" altLang="zh-CN" b="1" spc="300" dirty="0" err="1">
                <a:solidFill>
                  <a:schemeClr val="tx1">
                    <a:lumMod val="75000"/>
                    <a:lumOff val="25000"/>
                  </a:schemeClr>
                </a:solidFill>
                <a:latin typeface="思源宋体 CN Heavy" panose="02020900000000000000" pitchFamily="18" charset="-122"/>
                <a:ea typeface="思源宋体 CN Heavy" panose="02020900000000000000" pitchFamily="18" charset="-122"/>
              </a:rPr>
              <a:t>eBPF</a:t>
            </a:r>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研讨会</a:t>
            </a:r>
            <a:endPar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pic>
        <p:nvPicPr>
          <p:cNvPr id="21" name="图形 20"/>
          <p:cNvPicPr>
            <a:picLocks noChangeAspect="1"/>
          </p:cNvPicPr>
          <p:nvPr/>
        </p:nvPicPr>
        <p:blipFill>
          <a:blip r:embed="rId6"/>
          <a:stretch>
            <a:fillRect/>
          </a:stretch>
        </p:blipFill>
        <p:spPr>
          <a:xfrm>
            <a:off x="10634662" y="5114541"/>
            <a:ext cx="1409700" cy="1162050"/>
          </a:xfrm>
          <a:prstGeom prst="rect">
            <a:avLst/>
          </a:prstGeom>
        </p:spPr>
      </p:pic>
      <p:pic>
        <p:nvPicPr>
          <p:cNvPr id="24" name="图形 23"/>
          <p:cNvPicPr>
            <a:picLocks noChangeAspect="1"/>
          </p:cNvPicPr>
          <p:nvPr/>
        </p:nvPicPr>
        <p:blipFill>
          <a:blip r:embed="rId7"/>
          <a:stretch>
            <a:fillRect/>
          </a:stretch>
        </p:blipFill>
        <p:spPr>
          <a:xfrm>
            <a:off x="8474076" y="5743575"/>
            <a:ext cx="3590924" cy="1104900"/>
          </a:xfrm>
          <a:prstGeom prst="rect">
            <a:avLst/>
          </a:prstGeom>
        </p:spPr>
      </p:pic>
      <p:pic>
        <p:nvPicPr>
          <p:cNvPr id="26" name="图形 25"/>
          <p:cNvPicPr>
            <a:picLocks noChangeAspect="1"/>
          </p:cNvPicPr>
          <p:nvPr/>
        </p:nvPicPr>
        <p:blipFill>
          <a:blip r:embed="rId8"/>
          <a:stretch>
            <a:fillRect/>
          </a:stretch>
        </p:blipFill>
        <p:spPr>
          <a:xfrm>
            <a:off x="9163178" y="667896"/>
            <a:ext cx="2901822" cy="304800"/>
          </a:xfrm>
          <a:prstGeom prst="rect">
            <a:avLst/>
          </a:prstGeom>
        </p:spPr>
      </p:pic>
      <p:pic>
        <p:nvPicPr>
          <p:cNvPr id="28" name="图形 27"/>
          <p:cNvPicPr>
            <a:picLocks noChangeAspect="1"/>
          </p:cNvPicPr>
          <p:nvPr/>
        </p:nvPicPr>
        <p:blipFill>
          <a:blip r:embed="rId9"/>
          <a:stretch>
            <a:fillRect/>
          </a:stretch>
        </p:blipFill>
        <p:spPr>
          <a:xfrm>
            <a:off x="11863387" y="153162"/>
            <a:ext cx="180975" cy="180975"/>
          </a:xfrm>
          <a:prstGeom prst="rect">
            <a:avLst/>
          </a:prstGeom>
        </p:spPr>
      </p:pic>
      <p:pic>
        <p:nvPicPr>
          <p:cNvPr id="38" name="图形 37"/>
          <p:cNvPicPr>
            <a:picLocks noChangeAspect="1"/>
          </p:cNvPicPr>
          <p:nvPr/>
        </p:nvPicPr>
        <p:blipFill>
          <a:blip r:embed="rId10"/>
          <a:stretch>
            <a:fillRect/>
          </a:stretch>
        </p:blipFill>
        <p:spPr>
          <a:xfrm>
            <a:off x="-19927" y="5734050"/>
            <a:ext cx="6800850" cy="1123950"/>
          </a:xfrm>
          <a:prstGeom prst="rect">
            <a:avLst/>
          </a:prstGeom>
        </p:spPr>
      </p:pic>
      <p:sp>
        <p:nvSpPr>
          <p:cNvPr id="9" name="文本框 8"/>
          <p:cNvSpPr txBox="1"/>
          <p:nvPr/>
        </p:nvSpPr>
        <p:spPr>
          <a:xfrm>
            <a:off x="1510030" y="2082800"/>
            <a:ext cx="8012430" cy="1014730"/>
          </a:xfrm>
          <a:prstGeom prst="rect">
            <a:avLst/>
          </a:prstGeom>
          <a:noFill/>
        </p:spPr>
        <p:txBody>
          <a:bodyPr wrap="square" rtlCol="0">
            <a:spAutoFit/>
          </a:bodyPr>
          <a:p>
            <a:pPr indent="0" algn="ctr">
              <a:buFont typeface="Wingdings" panose="05000000000000000000" charset="0"/>
              <a:buNone/>
            </a:pPr>
            <a:r>
              <a:rPr lang="zh-CN" altLang="en-US" sz="6000">
                <a:latin typeface="微软雅黑" panose="020B0503020204020204" charset="-122"/>
                <a:ea typeface="微软雅黑" panose="020B0503020204020204" charset="-122"/>
                <a:cs typeface="微软雅黑" panose="020B0503020204020204" charset="-122"/>
              </a:rPr>
              <a:t>谢谢</a:t>
            </a:r>
            <a:r>
              <a:rPr lang="zh-CN" altLang="en-US" sz="6000">
                <a:latin typeface="微软雅黑" panose="020B0503020204020204" charset="-122"/>
                <a:ea typeface="微软雅黑" panose="020B0503020204020204" charset="-122"/>
                <a:cs typeface="微软雅黑" panose="020B0503020204020204" charset="-122"/>
              </a:rPr>
              <a:t>大家！</a:t>
            </a:r>
            <a:endParaRPr lang="zh-CN" altLang="en-US" sz="60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082087" y="260318"/>
            <a:ext cx="847725" cy="428625"/>
          </a:xfrm>
          <a:prstGeom prst="rect">
            <a:avLst/>
          </a:prstGeom>
        </p:spPr>
      </p:pic>
      <p:pic>
        <p:nvPicPr>
          <p:cNvPr id="7" name="图片 6"/>
          <p:cNvPicPr>
            <a:picLocks noChangeAspect="1"/>
          </p:cNvPicPr>
          <p:nvPr>
            <p:custDataLst>
              <p:tags r:id="rId3"/>
            </p:custDataLst>
          </p:nvPr>
        </p:nvPicPr>
        <p:blipFill rotWithShape="1">
          <a:blip r:embed="rId4" cstate="print">
            <a:extLst>
              <a:ext uri="{28A0092B-C50C-407E-A947-70E740481C1C}">
                <a14:useLocalDpi xmlns:a14="http://schemas.microsoft.com/office/drawing/2010/main" val="0"/>
              </a:ext>
            </a:extLst>
          </a:blip>
          <a:srcRect r="14812" b="15973"/>
          <a:stretch>
            <a:fillRect/>
          </a:stretch>
        </p:blipFill>
        <p:spPr>
          <a:xfrm flipH="1">
            <a:off x="-1293102" y="184729"/>
            <a:ext cx="4673600" cy="1447675"/>
          </a:xfrm>
          <a:prstGeom prst="rect">
            <a:avLst/>
          </a:prstGeom>
        </p:spPr>
      </p:pic>
      <p:sp>
        <p:nvSpPr>
          <p:cNvPr id="23" name="文本框 22"/>
          <p:cNvSpPr txBox="1"/>
          <p:nvPr/>
        </p:nvSpPr>
        <p:spPr>
          <a:xfrm>
            <a:off x="3131162" y="370410"/>
            <a:ext cx="2846630" cy="583565"/>
          </a:xfrm>
          <a:prstGeom prst="rect">
            <a:avLst/>
          </a:prstGeom>
          <a:noFill/>
        </p:spPr>
        <p:txBody>
          <a:bodyPr wrap="square" rtlCol="0">
            <a:spAutoFit/>
          </a:bodyPr>
          <a:lstStyle/>
          <a:p>
            <a:r>
              <a:rPr lang="zh-CN" altLang="en-US" sz="3200">
                <a:latin typeface="微软雅黑" panose="020B0503020204020204" charset="-122"/>
                <a:ea typeface="微软雅黑" panose="020B0503020204020204" charset="-122"/>
                <a:cs typeface="Times New Roman" panose="02020603050405020304" charset="0"/>
                <a:sym typeface="+mn-ea"/>
              </a:rPr>
              <a:t>传统内核安全</a:t>
            </a:r>
            <a:endParaRPr lang="zh-CN" altLang="en-US" sz="3200" b="1" dirty="0" err="1">
              <a:solidFill>
                <a:schemeClr val="tx1">
                  <a:lumMod val="65000"/>
                  <a:lumOff val="35000"/>
                </a:schemeClr>
              </a:solidFill>
              <a:latin typeface="思源黑体 CN Bold" panose="020B0800000000000000" pitchFamily="34" charset="-122"/>
              <a:ea typeface="思源黑体 CN Bold" panose="020B0800000000000000" pitchFamily="34" charset="-122"/>
            </a:endParaRPr>
          </a:p>
        </p:txBody>
      </p:sp>
      <p:pic>
        <p:nvPicPr>
          <p:cNvPr id="3" name="图片 2"/>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285065" y="0"/>
            <a:ext cx="1326021" cy="1217913"/>
          </a:xfrm>
          <a:prstGeom prst="rect">
            <a:avLst/>
          </a:prstGeom>
        </p:spPr>
      </p:pic>
      <p:sp>
        <p:nvSpPr>
          <p:cNvPr id="8" name="文本框 7"/>
          <p:cNvSpPr txBox="1"/>
          <p:nvPr/>
        </p:nvSpPr>
        <p:spPr>
          <a:xfrm>
            <a:off x="9214173" y="271107"/>
            <a:ext cx="2901822" cy="369332"/>
          </a:xfrm>
          <a:prstGeom prst="rect">
            <a:avLst/>
          </a:prstGeom>
          <a:noFill/>
        </p:spPr>
        <p:txBody>
          <a:bodyPr wrap="square" rtlCol="0">
            <a:spAutoFit/>
          </a:bodyPr>
          <a:lstStyle/>
          <a:p>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首届中国</a:t>
            </a:r>
            <a:r>
              <a:rPr lang="en-US" altLang="zh-CN" b="1" spc="300" dirty="0" err="1">
                <a:solidFill>
                  <a:schemeClr val="tx1">
                    <a:lumMod val="75000"/>
                    <a:lumOff val="25000"/>
                  </a:schemeClr>
                </a:solidFill>
                <a:latin typeface="思源宋体 CN Heavy" panose="02020900000000000000" pitchFamily="18" charset="-122"/>
                <a:ea typeface="思源宋体 CN Heavy" panose="02020900000000000000" pitchFamily="18" charset="-122"/>
              </a:rPr>
              <a:t>eBPF</a:t>
            </a:r>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研讨会</a:t>
            </a:r>
            <a:endPar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pic>
        <p:nvPicPr>
          <p:cNvPr id="11" name="图形 10"/>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47106" y="271107"/>
            <a:ext cx="759720" cy="759720"/>
          </a:xfrm>
          <a:prstGeom prst="rect">
            <a:avLst/>
          </a:prstGeom>
        </p:spPr>
      </p:pic>
      <p:sp>
        <p:nvSpPr>
          <p:cNvPr id="12" name="文本框 11"/>
          <p:cNvSpPr txBox="1"/>
          <p:nvPr/>
        </p:nvSpPr>
        <p:spPr>
          <a:xfrm>
            <a:off x="2386251" y="369200"/>
            <a:ext cx="681430" cy="584775"/>
          </a:xfrm>
          <a:prstGeom prst="rect">
            <a:avLst/>
          </a:prstGeom>
          <a:noFill/>
        </p:spPr>
        <p:txBody>
          <a:bodyPr wrap="square" rtlCol="0">
            <a:spAutoFit/>
          </a:bodyPr>
          <a:lstStyle/>
          <a:p>
            <a:r>
              <a:rPr lang="en-US" altLang="zh-CN" sz="3200" dirty="0">
                <a:solidFill>
                  <a:schemeClr val="bg1"/>
                </a:solidFill>
                <a:latin typeface="思源黑体 CN Bold" panose="020B0800000000000000" pitchFamily="34" charset="-122"/>
                <a:ea typeface="思源黑体 CN Bold" panose="020B0800000000000000" pitchFamily="34" charset="-122"/>
              </a:rPr>
              <a:t>01</a:t>
            </a:r>
            <a:endParaRPr lang="zh-CN" altLang="en-US" sz="3200" dirty="0" err="1">
              <a:solidFill>
                <a:schemeClr val="bg1"/>
              </a:solidFill>
              <a:latin typeface="思源黑体 CN Bold" panose="020B0800000000000000" pitchFamily="34" charset="-122"/>
              <a:ea typeface="思源黑体 CN Bold" panose="020B0800000000000000" pitchFamily="34" charset="-122"/>
            </a:endParaRPr>
          </a:p>
        </p:txBody>
      </p:sp>
      <p:pic>
        <p:nvPicPr>
          <p:cNvPr id="21" name="图形 20"/>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634662" y="5114541"/>
            <a:ext cx="1409700" cy="1162050"/>
          </a:xfrm>
          <a:prstGeom prst="rect">
            <a:avLst/>
          </a:prstGeom>
        </p:spPr>
      </p:pic>
      <p:pic>
        <p:nvPicPr>
          <p:cNvPr id="24" name="图形 23"/>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74076" y="5743575"/>
            <a:ext cx="3590924" cy="1104900"/>
          </a:xfrm>
          <a:prstGeom prst="rect">
            <a:avLst/>
          </a:prstGeom>
        </p:spPr>
      </p:pic>
      <p:pic>
        <p:nvPicPr>
          <p:cNvPr id="26" name="图形 25"/>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163178" y="667896"/>
            <a:ext cx="2901822" cy="304800"/>
          </a:xfrm>
          <a:prstGeom prst="rect">
            <a:avLst/>
          </a:prstGeom>
        </p:spPr>
      </p:pic>
      <p:pic>
        <p:nvPicPr>
          <p:cNvPr id="28" name="图形 27"/>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1863387" y="153162"/>
            <a:ext cx="180975" cy="180975"/>
          </a:xfrm>
          <a:prstGeom prst="rect">
            <a:avLst/>
          </a:prstGeom>
        </p:spPr>
      </p:pic>
      <p:pic>
        <p:nvPicPr>
          <p:cNvPr id="38" name="图形 37"/>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9927" y="5734050"/>
            <a:ext cx="6800850" cy="1123950"/>
          </a:xfrm>
          <a:prstGeom prst="rect">
            <a:avLst/>
          </a:prstGeom>
        </p:spPr>
      </p:pic>
      <p:pic>
        <p:nvPicPr>
          <p:cNvPr id="6" name="图片 2" descr="linux-kernel-issue_huab39b8380f56cc067c2c250162ff3560_119349_800x593_fit_q100_h2_box_3"/>
          <p:cNvPicPr>
            <a:picLocks noChangeAspect="1"/>
          </p:cNvPicPr>
          <p:nvPr/>
        </p:nvPicPr>
        <p:blipFill>
          <a:blip r:embed="rId19"/>
          <a:stretch>
            <a:fillRect/>
          </a:stretch>
        </p:blipFill>
        <p:spPr>
          <a:xfrm>
            <a:off x="4760595" y="1632585"/>
            <a:ext cx="4704715" cy="4149090"/>
          </a:xfrm>
          <a:prstGeom prst="rect">
            <a:avLst/>
          </a:prstGeom>
        </p:spPr>
      </p:pic>
      <p:sp>
        <p:nvSpPr>
          <p:cNvPr id="9" name="文本框 8"/>
          <p:cNvSpPr txBox="1"/>
          <p:nvPr/>
        </p:nvSpPr>
        <p:spPr>
          <a:xfrm>
            <a:off x="702310" y="1632585"/>
            <a:ext cx="3661410" cy="3784600"/>
          </a:xfrm>
          <a:prstGeom prst="rect">
            <a:avLst/>
          </a:prstGeom>
          <a:noFill/>
        </p:spPr>
        <p:txBody>
          <a:bodyPr wrap="square" rtlCol="0">
            <a:spAutoFit/>
          </a:bodyPr>
          <a:p>
            <a:pPr marL="285750" indent="-285750">
              <a:buFont typeface="Wingdings" panose="05000000000000000000" charset="0"/>
              <a:buChar char="l"/>
            </a:pPr>
            <a:r>
              <a:rPr lang="zh-CN" altLang="en-US" sz="1600">
                <a:latin typeface="微软雅黑" panose="020B0503020204020204" charset="-122"/>
                <a:ea typeface="微软雅黑" panose="020B0503020204020204" charset="-122"/>
                <a:cs typeface="微软雅黑" panose="020B0503020204020204" charset="-122"/>
              </a:rPr>
              <a:t>正如Linus Torvalds</a:t>
            </a:r>
            <a:r>
              <a:rPr lang="zh-CN" altLang="en-US" sz="1600">
                <a:latin typeface="微软雅黑" panose="020B0503020204020204" charset="-122"/>
                <a:ea typeface="微软雅黑" panose="020B0503020204020204" charset="-122"/>
                <a:cs typeface="微软雅黑" panose="020B0503020204020204" charset="-122"/>
              </a:rPr>
              <a:t>曾经说过的，大多数安全问题都是bug造成的，而bug</a:t>
            </a:r>
            <a:r>
              <a:rPr lang="zh-CN" altLang="en-US" sz="1600">
                <a:latin typeface="微软雅黑" panose="020B0503020204020204" charset="-122"/>
                <a:ea typeface="微软雅黑" panose="020B0503020204020204" charset="-122"/>
                <a:cs typeface="微软雅黑" panose="020B0503020204020204" charset="-122"/>
              </a:rPr>
              <a:t>又是软件开发过程的一部分，是软件就有bug。</a:t>
            </a: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l"/>
            </a:pP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l"/>
            </a:pPr>
            <a:r>
              <a:rPr lang="zh-CN" altLang="en-US" sz="1600">
                <a:latin typeface="微软雅黑" panose="020B0503020204020204" charset="-122"/>
                <a:ea typeface="微软雅黑" panose="020B0503020204020204" charset="-122"/>
                <a:cs typeface="微软雅黑" panose="020B0503020204020204" charset="-122"/>
              </a:rPr>
              <a:t>至于是安全还是非安全漏洞</a:t>
            </a:r>
            <a:r>
              <a:rPr lang="zh-CN" altLang="en-US" sz="1600">
                <a:latin typeface="微软雅黑" panose="020B0503020204020204" charset="-122"/>
                <a:ea typeface="微软雅黑" panose="020B0503020204020204" charset="-122"/>
                <a:cs typeface="微软雅黑" panose="020B0503020204020204" charset="-122"/>
                <a:sym typeface="+mn-ea"/>
              </a:rPr>
              <a:t>bug</a:t>
            </a:r>
            <a:r>
              <a:rPr lang="zh-CN" altLang="en-US" sz="1600">
                <a:latin typeface="微软雅黑" panose="020B0503020204020204" charset="-122"/>
                <a:ea typeface="微软雅黑" panose="020B0503020204020204" charset="-122"/>
                <a:cs typeface="微软雅黑" panose="020B0503020204020204" charset="-122"/>
              </a:rPr>
              <a:t>，内核社区的做法就是尽可能多的测试，找出更多潜在漏洞这样近似于黑名单的做法；</a:t>
            </a: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l"/>
            </a:pP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l"/>
            </a:pPr>
            <a:r>
              <a:rPr lang="zh-CN" altLang="en-US" sz="1600">
                <a:latin typeface="微软雅黑" panose="020B0503020204020204" charset="-122"/>
                <a:ea typeface="微软雅黑" panose="020B0503020204020204" charset="-122"/>
                <a:cs typeface="微软雅黑" panose="020B0503020204020204" charset="-122"/>
              </a:rPr>
              <a:t>内核代码提交走的流程比较繁琐，应用到具体内核版本上，又存在周期长以及版本适配的问题，如下图，所以导致内核在安全方面发展的速度明显慢于其他模块</a:t>
            </a:r>
            <a:endParaRPr lang="zh-CN" altLang="en-US" sz="16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082087" y="260318"/>
            <a:ext cx="847725" cy="428625"/>
          </a:xfrm>
          <a:prstGeom prst="rect">
            <a:avLst/>
          </a:prstGeom>
        </p:spPr>
      </p:pic>
      <p:pic>
        <p:nvPicPr>
          <p:cNvPr id="7" name="图片 6"/>
          <p:cNvPicPr>
            <a:picLocks noChangeAspect="1"/>
          </p:cNvPicPr>
          <p:nvPr>
            <p:custDataLst>
              <p:tags r:id="rId3"/>
            </p:custDataLst>
          </p:nvPr>
        </p:nvPicPr>
        <p:blipFill rotWithShape="1">
          <a:blip r:embed="rId4" cstate="print">
            <a:extLst>
              <a:ext uri="{28A0092B-C50C-407E-A947-70E740481C1C}">
                <a14:useLocalDpi xmlns:a14="http://schemas.microsoft.com/office/drawing/2010/main" val="0"/>
              </a:ext>
            </a:extLst>
          </a:blip>
          <a:srcRect r="14812" b="15973"/>
          <a:stretch>
            <a:fillRect/>
          </a:stretch>
        </p:blipFill>
        <p:spPr>
          <a:xfrm flipH="1">
            <a:off x="-1293102" y="184729"/>
            <a:ext cx="4673600" cy="1447675"/>
          </a:xfrm>
          <a:prstGeom prst="rect">
            <a:avLst/>
          </a:prstGeom>
        </p:spPr>
      </p:pic>
      <p:sp>
        <p:nvSpPr>
          <p:cNvPr id="23" name="文本框 22"/>
          <p:cNvSpPr txBox="1"/>
          <p:nvPr/>
        </p:nvSpPr>
        <p:spPr>
          <a:xfrm>
            <a:off x="3131185" y="370205"/>
            <a:ext cx="3900170" cy="583565"/>
          </a:xfrm>
          <a:prstGeom prst="rect">
            <a:avLst/>
          </a:prstGeom>
          <a:noFill/>
        </p:spPr>
        <p:txBody>
          <a:bodyPr wrap="square" rtlCol="0">
            <a:spAutoFit/>
          </a:bodyPr>
          <a:lstStyle/>
          <a:p>
            <a:r>
              <a:rPr lang="zh-CN" altLang="en-US" sz="3200">
                <a:latin typeface="微软雅黑" panose="020B0503020204020204" charset="-122"/>
                <a:ea typeface="微软雅黑" panose="020B0503020204020204" charset="-122"/>
                <a:cs typeface="Times New Roman" panose="02020603050405020304" charset="0"/>
                <a:sym typeface="+mn-ea"/>
              </a:rPr>
              <a:t>内核安全漏洞的</a:t>
            </a:r>
            <a:r>
              <a:rPr lang="zh-CN" altLang="en-US" sz="3200">
                <a:latin typeface="微软雅黑" panose="020B0503020204020204" charset="-122"/>
                <a:ea typeface="微软雅黑" panose="020B0503020204020204" charset="-122"/>
                <a:cs typeface="Times New Roman" panose="02020603050405020304" charset="0"/>
                <a:sym typeface="+mn-ea"/>
              </a:rPr>
              <a:t>危害</a:t>
            </a:r>
            <a:endParaRPr lang="zh-CN" altLang="en-US" sz="3200">
              <a:latin typeface="微软雅黑" panose="020B0503020204020204" charset="-122"/>
              <a:ea typeface="微软雅黑" panose="020B0503020204020204" charset="-122"/>
              <a:cs typeface="Times New Roman" panose="02020603050405020304" charset="0"/>
              <a:sym typeface="+mn-ea"/>
            </a:endParaRPr>
          </a:p>
        </p:txBody>
      </p:sp>
      <p:pic>
        <p:nvPicPr>
          <p:cNvPr id="3" name="图片 2"/>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285065" y="0"/>
            <a:ext cx="1326021" cy="1217913"/>
          </a:xfrm>
          <a:prstGeom prst="rect">
            <a:avLst/>
          </a:prstGeom>
        </p:spPr>
      </p:pic>
      <p:sp>
        <p:nvSpPr>
          <p:cNvPr id="8" name="文本框 7"/>
          <p:cNvSpPr txBox="1"/>
          <p:nvPr/>
        </p:nvSpPr>
        <p:spPr>
          <a:xfrm>
            <a:off x="9214173" y="271107"/>
            <a:ext cx="2901822" cy="369332"/>
          </a:xfrm>
          <a:prstGeom prst="rect">
            <a:avLst/>
          </a:prstGeom>
          <a:noFill/>
        </p:spPr>
        <p:txBody>
          <a:bodyPr wrap="square" rtlCol="0">
            <a:spAutoFit/>
          </a:bodyPr>
          <a:lstStyle/>
          <a:p>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首届中国</a:t>
            </a:r>
            <a:r>
              <a:rPr lang="en-US" altLang="zh-CN" b="1" spc="300" dirty="0" err="1">
                <a:solidFill>
                  <a:schemeClr val="tx1">
                    <a:lumMod val="75000"/>
                    <a:lumOff val="25000"/>
                  </a:schemeClr>
                </a:solidFill>
                <a:latin typeface="思源宋体 CN Heavy" panose="02020900000000000000" pitchFamily="18" charset="-122"/>
                <a:ea typeface="思源宋体 CN Heavy" panose="02020900000000000000" pitchFamily="18" charset="-122"/>
              </a:rPr>
              <a:t>eBPF</a:t>
            </a:r>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研讨会</a:t>
            </a:r>
            <a:endPar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pic>
        <p:nvPicPr>
          <p:cNvPr id="11" name="图形 10"/>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47106" y="271107"/>
            <a:ext cx="759720" cy="759720"/>
          </a:xfrm>
          <a:prstGeom prst="rect">
            <a:avLst/>
          </a:prstGeom>
        </p:spPr>
      </p:pic>
      <p:sp>
        <p:nvSpPr>
          <p:cNvPr id="12" name="文本框 11"/>
          <p:cNvSpPr txBox="1"/>
          <p:nvPr/>
        </p:nvSpPr>
        <p:spPr>
          <a:xfrm>
            <a:off x="2386251" y="369200"/>
            <a:ext cx="681430" cy="584775"/>
          </a:xfrm>
          <a:prstGeom prst="rect">
            <a:avLst/>
          </a:prstGeom>
          <a:noFill/>
        </p:spPr>
        <p:txBody>
          <a:bodyPr wrap="square" rtlCol="0">
            <a:spAutoFit/>
          </a:bodyPr>
          <a:lstStyle/>
          <a:p>
            <a:r>
              <a:rPr lang="en-US" altLang="zh-CN" sz="3200" dirty="0">
                <a:solidFill>
                  <a:schemeClr val="bg1"/>
                </a:solidFill>
                <a:latin typeface="思源黑体 CN Bold" panose="020B0800000000000000" pitchFamily="34" charset="-122"/>
                <a:ea typeface="思源黑体 CN Bold" panose="020B0800000000000000" pitchFamily="34" charset="-122"/>
              </a:rPr>
              <a:t>01</a:t>
            </a:r>
            <a:endParaRPr lang="zh-CN" altLang="en-US" sz="3200" dirty="0" err="1">
              <a:solidFill>
                <a:schemeClr val="bg1"/>
              </a:solidFill>
              <a:latin typeface="思源黑体 CN Bold" panose="020B0800000000000000" pitchFamily="34" charset="-122"/>
              <a:ea typeface="思源黑体 CN Bold" panose="020B0800000000000000" pitchFamily="34" charset="-122"/>
            </a:endParaRPr>
          </a:p>
        </p:txBody>
      </p:sp>
      <p:pic>
        <p:nvPicPr>
          <p:cNvPr id="21" name="图形 20"/>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634662" y="5114541"/>
            <a:ext cx="1409700" cy="1162050"/>
          </a:xfrm>
          <a:prstGeom prst="rect">
            <a:avLst/>
          </a:prstGeom>
        </p:spPr>
      </p:pic>
      <p:pic>
        <p:nvPicPr>
          <p:cNvPr id="24" name="图形 23"/>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74076" y="5743575"/>
            <a:ext cx="3590924" cy="1104900"/>
          </a:xfrm>
          <a:prstGeom prst="rect">
            <a:avLst/>
          </a:prstGeom>
        </p:spPr>
      </p:pic>
      <p:pic>
        <p:nvPicPr>
          <p:cNvPr id="26" name="图形 25"/>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163178" y="667896"/>
            <a:ext cx="2901822" cy="304800"/>
          </a:xfrm>
          <a:prstGeom prst="rect">
            <a:avLst/>
          </a:prstGeom>
        </p:spPr>
      </p:pic>
      <p:pic>
        <p:nvPicPr>
          <p:cNvPr id="28" name="图形 27"/>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1863387" y="153162"/>
            <a:ext cx="180975" cy="180975"/>
          </a:xfrm>
          <a:prstGeom prst="rect">
            <a:avLst/>
          </a:prstGeom>
        </p:spPr>
      </p:pic>
      <p:pic>
        <p:nvPicPr>
          <p:cNvPr id="38" name="图形 37"/>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9927" y="5734050"/>
            <a:ext cx="6800850" cy="1123950"/>
          </a:xfrm>
          <a:prstGeom prst="rect">
            <a:avLst/>
          </a:prstGeom>
        </p:spPr>
      </p:pic>
      <p:sp>
        <p:nvSpPr>
          <p:cNvPr id="2" name="文本框 1"/>
          <p:cNvSpPr txBox="1"/>
          <p:nvPr/>
        </p:nvSpPr>
        <p:spPr>
          <a:xfrm>
            <a:off x="903605" y="1713865"/>
            <a:ext cx="8796020" cy="1568450"/>
          </a:xfrm>
          <a:prstGeom prst="rect">
            <a:avLst/>
          </a:prstGeom>
          <a:noFill/>
        </p:spPr>
        <p:txBody>
          <a:bodyPr wrap="square" rtlCol="0">
            <a:spAutoFit/>
          </a:bodyPr>
          <a:p>
            <a:pPr marL="285750" indent="-285750">
              <a:buFont typeface="Wingdings" panose="05000000000000000000" charset="0"/>
              <a:buChar char="l"/>
            </a:pPr>
            <a:r>
              <a:rPr lang="zh-CN" altLang="en-US" sz="1600">
                <a:latin typeface="微软雅黑" panose="020B0503020204020204" charset="-122"/>
                <a:ea typeface="微软雅黑" panose="020B0503020204020204" charset="-122"/>
                <a:cs typeface="微软雅黑" panose="020B0503020204020204" charset="-122"/>
              </a:rPr>
              <a:t>随着智能化、数字化、云化的飞速发展，全球基于Linux系统的设备数以百亿计，而这些设备的安全保障主要取决于主线内核的安全性和健壮性；</a:t>
            </a: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l"/>
            </a:pP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l"/>
            </a:pPr>
            <a:r>
              <a:rPr lang="zh-CN" altLang="en-US" sz="1600">
                <a:latin typeface="微软雅黑" panose="020B0503020204020204" charset="-122"/>
                <a:ea typeface="微软雅黑" panose="020B0503020204020204" charset="-122"/>
                <a:cs typeface="微软雅黑" panose="020B0503020204020204" charset="-122"/>
              </a:rPr>
              <a:t>当某一内核LTS版本被发有漏洞，这样相关的机器都会面临被攻破利用的局面，损失难以估；</a:t>
            </a:r>
            <a:endParaRPr lang="zh-CN" altLang="en-US" sz="1600">
              <a:latin typeface="微软雅黑" panose="020B0503020204020204" charset="-122"/>
              <a:ea typeface="微软雅黑" panose="020B0503020204020204" charset="-122"/>
              <a:cs typeface="微软雅黑" panose="020B0503020204020204" charset="-122"/>
            </a:endParaRPr>
          </a:p>
          <a:p>
            <a:pPr indent="0">
              <a:buFont typeface="Wingdings" panose="05000000000000000000" charset="0"/>
              <a:buNone/>
            </a:pPr>
            <a:r>
              <a:rPr lang="en-US" altLang="zh-CN" sz="1600">
                <a:latin typeface="微软雅黑" panose="020B0503020204020204" charset="-122"/>
                <a:ea typeface="微软雅黑" panose="020B0503020204020204" charset="-122"/>
                <a:cs typeface="微软雅黑" panose="020B0503020204020204" charset="-122"/>
              </a:rPr>
              <a:t>			</a:t>
            </a:r>
            <a:endParaRPr lang="en-US" altLang="zh-CN" sz="1600">
              <a:latin typeface="微软雅黑" panose="020B0503020204020204" charset="-122"/>
              <a:ea typeface="微软雅黑" panose="020B0503020204020204" charset="-122"/>
              <a:cs typeface="微软雅黑" panose="020B0503020204020204" charset="-122"/>
            </a:endParaRPr>
          </a:p>
          <a:p>
            <a:pPr indent="0">
              <a:buFont typeface="Wingdings" panose="05000000000000000000" charset="0"/>
              <a:buNone/>
            </a:pPr>
            <a:r>
              <a:rPr lang="en-US" altLang="zh-CN" sz="1600">
                <a:latin typeface="微软雅黑" panose="020B0503020204020204" charset="-122"/>
                <a:ea typeface="微软雅黑" panose="020B0503020204020204" charset="-122"/>
                <a:cs typeface="微软雅黑" panose="020B0503020204020204" charset="-122"/>
              </a:rPr>
              <a:t>			</a:t>
            </a:r>
            <a:r>
              <a:rPr lang="zh-CN" altLang="en-US" sz="1600" b="1">
                <a:latin typeface="微软雅黑" panose="020B0503020204020204" charset="-122"/>
                <a:ea typeface="微软雅黑" panose="020B0503020204020204" charset="-122"/>
                <a:cs typeface="微软雅黑" panose="020B0503020204020204" charset="-122"/>
              </a:rPr>
              <a:t>Critical &amp; High CVE lifetimes</a:t>
            </a:r>
            <a:endParaRPr lang="zh-CN" altLang="en-US" sz="1600" b="1">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9"/>
          <a:stretch>
            <a:fillRect/>
          </a:stretch>
        </p:blipFill>
        <p:spPr>
          <a:xfrm>
            <a:off x="834390" y="3282315"/>
            <a:ext cx="8493760" cy="2711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082087" y="260318"/>
            <a:ext cx="847725" cy="428625"/>
          </a:xfrm>
          <a:prstGeom prst="rect">
            <a:avLst/>
          </a:prstGeom>
        </p:spPr>
      </p:pic>
      <p:pic>
        <p:nvPicPr>
          <p:cNvPr id="7" name="图片 6"/>
          <p:cNvPicPr>
            <a:picLocks noChangeAspect="1"/>
          </p:cNvPicPr>
          <p:nvPr>
            <p:custDataLst>
              <p:tags r:id="rId3"/>
            </p:custDataLst>
          </p:nvPr>
        </p:nvPicPr>
        <p:blipFill rotWithShape="1">
          <a:blip r:embed="rId4" cstate="print">
            <a:extLst>
              <a:ext uri="{28A0092B-C50C-407E-A947-70E740481C1C}">
                <a14:useLocalDpi xmlns:a14="http://schemas.microsoft.com/office/drawing/2010/main" val="0"/>
              </a:ext>
            </a:extLst>
          </a:blip>
          <a:srcRect r="14812" b="15973"/>
          <a:stretch>
            <a:fillRect/>
          </a:stretch>
        </p:blipFill>
        <p:spPr>
          <a:xfrm flipH="1">
            <a:off x="-1293102" y="184729"/>
            <a:ext cx="4673600" cy="1447675"/>
          </a:xfrm>
          <a:prstGeom prst="rect">
            <a:avLst/>
          </a:prstGeom>
        </p:spPr>
      </p:pic>
      <p:sp>
        <p:nvSpPr>
          <p:cNvPr id="23" name="文本框 22"/>
          <p:cNvSpPr txBox="1"/>
          <p:nvPr/>
        </p:nvSpPr>
        <p:spPr>
          <a:xfrm>
            <a:off x="3189605" y="370205"/>
            <a:ext cx="4255770" cy="583565"/>
          </a:xfrm>
          <a:prstGeom prst="rect">
            <a:avLst/>
          </a:prstGeom>
          <a:noFill/>
        </p:spPr>
        <p:txBody>
          <a:bodyPr wrap="square" rtlCol="0">
            <a:spAutoFit/>
          </a:bodyPr>
          <a:lstStyle/>
          <a:p>
            <a:r>
              <a:rPr lang="zh-CN" altLang="en-US" sz="3200" dirty="0" err="1">
                <a:solidFill>
                  <a:schemeClr val="tx1">
                    <a:lumMod val="65000"/>
                    <a:lumOff val="35000"/>
                  </a:schemeClr>
                </a:solidFill>
                <a:latin typeface="微软雅黑" panose="020B0503020204020204" charset="-122"/>
                <a:ea typeface="微软雅黑" panose="020B0503020204020204" charset="-122"/>
              </a:rPr>
              <a:t>安全策略演进</a:t>
            </a:r>
            <a:endParaRPr lang="zh-CN" altLang="en-US" sz="3200" dirty="0" err="1">
              <a:solidFill>
                <a:schemeClr val="tx1">
                  <a:lumMod val="65000"/>
                  <a:lumOff val="35000"/>
                </a:schemeClr>
              </a:solidFill>
              <a:latin typeface="微软雅黑" panose="020B0503020204020204" charset="-122"/>
              <a:ea typeface="微软雅黑" panose="020B0503020204020204" charset="-122"/>
            </a:endParaRPr>
          </a:p>
        </p:txBody>
      </p:sp>
      <p:pic>
        <p:nvPicPr>
          <p:cNvPr id="3" name="图片 2"/>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285065" y="0"/>
            <a:ext cx="1326021" cy="1217913"/>
          </a:xfrm>
          <a:prstGeom prst="rect">
            <a:avLst/>
          </a:prstGeom>
        </p:spPr>
      </p:pic>
      <p:sp>
        <p:nvSpPr>
          <p:cNvPr id="8" name="文本框 7"/>
          <p:cNvSpPr txBox="1"/>
          <p:nvPr/>
        </p:nvSpPr>
        <p:spPr>
          <a:xfrm>
            <a:off x="9214173" y="271107"/>
            <a:ext cx="2901822" cy="369332"/>
          </a:xfrm>
          <a:prstGeom prst="rect">
            <a:avLst/>
          </a:prstGeom>
          <a:noFill/>
        </p:spPr>
        <p:txBody>
          <a:bodyPr wrap="square" rtlCol="0">
            <a:spAutoFit/>
          </a:bodyPr>
          <a:lstStyle/>
          <a:p>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首届中国</a:t>
            </a:r>
            <a:r>
              <a:rPr lang="en-US" altLang="zh-CN" b="1" spc="300" dirty="0" err="1">
                <a:solidFill>
                  <a:schemeClr val="tx1">
                    <a:lumMod val="75000"/>
                    <a:lumOff val="25000"/>
                  </a:schemeClr>
                </a:solidFill>
                <a:latin typeface="思源宋体 CN Heavy" panose="02020900000000000000" pitchFamily="18" charset="-122"/>
                <a:ea typeface="思源宋体 CN Heavy" panose="02020900000000000000" pitchFamily="18" charset="-122"/>
              </a:rPr>
              <a:t>eBPF</a:t>
            </a:r>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研讨会</a:t>
            </a:r>
            <a:endPar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pic>
        <p:nvPicPr>
          <p:cNvPr id="11" name="图形 10"/>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47106" y="271107"/>
            <a:ext cx="759720" cy="759720"/>
          </a:xfrm>
          <a:prstGeom prst="rect">
            <a:avLst/>
          </a:prstGeom>
        </p:spPr>
      </p:pic>
      <p:sp>
        <p:nvSpPr>
          <p:cNvPr id="12" name="文本框 11"/>
          <p:cNvSpPr txBox="1"/>
          <p:nvPr/>
        </p:nvSpPr>
        <p:spPr>
          <a:xfrm>
            <a:off x="2386251" y="369200"/>
            <a:ext cx="681430" cy="584775"/>
          </a:xfrm>
          <a:prstGeom prst="rect">
            <a:avLst/>
          </a:prstGeom>
          <a:noFill/>
        </p:spPr>
        <p:txBody>
          <a:bodyPr wrap="square" rtlCol="0">
            <a:spAutoFit/>
          </a:bodyPr>
          <a:lstStyle/>
          <a:p>
            <a:r>
              <a:rPr lang="en-US" altLang="zh-CN" sz="3200" dirty="0">
                <a:solidFill>
                  <a:schemeClr val="bg1"/>
                </a:solidFill>
                <a:latin typeface="思源黑体 CN Bold" panose="020B0800000000000000" pitchFamily="34" charset="-122"/>
                <a:ea typeface="思源黑体 CN Bold" panose="020B0800000000000000" pitchFamily="34" charset="-122"/>
              </a:rPr>
              <a:t>01</a:t>
            </a:r>
            <a:endParaRPr lang="zh-CN" altLang="en-US" sz="3200" dirty="0" err="1">
              <a:solidFill>
                <a:schemeClr val="bg1"/>
              </a:solidFill>
              <a:latin typeface="思源黑体 CN Bold" panose="020B0800000000000000" pitchFamily="34" charset="-122"/>
              <a:ea typeface="思源黑体 CN Bold" panose="020B0800000000000000" pitchFamily="34" charset="-122"/>
            </a:endParaRPr>
          </a:p>
        </p:txBody>
      </p:sp>
      <p:pic>
        <p:nvPicPr>
          <p:cNvPr id="21" name="图形 20"/>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634662" y="5114541"/>
            <a:ext cx="1409700" cy="1162050"/>
          </a:xfrm>
          <a:prstGeom prst="rect">
            <a:avLst/>
          </a:prstGeom>
        </p:spPr>
      </p:pic>
      <p:pic>
        <p:nvPicPr>
          <p:cNvPr id="24" name="图形 23"/>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74076" y="5743575"/>
            <a:ext cx="3590924" cy="1104900"/>
          </a:xfrm>
          <a:prstGeom prst="rect">
            <a:avLst/>
          </a:prstGeom>
        </p:spPr>
      </p:pic>
      <p:pic>
        <p:nvPicPr>
          <p:cNvPr id="26" name="图形 25"/>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163178" y="667896"/>
            <a:ext cx="2901822" cy="304800"/>
          </a:xfrm>
          <a:prstGeom prst="rect">
            <a:avLst/>
          </a:prstGeom>
        </p:spPr>
      </p:pic>
      <p:pic>
        <p:nvPicPr>
          <p:cNvPr id="28" name="图形 27"/>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1863387" y="153162"/>
            <a:ext cx="180975" cy="180975"/>
          </a:xfrm>
          <a:prstGeom prst="rect">
            <a:avLst/>
          </a:prstGeom>
        </p:spPr>
      </p:pic>
      <p:pic>
        <p:nvPicPr>
          <p:cNvPr id="38" name="图形 37"/>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9927" y="5734050"/>
            <a:ext cx="6800850" cy="1123950"/>
          </a:xfrm>
          <a:prstGeom prst="rect">
            <a:avLst/>
          </a:prstGeom>
        </p:spPr>
      </p:pic>
      <p:graphicFrame>
        <p:nvGraphicFramePr>
          <p:cNvPr id="5" name="Table 4"/>
          <p:cNvGraphicFramePr>
            <a:graphicFrameLocks noGrp="1"/>
          </p:cNvGraphicFramePr>
          <p:nvPr>
            <p:custDataLst>
              <p:tags r:id="rId19"/>
            </p:custDataLst>
          </p:nvPr>
        </p:nvGraphicFramePr>
        <p:xfrm>
          <a:off x="4220845" y="1381125"/>
          <a:ext cx="7308215" cy="5187950"/>
        </p:xfrm>
        <a:graphic>
          <a:graphicData uri="http://schemas.openxmlformats.org/drawingml/2006/table">
            <a:tbl>
              <a:tblPr firstRow="1" bandRow="1">
                <a:tableStyleId>{5C22544A-7EE6-4342-B048-85BDC9FD1C3A}</a:tableStyleId>
              </a:tblPr>
              <a:tblGrid>
                <a:gridCol w="2004695"/>
                <a:gridCol w="5303520"/>
              </a:tblGrid>
              <a:tr h="365760">
                <a:tc>
                  <a:txBody>
                    <a:bodyPr/>
                    <a:p>
                      <a:pPr algn="ctr"/>
                      <a:r>
                        <a:rPr lang="zh-CN" dirty="0"/>
                        <a:t>策略</a:t>
                      </a:r>
                      <a:r>
                        <a:rPr lang="zh-CN" dirty="0"/>
                        <a:t>阶段</a:t>
                      </a:r>
                      <a:endParaRPr lang="zh-CN" dirty="0"/>
                    </a:p>
                  </a:txBody>
                  <a:tcPr/>
                </a:tc>
                <a:tc>
                  <a:txBody>
                    <a:bodyPr/>
                    <a:p>
                      <a:pPr algn="ctr"/>
                      <a:r>
                        <a:rPr lang="zh-CN" altLang="en-US" dirty="0"/>
                        <a:t>概述</a:t>
                      </a:r>
                      <a:endParaRPr lang="zh-CN" altLang="en-US" dirty="0"/>
                    </a:p>
                  </a:txBody>
                  <a:tcPr/>
                </a:tc>
              </a:tr>
              <a:tr h="179832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0" dirty="0">
                          <a:solidFill>
                            <a:schemeClr val="tx1"/>
                          </a:solidFill>
                          <a:latin typeface="+mj-ea"/>
                          <a:ea typeface="+mj-ea"/>
                          <a:cs typeface="+mj-ea"/>
                          <a:sym typeface="+mn-ea"/>
                        </a:rPr>
                        <a:t>主机</a:t>
                      </a:r>
                      <a:r>
                        <a:rPr lang="en-US" altLang="zh-CN" sz="1600" b="0" dirty="0">
                          <a:solidFill>
                            <a:schemeClr val="tx1"/>
                          </a:solidFill>
                          <a:latin typeface="+mj-ea"/>
                          <a:ea typeface="+mj-ea"/>
                          <a:cs typeface="+mj-ea"/>
                          <a:sym typeface="+mn-ea"/>
                        </a:rPr>
                        <a:t>/</a:t>
                      </a:r>
                      <a:r>
                        <a:rPr lang="zh-CN" altLang="en-US" sz="1600" b="0" dirty="0">
                          <a:solidFill>
                            <a:schemeClr val="tx1"/>
                          </a:solidFill>
                          <a:latin typeface="+mj-ea"/>
                          <a:ea typeface="+mj-ea"/>
                          <a:cs typeface="+mj-ea"/>
                          <a:sym typeface="+mn-ea"/>
                        </a:rPr>
                        <a:t>终端黑名单</a:t>
                      </a:r>
                      <a:endParaRPr lang="en-US" altLang="zh-CN" sz="1600" b="0" dirty="0">
                        <a:solidFill>
                          <a:schemeClr val="tx1"/>
                        </a:solidFill>
                        <a:latin typeface="+mj-ea"/>
                        <a:ea typeface="+mj-ea"/>
                        <a:cs typeface="+mj-ea"/>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0" dirty="0">
                          <a:solidFill>
                            <a:schemeClr val="tx1"/>
                          </a:solidFill>
                          <a:latin typeface="+mj-ea"/>
                          <a:ea typeface="+mj-ea"/>
                          <a:cs typeface="+mj-ea"/>
                          <a:sym typeface="+mn-ea"/>
                        </a:rPr>
                        <a:t>（</a:t>
                      </a:r>
                      <a:r>
                        <a:rPr lang="en-US" altLang="zh-CN" sz="1600" b="0" dirty="0">
                          <a:solidFill>
                            <a:schemeClr val="tx1"/>
                          </a:solidFill>
                          <a:latin typeface="+mj-ea"/>
                          <a:ea typeface="+mj-ea"/>
                          <a:cs typeface="+mj-ea"/>
                          <a:sym typeface="+mn-ea"/>
                        </a:rPr>
                        <a:t>HIDS</a:t>
                      </a:r>
                      <a:r>
                        <a:rPr lang="zh-CN" altLang="en-US" sz="1600" b="0" dirty="0">
                          <a:solidFill>
                            <a:schemeClr val="tx1"/>
                          </a:solidFill>
                          <a:latin typeface="+mj-ea"/>
                          <a:ea typeface="+mj-ea"/>
                          <a:cs typeface="+mj-ea"/>
                          <a:sym typeface="+mn-ea"/>
                        </a:rPr>
                        <a:t>、</a:t>
                      </a:r>
                      <a:r>
                        <a:rPr lang="en-US" altLang="zh-CN" sz="1600" b="0" dirty="0">
                          <a:solidFill>
                            <a:schemeClr val="tx1"/>
                          </a:solidFill>
                          <a:latin typeface="+mj-ea"/>
                          <a:ea typeface="+mj-ea"/>
                          <a:cs typeface="+mj-ea"/>
                          <a:sym typeface="+mn-ea"/>
                        </a:rPr>
                        <a:t>EDR</a:t>
                      </a:r>
                      <a:r>
                        <a:rPr lang="zh-CN" altLang="en-US" sz="1600" b="0" dirty="0">
                          <a:solidFill>
                            <a:schemeClr val="tx1"/>
                          </a:solidFill>
                          <a:latin typeface="+mj-ea"/>
                          <a:ea typeface="+mj-ea"/>
                          <a:cs typeface="+mj-ea"/>
                          <a:sym typeface="+mn-ea"/>
                        </a:rPr>
                        <a:t>）</a:t>
                      </a:r>
                      <a:endParaRPr lang="zh-CN" altLang="en-US" sz="1600" b="0" dirty="0">
                        <a:solidFill>
                          <a:schemeClr val="tx1"/>
                        </a:solidFill>
                        <a:latin typeface="+mj-ea"/>
                        <a:ea typeface="+mj-ea"/>
                        <a:cs typeface="+mj-ea"/>
                        <a:sym typeface="+mn-ea"/>
                      </a:endParaRPr>
                    </a:p>
                  </a:txBody>
                  <a:tcPr anchor="t" anchorCtr="0"/>
                </a:tc>
                <a:tc>
                  <a:txBody>
                    <a:bodyPr/>
                    <a:p>
                      <a:pPr marL="350520" lvl="1" indent="-342900">
                        <a:buFont typeface="+mj-lt"/>
                        <a:buAutoNum type="arabicPeriod"/>
                      </a:pPr>
                      <a:r>
                        <a:rPr lang="zh-CN" altLang="en-US" sz="1400" b="0" dirty="0">
                          <a:solidFill>
                            <a:schemeClr val="tx1"/>
                          </a:solidFill>
                          <a:latin typeface="+mn-ea"/>
                          <a:ea typeface="+mn-ea"/>
                          <a:cs typeface="+mn-ea"/>
                          <a:sym typeface="+mn-ea"/>
                        </a:rPr>
                        <a:t>业务场景复杂庞大，</a:t>
                      </a:r>
                      <a:r>
                        <a:rPr lang="zh-CN" altLang="en-US" sz="1400" b="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检测范围广，</a:t>
                      </a:r>
                      <a:r>
                        <a:rPr lang="zh-CN" altLang="en-US" sz="1400" b="0" dirty="0">
                          <a:solidFill>
                            <a:schemeClr val="tx1"/>
                          </a:solidFill>
                          <a:latin typeface="+mn-ea"/>
                          <a:ea typeface="+mn-ea"/>
                          <a:cs typeface="+mn-ea"/>
                          <a:sym typeface="+mn-ea"/>
                        </a:rPr>
                        <a:t>应用程序数量浮动变化，是主机端最大的特点以及</a:t>
                      </a:r>
                      <a:r>
                        <a:rPr lang="zh-CN" altLang="en-US" sz="1400" b="0" dirty="0">
                          <a:solidFill>
                            <a:schemeClr val="tx1"/>
                          </a:solidFill>
                          <a:latin typeface="+mn-ea"/>
                          <a:ea typeface="+mn-ea"/>
                          <a:cs typeface="+mn-ea"/>
                          <a:sym typeface="+mn-ea"/>
                        </a:rPr>
                        <a:t>痛点；</a:t>
                      </a:r>
                      <a:endParaRPr lang="zh-CN" altLang="en-US" sz="1400" b="0" dirty="0">
                        <a:solidFill>
                          <a:schemeClr val="tx1"/>
                        </a:solidFill>
                        <a:latin typeface="+mn-ea"/>
                        <a:ea typeface="+mn-ea"/>
                        <a:cs typeface="+mn-ea"/>
                        <a:sym typeface="+mn-ea"/>
                      </a:endParaRPr>
                    </a:p>
                    <a:p>
                      <a:pPr marL="350520" lvl="1" indent="-342900">
                        <a:buFont typeface="+mj-lt"/>
                        <a:buAutoNum type="arabicPeriod"/>
                      </a:pPr>
                      <a:endParaRPr lang="zh-CN" altLang="en-US" sz="1400" b="0" dirty="0">
                        <a:solidFill>
                          <a:schemeClr val="tx1"/>
                        </a:solidFill>
                        <a:latin typeface="+mn-ea"/>
                        <a:ea typeface="+mn-ea"/>
                        <a:cs typeface="+mn-ea"/>
                        <a:sym typeface="+mn-ea"/>
                      </a:endParaRPr>
                    </a:p>
                    <a:p>
                      <a:pPr marL="350520" lvl="1" indent="-342900">
                        <a:buFont typeface="+mj-lt"/>
                        <a:buAutoNum type="arabicPeriod"/>
                      </a:pPr>
                      <a:r>
                        <a:rPr lang="zh-CN" altLang="en-US" sz="1400" b="0" dirty="0">
                          <a:solidFill>
                            <a:schemeClr val="tx1"/>
                          </a:solidFill>
                          <a:latin typeface="+mn-ea"/>
                          <a:ea typeface="+mn-ea"/>
                          <a:cs typeface="+mn-ea"/>
                          <a:sym typeface="+mn-ea"/>
                        </a:rPr>
                        <a:t>从进程、网络、文件等维度来看，学习正常行为数据的成本和难度极大，难以描绘出白名单的全部正常行为，所以在主机端的</a:t>
                      </a:r>
                      <a:r>
                        <a:rPr lang="en-US" altLang="zh-CN" sz="1400" b="0" dirty="0">
                          <a:solidFill>
                            <a:schemeClr val="tx1"/>
                          </a:solidFill>
                          <a:latin typeface="+mn-ea"/>
                          <a:ea typeface="+mn-ea"/>
                          <a:cs typeface="+mn-ea"/>
                          <a:sym typeface="+mn-ea"/>
                        </a:rPr>
                        <a:t>HIDS</a:t>
                      </a:r>
                      <a:r>
                        <a:rPr lang="zh-CN" altLang="en-US" sz="1400" b="0" dirty="0">
                          <a:solidFill>
                            <a:schemeClr val="tx1"/>
                          </a:solidFill>
                          <a:latin typeface="+mn-ea"/>
                          <a:ea typeface="+mn-ea"/>
                          <a:cs typeface="+mn-ea"/>
                          <a:sym typeface="+mn-ea"/>
                        </a:rPr>
                        <a:t>、</a:t>
                      </a:r>
                      <a:r>
                        <a:rPr lang="en-US" altLang="zh-CN" sz="1400" b="0" dirty="0">
                          <a:solidFill>
                            <a:schemeClr val="tx1"/>
                          </a:solidFill>
                          <a:latin typeface="+mn-ea"/>
                          <a:ea typeface="+mn-ea"/>
                          <a:cs typeface="+mn-ea"/>
                          <a:sym typeface="+mn-ea"/>
                        </a:rPr>
                        <a:t>EDR</a:t>
                      </a:r>
                      <a:r>
                        <a:rPr lang="zh-CN" altLang="en-US" sz="1400" b="0" dirty="0">
                          <a:solidFill>
                            <a:schemeClr val="tx1"/>
                          </a:solidFill>
                          <a:latin typeface="+mn-ea"/>
                          <a:ea typeface="+mn-ea"/>
                          <a:cs typeface="+mn-ea"/>
                          <a:sym typeface="+mn-ea"/>
                        </a:rPr>
                        <a:t>主要使用黑名单策略；</a:t>
                      </a:r>
                      <a:endParaRPr lang="zh-CN" altLang="en-US" sz="1400" b="0" dirty="0">
                        <a:solidFill>
                          <a:schemeClr val="tx1"/>
                        </a:solidFill>
                        <a:latin typeface="+mn-ea"/>
                        <a:ea typeface="+mn-ea"/>
                        <a:cs typeface="+mn-ea"/>
                        <a:sym typeface="+mn-ea"/>
                      </a:endParaRPr>
                    </a:p>
                    <a:p>
                      <a:pPr marL="293370" lvl="1" indent="-285750">
                        <a:buFont typeface="Wingdings" panose="05000000000000000000" charset="0"/>
                        <a:buChar char="ü"/>
                      </a:pPr>
                      <a:endParaRPr lang="zh-CN" altLang="en-US" sz="1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7620" lvl="1">
                        <a:buFont typeface="+mj-lt"/>
                      </a:pPr>
                      <a:r>
                        <a:rPr lang="zh-CN" altLang="en-US" sz="1400" b="1" dirty="0">
                          <a:solidFill>
                            <a:schemeClr val="tx1"/>
                          </a:solidFill>
                          <a:latin typeface="微软雅黑" panose="020B0503020204020204" charset="-122"/>
                          <a:cs typeface="宋体" panose="02010600030101010101" pitchFamily="2" charset="-122"/>
                          <a:sym typeface="+mn-ea"/>
                        </a:rPr>
                        <a:t>应用范围：全局场景黑名单策略</a:t>
                      </a:r>
                      <a:endParaRPr lang="zh-CN" altLang="en-US" sz="1400" b="1" dirty="0">
                        <a:solidFill>
                          <a:schemeClr val="tx1"/>
                        </a:solidFill>
                        <a:latin typeface="微软雅黑" panose="020B0503020204020204" charset="-122"/>
                        <a:cs typeface="宋体" panose="02010600030101010101" pitchFamily="2" charset="-122"/>
                      </a:endParaRPr>
                    </a:p>
                  </a:txBody>
                  <a:tcPr/>
                </a:tc>
              </a:tr>
              <a:tr h="101219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solidFill>
                          <a:latin typeface="+mj-ea"/>
                          <a:ea typeface="+mj-ea"/>
                          <a:cs typeface="+mj-ea"/>
                          <a:sym typeface="+mn-ea"/>
                        </a:rPr>
                        <a:t>主机</a:t>
                      </a:r>
                      <a:r>
                        <a:rPr lang="en-US" altLang="zh-CN" sz="1600" dirty="0">
                          <a:solidFill>
                            <a:schemeClr val="tx1"/>
                          </a:solidFill>
                          <a:latin typeface="+mj-ea"/>
                          <a:ea typeface="+mj-ea"/>
                          <a:cs typeface="+mj-ea"/>
                          <a:sym typeface="+mn-ea"/>
                        </a:rPr>
                        <a:t>/</a:t>
                      </a:r>
                      <a:r>
                        <a:rPr lang="zh-CN" altLang="en-US" sz="1600" dirty="0">
                          <a:solidFill>
                            <a:schemeClr val="tx1"/>
                          </a:solidFill>
                          <a:latin typeface="+mj-ea"/>
                          <a:ea typeface="+mj-ea"/>
                          <a:cs typeface="+mj-ea"/>
                          <a:sym typeface="+mn-ea"/>
                        </a:rPr>
                        <a:t>终端白名单</a:t>
                      </a:r>
                      <a:r>
                        <a:rPr lang="en-US" altLang="zh-CN" sz="1600" dirty="0">
                          <a:solidFill>
                            <a:schemeClr val="tx1"/>
                          </a:solidFill>
                          <a:latin typeface="+mj-ea"/>
                          <a:ea typeface="+mj-ea"/>
                          <a:cs typeface="+mj-ea"/>
                          <a:sym typeface="+mn-ea"/>
                        </a:rPr>
                        <a:t>    </a:t>
                      </a:r>
                      <a:endParaRPr lang="en-US" altLang="zh-CN" sz="1600" b="0" dirty="0">
                        <a:solidFill>
                          <a:schemeClr val="tx1"/>
                        </a:solidFill>
                        <a:latin typeface="+mj-ea"/>
                        <a:ea typeface="+mj-ea"/>
                        <a:cs typeface="+mj-ea"/>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600" dirty="0">
                        <a:solidFill>
                          <a:schemeClr val="tx1"/>
                        </a:solidFill>
                        <a:latin typeface="+mj-ea"/>
                        <a:ea typeface="+mj-ea"/>
                        <a:cs typeface="+mj-ea"/>
                        <a:sym typeface="+mn-ea"/>
                      </a:endParaRPr>
                    </a:p>
                  </a:txBody>
                  <a:tcPr anchor="t" anchorCtr="0"/>
                </a:tc>
                <a:tc>
                  <a:txBody>
                    <a:bodyPr/>
                    <a:p>
                      <a:pPr marL="350520" lvl="1" indent="-342900">
                        <a:buFont typeface="+mj-lt"/>
                        <a:buAutoNum type="arabicPeriod"/>
                      </a:pPr>
                      <a:r>
                        <a:rPr lang="zh-CN" altLang="en-US" sz="1400">
                          <a:latin typeface="微软雅黑" panose="020B0503020204020204" charset="-122"/>
                          <a:cs typeface="微软雅黑" panose="020B0503020204020204" charset="-122"/>
                          <a:sym typeface="+mn-ea"/>
                        </a:rPr>
                        <a:t>针对特定场景做学习分析，存在数量固定或系统原生自带的特点，相对于</a:t>
                      </a:r>
                      <a:r>
                        <a:rPr lang="en-US" altLang="zh-CN" sz="1400">
                          <a:latin typeface="微软雅黑" panose="020B0503020204020204" charset="-122"/>
                          <a:cs typeface="微软雅黑" panose="020B0503020204020204" charset="-122"/>
                          <a:sym typeface="+mn-ea"/>
                        </a:rPr>
                        <a:t>HIDS</a:t>
                      </a:r>
                      <a:r>
                        <a:rPr lang="zh-CN" altLang="en-US" sz="1400">
                          <a:latin typeface="微软雅黑" panose="020B0503020204020204" charset="-122"/>
                          <a:cs typeface="微软雅黑" panose="020B0503020204020204" charset="-122"/>
                          <a:sym typeface="+mn-ea"/>
                        </a:rPr>
                        <a:t>、</a:t>
                      </a:r>
                      <a:r>
                        <a:rPr lang="en-US" altLang="zh-CN" sz="1400">
                          <a:latin typeface="微软雅黑" panose="020B0503020204020204" charset="-122"/>
                          <a:cs typeface="微软雅黑" panose="020B0503020204020204" charset="-122"/>
                          <a:sym typeface="+mn-ea"/>
                        </a:rPr>
                        <a:t>EDR</a:t>
                      </a:r>
                      <a:r>
                        <a:rPr lang="zh-CN" altLang="en-US" sz="1400">
                          <a:latin typeface="微软雅黑" panose="020B0503020204020204" charset="-122"/>
                          <a:cs typeface="微软雅黑" panose="020B0503020204020204" charset="-122"/>
                          <a:sym typeface="+mn-ea"/>
                        </a:rPr>
                        <a:t>产品，检测范围小，可以在局部场景下</a:t>
                      </a:r>
                      <a:r>
                        <a:rPr lang="zh-CN" altLang="en-US" sz="1400">
                          <a:latin typeface="微软雅黑" panose="020B0503020204020204" charset="-122"/>
                          <a:cs typeface="微软雅黑" panose="020B0503020204020204" charset="-122"/>
                          <a:sym typeface="+mn-ea"/>
                        </a:rPr>
                        <a:t>使用；</a:t>
                      </a:r>
                      <a:endParaRPr lang="zh-CN" altLang="en-US" sz="1400">
                        <a:latin typeface="微软雅黑" panose="020B0503020204020204" charset="-122"/>
                        <a:cs typeface="微软雅黑" panose="020B0503020204020204" charset="-122"/>
                        <a:sym typeface="+mn-ea"/>
                      </a:endParaRPr>
                    </a:p>
                    <a:p>
                      <a:pPr marL="7620" lvl="1">
                        <a:buFont typeface="Wingdings" panose="05000000000000000000" charset="0"/>
                      </a:pPr>
                      <a:endParaRPr lang="zh-CN" altLang="en-US" sz="1400" b="1">
                        <a:latin typeface="宋体" panose="02010600030101010101" pitchFamily="2" charset="-122"/>
                        <a:ea typeface="宋体" panose="02010600030101010101" pitchFamily="2" charset="-122"/>
                        <a:cs typeface="宋体" panose="02010600030101010101" pitchFamily="2" charset="-122"/>
                        <a:sym typeface="+mn-ea"/>
                      </a:endParaRPr>
                    </a:p>
                    <a:p>
                      <a:pPr marL="7620" lvl="1">
                        <a:buFont typeface="Wingdings" panose="05000000000000000000" charset="0"/>
                      </a:pPr>
                      <a:r>
                        <a:rPr lang="zh-CN" altLang="en-US" sz="1400" b="1">
                          <a:latin typeface="微软雅黑" panose="020B0503020204020204" charset="-122"/>
                          <a:cs typeface="宋体" panose="02010600030101010101" pitchFamily="2" charset="-122"/>
                          <a:sym typeface="+mn-ea"/>
                        </a:rPr>
                        <a:t>应用</a:t>
                      </a:r>
                      <a:r>
                        <a:rPr lang="zh-CN" altLang="en-US" sz="1400" b="1">
                          <a:latin typeface="微软雅黑" panose="020B0503020204020204" charset="-122"/>
                          <a:cs typeface="宋体" panose="02010600030101010101" pitchFamily="2" charset="-122"/>
                          <a:sym typeface="+mn-ea"/>
                        </a:rPr>
                        <a:t>范围：局部场景白名单策略</a:t>
                      </a:r>
                      <a:endParaRPr lang="zh-CN" altLang="en-US" sz="1400" b="1" dirty="0">
                        <a:solidFill>
                          <a:schemeClr val="tx1"/>
                        </a:solidFill>
                        <a:latin typeface="微软雅黑" panose="020B0503020204020204" charset="-122"/>
                        <a:cs typeface="宋体" panose="02010600030101010101" pitchFamily="2" charset="-122"/>
                      </a:endParaRPr>
                    </a:p>
                  </a:txBody>
                  <a:tcPr/>
                </a:tc>
              </a:tr>
              <a:tr h="201168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solidFill>
                          <a:latin typeface="+mj-ea"/>
                          <a:ea typeface="+mj-ea"/>
                          <a:cs typeface="+mj-ea"/>
                          <a:sym typeface="+mn-ea"/>
                        </a:rPr>
                        <a:t>容器白名单阶段</a:t>
                      </a:r>
                      <a:r>
                        <a:rPr lang="en-US" altLang="zh-CN" sz="1600" dirty="0">
                          <a:solidFill>
                            <a:schemeClr val="tx1"/>
                          </a:solidFill>
                          <a:latin typeface="+mj-ea"/>
                          <a:ea typeface="+mj-ea"/>
                          <a:cs typeface="+mj-ea"/>
                          <a:sym typeface="+mn-ea"/>
                        </a:rPr>
                        <a:t>     </a:t>
                      </a:r>
                      <a:endParaRPr lang="zh-CN" altLang="en-US" sz="1600" dirty="0">
                        <a:solidFill>
                          <a:schemeClr val="tx1"/>
                        </a:solidFill>
                        <a:latin typeface="+mj-ea"/>
                        <a:ea typeface="+mj-ea"/>
                        <a:cs typeface="+mj-ea"/>
                        <a:sym typeface="+mn-ea"/>
                      </a:endParaRPr>
                    </a:p>
                  </a:txBody>
                  <a:tcPr anchor="t" anchorCtr="0"/>
                </a:tc>
                <a:tc>
                  <a:txBody>
                    <a:bodyPr/>
                    <a:p>
                      <a:pPr marL="350520" lvl="1" indent="-342900">
                        <a:buFont typeface="+mj-lt"/>
                        <a:buAutoNum type="arabicPeriod"/>
                      </a:pPr>
                      <a:r>
                        <a:rPr lang="zh-CN" altLang="en-US" sz="1400" b="0" dirty="0">
                          <a:solidFill>
                            <a:schemeClr val="tx1"/>
                          </a:solidFill>
                          <a:latin typeface="微软雅黑" panose="020B0503020204020204" charset="-122"/>
                          <a:cs typeface="微软雅黑" panose="020B0503020204020204" charset="-122"/>
                        </a:rPr>
                        <a:t>容器的轻量、场景单一的特性，更加能够刻画完备的容器正常行为，使得白名单的构建更加具备可行性；</a:t>
                      </a:r>
                      <a:endParaRPr lang="zh-CN" altLang="en-US" sz="1400" b="0" dirty="0">
                        <a:solidFill>
                          <a:schemeClr val="tx1"/>
                        </a:solidFill>
                        <a:latin typeface="微软雅黑" panose="020B0503020204020204" charset="-122"/>
                        <a:cs typeface="微软雅黑" panose="020B0503020204020204" charset="-122"/>
                      </a:endParaRPr>
                    </a:p>
                    <a:p>
                      <a:pPr marL="350520" lvl="1" indent="-342900">
                        <a:buFont typeface="+mj-lt"/>
                        <a:buAutoNum type="arabicPeriod"/>
                      </a:pPr>
                      <a:endParaRPr lang="zh-CN" altLang="en-US" sz="1400" b="0" dirty="0">
                        <a:solidFill>
                          <a:schemeClr val="tx1"/>
                        </a:solidFill>
                        <a:latin typeface="微软雅黑" panose="020B0503020204020204" charset="-122"/>
                        <a:cs typeface="微软雅黑" panose="020B0503020204020204" charset="-122"/>
                      </a:endParaRPr>
                    </a:p>
                    <a:p>
                      <a:pPr marL="350520" lvl="1" indent="-342900">
                        <a:buFont typeface="+mj-lt"/>
                        <a:buAutoNum type="arabicPeriod"/>
                      </a:pPr>
                      <a:r>
                        <a:rPr lang="zh-CN" altLang="en-US" sz="1400" b="0" dirty="0">
                          <a:solidFill>
                            <a:schemeClr val="tx1"/>
                          </a:solidFill>
                          <a:latin typeface="微软雅黑" panose="020B0503020204020204" charset="-122"/>
                          <a:cs typeface="微软雅黑" panose="020B0503020204020204" charset="-122"/>
                        </a:rPr>
                        <a:t>一旦构建好容器行为</a:t>
                      </a:r>
                      <a:r>
                        <a:rPr lang="zh-CN" altLang="en-US" sz="1400" b="0" dirty="0">
                          <a:solidFill>
                            <a:schemeClr val="tx1"/>
                          </a:solidFill>
                          <a:latin typeface="微软雅黑" panose="020B0503020204020204" charset="-122"/>
                          <a:cs typeface="微软雅黑" panose="020B0503020204020204" charset="-122"/>
                        </a:rPr>
                        <a:t>白名单，实现</a:t>
                      </a:r>
                      <a:r>
                        <a:rPr lang="zh-CN" altLang="en-US" sz="1400" b="0" dirty="0">
                          <a:solidFill>
                            <a:schemeClr val="tx1"/>
                          </a:solidFill>
                          <a:latin typeface="微软雅黑" panose="020B0503020204020204" charset="-122"/>
                          <a:cs typeface="宋体" panose="02010600030101010101" pitchFamily="2" charset="-122"/>
                          <a:sym typeface="+mn-ea"/>
                        </a:rPr>
                        <a:t>容器权限最小化，缩减攻击面，</a:t>
                      </a:r>
                      <a:r>
                        <a:rPr lang="zh-CN" altLang="en-US" sz="1400" b="0" dirty="0">
                          <a:solidFill>
                            <a:schemeClr val="tx1"/>
                          </a:solidFill>
                          <a:latin typeface="微软雅黑" panose="020B0503020204020204" charset="-122"/>
                          <a:cs typeface="微软雅黑" panose="020B0503020204020204" charset="-122"/>
                        </a:rPr>
                        <a:t>所有在白名单之外非预期的行为均可阻止，具备更好的防御效果；</a:t>
                      </a:r>
                      <a:endParaRPr lang="zh-CN" altLang="en-US" sz="1400" b="0" dirty="0">
                        <a:solidFill>
                          <a:schemeClr val="tx1"/>
                        </a:solidFill>
                        <a:latin typeface="微软雅黑" panose="020B0503020204020204" charset="-122"/>
                        <a:cs typeface="微软雅黑" panose="020B0503020204020204" charset="-122"/>
                      </a:endParaRPr>
                    </a:p>
                    <a:p>
                      <a:pPr marL="293370" lvl="1" indent="-285750">
                        <a:buFont typeface="Wingdings" panose="05000000000000000000" charset="0"/>
                        <a:buChar char="ü"/>
                      </a:pPr>
                      <a:endParaRPr lang="zh-CN" altLang="en-US" sz="1400" b="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7620" lvl="1">
                        <a:buFont typeface="Arial" panose="020B0604020202020204" pitchFamily="34" charset="0"/>
                      </a:pPr>
                      <a:r>
                        <a:rPr lang="zh-CN" altLang="en-US" sz="1400" b="1" dirty="0">
                          <a:solidFill>
                            <a:schemeClr val="tx1"/>
                          </a:solidFill>
                          <a:latin typeface="微软雅黑" panose="020B0503020204020204" charset="-122"/>
                          <a:cs typeface="宋体" panose="02010600030101010101" pitchFamily="2" charset="-122"/>
                        </a:rPr>
                        <a:t>应用范围：容器场景白名单策略</a:t>
                      </a:r>
                      <a:endParaRPr lang="zh-CN" altLang="en-US" sz="1400" b="1" dirty="0">
                        <a:solidFill>
                          <a:schemeClr val="tx1"/>
                        </a:solidFill>
                        <a:latin typeface="微软雅黑" panose="020B0503020204020204" charset="-122"/>
                        <a:cs typeface="宋体" panose="02010600030101010101" pitchFamily="2" charset="-122"/>
                      </a:endParaRPr>
                    </a:p>
                  </a:txBody>
                  <a:tcPr/>
                </a:tc>
              </a:tr>
            </a:tbl>
          </a:graphicData>
        </a:graphic>
      </p:graphicFrame>
      <p:sp>
        <p:nvSpPr>
          <p:cNvPr id="13" name="文本框 12"/>
          <p:cNvSpPr txBox="1"/>
          <p:nvPr/>
        </p:nvSpPr>
        <p:spPr>
          <a:xfrm>
            <a:off x="507365" y="1330960"/>
            <a:ext cx="3519170" cy="5079365"/>
          </a:xfrm>
          <a:prstGeom prst="rect">
            <a:avLst/>
          </a:prstGeom>
          <a:noFill/>
        </p:spPr>
        <p:txBody>
          <a:bodyPr wrap="square" rtlCol="0">
            <a:noAutofit/>
          </a:bodyPr>
          <a:p>
            <a:pPr marL="285750" indent="-285750">
              <a:buFont typeface="Wingdings" panose="05000000000000000000" charset="0"/>
              <a:buChar char="Ø"/>
            </a:pPr>
            <a:r>
              <a:rPr lang="zh-CN" altLang="en-US" sz="2000" b="1">
                <a:sym typeface="+mn-ea"/>
              </a:rPr>
              <a:t>白名单：</a:t>
            </a:r>
            <a:endParaRPr lang="zh-CN" altLang="en-US" sz="2000" b="1"/>
          </a:p>
          <a:p>
            <a:pPr marL="285750" indent="-285750">
              <a:buFont typeface="Arial" panose="020B0604020202020204" pitchFamily="34" charset="0"/>
              <a:buChar char="•"/>
            </a:pPr>
            <a:r>
              <a:rPr lang="zh-CN" altLang="en-US" sz="1600">
                <a:sym typeface="+mn-ea"/>
              </a:rPr>
              <a:t>允许</a:t>
            </a:r>
            <a:r>
              <a:rPr lang="zh-CN" altLang="en-US" sz="1600">
                <a:sym typeface="+mn-ea"/>
              </a:rPr>
              <a:t>系统或应用程序进行相关操作的集合；</a:t>
            </a:r>
            <a:endParaRPr lang="zh-CN" altLang="en-US" sz="1600">
              <a:sym typeface="+mn-ea"/>
            </a:endParaRPr>
          </a:p>
          <a:p>
            <a:pPr marL="285750" indent="-285750">
              <a:buFont typeface="Arial" panose="020B0604020202020204" pitchFamily="34" charset="0"/>
              <a:buChar char="•"/>
            </a:pPr>
            <a:endParaRPr lang="zh-CN" altLang="en-US" sz="1600">
              <a:sym typeface="+mn-ea"/>
            </a:endParaRPr>
          </a:p>
          <a:p>
            <a:pPr marL="285750" indent="-285750">
              <a:buFont typeface="Arial" panose="020B0604020202020204" pitchFamily="34" charset="0"/>
              <a:buChar char="•"/>
            </a:pPr>
            <a:r>
              <a:rPr lang="zh-CN" altLang="en-US" sz="1600">
                <a:sym typeface="+mn-ea"/>
              </a:rPr>
              <a:t>通过动静态方案获取系统或应用的正常行为数据，可以构建权限最小化行为集合；</a:t>
            </a:r>
            <a:endParaRPr lang="zh-CN" altLang="en-US" sz="1600">
              <a:sym typeface="+mn-ea"/>
            </a:endParaRPr>
          </a:p>
          <a:p>
            <a:pPr>
              <a:buFont typeface="Arial" panose="020B0604020202020204" pitchFamily="34" charset="0"/>
            </a:pPr>
            <a:endParaRPr lang="zh-CN" altLang="en-US" sz="1600">
              <a:sym typeface="+mn-ea"/>
            </a:endParaRPr>
          </a:p>
          <a:p>
            <a:pPr marL="285750" indent="-285750">
              <a:buFont typeface="Arial" panose="020B0604020202020204" pitchFamily="34" charset="0"/>
              <a:buChar char="•"/>
            </a:pPr>
            <a:r>
              <a:rPr lang="zh-CN" altLang="en-US" sz="1600">
                <a:solidFill>
                  <a:srgbClr val="FF0000"/>
                </a:solidFill>
                <a:sym typeface="+mn-ea"/>
              </a:rPr>
              <a:t>任何不在名单上的动作行为将被阻止运行，适合场景单一、业务范围固定的环境</a:t>
            </a:r>
            <a:r>
              <a:rPr lang="zh-CN" altLang="en-US" sz="1600">
                <a:sym typeface="+mn-ea"/>
              </a:rPr>
              <a:t>；</a:t>
            </a:r>
            <a:endParaRPr lang="zh-CN" altLang="en-US" sz="1600">
              <a:sym typeface="+mn-ea"/>
            </a:endParaRPr>
          </a:p>
          <a:p>
            <a:pPr marL="285750" indent="-285750">
              <a:buFont typeface="Wingdings" panose="05000000000000000000" charset="0"/>
              <a:buChar char="Ø"/>
            </a:pPr>
            <a:endParaRPr lang="zh-CN" altLang="en-US" sz="1600"/>
          </a:p>
          <a:p>
            <a:pPr marL="285750" indent="-285750">
              <a:buFont typeface="Wingdings" panose="05000000000000000000" charset="0"/>
              <a:buChar char="Ø"/>
            </a:pPr>
            <a:r>
              <a:rPr lang="zh-CN" altLang="en-US" sz="2000" b="1"/>
              <a:t>黑名单：</a:t>
            </a:r>
            <a:endParaRPr lang="zh-CN" altLang="en-US" sz="2000" b="1"/>
          </a:p>
          <a:p>
            <a:pPr marL="285750" indent="-285750">
              <a:buFont typeface="Arial" panose="020B0604020202020204" pitchFamily="34" charset="0"/>
              <a:buChar char="•"/>
            </a:pPr>
            <a:r>
              <a:rPr lang="zh-CN" altLang="en-US" sz="1600"/>
              <a:t>阻止系统或应用程序进行</a:t>
            </a:r>
            <a:r>
              <a:rPr lang="zh-CN" altLang="en-US" sz="1600"/>
              <a:t>相关操作</a:t>
            </a:r>
            <a:r>
              <a:rPr lang="zh-CN" altLang="en-US" sz="1600"/>
              <a:t>的集合；</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随着攻击手段的提升和高级化，需持续学习攻击</a:t>
            </a:r>
            <a:r>
              <a:rPr lang="zh-CN" altLang="en-US" sz="1600"/>
              <a:t>案例来扩充集合；</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solidFill>
                  <a:srgbClr val="FF0000"/>
                </a:solidFill>
              </a:rPr>
              <a:t>适合复杂化、多元化业务等难以学到完整正常行为的</a:t>
            </a:r>
            <a:r>
              <a:rPr lang="zh-CN" altLang="en-US" sz="1600">
                <a:solidFill>
                  <a:srgbClr val="FF0000"/>
                </a:solidFill>
              </a:rPr>
              <a:t>场景；</a:t>
            </a:r>
            <a:endParaRPr lang="zh-CN" altLang="en-US" sz="1600">
              <a:solidFill>
                <a:srgbClr val="FF0000"/>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082087" y="260318"/>
            <a:ext cx="847725" cy="428625"/>
          </a:xfrm>
          <a:prstGeom prst="rect">
            <a:avLst/>
          </a:prstGeom>
        </p:spPr>
      </p:pic>
      <p:pic>
        <p:nvPicPr>
          <p:cNvPr id="7" name="图片 6"/>
          <p:cNvPicPr>
            <a:picLocks noChangeAspect="1"/>
          </p:cNvPicPr>
          <p:nvPr>
            <p:custDataLst>
              <p:tags r:id="rId3"/>
            </p:custDataLst>
          </p:nvPr>
        </p:nvPicPr>
        <p:blipFill rotWithShape="1">
          <a:blip r:embed="rId4" cstate="print">
            <a:extLst>
              <a:ext uri="{28A0092B-C50C-407E-A947-70E740481C1C}">
                <a14:useLocalDpi xmlns:a14="http://schemas.microsoft.com/office/drawing/2010/main" val="0"/>
              </a:ext>
            </a:extLst>
          </a:blip>
          <a:srcRect r="14812" b="15973"/>
          <a:stretch>
            <a:fillRect/>
          </a:stretch>
        </p:blipFill>
        <p:spPr>
          <a:xfrm flipH="1">
            <a:off x="-1293102" y="184729"/>
            <a:ext cx="4673600" cy="1447675"/>
          </a:xfrm>
          <a:prstGeom prst="rect">
            <a:avLst/>
          </a:prstGeom>
        </p:spPr>
      </p:pic>
      <p:sp>
        <p:nvSpPr>
          <p:cNvPr id="23" name="文本框 22"/>
          <p:cNvSpPr txBox="1"/>
          <p:nvPr/>
        </p:nvSpPr>
        <p:spPr>
          <a:xfrm>
            <a:off x="3188335" y="370205"/>
            <a:ext cx="3862070" cy="583565"/>
          </a:xfrm>
          <a:prstGeom prst="rect">
            <a:avLst/>
          </a:prstGeom>
          <a:noFill/>
        </p:spPr>
        <p:txBody>
          <a:bodyPr wrap="square" rtlCol="0">
            <a:spAutoFit/>
          </a:bodyPr>
          <a:lstStyle/>
          <a:p>
            <a:r>
              <a:rPr lang="zh-CN" altLang="en-US" sz="3200">
                <a:latin typeface="微软雅黑" panose="020B0503020204020204" charset="-122"/>
                <a:ea typeface="微软雅黑" panose="020B0503020204020204" charset="-122"/>
                <a:cs typeface="Times New Roman" panose="02020603050405020304" charset="0"/>
                <a:sym typeface="+mn-ea"/>
              </a:rPr>
              <a:t>内核安全</a:t>
            </a:r>
            <a:r>
              <a:rPr lang="zh-CN" altLang="en-US" sz="3200">
                <a:latin typeface="微软雅黑" panose="020B0503020204020204" charset="-122"/>
                <a:ea typeface="微软雅黑" panose="020B0503020204020204" charset="-122"/>
                <a:cs typeface="Times New Roman" panose="02020603050405020304" charset="0"/>
                <a:sym typeface="+mn-ea"/>
              </a:rPr>
              <a:t>方案对比</a:t>
            </a:r>
            <a:endParaRPr lang="zh-CN" altLang="en-US" sz="3200">
              <a:latin typeface="微软雅黑" panose="020B0503020204020204" charset="-122"/>
              <a:ea typeface="微软雅黑" panose="020B0503020204020204" charset="-122"/>
              <a:cs typeface="Times New Roman" panose="02020603050405020304" charset="0"/>
              <a:sym typeface="+mn-ea"/>
            </a:endParaRPr>
          </a:p>
        </p:txBody>
      </p:sp>
      <p:pic>
        <p:nvPicPr>
          <p:cNvPr id="3" name="图片 2"/>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285065" y="0"/>
            <a:ext cx="1326021" cy="1217913"/>
          </a:xfrm>
          <a:prstGeom prst="rect">
            <a:avLst/>
          </a:prstGeom>
        </p:spPr>
      </p:pic>
      <p:sp>
        <p:nvSpPr>
          <p:cNvPr id="8" name="文本框 7"/>
          <p:cNvSpPr txBox="1"/>
          <p:nvPr/>
        </p:nvSpPr>
        <p:spPr>
          <a:xfrm>
            <a:off x="9214173" y="271107"/>
            <a:ext cx="2901822" cy="369332"/>
          </a:xfrm>
          <a:prstGeom prst="rect">
            <a:avLst/>
          </a:prstGeom>
          <a:noFill/>
        </p:spPr>
        <p:txBody>
          <a:bodyPr wrap="square" rtlCol="0">
            <a:spAutoFit/>
          </a:bodyPr>
          <a:lstStyle/>
          <a:p>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首届中国</a:t>
            </a:r>
            <a:r>
              <a:rPr lang="en-US" altLang="zh-CN" b="1" spc="300" dirty="0" err="1">
                <a:solidFill>
                  <a:schemeClr val="tx1">
                    <a:lumMod val="75000"/>
                    <a:lumOff val="25000"/>
                  </a:schemeClr>
                </a:solidFill>
                <a:latin typeface="思源宋体 CN Heavy" panose="02020900000000000000" pitchFamily="18" charset="-122"/>
                <a:ea typeface="思源宋体 CN Heavy" panose="02020900000000000000" pitchFamily="18" charset="-122"/>
              </a:rPr>
              <a:t>eBPF</a:t>
            </a:r>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研讨会</a:t>
            </a:r>
            <a:endPar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pic>
        <p:nvPicPr>
          <p:cNvPr id="11" name="图形 10"/>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47106" y="271107"/>
            <a:ext cx="759720" cy="759720"/>
          </a:xfrm>
          <a:prstGeom prst="rect">
            <a:avLst/>
          </a:prstGeom>
        </p:spPr>
      </p:pic>
      <p:sp>
        <p:nvSpPr>
          <p:cNvPr id="12" name="文本框 11"/>
          <p:cNvSpPr txBox="1"/>
          <p:nvPr/>
        </p:nvSpPr>
        <p:spPr>
          <a:xfrm>
            <a:off x="2386251" y="369200"/>
            <a:ext cx="681430" cy="584775"/>
          </a:xfrm>
          <a:prstGeom prst="rect">
            <a:avLst/>
          </a:prstGeom>
          <a:noFill/>
        </p:spPr>
        <p:txBody>
          <a:bodyPr wrap="square" rtlCol="0">
            <a:spAutoFit/>
          </a:bodyPr>
          <a:lstStyle/>
          <a:p>
            <a:r>
              <a:rPr lang="en-US" altLang="zh-CN" sz="3200" dirty="0">
                <a:solidFill>
                  <a:schemeClr val="bg1"/>
                </a:solidFill>
                <a:latin typeface="思源黑体 CN Bold" panose="020B0800000000000000" pitchFamily="34" charset="-122"/>
                <a:ea typeface="思源黑体 CN Bold" panose="020B0800000000000000" pitchFamily="34" charset="-122"/>
              </a:rPr>
              <a:t>01</a:t>
            </a:r>
            <a:endParaRPr lang="zh-CN" altLang="en-US" sz="3200" dirty="0" err="1">
              <a:solidFill>
                <a:schemeClr val="bg1"/>
              </a:solidFill>
              <a:latin typeface="思源黑体 CN Bold" panose="020B0800000000000000" pitchFamily="34" charset="-122"/>
              <a:ea typeface="思源黑体 CN Bold" panose="020B0800000000000000" pitchFamily="34" charset="-122"/>
            </a:endParaRPr>
          </a:p>
        </p:txBody>
      </p:sp>
      <p:pic>
        <p:nvPicPr>
          <p:cNvPr id="21" name="图形 20"/>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634662" y="5114541"/>
            <a:ext cx="1409700" cy="1162050"/>
          </a:xfrm>
          <a:prstGeom prst="rect">
            <a:avLst/>
          </a:prstGeom>
        </p:spPr>
      </p:pic>
      <p:pic>
        <p:nvPicPr>
          <p:cNvPr id="24" name="图形 23"/>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74076" y="5743575"/>
            <a:ext cx="3590924" cy="1104900"/>
          </a:xfrm>
          <a:prstGeom prst="rect">
            <a:avLst/>
          </a:prstGeom>
        </p:spPr>
      </p:pic>
      <p:pic>
        <p:nvPicPr>
          <p:cNvPr id="26" name="图形 25"/>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163178" y="667896"/>
            <a:ext cx="2901822" cy="304800"/>
          </a:xfrm>
          <a:prstGeom prst="rect">
            <a:avLst/>
          </a:prstGeom>
        </p:spPr>
      </p:pic>
      <p:pic>
        <p:nvPicPr>
          <p:cNvPr id="28" name="图形 27"/>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1863387" y="153162"/>
            <a:ext cx="180975" cy="180975"/>
          </a:xfrm>
          <a:prstGeom prst="rect">
            <a:avLst/>
          </a:prstGeom>
        </p:spPr>
      </p:pic>
      <p:pic>
        <p:nvPicPr>
          <p:cNvPr id="38" name="图形 37"/>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9927" y="5734050"/>
            <a:ext cx="6800850" cy="1123950"/>
          </a:xfrm>
          <a:prstGeom prst="rect">
            <a:avLst/>
          </a:prstGeom>
        </p:spPr>
      </p:pic>
      <p:pic>
        <p:nvPicPr>
          <p:cNvPr id="5" name="图片 4" descr="内核层对比"/>
          <p:cNvPicPr>
            <a:picLocks noChangeAspect="1"/>
          </p:cNvPicPr>
          <p:nvPr/>
        </p:nvPicPr>
        <p:blipFill>
          <a:blip r:embed="rId19"/>
          <a:stretch>
            <a:fillRect/>
          </a:stretch>
        </p:blipFill>
        <p:spPr>
          <a:xfrm>
            <a:off x="1464945" y="1487805"/>
            <a:ext cx="7890510" cy="47155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082087" y="260318"/>
            <a:ext cx="847725" cy="428625"/>
          </a:xfrm>
          <a:prstGeom prst="rect">
            <a:avLst/>
          </a:prstGeom>
        </p:spPr>
      </p:pic>
      <p:pic>
        <p:nvPicPr>
          <p:cNvPr id="7" name="图片 6"/>
          <p:cNvPicPr>
            <a:picLocks noChangeAspect="1"/>
          </p:cNvPicPr>
          <p:nvPr>
            <p:custDataLst>
              <p:tags r:id="rId3"/>
            </p:custDataLst>
          </p:nvPr>
        </p:nvPicPr>
        <p:blipFill rotWithShape="1">
          <a:blip r:embed="rId4" cstate="print">
            <a:extLst>
              <a:ext uri="{28A0092B-C50C-407E-A947-70E740481C1C}">
                <a14:useLocalDpi xmlns:a14="http://schemas.microsoft.com/office/drawing/2010/main" val="0"/>
              </a:ext>
            </a:extLst>
          </a:blip>
          <a:srcRect r="14812" b="15973"/>
          <a:stretch>
            <a:fillRect/>
          </a:stretch>
        </p:blipFill>
        <p:spPr>
          <a:xfrm flipH="1">
            <a:off x="-1293102" y="184729"/>
            <a:ext cx="4673600" cy="1447675"/>
          </a:xfrm>
          <a:prstGeom prst="rect">
            <a:avLst/>
          </a:prstGeom>
        </p:spPr>
      </p:pic>
      <p:sp>
        <p:nvSpPr>
          <p:cNvPr id="23" name="文本框 22"/>
          <p:cNvSpPr txBox="1"/>
          <p:nvPr/>
        </p:nvSpPr>
        <p:spPr>
          <a:xfrm>
            <a:off x="3189605" y="370205"/>
            <a:ext cx="4255770" cy="583565"/>
          </a:xfrm>
          <a:prstGeom prst="rect">
            <a:avLst/>
          </a:prstGeom>
          <a:noFill/>
        </p:spPr>
        <p:txBody>
          <a:bodyPr wrap="square" rtlCol="0">
            <a:spAutoFit/>
          </a:bodyPr>
          <a:lstStyle/>
          <a:p>
            <a:r>
              <a:rPr lang="en-US" altLang="zh-CN" sz="3200" dirty="0" err="1">
                <a:solidFill>
                  <a:schemeClr val="tx1">
                    <a:lumMod val="65000"/>
                    <a:lumOff val="35000"/>
                  </a:schemeClr>
                </a:solidFill>
                <a:latin typeface="微软雅黑" panose="020B0503020204020204" charset="-122"/>
                <a:ea typeface="微软雅黑" panose="020B0503020204020204" charset="-122"/>
                <a:cs typeface="Times New Roman" panose="02020603050405020304" charset="0"/>
                <a:sym typeface="+mn-ea"/>
              </a:rPr>
              <a:t>BPF</a:t>
            </a:r>
            <a:r>
              <a:rPr lang="zh-CN" altLang="en-US" sz="3200" dirty="0" err="1">
                <a:solidFill>
                  <a:schemeClr val="tx1">
                    <a:lumMod val="65000"/>
                    <a:lumOff val="35000"/>
                  </a:schemeClr>
                </a:solidFill>
                <a:latin typeface="微软雅黑" panose="020B0503020204020204" charset="-122"/>
                <a:ea typeface="微软雅黑" panose="020B0503020204020204" charset="-122"/>
                <a:cs typeface="Times New Roman" panose="02020603050405020304" charset="0"/>
                <a:sym typeface="+mn-ea"/>
              </a:rPr>
              <a:t>安全特性演进</a:t>
            </a:r>
            <a:endParaRPr lang="zh-CN" altLang="en-US" sz="3200" dirty="0" err="1">
              <a:solidFill>
                <a:schemeClr val="tx1">
                  <a:lumMod val="65000"/>
                  <a:lumOff val="35000"/>
                </a:schemeClr>
              </a:solidFill>
              <a:latin typeface="微软雅黑" panose="020B0503020204020204" charset="-122"/>
              <a:ea typeface="微软雅黑" panose="020B0503020204020204" charset="-122"/>
              <a:cs typeface="Times New Roman" panose="02020603050405020304" charset="0"/>
              <a:sym typeface="+mn-ea"/>
            </a:endParaRPr>
          </a:p>
        </p:txBody>
      </p:sp>
      <p:pic>
        <p:nvPicPr>
          <p:cNvPr id="3" name="图片 2"/>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285065" y="0"/>
            <a:ext cx="1326021" cy="1217913"/>
          </a:xfrm>
          <a:prstGeom prst="rect">
            <a:avLst/>
          </a:prstGeom>
        </p:spPr>
      </p:pic>
      <p:sp>
        <p:nvSpPr>
          <p:cNvPr id="8" name="文本框 7"/>
          <p:cNvSpPr txBox="1"/>
          <p:nvPr/>
        </p:nvSpPr>
        <p:spPr>
          <a:xfrm>
            <a:off x="9214173" y="271107"/>
            <a:ext cx="2901822" cy="369332"/>
          </a:xfrm>
          <a:prstGeom prst="rect">
            <a:avLst/>
          </a:prstGeom>
          <a:noFill/>
        </p:spPr>
        <p:txBody>
          <a:bodyPr wrap="square" rtlCol="0">
            <a:spAutoFit/>
          </a:bodyPr>
          <a:lstStyle/>
          <a:p>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首届中国</a:t>
            </a:r>
            <a:r>
              <a:rPr lang="en-US" altLang="zh-CN" b="1" spc="300" dirty="0" err="1">
                <a:solidFill>
                  <a:schemeClr val="tx1">
                    <a:lumMod val="75000"/>
                    <a:lumOff val="25000"/>
                  </a:schemeClr>
                </a:solidFill>
                <a:latin typeface="思源宋体 CN Heavy" panose="02020900000000000000" pitchFamily="18" charset="-122"/>
                <a:ea typeface="思源宋体 CN Heavy" panose="02020900000000000000" pitchFamily="18" charset="-122"/>
              </a:rPr>
              <a:t>eBPF</a:t>
            </a:r>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研讨会</a:t>
            </a:r>
            <a:endPar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pic>
        <p:nvPicPr>
          <p:cNvPr id="11" name="图形 10"/>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47106" y="271107"/>
            <a:ext cx="759720" cy="759720"/>
          </a:xfrm>
          <a:prstGeom prst="rect">
            <a:avLst/>
          </a:prstGeom>
        </p:spPr>
      </p:pic>
      <p:sp>
        <p:nvSpPr>
          <p:cNvPr id="12" name="文本框 11"/>
          <p:cNvSpPr txBox="1"/>
          <p:nvPr/>
        </p:nvSpPr>
        <p:spPr>
          <a:xfrm>
            <a:off x="2386251" y="369200"/>
            <a:ext cx="681430" cy="584775"/>
          </a:xfrm>
          <a:prstGeom prst="rect">
            <a:avLst/>
          </a:prstGeom>
          <a:noFill/>
        </p:spPr>
        <p:txBody>
          <a:bodyPr wrap="square" rtlCol="0">
            <a:spAutoFit/>
          </a:bodyPr>
          <a:lstStyle/>
          <a:p>
            <a:r>
              <a:rPr lang="en-US" altLang="zh-CN" sz="3200" dirty="0">
                <a:solidFill>
                  <a:schemeClr val="bg1"/>
                </a:solidFill>
                <a:latin typeface="思源黑体 CN Bold" panose="020B0800000000000000" pitchFamily="34" charset="-122"/>
                <a:ea typeface="思源黑体 CN Bold" panose="020B0800000000000000" pitchFamily="34" charset="-122"/>
              </a:rPr>
              <a:t>01</a:t>
            </a:r>
            <a:endParaRPr lang="zh-CN" altLang="en-US" sz="3200" dirty="0" err="1">
              <a:solidFill>
                <a:schemeClr val="bg1"/>
              </a:solidFill>
              <a:latin typeface="思源黑体 CN Bold" panose="020B0800000000000000" pitchFamily="34" charset="-122"/>
              <a:ea typeface="思源黑体 CN Bold" panose="020B0800000000000000" pitchFamily="34" charset="-122"/>
            </a:endParaRPr>
          </a:p>
        </p:txBody>
      </p:sp>
      <p:pic>
        <p:nvPicPr>
          <p:cNvPr id="21" name="图形 20"/>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634662" y="5114541"/>
            <a:ext cx="1409700" cy="1162050"/>
          </a:xfrm>
          <a:prstGeom prst="rect">
            <a:avLst/>
          </a:prstGeom>
        </p:spPr>
      </p:pic>
      <p:pic>
        <p:nvPicPr>
          <p:cNvPr id="24" name="图形 23"/>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74076" y="5743575"/>
            <a:ext cx="3590924" cy="1104900"/>
          </a:xfrm>
          <a:prstGeom prst="rect">
            <a:avLst/>
          </a:prstGeom>
        </p:spPr>
      </p:pic>
      <p:pic>
        <p:nvPicPr>
          <p:cNvPr id="26" name="图形 25"/>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163178" y="667896"/>
            <a:ext cx="2901822" cy="304800"/>
          </a:xfrm>
          <a:prstGeom prst="rect">
            <a:avLst/>
          </a:prstGeom>
        </p:spPr>
      </p:pic>
      <p:pic>
        <p:nvPicPr>
          <p:cNvPr id="28" name="图形 27"/>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1863387" y="153162"/>
            <a:ext cx="180975" cy="180975"/>
          </a:xfrm>
          <a:prstGeom prst="rect">
            <a:avLst/>
          </a:prstGeom>
        </p:spPr>
      </p:pic>
      <p:pic>
        <p:nvPicPr>
          <p:cNvPr id="38" name="图形 37"/>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9927" y="5734050"/>
            <a:ext cx="6800850" cy="1123950"/>
          </a:xfrm>
          <a:prstGeom prst="rect">
            <a:avLst/>
          </a:prstGeom>
        </p:spPr>
      </p:pic>
      <p:sp>
        <p:nvSpPr>
          <p:cNvPr id="2" name="圆角矩形 1"/>
          <p:cNvSpPr/>
          <p:nvPr/>
        </p:nvSpPr>
        <p:spPr>
          <a:xfrm>
            <a:off x="510540" y="1203960"/>
            <a:ext cx="2755900" cy="10248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800" dirty="0">
                <a:solidFill>
                  <a:schemeClr val="tx1"/>
                </a:solidFill>
                <a:latin typeface="微软雅黑" panose="020B0503020204020204" charset="-122"/>
                <a:ea typeface="微软雅黑" panose="020B0503020204020204" charset="-122"/>
                <a:cs typeface="微软雅黑" panose="020B0503020204020204" charset="-122"/>
                <a:sym typeface="+mn-ea"/>
              </a:rPr>
              <a:t>Seccomp</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sym typeface="+mn-ea"/>
              </a:rPr>
              <a:t>阶段</a:t>
            </a:r>
            <a:endParaRPr lang="zh-CN" altLang="en-US" sz="1800" dirty="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4" name="圆角矩形 3"/>
          <p:cNvSpPr/>
          <p:nvPr/>
        </p:nvSpPr>
        <p:spPr>
          <a:xfrm>
            <a:off x="3526155" y="1203960"/>
            <a:ext cx="2555240" cy="10248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solidFill>
                  <a:schemeClr val="tx1"/>
                </a:solidFill>
                <a:latin typeface="微软雅黑" panose="020B0503020204020204" charset="-122"/>
                <a:ea typeface="微软雅黑" panose="020B0503020204020204" charset="-122"/>
                <a:cs typeface="微软雅黑" panose="020B0503020204020204" charset="-122"/>
                <a:sym typeface="+mn-ea"/>
              </a:rPr>
              <a:t>eBPF</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sym typeface="+mn-ea"/>
              </a:rPr>
              <a:t>阶段</a:t>
            </a:r>
            <a:endParaRPr lang="zh-CN" altLang="en-US" sz="1800" dirty="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6" name="圆角矩形 5"/>
          <p:cNvSpPr/>
          <p:nvPr/>
        </p:nvSpPr>
        <p:spPr>
          <a:xfrm>
            <a:off x="3526155" y="2477135"/>
            <a:ext cx="2555875" cy="41586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p>
            <a:pPr marL="285750" indent="-285750" algn="l">
              <a:buFont typeface="Arial" panose="020B0604020202020204" pitchFamily="34" charset="0"/>
              <a:buChar char="•"/>
            </a:pPr>
            <a:r>
              <a:rPr lang="zh-CN" altLang="en-US" sz="1600">
                <a:latin typeface="微软雅黑" panose="020B0503020204020204" charset="-122"/>
                <a:ea typeface="微软雅黑" panose="020B0503020204020204" charset="-122"/>
                <a:cs typeface="微软雅黑" panose="020B0503020204020204" charset="-122"/>
                <a:sym typeface="+mn-ea"/>
              </a:rPr>
              <a:t>由于早期</a:t>
            </a:r>
            <a:r>
              <a:rPr lang="en-US" altLang="zh-CN" sz="1600">
                <a:latin typeface="微软雅黑" panose="020B0503020204020204" charset="-122"/>
                <a:ea typeface="微软雅黑" panose="020B0503020204020204" charset="-122"/>
                <a:cs typeface="微软雅黑" panose="020B0503020204020204" charset="-122"/>
                <a:sym typeface="+mn-ea"/>
              </a:rPr>
              <a:t>Seccomp</a:t>
            </a:r>
            <a:r>
              <a:rPr lang="zh-CN" altLang="en-US" sz="1600">
                <a:latin typeface="微软雅黑" panose="020B0503020204020204" charset="-122"/>
                <a:ea typeface="微软雅黑" panose="020B0503020204020204" charset="-122"/>
                <a:cs typeface="微软雅黑" panose="020B0503020204020204" charset="-122"/>
                <a:sym typeface="+mn-ea"/>
              </a:rPr>
              <a:t>对</a:t>
            </a:r>
            <a:r>
              <a:rPr lang="en-US" altLang="zh-CN" sz="1600">
                <a:latin typeface="微软雅黑" panose="020B0503020204020204" charset="-122"/>
                <a:ea typeface="微软雅黑" panose="020B0503020204020204" charset="-122"/>
                <a:cs typeface="微软雅黑" panose="020B0503020204020204" charset="-122"/>
                <a:sym typeface="+mn-ea"/>
              </a:rPr>
              <a:t>syscall</a:t>
            </a:r>
            <a:r>
              <a:rPr lang="zh-CN" altLang="en-US" sz="1600">
                <a:latin typeface="微软雅黑" panose="020B0503020204020204" charset="-122"/>
                <a:ea typeface="微软雅黑" panose="020B0503020204020204" charset="-122"/>
                <a:cs typeface="微软雅黑" panose="020B0503020204020204" charset="-122"/>
                <a:sym typeface="+mn-ea"/>
              </a:rPr>
              <a:t>管控过于严格，导致该技术没有发展起来。到了</a:t>
            </a:r>
            <a:r>
              <a:rPr lang="en-US" altLang="zh-CN" sz="1600">
                <a:latin typeface="微软雅黑" panose="020B0503020204020204" charset="-122"/>
                <a:ea typeface="微软雅黑" panose="020B0503020204020204" charset="-122"/>
                <a:cs typeface="微软雅黑" panose="020B0503020204020204" charset="-122"/>
                <a:sym typeface="+mn-ea"/>
              </a:rPr>
              <a:t>2012</a:t>
            </a:r>
            <a:r>
              <a:rPr lang="zh-CN" altLang="en-US" sz="1600">
                <a:latin typeface="微软雅黑" panose="020B0503020204020204" charset="-122"/>
                <a:ea typeface="微软雅黑" panose="020B0503020204020204" charset="-122"/>
                <a:cs typeface="微软雅黑" panose="020B0503020204020204" charset="-122"/>
                <a:sym typeface="+mn-ea"/>
              </a:rPr>
              <a:t>年，</a:t>
            </a:r>
            <a:r>
              <a:rPr lang="en-US" altLang="zh-CN" sz="1600">
                <a:latin typeface="微软雅黑" panose="020B0503020204020204" charset="-122"/>
                <a:ea typeface="微软雅黑" panose="020B0503020204020204" charset="-122"/>
                <a:cs typeface="微软雅黑" panose="020B0503020204020204" charset="-122"/>
                <a:sym typeface="+mn-ea"/>
              </a:rPr>
              <a:t>S</a:t>
            </a:r>
            <a:r>
              <a:rPr lang="zh-CN" altLang="en-US" sz="1600">
                <a:latin typeface="微软雅黑" panose="020B0503020204020204" charset="-122"/>
                <a:ea typeface="微软雅黑" panose="020B0503020204020204" charset="-122"/>
                <a:cs typeface="微软雅黑" panose="020B0503020204020204" charset="-122"/>
                <a:sym typeface="+mn-ea"/>
              </a:rPr>
              <a:t>eccomp</a:t>
            </a:r>
            <a:r>
              <a:rPr lang="en-US" altLang="zh-CN" sz="1600">
                <a:latin typeface="微软雅黑" panose="020B0503020204020204" charset="-122"/>
                <a:ea typeface="微软雅黑" panose="020B0503020204020204" charset="-122"/>
                <a:cs typeface="微软雅黑" panose="020B0503020204020204" charset="-122"/>
                <a:sym typeface="+mn-ea"/>
              </a:rPr>
              <a:t> + BPF</a:t>
            </a:r>
            <a:r>
              <a:rPr lang="zh-CN" altLang="en-US" sz="1600">
                <a:latin typeface="微软雅黑" panose="020B0503020204020204" charset="-122"/>
                <a:ea typeface="微软雅黑" panose="020B0503020204020204" charset="-122"/>
                <a:cs typeface="微软雅黑" panose="020B0503020204020204" charset="-122"/>
                <a:sym typeface="+mn-ea"/>
              </a:rPr>
              <a:t>的过滤模式开始兴起；</a:t>
            </a:r>
            <a:endParaRPr lang="zh-CN" altLang="en-US" sz="1600">
              <a:latin typeface="微软雅黑" panose="020B0503020204020204" charset="-122"/>
              <a:ea typeface="微软雅黑" panose="020B0503020204020204" charset="-122"/>
              <a:cs typeface="微软雅黑" panose="020B0503020204020204" charset="-122"/>
              <a:sym typeface="+mn-ea"/>
            </a:endParaRPr>
          </a:p>
          <a:p>
            <a:pPr marL="285750" indent="-285750" algn="l">
              <a:buFont typeface="Arial" panose="020B0604020202020204" pitchFamily="34" charset="0"/>
              <a:buChar char="•"/>
            </a:pPr>
            <a:endParaRPr lang="zh-CN" altLang="en-US" sz="1600">
              <a:latin typeface="微软雅黑" panose="020B0503020204020204" charset="-122"/>
              <a:ea typeface="微软雅黑" panose="020B0503020204020204" charset="-122"/>
              <a:cs typeface="微软雅黑" panose="020B0503020204020204" charset="-122"/>
              <a:sym typeface="+mn-ea"/>
            </a:endParaRPr>
          </a:p>
          <a:p>
            <a:pPr marL="285750" indent="-285750" algn="l">
              <a:buFont typeface="Arial" panose="020B0604020202020204" pitchFamily="34" charset="0"/>
              <a:buChar char="•"/>
            </a:pPr>
            <a:endParaRPr lang="zh-CN" altLang="en-US" sz="1600">
              <a:latin typeface="微软雅黑" panose="020B0503020204020204" charset="-122"/>
              <a:ea typeface="微软雅黑" panose="020B0503020204020204" charset="-122"/>
              <a:cs typeface="微软雅黑" panose="020B0503020204020204" charset="-122"/>
              <a:sym typeface="+mn-ea"/>
            </a:endParaRPr>
          </a:p>
          <a:p>
            <a:pPr marL="285750" indent="-285750" algn="l">
              <a:buFont typeface="Arial" panose="020B0604020202020204" pitchFamily="34" charset="0"/>
              <a:buChar char="•"/>
            </a:pPr>
            <a:r>
              <a:rPr lang="zh-CN" altLang="en-US" sz="1600">
                <a:latin typeface="微软雅黑" panose="020B0503020204020204" charset="-122"/>
                <a:ea typeface="微软雅黑" panose="020B0503020204020204" charset="-122"/>
                <a:cs typeface="微软雅黑" panose="020B0503020204020204" charset="-122"/>
                <a:sym typeface="+mn-ea"/>
              </a:rPr>
              <a:t>该模式允许开发人员编写 BPF 程序，来确定是否允许给定的系统调用，基于系统调用号和参数（寄存器）值进行过滤。</a:t>
            </a:r>
            <a:endParaRPr lang="zh-CN" altLang="en-US" sz="1600">
              <a:latin typeface="微软雅黑" panose="020B0503020204020204" charset="-122"/>
              <a:ea typeface="微软雅黑" panose="020B0503020204020204" charset="-122"/>
              <a:cs typeface="微软雅黑" panose="020B0503020204020204" charset="-122"/>
            </a:endParaRPr>
          </a:p>
        </p:txBody>
      </p:sp>
      <p:sp>
        <p:nvSpPr>
          <p:cNvPr id="9" name="圆角矩形 8"/>
          <p:cNvSpPr/>
          <p:nvPr/>
        </p:nvSpPr>
        <p:spPr>
          <a:xfrm>
            <a:off x="510540" y="2477135"/>
            <a:ext cx="2755900" cy="41783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p>
            <a:pPr marL="285750" indent="-285750" algn="l">
              <a:buFont typeface="Arial" panose="020B0604020202020204" pitchFamily="34" charset="0"/>
              <a:buChar char="•"/>
            </a:pPr>
            <a:r>
              <a:rPr lang="zh-CN" altLang="en-US" sz="1600">
                <a:latin typeface="微软雅黑" panose="020B0503020204020204" charset="-122"/>
                <a:ea typeface="微软雅黑" panose="020B0503020204020204" charset="-122"/>
                <a:cs typeface="微软雅黑" panose="020B0503020204020204" charset="-122"/>
                <a:sym typeface="+mn-ea"/>
              </a:rPr>
              <a:t>2005年，Linux 2.6.12中的引入了第一个版本的seccomp，最初只有一个模式：严格模式（strict mode），该模式下只允许被限制的进程使用4种系统调用：read(), write(), _exit(), 和 sigreturn() ；</a:t>
            </a:r>
            <a:endParaRPr lang="zh-CN" altLang="en-US" sz="1600">
              <a:latin typeface="微软雅黑" panose="020B0503020204020204" charset="-122"/>
              <a:ea typeface="微软雅黑" panose="020B0503020204020204" charset="-122"/>
              <a:cs typeface="微软雅黑" panose="020B0503020204020204" charset="-122"/>
              <a:sym typeface="+mn-ea"/>
            </a:endParaRPr>
          </a:p>
          <a:p>
            <a:pPr marL="285750" indent="-285750" algn="l">
              <a:buFont typeface="Arial" panose="020B0604020202020204" pitchFamily="34" charset="0"/>
              <a:buChar char="•"/>
            </a:pPr>
            <a:endParaRPr lang="zh-CN" altLang="en-US" sz="1600">
              <a:latin typeface="微软雅黑" panose="020B0503020204020204" charset="-122"/>
              <a:ea typeface="微软雅黑" panose="020B0503020204020204" charset="-122"/>
              <a:cs typeface="微软雅黑" panose="020B0503020204020204" charset="-122"/>
              <a:sym typeface="+mn-ea"/>
            </a:endParaRPr>
          </a:p>
          <a:p>
            <a:pPr marL="285750" indent="-285750" algn="l">
              <a:buFont typeface="Arial" panose="020B0604020202020204" pitchFamily="34" charset="0"/>
              <a:buChar char="•"/>
            </a:pPr>
            <a:r>
              <a:rPr lang="zh-CN" altLang="en-US" sz="1600">
                <a:latin typeface="微软雅黑" panose="020B0503020204020204" charset="-122"/>
                <a:ea typeface="微软雅黑" panose="020B0503020204020204" charset="-122"/>
                <a:cs typeface="微软雅黑" panose="020B0503020204020204" charset="-122"/>
                <a:sym typeface="+mn-ea"/>
              </a:rPr>
              <a:t>一旦为程序施加了严格模式的seccomp，对于其他的所有系统调用的调用，都会触发SIGKILL并立即终止进程；</a:t>
            </a:r>
            <a:endParaRPr lang="zh-CN" altLang="en-US" sz="1600">
              <a:latin typeface="微软雅黑" panose="020B0503020204020204" charset="-122"/>
              <a:ea typeface="微软雅黑" panose="020B0503020204020204" charset="-122"/>
              <a:cs typeface="微软雅黑" panose="020B0503020204020204" charset="-122"/>
              <a:sym typeface="+mn-ea"/>
            </a:endParaRPr>
          </a:p>
        </p:txBody>
      </p:sp>
      <p:pic>
        <p:nvPicPr>
          <p:cNvPr id="10" name="图片 9" descr="open_yaml_rules(1)"/>
          <p:cNvPicPr>
            <a:picLocks noChangeAspect="1"/>
          </p:cNvPicPr>
          <p:nvPr/>
        </p:nvPicPr>
        <p:blipFill>
          <a:blip r:embed="rId19"/>
          <a:stretch>
            <a:fillRect/>
          </a:stretch>
        </p:blipFill>
        <p:spPr>
          <a:xfrm>
            <a:off x="6202045" y="1217295"/>
            <a:ext cx="5438775" cy="53422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rotWithShape="1">
          <a:blip r:embed="rId1" cstate="print">
            <a:extLst>
              <a:ext uri="{28A0092B-C50C-407E-A947-70E740481C1C}">
                <a14:useLocalDpi xmlns:a14="http://schemas.microsoft.com/office/drawing/2010/main" val="0"/>
              </a:ext>
            </a:extLst>
          </a:blip>
          <a:srcRect r="14812" b="15973"/>
          <a:stretch>
            <a:fillRect/>
          </a:stretch>
        </p:blipFill>
        <p:spPr>
          <a:xfrm flipH="1">
            <a:off x="-1293102" y="184729"/>
            <a:ext cx="4673600" cy="1447675"/>
          </a:xfrm>
          <a:prstGeom prst="rect">
            <a:avLst/>
          </a:prstGeom>
        </p:spPr>
      </p:pic>
      <p:pic>
        <p:nvPicPr>
          <p:cNvPr id="23" name="图片 22"/>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861820" y="1330960"/>
            <a:ext cx="9194165" cy="3579495"/>
          </a:xfrm>
          <a:prstGeom prst="rect">
            <a:avLst/>
          </a:prstGeom>
        </p:spPr>
      </p:pic>
      <p:sp>
        <p:nvSpPr>
          <p:cNvPr id="4" name="文本框 3"/>
          <p:cNvSpPr txBox="1"/>
          <p:nvPr/>
        </p:nvSpPr>
        <p:spPr>
          <a:xfrm>
            <a:off x="9209312" y="233266"/>
            <a:ext cx="2901822" cy="369332"/>
          </a:xfrm>
          <a:prstGeom prst="rect">
            <a:avLst/>
          </a:prstGeom>
          <a:noFill/>
        </p:spPr>
        <p:txBody>
          <a:bodyPr wrap="square" rtlCol="0">
            <a:spAutoFit/>
          </a:bodyPr>
          <a:lstStyle/>
          <a:p>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首届中国</a:t>
            </a:r>
            <a:r>
              <a:rPr lang="en-US" altLang="zh-CN" b="1" spc="300" dirty="0" err="1">
                <a:solidFill>
                  <a:schemeClr val="tx1">
                    <a:lumMod val="75000"/>
                    <a:lumOff val="25000"/>
                  </a:schemeClr>
                </a:solidFill>
                <a:latin typeface="思源宋体 CN Heavy" panose="02020900000000000000" pitchFamily="18" charset="-122"/>
                <a:ea typeface="思源宋体 CN Heavy" panose="02020900000000000000" pitchFamily="18" charset="-122"/>
              </a:rPr>
              <a:t>eBPF</a:t>
            </a:r>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研讨会</a:t>
            </a:r>
            <a:endPar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sp>
        <p:nvSpPr>
          <p:cNvPr id="5" name="文本框 4"/>
          <p:cNvSpPr txBox="1"/>
          <p:nvPr/>
        </p:nvSpPr>
        <p:spPr>
          <a:xfrm>
            <a:off x="9209312" y="602598"/>
            <a:ext cx="2901822" cy="368300"/>
          </a:xfrm>
          <a:prstGeom prst="rect">
            <a:avLst/>
          </a:prstGeom>
          <a:noFill/>
        </p:spPr>
        <p:txBody>
          <a:bodyPr wrap="square" rtlCol="0">
            <a:spAutoFit/>
          </a:bodyPr>
          <a:lstStyle/>
          <a:p>
            <a:pPr algn="l"/>
            <a:r>
              <a:rPr lang="en-US" altLang="zh-CN" i="0" u="none" strike="noStrike" kern="1500" spc="100" dirty="0">
                <a:solidFill>
                  <a:schemeClr val="tx1">
                    <a:lumMod val="75000"/>
                    <a:lumOff val="25000"/>
                  </a:schemeClr>
                </a:solidFill>
                <a:effectLst/>
                <a:latin typeface="思源宋体 CN Heavy" panose="02020900000000000000" pitchFamily="18" charset="-122"/>
                <a:ea typeface="思源宋体 CN Heavy" panose="02020900000000000000" pitchFamily="18" charset="-122"/>
                <a:hlinkClick r:id="rId4"/>
              </a:rPr>
              <a:t>www.ebpftravel.com</a:t>
            </a:r>
            <a:endParaRPr lang="en-US" altLang="zh-CN" i="0" kern="1500" spc="100" dirty="0">
              <a:solidFill>
                <a:schemeClr val="tx1">
                  <a:lumMod val="75000"/>
                  <a:lumOff val="25000"/>
                </a:schemeClr>
              </a:solidFill>
              <a:effectLst/>
              <a:latin typeface="思源宋体 CN Heavy" panose="02020900000000000000" pitchFamily="18" charset="-122"/>
              <a:ea typeface="思源宋体 CN Heavy" panose="02020900000000000000" pitchFamily="18" charset="-122"/>
            </a:endParaRPr>
          </a:p>
        </p:txBody>
      </p:sp>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477" y="5549222"/>
            <a:ext cx="9194053" cy="1618513"/>
          </a:xfrm>
          <a:prstGeom prst="rect">
            <a:avLst/>
          </a:prstGeom>
        </p:spPr>
      </p:pic>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43038" y="642782"/>
            <a:ext cx="3687062" cy="2872479"/>
          </a:xfrm>
          <a:prstGeom prst="rect">
            <a:avLst/>
          </a:prstGeom>
        </p:spPr>
      </p:pic>
      <p:pic>
        <p:nvPicPr>
          <p:cNvPr id="26" name="图片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5065" y="0"/>
            <a:ext cx="1326021" cy="1217913"/>
          </a:xfrm>
          <a:prstGeom prst="rect">
            <a:avLst/>
          </a:prstGeom>
        </p:spPr>
      </p:pic>
      <p:pic>
        <p:nvPicPr>
          <p:cNvPr id="32" name="图形 31"/>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43698" y="5065399"/>
            <a:ext cx="1409700" cy="1162050"/>
          </a:xfrm>
          <a:prstGeom prst="rect">
            <a:avLst/>
          </a:prstGeom>
        </p:spPr>
      </p:pic>
      <p:pic>
        <p:nvPicPr>
          <p:cNvPr id="33" name="图形 32"/>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64235" y="2546809"/>
            <a:ext cx="872762" cy="872762"/>
          </a:xfrm>
          <a:prstGeom prst="rect">
            <a:avLst/>
          </a:prstGeom>
        </p:spPr>
      </p:pic>
      <p:sp>
        <p:nvSpPr>
          <p:cNvPr id="34" name="文本占位符 20"/>
          <p:cNvSpPr txBox="1"/>
          <p:nvPr/>
        </p:nvSpPr>
        <p:spPr>
          <a:xfrm>
            <a:off x="990555" y="2747655"/>
            <a:ext cx="620121" cy="471069"/>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2800" b="1" i="0" kern="1200">
                <a:solidFill>
                  <a:schemeClr val="bg1"/>
                </a:solidFill>
                <a:latin typeface="Source Han Sans CN Bold" panose="020B0500000000000000" pitchFamily="34" charset="-128"/>
                <a:ea typeface="Source Han Sans CN Bold"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Source Han Sans CN Regular" panose="020B0500000000000000" pitchFamily="34" charset="-128"/>
                <a:ea typeface="Source Han Sans CN Regular" panose="020B0500000000000000"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Source Han Sans CN Regular" panose="020B0500000000000000" pitchFamily="34" charset="-128"/>
                <a:ea typeface="Source Han Sans CN Regular" panose="020B0500000000000000"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Source Han Sans CN Regular" panose="020B0500000000000000" pitchFamily="34" charset="-128"/>
                <a:ea typeface="Source Han Sans CN Regular" panose="020B0500000000000000"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Source Han Sans CN Regular" panose="020B0500000000000000" pitchFamily="34" charset="-128"/>
                <a:ea typeface="Source Han Sans CN Regular"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02</a:t>
            </a:r>
            <a:endParaRPr kumimoji="1" lang="zh-CN" altLang="en-US" dirty="0"/>
          </a:p>
        </p:txBody>
      </p:sp>
      <p:sp>
        <p:nvSpPr>
          <p:cNvPr id="8" name="文本框 7"/>
          <p:cNvSpPr txBox="1"/>
          <p:nvPr/>
        </p:nvSpPr>
        <p:spPr>
          <a:xfrm>
            <a:off x="2067016" y="2691613"/>
            <a:ext cx="4159885" cy="583565"/>
          </a:xfrm>
          <a:prstGeom prst="rect">
            <a:avLst/>
          </a:prstGeom>
          <a:noFill/>
        </p:spPr>
        <p:txBody>
          <a:bodyPr wrap="none" rtlCol="0">
            <a:spAutoFit/>
          </a:bodyPr>
          <a:lstStyle/>
          <a:p>
            <a:pPr algn="l"/>
            <a:r>
              <a:rPr kumimoji="1" sz="3200" dirty="0">
                <a:solidFill>
                  <a:schemeClr val="tx2">
                    <a:lumMod val="75000"/>
                  </a:schemeClr>
                </a:solidFill>
                <a:latin typeface="微软雅黑" panose="020B0503020204020204" charset="-122"/>
                <a:ea typeface="微软雅黑" panose="020B0503020204020204" charset="-122"/>
                <a:cs typeface="微软雅黑" panose="020B0503020204020204" charset="-122"/>
              </a:rPr>
              <a:t>eBPF</a:t>
            </a:r>
            <a:r>
              <a:rPr kumimoji="1" lang="zh-CN" sz="3200" dirty="0">
                <a:solidFill>
                  <a:schemeClr val="tx2">
                    <a:lumMod val="75000"/>
                  </a:schemeClr>
                </a:solidFill>
                <a:latin typeface="微软雅黑" panose="020B0503020204020204" charset="-122"/>
                <a:ea typeface="微软雅黑" panose="020B0503020204020204" charset="-122"/>
                <a:cs typeface="微软雅黑" panose="020B0503020204020204" charset="-122"/>
              </a:rPr>
              <a:t>检测</a:t>
            </a:r>
            <a:r>
              <a:rPr kumimoji="1" sz="3200" dirty="0">
                <a:solidFill>
                  <a:schemeClr val="tx2">
                    <a:lumMod val="75000"/>
                  </a:schemeClr>
                </a:solidFill>
                <a:latin typeface="微软雅黑" panose="020B0503020204020204" charset="-122"/>
                <a:ea typeface="微软雅黑" panose="020B0503020204020204" charset="-122"/>
                <a:cs typeface="微软雅黑" panose="020B0503020204020204" charset="-122"/>
              </a:rPr>
              <a:t>Rootkit</a:t>
            </a:r>
            <a:r>
              <a:rPr kumimoji="1" lang="zh-CN" sz="3200" dirty="0">
                <a:solidFill>
                  <a:schemeClr val="tx2">
                    <a:lumMod val="75000"/>
                  </a:schemeClr>
                </a:solidFill>
                <a:latin typeface="微软雅黑" panose="020B0503020204020204" charset="-122"/>
                <a:ea typeface="微软雅黑" panose="020B0503020204020204" charset="-122"/>
                <a:cs typeface="微软雅黑" panose="020B0503020204020204" charset="-122"/>
              </a:rPr>
              <a:t>实例</a:t>
            </a:r>
            <a:endParaRPr kumimoji="1" lang="zh-CN" sz="3200" dirty="0">
              <a:solidFill>
                <a:schemeClr val="tx2">
                  <a:lumMod val="75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082087" y="260318"/>
            <a:ext cx="847725" cy="428625"/>
          </a:xfrm>
          <a:prstGeom prst="rect">
            <a:avLst/>
          </a:prstGeom>
        </p:spPr>
      </p:pic>
      <p:pic>
        <p:nvPicPr>
          <p:cNvPr id="7" name="图片 6"/>
          <p:cNvPicPr>
            <a:picLocks noChangeAspect="1"/>
          </p:cNvPicPr>
          <p:nvPr>
            <p:custDataLst>
              <p:tags r:id="rId3"/>
            </p:custDataLst>
          </p:nvPr>
        </p:nvPicPr>
        <p:blipFill rotWithShape="1">
          <a:blip r:embed="rId4" cstate="print">
            <a:extLst>
              <a:ext uri="{28A0092B-C50C-407E-A947-70E740481C1C}">
                <a14:useLocalDpi xmlns:a14="http://schemas.microsoft.com/office/drawing/2010/main" val="0"/>
              </a:ext>
            </a:extLst>
          </a:blip>
          <a:srcRect r="14812" b="15973"/>
          <a:stretch>
            <a:fillRect/>
          </a:stretch>
        </p:blipFill>
        <p:spPr>
          <a:xfrm flipH="1">
            <a:off x="-1293102" y="184729"/>
            <a:ext cx="4673600" cy="1447675"/>
          </a:xfrm>
          <a:prstGeom prst="rect">
            <a:avLst/>
          </a:prstGeom>
        </p:spPr>
      </p:pic>
      <p:sp>
        <p:nvSpPr>
          <p:cNvPr id="23" name="文本框 22"/>
          <p:cNvSpPr txBox="1"/>
          <p:nvPr/>
        </p:nvSpPr>
        <p:spPr>
          <a:xfrm>
            <a:off x="3189605" y="370205"/>
            <a:ext cx="5040630" cy="583565"/>
          </a:xfrm>
          <a:prstGeom prst="rect">
            <a:avLst/>
          </a:prstGeom>
          <a:noFill/>
        </p:spPr>
        <p:txBody>
          <a:bodyPr wrap="square" rtlCol="0">
            <a:spAutoFit/>
          </a:bodyPr>
          <a:lstStyle/>
          <a:p>
            <a:r>
              <a:rPr lang="zh-CN" altLang="en-US" sz="3200">
                <a:latin typeface="微软雅黑" panose="020B0503020204020204" charset="-122"/>
                <a:ea typeface="微软雅黑" panose="020B0503020204020204" charset="-122"/>
                <a:cs typeface="Times New Roman" panose="02020603050405020304" charset="0"/>
                <a:sym typeface="+mn-ea"/>
              </a:rPr>
              <a:t>eBPF检测Rootkit攻击</a:t>
            </a:r>
            <a:endParaRPr lang="zh-CN" altLang="en-US" sz="3200" b="1" dirty="0" err="1">
              <a:solidFill>
                <a:schemeClr val="tx1">
                  <a:lumMod val="65000"/>
                  <a:lumOff val="35000"/>
                </a:schemeClr>
              </a:solidFill>
              <a:latin typeface="思源黑体 CN Bold" panose="020B0800000000000000" pitchFamily="34" charset="-122"/>
              <a:ea typeface="思源黑体 CN Bold" panose="020B0800000000000000" pitchFamily="34" charset="-122"/>
            </a:endParaRPr>
          </a:p>
        </p:txBody>
      </p:sp>
      <p:pic>
        <p:nvPicPr>
          <p:cNvPr id="3" name="图片 2"/>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285065" y="0"/>
            <a:ext cx="1326021" cy="1217913"/>
          </a:xfrm>
          <a:prstGeom prst="rect">
            <a:avLst/>
          </a:prstGeom>
        </p:spPr>
      </p:pic>
      <p:sp>
        <p:nvSpPr>
          <p:cNvPr id="8" name="文本框 7"/>
          <p:cNvSpPr txBox="1"/>
          <p:nvPr/>
        </p:nvSpPr>
        <p:spPr>
          <a:xfrm>
            <a:off x="9214173" y="271107"/>
            <a:ext cx="2901822" cy="369332"/>
          </a:xfrm>
          <a:prstGeom prst="rect">
            <a:avLst/>
          </a:prstGeom>
          <a:noFill/>
        </p:spPr>
        <p:txBody>
          <a:bodyPr wrap="square" rtlCol="0">
            <a:spAutoFit/>
          </a:bodyPr>
          <a:lstStyle/>
          <a:p>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首届中国</a:t>
            </a:r>
            <a:r>
              <a:rPr lang="en-US" altLang="zh-CN" b="1" spc="300" dirty="0" err="1">
                <a:solidFill>
                  <a:schemeClr val="tx1">
                    <a:lumMod val="75000"/>
                    <a:lumOff val="25000"/>
                  </a:schemeClr>
                </a:solidFill>
                <a:latin typeface="思源宋体 CN Heavy" panose="02020900000000000000" pitchFamily="18" charset="-122"/>
                <a:ea typeface="思源宋体 CN Heavy" panose="02020900000000000000" pitchFamily="18" charset="-122"/>
              </a:rPr>
              <a:t>eBPF</a:t>
            </a:r>
            <a:r>
              <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rPr>
              <a:t>研讨会</a:t>
            </a:r>
            <a:endParaRPr lang="zh-CN" altLang="en-US" b="1" spc="300" dirty="0">
              <a:solidFill>
                <a:schemeClr val="tx1">
                  <a:lumMod val="75000"/>
                  <a:lumOff val="25000"/>
                </a:schemeClr>
              </a:solidFill>
              <a:latin typeface="思源宋体 CN Heavy" panose="02020900000000000000" pitchFamily="18" charset="-122"/>
              <a:ea typeface="思源宋体 CN Heavy" panose="02020900000000000000" pitchFamily="18" charset="-122"/>
            </a:endParaRPr>
          </a:p>
        </p:txBody>
      </p:sp>
      <p:pic>
        <p:nvPicPr>
          <p:cNvPr id="11" name="图形 10"/>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47106" y="271107"/>
            <a:ext cx="759720" cy="759720"/>
          </a:xfrm>
          <a:prstGeom prst="rect">
            <a:avLst/>
          </a:prstGeom>
        </p:spPr>
      </p:pic>
      <p:sp>
        <p:nvSpPr>
          <p:cNvPr id="12" name="文本框 11"/>
          <p:cNvSpPr txBox="1"/>
          <p:nvPr/>
        </p:nvSpPr>
        <p:spPr>
          <a:xfrm>
            <a:off x="2386251" y="369200"/>
            <a:ext cx="681430" cy="583565"/>
          </a:xfrm>
          <a:prstGeom prst="rect">
            <a:avLst/>
          </a:prstGeom>
          <a:noFill/>
        </p:spPr>
        <p:txBody>
          <a:bodyPr wrap="square" rtlCol="0">
            <a:spAutoFit/>
          </a:bodyPr>
          <a:lstStyle/>
          <a:p>
            <a:r>
              <a:rPr lang="en-US" altLang="zh-CN" sz="3200" dirty="0">
                <a:solidFill>
                  <a:schemeClr val="bg1"/>
                </a:solidFill>
                <a:latin typeface="思源黑体 CN Bold" panose="020B0800000000000000" pitchFamily="34" charset="-122"/>
                <a:ea typeface="思源黑体 CN Bold" panose="020B0800000000000000" pitchFamily="34" charset="-122"/>
              </a:rPr>
              <a:t>02</a:t>
            </a:r>
            <a:endParaRPr lang="zh-CN" altLang="en-US" sz="3200" dirty="0" err="1">
              <a:solidFill>
                <a:schemeClr val="bg1"/>
              </a:solidFill>
              <a:latin typeface="思源黑体 CN Bold" panose="020B0800000000000000" pitchFamily="34" charset="-122"/>
              <a:ea typeface="思源黑体 CN Bold" panose="020B0800000000000000" pitchFamily="34" charset="-122"/>
            </a:endParaRPr>
          </a:p>
        </p:txBody>
      </p:sp>
      <p:pic>
        <p:nvPicPr>
          <p:cNvPr id="21" name="图形 20"/>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634662" y="5114541"/>
            <a:ext cx="1409700" cy="1162050"/>
          </a:xfrm>
          <a:prstGeom prst="rect">
            <a:avLst/>
          </a:prstGeom>
        </p:spPr>
      </p:pic>
      <p:pic>
        <p:nvPicPr>
          <p:cNvPr id="24" name="图形 23"/>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74076" y="5743575"/>
            <a:ext cx="3590924" cy="1104900"/>
          </a:xfrm>
          <a:prstGeom prst="rect">
            <a:avLst/>
          </a:prstGeom>
        </p:spPr>
      </p:pic>
      <p:pic>
        <p:nvPicPr>
          <p:cNvPr id="26" name="图形 25"/>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163178" y="667896"/>
            <a:ext cx="2901822" cy="304800"/>
          </a:xfrm>
          <a:prstGeom prst="rect">
            <a:avLst/>
          </a:prstGeom>
        </p:spPr>
      </p:pic>
      <p:pic>
        <p:nvPicPr>
          <p:cNvPr id="28" name="图形 27"/>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1863387" y="153162"/>
            <a:ext cx="180975" cy="180975"/>
          </a:xfrm>
          <a:prstGeom prst="rect">
            <a:avLst/>
          </a:prstGeom>
        </p:spPr>
      </p:pic>
      <p:pic>
        <p:nvPicPr>
          <p:cNvPr id="38" name="图形 37"/>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9927" y="5734050"/>
            <a:ext cx="6800850" cy="1123950"/>
          </a:xfrm>
          <a:prstGeom prst="rect">
            <a:avLst/>
          </a:prstGeom>
        </p:spPr>
      </p:pic>
      <p:sp>
        <p:nvSpPr>
          <p:cNvPr id="9" name="文本框 8"/>
          <p:cNvSpPr txBox="1"/>
          <p:nvPr/>
        </p:nvSpPr>
        <p:spPr>
          <a:xfrm>
            <a:off x="702310" y="1479550"/>
            <a:ext cx="3661410" cy="3937635"/>
          </a:xfrm>
          <a:prstGeom prst="rect">
            <a:avLst/>
          </a:prstGeom>
          <a:noFill/>
        </p:spPr>
        <p:txBody>
          <a:bodyPr wrap="square" rtlCol="0">
            <a:noAutofit/>
          </a:bodyPr>
          <a:p>
            <a:pPr marL="285750" indent="-285750">
              <a:buFont typeface="Wingdings" panose="05000000000000000000" charset="0"/>
              <a:buChar char="l"/>
            </a:pPr>
            <a:r>
              <a:rPr lang="zh-CN" altLang="en-US" sz="1600">
                <a:latin typeface="微软雅黑" panose="020B0503020204020204" charset="-122"/>
                <a:ea typeface="微软雅黑" panose="020B0503020204020204" charset="-122"/>
                <a:cs typeface="微软雅黑" panose="020B0503020204020204" charset="-122"/>
              </a:rPr>
              <a:t>为了Hook内核函数，必须首先获得想要钩住的对象访问权；</a:t>
            </a: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l"/>
            </a:pP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l"/>
            </a:pPr>
            <a:r>
              <a:rPr lang="zh-CN" altLang="en-US" sz="1600">
                <a:latin typeface="微软雅黑" panose="020B0503020204020204" charset="-122"/>
                <a:ea typeface="微软雅黑" panose="020B0503020204020204" charset="-122"/>
                <a:cs typeface="微软雅黑" panose="020B0503020204020204" charset="-122"/>
              </a:rPr>
              <a:t>例如，它可以是保存所有系统调用函数地址的系统调用表。然后，保存函数的原始地址并覆盖它；</a:t>
            </a: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l"/>
            </a:pP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l"/>
            </a:pPr>
            <a:r>
              <a:rPr lang="zh-CN" altLang="en-US" sz="1600">
                <a:latin typeface="微软雅黑" panose="020B0503020204020204" charset="-122"/>
                <a:ea typeface="微软雅黑" panose="020B0503020204020204" charset="-122"/>
                <a:cs typeface="微软雅黑" panose="020B0503020204020204" charset="-122"/>
              </a:rPr>
              <a:t>在某些情况下，由于当前位置的内存权限，还需要获取CPU中控制寄存器的权限；</a:t>
            </a:r>
            <a:endParaRPr lang="zh-CN" altLang="en-US" sz="1600">
              <a:latin typeface="微软雅黑" panose="020B0503020204020204" charset="-122"/>
              <a:ea typeface="微软雅黑" panose="020B0503020204020204" charset="-122"/>
              <a:cs typeface="微软雅黑" panose="020B0503020204020204" charset="-122"/>
            </a:endParaRPr>
          </a:p>
        </p:txBody>
      </p:sp>
      <p:pic>
        <p:nvPicPr>
          <p:cNvPr id="4" name="图片 3" descr="Diamorphine"/>
          <p:cNvPicPr>
            <a:picLocks noChangeAspect="1"/>
          </p:cNvPicPr>
          <p:nvPr/>
        </p:nvPicPr>
        <p:blipFill>
          <a:blip r:embed="rId19"/>
          <a:stretch>
            <a:fillRect/>
          </a:stretch>
        </p:blipFill>
        <p:spPr>
          <a:xfrm>
            <a:off x="4691380" y="1479550"/>
            <a:ext cx="6231255" cy="470662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5995.751181102362,&quot;width&quot;:14478.823622047244}"/>
</p:tagLst>
</file>

<file path=ppt/tags/tag10.xml><?xml version="1.0" encoding="utf-8"?>
<p:tagLst xmlns:p="http://schemas.openxmlformats.org/presentationml/2006/main">
  <p:tag name="KSO_WM_UNIT_PLACING_PICTURE_USER_VIEWPORT" val="{&quot;height&quot;:2279.803149606299,&quot;width&quot;:7360}"/>
</p:tagLst>
</file>

<file path=ppt/tags/tag11.xml><?xml version="1.0" encoding="utf-8"?>
<p:tagLst xmlns:p="http://schemas.openxmlformats.org/presentationml/2006/main">
  <p:tag name="KSO_WM_UNIT_PLACING_PICTURE_USER_VIEWPORT" val="{&quot;height&quot;:1917.9732283464566,&quot;width&quot;:2088.2220472440945}"/>
</p:tagLst>
</file>

<file path=ppt/tags/tag12.xml><?xml version="1.0" encoding="utf-8"?>
<p:tagLst xmlns:p="http://schemas.openxmlformats.org/presentationml/2006/main">
  <p:tag name="KSO_WM_UNIT_PLACING_PICTURE_USER_VIEWPORT" val="{&quot;height&quot;:2279.803149606299,&quot;width&quot;:7360}"/>
</p:tagLst>
</file>

<file path=ppt/tags/tag13.xml><?xml version="1.0" encoding="utf-8"?>
<p:tagLst xmlns:p="http://schemas.openxmlformats.org/presentationml/2006/main">
  <p:tag name="KSO_WM_UNIT_PLACING_PICTURE_USER_VIEWPORT" val="{&quot;height&quot;:1917.9732283464566,&quot;width&quot;:2088.2220472440945}"/>
</p:tagLst>
</file>

<file path=ppt/tags/tag14.xml><?xml version="1.0" encoding="utf-8"?>
<p:tagLst xmlns:p="http://schemas.openxmlformats.org/presentationml/2006/main">
  <p:tag name="KSO_WM_UNIT_PLACING_PICTURE_USER_VIEWPORT" val="{&quot;height&quot;:5995.751181102362,&quot;width&quot;:14478.823622047244}"/>
</p:tagLst>
</file>

<file path=ppt/tags/tag15.xml><?xml version="1.0" encoding="utf-8"?>
<p:tagLst xmlns:p="http://schemas.openxmlformats.org/presentationml/2006/main">
  <p:tag name="KSO_WM_UNIT_PLACING_PICTURE_USER_VIEWPORT" val="{&quot;height&quot;:2279.803149606299,&quot;width&quot;:7360}"/>
</p:tagLst>
</file>

<file path=ppt/tags/tag16.xml><?xml version="1.0" encoding="utf-8"?>
<p:tagLst xmlns:p="http://schemas.openxmlformats.org/presentationml/2006/main">
  <p:tag name="KSO_WM_UNIT_PLACING_PICTURE_USER_VIEWPORT" val="{&quot;height&quot;:1917.9732283464566,&quot;width&quot;:2088.2220472440945}"/>
</p:tagLst>
</file>

<file path=ppt/tags/tag17.xml><?xml version="1.0" encoding="utf-8"?>
<p:tagLst xmlns:p="http://schemas.openxmlformats.org/presentationml/2006/main">
  <p:tag name="KSO_WM_UNIT_PLACING_PICTURE_USER_VIEWPORT" val="{&quot;height&quot;:2279.803149606299,&quot;width&quot;:7360}"/>
</p:tagLst>
</file>

<file path=ppt/tags/tag18.xml><?xml version="1.0" encoding="utf-8"?>
<p:tagLst xmlns:p="http://schemas.openxmlformats.org/presentationml/2006/main">
  <p:tag name="KSO_WM_UNIT_PLACING_PICTURE_USER_VIEWPORT" val="{&quot;height&quot;:1917.9732283464566,&quot;width&quot;:2088.2220472440945}"/>
</p:tagLst>
</file>

<file path=ppt/tags/tag19.xml><?xml version="1.0" encoding="utf-8"?>
<p:tagLst xmlns:p="http://schemas.openxmlformats.org/presentationml/2006/main">
  <p:tag name="KSO_WM_UNIT_PLACING_PICTURE_USER_VIEWPORT" val="{&quot;height&quot;:5250,&quot;width&quot;:9735}"/>
</p:tagLst>
</file>

<file path=ppt/tags/tag2.xml><?xml version="1.0" encoding="utf-8"?>
<p:tagLst xmlns:p="http://schemas.openxmlformats.org/presentationml/2006/main">
  <p:tag name="KSO_WM_UNIT_PLACING_PICTURE_USER_VIEWPORT" val="{&quot;height&quot;:5995.751181102362,&quot;width&quot;:14478.823622047244}"/>
</p:tagLst>
</file>

<file path=ppt/tags/tag20.xml><?xml version="1.0" encoding="utf-8"?>
<p:tagLst xmlns:p="http://schemas.openxmlformats.org/presentationml/2006/main">
  <p:tag name="KSO_WM_UNIT_PLACING_PICTURE_USER_VIEWPORT" val="{&quot;height&quot;:2279.803149606299,&quot;width&quot;:7360}"/>
</p:tagLst>
</file>

<file path=ppt/tags/tag21.xml><?xml version="1.0" encoding="utf-8"?>
<p:tagLst xmlns:p="http://schemas.openxmlformats.org/presentationml/2006/main">
  <p:tag name="KSO_WM_UNIT_PLACING_PICTURE_USER_VIEWPORT" val="{&quot;height&quot;:1917.9732283464566,&quot;width&quot;:2088.2220472440945}"/>
</p:tagLst>
</file>

<file path=ppt/tags/tag22.xml><?xml version="1.0" encoding="utf-8"?>
<p:tagLst xmlns:p="http://schemas.openxmlformats.org/presentationml/2006/main">
  <p:tag name="KSO_WM_UNIT_PLACING_PICTURE_USER_VIEWPORT" val="{&quot;height&quot;:2279.803149606299,&quot;width&quot;:7360}"/>
</p:tagLst>
</file>

<file path=ppt/tags/tag23.xml><?xml version="1.0" encoding="utf-8"?>
<p:tagLst xmlns:p="http://schemas.openxmlformats.org/presentationml/2006/main">
  <p:tag name="KSO_WM_UNIT_PLACING_PICTURE_USER_VIEWPORT" val="{&quot;height&quot;:1917.9732283464566,&quot;width&quot;:2088.2220472440945}"/>
</p:tagLst>
</file>

<file path=ppt/tags/tag24.xml><?xml version="1.0" encoding="utf-8"?>
<p:tagLst xmlns:p="http://schemas.openxmlformats.org/presentationml/2006/main">
  <p:tag name="KSO_WM_UNIT_PLACING_PICTURE_USER_VIEWPORT" val="{&quot;height&quot;:2279.803149606299,&quot;width&quot;:7360}"/>
</p:tagLst>
</file>

<file path=ppt/tags/tag25.xml><?xml version="1.0" encoding="utf-8"?>
<p:tagLst xmlns:p="http://schemas.openxmlformats.org/presentationml/2006/main">
  <p:tag name="KSO_WM_UNIT_PLACING_PICTURE_USER_VIEWPORT" val="{&quot;height&quot;:1917.9732283464566,&quot;width&quot;:2088.2220472440945}"/>
</p:tagLst>
</file>

<file path=ppt/tags/tag26.xml><?xml version="1.0" encoding="utf-8"?>
<p:tagLst xmlns:p="http://schemas.openxmlformats.org/presentationml/2006/main">
  <p:tag name="KSO_WM_UNIT_PLACING_PICTURE_USER_VIEWPORT" val="{&quot;height&quot;:2279.803149606299,&quot;width&quot;:7360}"/>
</p:tagLst>
</file>

<file path=ppt/tags/tag27.xml><?xml version="1.0" encoding="utf-8"?>
<p:tagLst xmlns:p="http://schemas.openxmlformats.org/presentationml/2006/main">
  <p:tag name="KSO_WM_UNIT_PLACING_PICTURE_USER_VIEWPORT" val="{&quot;height&quot;:1917.9732283464566,&quot;width&quot;:2088.2220472440945}"/>
</p:tagLst>
</file>

<file path=ppt/tags/tag28.xml><?xml version="1.0" encoding="utf-8"?>
<p:tagLst xmlns:p="http://schemas.openxmlformats.org/presentationml/2006/main">
  <p:tag name="KSO_WM_UNIT_PLACING_PICTURE_USER_VIEWPORT" val="{&quot;height&quot;:2279.803149606299,&quot;width&quot;:7360}"/>
</p:tagLst>
</file>

<file path=ppt/tags/tag29.xml><?xml version="1.0" encoding="utf-8"?>
<p:tagLst xmlns:p="http://schemas.openxmlformats.org/presentationml/2006/main">
  <p:tag name="KSO_WM_UNIT_PLACING_PICTURE_USER_VIEWPORT" val="{&quot;height&quot;:1917.9732283464566,&quot;width&quot;:2088.2220472440945}"/>
</p:tagLst>
</file>

<file path=ppt/tags/tag3.xml><?xml version="1.0" encoding="utf-8"?>
<p:tagLst xmlns:p="http://schemas.openxmlformats.org/presentationml/2006/main">
  <p:tag name="KSO_WM_UNIT_PLACING_PICTURE_USER_VIEWPORT" val="{&quot;height&quot;:2279.803149606299,&quot;width&quot;:7360}"/>
</p:tagLst>
</file>

<file path=ppt/tags/tag30.xml><?xml version="1.0" encoding="utf-8"?>
<p:tagLst xmlns:p="http://schemas.openxmlformats.org/presentationml/2006/main">
  <p:tag name="KSO_WM_UNIT_PLACING_PICTURE_USER_VIEWPORT" val="{&quot;height&quot;:2279.803149606299,&quot;width&quot;:7360}"/>
</p:tagLst>
</file>

<file path=ppt/tags/tag31.xml><?xml version="1.0" encoding="utf-8"?>
<p:tagLst xmlns:p="http://schemas.openxmlformats.org/presentationml/2006/main">
  <p:tag name="KSO_WM_UNIT_PLACING_PICTURE_USER_VIEWPORT" val="{&quot;height&quot;:1917.9732283464566,&quot;width&quot;:2088.2220472440945}"/>
</p:tagLst>
</file>

<file path=ppt/tags/tag32.xml><?xml version="1.0" encoding="utf-8"?>
<p:tagLst xmlns:p="http://schemas.openxmlformats.org/presentationml/2006/main">
  <p:tag name="KSO_WM_UNIT_PLACING_PICTURE_USER_VIEWPORT" val="{&quot;height&quot;:2279.803149606299,&quot;width&quot;:7360}"/>
</p:tagLst>
</file>

<file path=ppt/tags/tag33.xml><?xml version="1.0" encoding="utf-8"?>
<p:tagLst xmlns:p="http://schemas.openxmlformats.org/presentationml/2006/main">
  <p:tag name="KSO_WM_UNIT_PLACING_PICTURE_USER_VIEWPORT" val="{&quot;height&quot;:1917.9732283464566,&quot;width&quot;:2088.2220472440945}"/>
</p:tagLst>
</file>

<file path=ppt/tags/tag34.xml><?xml version="1.0" encoding="utf-8"?>
<p:tagLst xmlns:p="http://schemas.openxmlformats.org/presentationml/2006/main">
  <p:tag name="KSO_WM_UNIT_PLACING_PICTURE_USER_VIEWPORT" val="{&quot;height&quot;:3180,&quot;width&quot;:10470}"/>
</p:tagLst>
</file>

<file path=ppt/tags/tag35.xml><?xml version="1.0" encoding="utf-8"?>
<p:tagLst xmlns:p="http://schemas.openxmlformats.org/presentationml/2006/main">
  <p:tag name="KSO_WM_UNIT_PLACING_PICTURE_USER_VIEWPORT" val="{&quot;height&quot;:2279.803149606299,&quot;width&quot;:7360}"/>
</p:tagLst>
</file>

<file path=ppt/tags/tag36.xml><?xml version="1.0" encoding="utf-8"?>
<p:tagLst xmlns:p="http://schemas.openxmlformats.org/presentationml/2006/main">
  <p:tag name="KSO_WM_UNIT_PLACING_PICTURE_USER_VIEWPORT" val="{&quot;height&quot;:1917.9732283464566,&quot;width&quot;:2088.2220472440945}"/>
</p:tagLst>
</file>

<file path=ppt/tags/tag37.xml><?xml version="1.0" encoding="utf-8"?>
<p:tagLst xmlns:p="http://schemas.openxmlformats.org/presentationml/2006/main">
  <p:tag name="KSO_WM_UNIT_PLACING_PICTURE_USER_VIEWPORT" val="{&quot;height&quot;:2279.803149606299,&quot;width&quot;:7360}"/>
</p:tagLst>
</file>

<file path=ppt/tags/tag38.xml><?xml version="1.0" encoding="utf-8"?>
<p:tagLst xmlns:p="http://schemas.openxmlformats.org/presentationml/2006/main">
  <p:tag name="KSO_WM_UNIT_PLACING_PICTURE_USER_VIEWPORT" val="{&quot;height&quot;:1917.9732283464566,&quot;width&quot;:2088.2220472440945}"/>
</p:tagLst>
</file>

<file path=ppt/tags/tag39.xml><?xml version="1.0" encoding="utf-8"?>
<p:tagLst xmlns:p="http://schemas.openxmlformats.org/presentationml/2006/main">
  <p:tag name="KSO_WM_UNIT_PLACING_PICTURE_USER_VIEWPORT" val="{&quot;height&quot;:2279.803149606299,&quot;width&quot;:7360}"/>
</p:tagLst>
</file>

<file path=ppt/tags/tag4.xml><?xml version="1.0" encoding="utf-8"?>
<p:tagLst xmlns:p="http://schemas.openxmlformats.org/presentationml/2006/main">
  <p:tag name="KSO_WM_UNIT_PLACING_PICTURE_USER_VIEWPORT" val="{&quot;height&quot;:1917.9732283464566,&quot;width&quot;:2088.2220472440945}"/>
</p:tagLst>
</file>

<file path=ppt/tags/tag40.xml><?xml version="1.0" encoding="utf-8"?>
<p:tagLst xmlns:p="http://schemas.openxmlformats.org/presentationml/2006/main">
  <p:tag name="KSO_WM_UNIT_PLACING_PICTURE_USER_VIEWPORT" val="{&quot;height&quot;:1917.9732283464566,&quot;width&quot;:2088.2220472440945}"/>
</p:tagLst>
</file>

<file path=ppt/tags/tag41.xml><?xml version="1.0" encoding="utf-8"?>
<p:tagLst xmlns:p="http://schemas.openxmlformats.org/presentationml/2006/main">
  <p:tag name="KSO_WM_UNIT_PLACING_PICTURE_USER_VIEWPORT" val="{&quot;height&quot;:2279.803149606299,&quot;width&quot;:7360}"/>
</p:tagLst>
</file>

<file path=ppt/tags/tag42.xml><?xml version="1.0" encoding="utf-8"?>
<p:tagLst xmlns:p="http://schemas.openxmlformats.org/presentationml/2006/main">
  <p:tag name="KSO_WM_UNIT_PLACING_PICTURE_USER_VIEWPORT" val="{&quot;height&quot;:1917.9732283464566,&quot;width&quot;:2088.2220472440945}"/>
</p:tagLst>
</file>

<file path=ppt/tags/tag43.xml><?xml version="1.0" encoding="utf-8"?>
<p:tagLst xmlns:p="http://schemas.openxmlformats.org/presentationml/2006/main">
  <p:tag name="COMMONDATA" val="eyJoZGlkIjoiY2I5OWY3ZDViMDRiYmE5OWJhNGYwMmMzNDRlMzRmNzgifQ=="/>
  <p:tag name="KSO_WPP_MARK_KEY" val="98cb1e44-e834-4162-ac99-729b14f26e7d"/>
</p:tagLst>
</file>

<file path=ppt/tags/tag5.xml><?xml version="1.0" encoding="utf-8"?>
<p:tagLst xmlns:p="http://schemas.openxmlformats.org/presentationml/2006/main">
  <p:tag name="KSO_WM_UNIT_PLACING_PICTURE_USER_VIEWPORT" val="{&quot;height&quot;:2279.803149606299,&quot;width&quot;:7360}"/>
</p:tagLst>
</file>

<file path=ppt/tags/tag6.xml><?xml version="1.0" encoding="utf-8"?>
<p:tagLst xmlns:p="http://schemas.openxmlformats.org/presentationml/2006/main">
  <p:tag name="KSO_WM_UNIT_PLACING_PICTURE_USER_VIEWPORT" val="{&quot;height&quot;:1917.9732283464566,&quot;width&quot;:2088.2220472440945}"/>
</p:tagLst>
</file>

<file path=ppt/tags/tag7.xml><?xml version="1.0" encoding="utf-8"?>
<p:tagLst xmlns:p="http://schemas.openxmlformats.org/presentationml/2006/main">
  <p:tag name="KSO_WM_UNIT_PLACING_PICTURE_USER_VIEWPORT" val="{&quot;height&quot;:2279.803149606299,&quot;width&quot;:7360}"/>
</p:tagLst>
</file>

<file path=ppt/tags/tag8.xml><?xml version="1.0" encoding="utf-8"?>
<p:tagLst xmlns:p="http://schemas.openxmlformats.org/presentationml/2006/main">
  <p:tag name="KSO_WM_UNIT_PLACING_PICTURE_USER_VIEWPORT" val="{&quot;height&quot;:1917.9732283464566,&quot;width&quot;:2088.2220472440945}"/>
</p:tagLst>
</file>

<file path=ppt/tags/tag9.xml><?xml version="1.0" encoding="utf-8"?>
<p:tagLst xmlns:p="http://schemas.openxmlformats.org/presentationml/2006/main">
  <p:tag name="KSO_WM_UNIT_TABLE_BEAUTIFY" val="smartTable{a65b3adb-fa6e-42b4-a48e-a536f0956c1a}"/>
  <p:tag name="TABLE_ENDDRAG_ORIGIN_RECT" val="575*404"/>
  <p:tag name="TABLE_ENDDRAG_RECT" val="332*113*575*40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chemeClr val="accent1">
                <a:lumMod val="75000"/>
              </a:schemeClr>
            </a:gs>
            <a:gs pos="50000">
              <a:schemeClr val="accent1">
                <a:lumMod val="60000"/>
                <a:lumOff val="40000"/>
              </a:schemeClr>
            </a:gs>
            <a:gs pos="100000">
              <a:srgbClr val="F0F4FA"/>
            </a:gs>
            <a:gs pos="79000">
              <a:schemeClr val="accent1">
                <a:lumMod val="20000"/>
                <a:lumOff val="80000"/>
              </a:schemeClr>
            </a:gs>
          </a:gsLst>
          <a:lin ang="1200000" scaled="0"/>
          <a:tileRect/>
        </a:gradFill>
        <a:ln>
          <a:noFill/>
        </a:ln>
      </a:spPr>
      <a:bodyPr rtlCol="0" anchor="ctr"/>
      <a:lstStyle>
        <a:defPPr algn="ctr">
          <a:defRPr sz="5800" dirty="0">
            <a:latin typeface="思源黑体 CN Bold" panose="020B0800000000000000" pitchFamily="34" charset="-122"/>
            <a:ea typeface="思源黑体 CN Bold" panose="020B0800000000000000" pitchFamily="34" charset="-122"/>
          </a:defRPr>
        </a:defPPr>
      </a:lstStyle>
      <a:style>
        <a:lnRef idx="2">
          <a:schemeClr val="accent4">
            <a:shade val="50000"/>
          </a:schemeClr>
        </a:lnRef>
        <a:fillRef idx="1">
          <a:schemeClr val="accent4"/>
        </a:fillRef>
        <a:effectRef idx="0">
          <a:schemeClr val="accent4"/>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2824</Words>
  <Application>WPS 演示</Application>
  <PresentationFormat>宽屏</PresentationFormat>
  <Paragraphs>242</Paragraphs>
  <Slides>21</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21</vt:i4>
      </vt:variant>
    </vt:vector>
  </HeadingPairs>
  <TitlesOfParts>
    <vt:vector size="39" baseType="lpstr">
      <vt:lpstr>Arial</vt:lpstr>
      <vt:lpstr>宋体</vt:lpstr>
      <vt:lpstr>Wingdings</vt:lpstr>
      <vt:lpstr>思源黑体 CN Bold</vt:lpstr>
      <vt:lpstr>黑体</vt:lpstr>
      <vt:lpstr>思源宋体 CN Heavy</vt:lpstr>
      <vt:lpstr>思源黑体 CN Heavy</vt:lpstr>
      <vt:lpstr>微软雅黑</vt:lpstr>
      <vt:lpstr>Times New Roman</vt:lpstr>
      <vt:lpstr>Wingdings</vt:lpstr>
      <vt:lpstr>等线</vt:lpstr>
      <vt:lpstr>Arial Unicode MS</vt:lpstr>
      <vt:lpstr>等线 Light</vt:lpstr>
      <vt:lpstr>Calibri</vt:lpstr>
      <vt:lpstr>Source Han Sans CN Bold</vt:lpstr>
      <vt:lpstr>Yu Gothic UI</vt:lpstr>
      <vt:lpstr>Source Han Sans CN Regular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1011</dc:creator>
  <cp:lastModifiedBy>内核功守道</cp:lastModifiedBy>
  <cp:revision>53</cp:revision>
  <dcterms:created xsi:type="dcterms:W3CDTF">2022-09-01T00:51:00Z</dcterms:created>
  <dcterms:modified xsi:type="dcterms:W3CDTF">2022-11-10T07:42:58Z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E8FDBE5C247C4F4FBD53B73776A6513F</vt:lpwstr>
  </property>
</Properties>
</file>