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71" r:id="rId3"/>
    <p:sldId id="277" r:id="rId4"/>
    <p:sldId id="272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2" r:id="rId14"/>
    <p:sldId id="294" r:id="rId15"/>
    <p:sldId id="295" r:id="rId16"/>
    <p:sldId id="296" r:id="rId17"/>
    <p:sldId id="301" r:id="rId18"/>
    <p:sldId id="303" r:id="rId19"/>
    <p:sldId id="302" r:id="rId20"/>
    <p:sldId id="275" r:id="rId21"/>
    <p:sldId id="298" r:id="rId22"/>
    <p:sldId id="297" r:id="rId23"/>
    <p:sldId id="2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2C3E4F"/>
    <a:srgbClr val="3D3633"/>
    <a:srgbClr val="F8B200"/>
    <a:srgbClr val="E09E28"/>
    <a:srgbClr val="EBC175"/>
    <a:srgbClr val="A6A6A6"/>
    <a:srgbClr val="F3F4F2"/>
    <a:srgbClr val="E2E4E0"/>
    <a:srgbClr val="D1D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B2F81-73CD-4359-9A1D-432023AEAD3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8D77E-C927-4AE4-9185-245E1A2E2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0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9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scheduler_tick</a:t>
            </a:r>
            <a:r>
              <a:rPr lang="en-US" altLang="zh-CN" dirty="0"/>
              <a:t>,</a:t>
            </a:r>
            <a:r>
              <a:rPr lang="en-US" altLang="zh-CN" baseline="0" dirty="0"/>
              <a:t>  </a:t>
            </a:r>
            <a:r>
              <a:rPr lang="en-US" altLang="zh-CN" baseline="0" dirty="0" err="1"/>
              <a:t>enqueue_task</a:t>
            </a:r>
            <a:r>
              <a:rPr lang="en-US" altLang="zh-CN" baseline="0" dirty="0"/>
              <a:t>, </a:t>
            </a:r>
            <a:r>
              <a:rPr lang="en-US" altLang="zh-CN" baseline="0" dirty="0" err="1"/>
              <a:t>dequeue_task</a:t>
            </a:r>
            <a:r>
              <a:rPr lang="en-US" altLang="zh-CN" baseline="0" dirty="0"/>
              <a:t>;</a:t>
            </a:r>
          </a:p>
          <a:p>
            <a:endParaRPr lang="en-US" altLang="zh-CN" baseline="0" dirty="0"/>
          </a:p>
          <a:p>
            <a:r>
              <a:rPr lang="en-US" altLang="zh-CN" dirty="0"/>
              <a:t>1</a:t>
            </a:r>
            <a:r>
              <a:rPr lang="zh-CN" altLang="en-US" dirty="0"/>
              <a:t>、 对应数据：</a:t>
            </a:r>
            <a:r>
              <a:rPr lang="en-US" altLang="zh-CN" dirty="0" err="1"/>
              <a:t>cpu_id</a:t>
            </a:r>
            <a:r>
              <a:rPr lang="en-US" altLang="zh-CN" dirty="0"/>
              <a:t>,</a:t>
            </a:r>
            <a:r>
              <a:rPr lang="en-US" altLang="zh-CN" baseline="0" dirty="0"/>
              <a:t> 1000hz  mapper</a:t>
            </a:r>
          </a:p>
          <a:p>
            <a:r>
              <a:rPr lang="en-US" altLang="zh-CN" baseline="0" dirty="0"/>
              <a:t>2</a:t>
            </a:r>
            <a:r>
              <a:rPr lang="zh-CN" altLang="en-US" baseline="0" dirty="0"/>
              <a:t>、 触发的时机：通知机制</a:t>
            </a:r>
            <a:r>
              <a:rPr lang="en-US" altLang="zh-CN" baseline="0" dirty="0"/>
              <a:t>, tick, </a:t>
            </a:r>
            <a:r>
              <a:rPr lang="zh-CN" altLang="en-US" baseline="0" dirty="0"/>
              <a:t>定时器；</a:t>
            </a:r>
            <a:endParaRPr lang="zh-CN" altLang="en-US" dirty="0"/>
          </a:p>
          <a:p>
            <a:r>
              <a:rPr lang="en-US" altLang="zh-CN" baseline="0" dirty="0"/>
              <a:t>3</a:t>
            </a:r>
            <a:r>
              <a:rPr lang="zh-CN" altLang="en-US" baseline="0" dirty="0"/>
              <a:t>、</a:t>
            </a:r>
            <a:r>
              <a:rPr lang="en-US" altLang="zh-CN" baseline="0" dirty="0" err="1"/>
              <a:t>hotplug</a:t>
            </a:r>
            <a:r>
              <a:rPr lang="en-US" altLang="zh-CN" baseline="0" dirty="0"/>
              <a:t>, isolate,  </a:t>
            </a:r>
            <a:r>
              <a:rPr lang="en-US" altLang="zh-CN" baseline="0" dirty="0" err="1"/>
              <a:t>themal</a:t>
            </a:r>
            <a:r>
              <a:rPr lang="zh-CN" altLang="en-US" baseline="0" dirty="0"/>
              <a:t>限频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  <a:r>
              <a:rPr lang="zh-CN" altLang="en-US" baseline="0" dirty="0"/>
              <a:t>、</a:t>
            </a:r>
            <a:r>
              <a:rPr lang="en-US" altLang="zh-CN" baseline="0" dirty="0"/>
              <a:t>schedule()</a:t>
            </a:r>
            <a:r>
              <a:rPr lang="zh-CN" altLang="en-US" baseline="0" dirty="0"/>
              <a:t>方法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ebpftravel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11" Type="http://schemas.openxmlformats.org/officeDocument/2006/relationships/image" Target="../media/image16.svg"/><Relationship Id="rId5" Type="http://schemas.openxmlformats.org/officeDocument/2006/relationships/image" Target="../media/image11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6.svg"/><Relationship Id="rId5" Type="http://schemas.openxmlformats.org/officeDocument/2006/relationships/image" Target="../media/image11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ebpftravel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8053498-09C9-A754-FE2E-9CD9DA43F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AE00E05E-8F1B-EFB4-0723-E0751FE9B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A3B20918-E68B-AFA0-CADD-2D0105BCFBE9}"/>
              </a:ext>
            </a:extLst>
          </p:cNvPr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B482A387-F76F-E25E-C336-2C0A47173D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111FF831-E022-B813-ED9E-70334C16BD3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="" xmlns:a16="http://schemas.microsoft.com/office/drawing/2014/main" id="{A4047D2A-6D7C-939D-C338-99378B3B26A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35AC1C9-F667-6625-EF17-FCAAB1CD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73DE092-A747-ECEF-DAA7-2D35B13E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1AF2DFC-0CA6-F724-D586-CA7DED8A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92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45C71E-3F70-542D-1012-68D079D1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0437BA-6EAB-0806-49E9-5B498278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D315DA2-61B1-CBB1-DD9A-88A8ED9BE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CE3127-6C65-D0F0-5CD7-BAE39A06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B35CB9-01A8-CD93-A076-A7FB1623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F339E70-9196-9602-E888-09F4832D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567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4F6FD8-BBFE-17CA-FC4C-D9611400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B1567BC-496E-8BFF-3EEC-50E36AB75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AA074B6-69CE-2C54-1F8E-450151A2B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7301FBE-7065-6D2C-1C22-86EB7DC7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7D700A0-E271-DFD0-BE13-74C96765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2BE7197-5AFB-DE98-250C-4BA928F1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1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2D6D99-9446-EF52-D99B-63EBCDDE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8365574-1F31-3B32-FCCA-59C61D0B1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22E45FF-1421-6E8C-C855-F84AEE1C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7A36D8E-19EB-0ECE-CED9-63837607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AC22D9A-F682-C03B-86A5-8A4E9749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52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348C2000-6C56-9586-E85D-4758F26CC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A3C56F7-7410-FE74-59CD-35822A1EF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96A0D99-E832-A97D-0A87-45CC84D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8C7DB38-E7D7-EBC4-24A7-EDB34AE8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B07DD4F-C29D-9D2E-737B-946B68B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621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61" name="对象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2120" y="2123"/>
          <a:ext cx="2115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" y="2123"/>
                        <a:ext cx="2115" cy="2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3989" y="284388"/>
            <a:ext cx="10896544" cy="630000"/>
          </a:xfrm>
          <a:prstGeom prst="rect">
            <a:avLst/>
          </a:prstGeom>
        </p:spPr>
        <p:txBody>
          <a:bodyPr lIns="68400" tIns="36000" rIns="68400" bIns="36000" anchor="ctr" anchorCtr="0">
            <a:normAutofit/>
          </a:bodyPr>
          <a:lstStyle>
            <a:lvl1pPr marL="0" indent="0" algn="l">
              <a:lnSpc>
                <a:spcPts val="3427"/>
              </a:lnSpc>
              <a:spcBef>
                <a:spcPts val="0"/>
              </a:spcBef>
              <a:buNone/>
              <a:defRPr lang="en-US" sz="3193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j-cs"/>
              </a:defRPr>
            </a:lvl1pPr>
            <a:lvl2pPr marL="593165" indent="0" algn="ctr">
              <a:buNone/>
              <a:defRPr sz="2595"/>
            </a:lvl2pPr>
            <a:lvl3pPr marL="1186325" indent="0" algn="ctr">
              <a:buNone/>
              <a:defRPr sz="2335"/>
            </a:lvl3pPr>
            <a:lvl4pPr marL="1779492" indent="0" algn="ctr">
              <a:buNone/>
              <a:defRPr sz="2076"/>
            </a:lvl4pPr>
            <a:lvl5pPr marL="2372653" indent="0" algn="ctr">
              <a:buNone/>
              <a:defRPr sz="2076"/>
            </a:lvl5pPr>
            <a:lvl6pPr marL="2965817" indent="0" algn="ctr">
              <a:buNone/>
              <a:defRPr sz="2076"/>
            </a:lvl6pPr>
            <a:lvl7pPr marL="3558980" indent="0" algn="ctr">
              <a:buNone/>
              <a:defRPr sz="2076"/>
            </a:lvl7pPr>
            <a:lvl8pPr marL="4152144" indent="0" algn="ctr">
              <a:buNone/>
              <a:defRPr sz="2076"/>
            </a:lvl8pPr>
            <a:lvl9pPr marL="4745306" indent="0" algn="ctr">
              <a:buNone/>
              <a:defRPr sz="2076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>
            <a:extLst>
              <a:ext uri="{FF2B5EF4-FFF2-40B4-BE49-F238E27FC236}">
                <a16:creationId xmlns="" xmlns:a16="http://schemas.microsoft.com/office/drawing/2014/main" id="{E04E0697-BC86-A726-14AC-1393BE7ED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4786" y="3681624"/>
            <a:ext cx="8202279" cy="2447089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="" xmlns:a16="http://schemas.microsoft.com/office/drawing/2014/main" id="{DFDE574B-A382-1527-0B0B-F55F741935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311" y="4236290"/>
            <a:ext cx="8048625" cy="2066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7886" y="1709738"/>
            <a:ext cx="8669564" cy="1780133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3514501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196AEFB-B3DC-E501-1695-C82D9F6CF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092200" y="262063"/>
            <a:ext cx="4673600" cy="1447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9C87D33-11FD-9690-F77E-7B36B85580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="" xmlns:a16="http://schemas.microsoft.com/office/drawing/2014/main" id="{85F21AE5-8DBD-0A82-0F94-6F4F15AA8E1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975" y="1982780"/>
            <a:ext cx="1266825" cy="1266825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="" xmlns:a16="http://schemas.microsoft.com/office/drawing/2014/main" id="{A0BFCDFC-383D-90BE-8FBB-2374A8E043F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="" xmlns:a16="http://schemas.microsoft.com/office/drawing/2014/main" id="{5BDB4763-4BEC-EBAF-E138-2460C6410C6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="" xmlns:a16="http://schemas.microsoft.com/office/drawing/2014/main" id="{EAD1B1F8-8628-8E61-F531-268A632C2E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21" name="文本占位符 20">
            <a:extLst>
              <a:ext uri="{FF2B5EF4-FFF2-40B4-BE49-F238E27FC236}">
                <a16:creationId xmlns="" xmlns:a16="http://schemas.microsoft.com/office/drawing/2014/main" id="{8B9D3C4D-3240-1F36-8E41-EE7FBD6C3B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3950" y="2246313"/>
            <a:ext cx="900113" cy="771525"/>
          </a:xfrm>
        </p:spPr>
        <p:txBody>
          <a:bodyPr>
            <a:noAutofit/>
          </a:bodyPr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773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314" y="334735"/>
            <a:ext cx="11318421" cy="6531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800" b="1" dirty="0">
                <a:gradFill>
                  <a:gsLst>
                    <a:gs pos="0">
                      <a:srgbClr val="51A4CF"/>
                    </a:gs>
                    <a:gs pos="100000">
                      <a:srgbClr val="303C92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46315" y="1790587"/>
            <a:ext cx="11318420" cy="435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3"/>
          </p:nvPr>
        </p:nvSpPr>
        <p:spPr>
          <a:xfrm>
            <a:off x="446315" y="948103"/>
            <a:ext cx="11318420" cy="502333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694" y="6021118"/>
            <a:ext cx="2046067" cy="6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3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>
            <a:extLst>
              <a:ext uri="{FF2B5EF4-FFF2-40B4-BE49-F238E27FC236}">
                <a16:creationId xmlns="" xmlns:a16="http://schemas.microsoft.com/office/drawing/2014/main" id="{E04E0697-BC86-A726-14AC-1393BE7ED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4786" y="3681624"/>
            <a:ext cx="8202279" cy="2447089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="" xmlns:a16="http://schemas.microsoft.com/office/drawing/2014/main" id="{DFDE574B-A382-1527-0B0B-F55F741935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311" y="4236290"/>
            <a:ext cx="8048625" cy="2066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7886" y="1709738"/>
            <a:ext cx="8669564" cy="1780133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3514501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196AEFB-B3DC-E501-1695-C82D9F6CF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092200" y="262063"/>
            <a:ext cx="4673600" cy="1447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9C87D33-11FD-9690-F77E-7B36B85580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="" xmlns:a16="http://schemas.microsoft.com/office/drawing/2014/main" id="{85F21AE5-8DBD-0A82-0F94-6F4F15AA8E1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975" y="1982780"/>
            <a:ext cx="1266825" cy="1266825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="" xmlns:a16="http://schemas.microsoft.com/office/drawing/2014/main" id="{A0BFCDFC-383D-90BE-8FBB-2374A8E043F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="" xmlns:a16="http://schemas.microsoft.com/office/drawing/2014/main" id="{5BDB4763-4BEC-EBAF-E138-2460C6410C6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="" xmlns:a16="http://schemas.microsoft.com/office/drawing/2014/main" id="{EAD1B1F8-8628-8E61-F531-268A632C2E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21" name="文本占位符 20">
            <a:extLst>
              <a:ext uri="{FF2B5EF4-FFF2-40B4-BE49-F238E27FC236}">
                <a16:creationId xmlns="" xmlns:a16="http://schemas.microsoft.com/office/drawing/2014/main" id="{8B9D3C4D-3240-1F36-8E41-EE7FBD6C3B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3950" y="2246313"/>
            <a:ext cx="900113" cy="771525"/>
          </a:xfrm>
        </p:spPr>
        <p:txBody>
          <a:bodyPr>
            <a:noAutofit/>
          </a:bodyPr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BE58DE18-F0FA-9BBA-BFED-5C2089F45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="" xmlns:a16="http://schemas.microsoft.com/office/drawing/2014/main" id="{3DCEC684-D1ED-7429-5D16-D7FB054FF536}"/>
              </a:ext>
            </a:extLst>
          </p:cNvPr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YouSheBiaoTiYuan" pitchFamily="2" charset="-122"/>
                <a:ea typeface="YouSheBiaoTiYuan" pitchFamily="2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Thanks~!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日期占位符 3">
            <a:extLst>
              <a:ext uri="{FF2B5EF4-FFF2-40B4-BE49-F238E27FC236}">
                <a16:creationId xmlns="" xmlns:a16="http://schemas.microsoft.com/office/drawing/2014/main" id="{4E775E4E-4C1E-592B-0930-227A86EAA3B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62CE24-4B9A-4FC6-8BD2-43C06B17E144}" type="datetimeFigureOut">
              <a:rPr lang="zh-CN" altLang="en-US" smtClean="0"/>
              <a:pPr/>
              <a:t>2022/11/12</a:t>
            </a:fld>
            <a:endParaRPr lang="zh-CN" altLang="en-US"/>
          </a:p>
        </p:txBody>
      </p:sp>
      <p:sp>
        <p:nvSpPr>
          <p:cNvPr id="21" name="灯片编号占位符 5">
            <a:extLst>
              <a:ext uri="{FF2B5EF4-FFF2-40B4-BE49-F238E27FC236}">
                <a16:creationId xmlns="" xmlns:a16="http://schemas.microsoft.com/office/drawing/2014/main" id="{64CCEAD3-BF33-FD61-E441-15A36A1A434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78271F-3D77-4A4A-A647-1543853535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DE6B9302-3F22-C480-4CFC-6B341B8728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56A3F12B-5723-87A7-2EB7-1F64ABC66C67}"/>
              </a:ext>
            </a:extLst>
          </p:cNvPr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40119909-6E90-436C-5849-BBC4D8A4404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F46F1F44-FFA7-0C8C-3FA1-0F2EBD443D3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="" xmlns:a16="http://schemas.microsoft.com/office/drawing/2014/main" id="{C995B5BB-B7CD-4B98-B4BD-0AC60294C36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E148-98A5-4A6A-B502-16C030873B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F579DB2-655A-42F2-AB5A-3B73022179A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7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433" y="1151992"/>
            <a:ext cx="11523134" cy="486929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36588" indent="-321608"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86431" indent="-258508">
              <a:buFont typeface="Wingdings" panose="05000000000000000000" pitchFamily="2" charset="2"/>
              <a:buChar char="q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112224" y="6399616"/>
            <a:ext cx="1358921" cy="3230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 dirty="0">
                <a:solidFill>
                  <a:srgbClr val="000000"/>
                </a:solidFill>
              </a:rPr>
              <a:t>Page </a:t>
            </a:r>
            <a:fld id="{C6507056-04BF-4A77-8B06-6F093F130C42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6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6E37D2-6224-4CC3-0E77-4604BBE2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C584EC-B9E3-3465-339F-D0F80B3B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7A3E99A-E796-35D5-EBD9-E01D265C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7D3EEE5-57FE-8A76-9D7A-D483D950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263543D-340C-12BE-715F-163079B6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07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37F4FD-71DE-3539-0737-1C5B0EAE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A780855-9D0B-70EF-528D-C230AD642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2EBE515-ACAD-AC3B-46FC-519837C5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395E660-A40D-742C-A133-CB975744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8313AD5-BC27-5077-C572-101E165B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7C5E8CE-4EB7-BF4F-5D36-E8EE13C0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14AF94-F806-2046-1A92-92F43874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8B3DA03-1B81-888D-C7F7-6B844EFF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1F8398D-68F6-2A60-2DB4-E8E705EF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2EBFEB7-C0E3-53AB-B32C-0853D6739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257373E-BF15-D86A-9339-1CA147E98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D47EB9D-5D10-1EDE-3913-7ADACA4F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A9D6694-24BF-3909-3343-0E924235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47C7CB0-2070-0EBF-E62B-FC86C83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9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B19B4-3FF6-9154-E5E6-DDF30631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8B8E9A-7DAC-8521-A7BB-87C3F0F7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7B81D3A-46C2-0D73-5EB3-2DE41AB7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4700FCD-B06D-7296-BA0D-7F37D985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8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ebpftravel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image" Target="../media/image6.png"/><Relationship Id="rId26" Type="http://schemas.openxmlformats.org/officeDocument/2006/relationships/hyperlink" Target="https://www.ebpftravel.com/" TargetMode="Externa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20.sv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18.svg"/><Relationship Id="rId25" Type="http://schemas.openxmlformats.org/officeDocument/2006/relationships/image" Target="../media/image24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image" Target="../media/image15.png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png"/><Relationship Id="rId23" Type="http://schemas.openxmlformats.org/officeDocument/2006/relationships/image" Target="../media/image22.svg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3.png"/><Relationship Id="rId22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9BC1D3D-7FCD-F3D2-9EE3-23E812CA1BFD}"/>
              </a:ext>
            </a:extLst>
          </p:cNvPr>
          <p:cNvSpPr txBox="1"/>
          <p:nvPr userDrawn="1"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18F6BDE-24DE-05CD-C18D-6647A12B8766}"/>
              </a:ext>
            </a:extLst>
          </p:cNvPr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C649A80-3A51-9B7B-B742-42410900F82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333F50"/>
          </a:solidFill>
          <a:latin typeface="Source Han Sans CN Heavy" panose="020B0500000000000000" pitchFamily="34" charset="-128"/>
          <a:ea typeface="Source Han Sans CN Heavy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03460AF-1F94-5545-24BE-E8870B3862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359F7B63-7672-AC59-482C-3ADFB0076FB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3AC107AC-CA3A-E196-AC9D-AAAD34E7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E1306C-FE5A-8C4F-B9DA-ADF2406F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271ECA-321C-D895-E486-0D4C7385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4A22-C171-9D41-86CD-CB04D27A8D78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E98748-79E5-A106-BE7A-9B50DBFFB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F70F27-5FD4-131C-610B-853C2AA7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1ABC-DC72-8A45-8E28-E339D42FAEF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="" xmlns:a16="http://schemas.microsoft.com/office/drawing/2014/main" id="{F13E8D5C-6CCA-8FE4-3FAC-E20A68BC9FE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87641" y="380087"/>
            <a:ext cx="847725" cy="428625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="" xmlns:a16="http://schemas.microsoft.com/office/drawing/2014/main" id="{0C31B340-6F55-7CD8-AEEB-11A8F5CE9B8F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="" xmlns:a16="http://schemas.microsoft.com/office/drawing/2014/main" id="{5D2F794E-B9CF-FDB2-C78B-9F3F7AC6F4C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="" xmlns:a16="http://schemas.microsoft.com/office/drawing/2014/main" id="{6387D5F8-39E0-D42C-CF94-0CD64A8985B7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="" xmlns:a16="http://schemas.microsoft.com/office/drawing/2014/main" id="{000EFBC9-DF56-47D0-996D-0B7AB061131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DB5F863A-7783-C14E-C6AC-19AC7FF10E77}"/>
              </a:ext>
            </a:extLst>
          </p:cNvPr>
          <p:cNvSpPr txBox="1"/>
          <p:nvPr userDrawn="1"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1632EC0D-0D15-C257-9BE3-A4B4D8952285}"/>
              </a:ext>
            </a:extLst>
          </p:cNvPr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2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86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>
              <a:lumMod val="75000"/>
            </a:schemeClr>
          </a:solidFill>
          <a:latin typeface="Source Han Sans CN Bold" panose="020B0500000000000000" pitchFamily="34" charset="-128"/>
          <a:ea typeface="Source Han Sans CN Bold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openeuler/kernel/commit/c6ab314da8dbd4d55a9b8f644a7d35784e6f9ce5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openeuler/kernel/commit/f43d0f489ce6dee8aabca809be59547c6ac5330d" TargetMode="External"/><Relationship Id="rId2" Type="http://schemas.openxmlformats.org/officeDocument/2006/relationships/hyperlink" Target="https://gitee.com/openeuler/kernel/commit/db9fce0310240968931c0df7ba38aea3722557b4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ee.com/openeuler/kernel/commit/730b0038f2c3d8ede59113f4305a2b550c2c2ad3" TargetMode="External"/><Relationship Id="rId5" Type="http://schemas.openxmlformats.org/officeDocument/2006/relationships/hyperlink" Target="https://gitee.com/openeuler/kernel/commit/bdf2196b500a02440e484e6a8e21e6a0e84823dc" TargetMode="External"/><Relationship Id="rId4" Type="http://schemas.openxmlformats.org/officeDocument/2006/relationships/hyperlink" Target="https://gitee.com/openeuler/kernel/commit/7f0ad5a30b1aafbf155de504b73c445a1246381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openeuler/kernel/commit/39921824ce83fbdaa37ea623c9ed15ce3f0c79d4" TargetMode="External"/><Relationship Id="rId2" Type="http://schemas.openxmlformats.org/officeDocument/2006/relationships/hyperlink" Target="https://gitee.com/openeuler/kernel/commit/9e819e7449aae40c50e40baf9a88bbcf5007379c" TargetMode="Externa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svg"/><Relationship Id="rId7" Type="http://schemas.openxmlformats.org/officeDocument/2006/relationships/image" Target="../media/image13.png"/><Relationship Id="rId12" Type="http://schemas.openxmlformats.org/officeDocument/2006/relationships/image" Target="../media/image2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22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5443304" TargetMode="External"/><Relationship Id="rId7" Type="http://schemas.openxmlformats.org/officeDocument/2006/relationships/hyperlink" Target="https://lwn.net/Articles/873244/" TargetMode="External"/><Relationship Id="rId2" Type="http://schemas.openxmlformats.org/officeDocument/2006/relationships/hyperlink" Target="https://lwn.net/Articles/109049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lwn.net/Articles/879398/" TargetMode="External"/><Relationship Id="rId5" Type="http://schemas.openxmlformats.org/officeDocument/2006/relationships/hyperlink" Target="https://dl.acm.org/doi/10.1145/3477132.3483542" TargetMode="External"/><Relationship Id="rId4" Type="http://schemas.openxmlformats.org/officeDocument/2006/relationships/hyperlink" Target="https://upcommons.upc.edu/bitstream/handle/2117/117212/126937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ACE4ED-0F84-3E4C-ED79-35BD9A391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可编程调度框架交流研讨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E6FD767A-0AC8-87AE-74BE-02128E0BC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4586"/>
            <a:ext cx="9144000" cy="1655762"/>
          </a:xfrm>
        </p:spPr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主讲人：陈辉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kumimoji="1" lang="en-US" altLang="zh-CN" dirty="0"/>
              <a:t>2022-11-12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71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 txBox="1">
            <a:spLocks/>
          </p:cNvSpPr>
          <p:nvPr/>
        </p:nvSpPr>
        <p:spPr>
          <a:xfrm>
            <a:off x="7906165" y="6399644"/>
            <a:ext cx="1409280" cy="11017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61D7575-6DEF-4929-985F-3A0436863908}" type="datetime1">
              <a:rPr lang="zh-CN" altLang="en-US" sz="1799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2022/11/12</a:t>
            </a:fld>
            <a:endParaRPr lang="zh-CN" altLang="en-US" sz="1799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279930" y="247896"/>
            <a:ext cx="11952241" cy="53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421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defRPr sz="2400" b="1">
                <a:solidFill>
                  <a:srgbClr val="990000"/>
                </a:solidFill>
                <a:latin typeface="微软雅黑" panose="020B0503020204020204" pitchFamily="34" charset="-122"/>
                <a:ea typeface="微软雅黑" pitchFamily="34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5pPr>
            <a:lvl6pPr marL="455285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6pPr>
            <a:lvl7pPr marL="910573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7pPr>
            <a:lvl8pPr marL="1365852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8pPr>
            <a:lvl9pPr marL="1821133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27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UMCG scheduler toolkit</a:t>
            </a:r>
            <a:endParaRPr lang="zh-CN" altLang="en-US" sz="2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426585" y="1393136"/>
            <a:ext cx="5563897" cy="4851522"/>
            <a:chOff x="191344" y="1167871"/>
            <a:chExt cx="5566070" cy="4853417"/>
          </a:xfrm>
        </p:grpSpPr>
        <p:sp>
          <p:nvSpPr>
            <p:cNvPr id="144" name="矩形 143"/>
            <p:cNvSpPr/>
            <p:nvPr/>
          </p:nvSpPr>
          <p:spPr bwMode="auto">
            <a:xfrm>
              <a:off x="1061401" y="4372936"/>
              <a:ext cx="2779407" cy="694958"/>
            </a:xfrm>
            <a:prstGeom prst="rect">
              <a:avLst/>
            </a:prstGeom>
            <a:solidFill>
              <a:srgbClr val="D1E4EB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816041" y="2293059"/>
              <a:ext cx="4535786" cy="77859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816041" y="1233805"/>
              <a:ext cx="4535786" cy="77859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椭圆 146"/>
            <p:cNvSpPr/>
            <p:nvPr/>
          </p:nvSpPr>
          <p:spPr bwMode="auto">
            <a:xfrm>
              <a:off x="1169125" y="1586883"/>
              <a:ext cx="325924" cy="280658"/>
            </a:xfrm>
            <a:prstGeom prst="ellipse">
              <a:avLst/>
            </a:prstGeom>
            <a:solidFill>
              <a:srgbClr val="7CB7F8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椭圆 147"/>
            <p:cNvSpPr/>
            <p:nvPr/>
          </p:nvSpPr>
          <p:spPr bwMode="auto">
            <a:xfrm>
              <a:off x="1860809" y="1586883"/>
              <a:ext cx="325924" cy="280658"/>
            </a:xfrm>
            <a:prstGeom prst="ellipse">
              <a:avLst/>
            </a:prstGeom>
            <a:solidFill>
              <a:srgbClr val="7CB7F8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椭圆 148"/>
            <p:cNvSpPr/>
            <p:nvPr/>
          </p:nvSpPr>
          <p:spPr bwMode="auto">
            <a:xfrm>
              <a:off x="2552493" y="1586883"/>
              <a:ext cx="325924" cy="280658"/>
            </a:xfrm>
            <a:prstGeom prst="ellipse">
              <a:avLst/>
            </a:prstGeom>
            <a:solidFill>
              <a:srgbClr val="7CB7F8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椭圆 149"/>
            <p:cNvSpPr/>
            <p:nvPr/>
          </p:nvSpPr>
          <p:spPr bwMode="auto">
            <a:xfrm>
              <a:off x="3244177" y="1582356"/>
              <a:ext cx="325924" cy="280658"/>
            </a:xfrm>
            <a:prstGeom prst="ellipse">
              <a:avLst/>
            </a:prstGeom>
            <a:solidFill>
              <a:srgbClr val="7CB7F8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椭圆 150"/>
            <p:cNvSpPr/>
            <p:nvPr/>
          </p:nvSpPr>
          <p:spPr bwMode="auto">
            <a:xfrm>
              <a:off x="3935861" y="1582356"/>
              <a:ext cx="325924" cy="280658"/>
            </a:xfrm>
            <a:prstGeom prst="ellipse">
              <a:avLst/>
            </a:prstGeom>
            <a:solidFill>
              <a:srgbClr val="7CB7F8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椭圆 151"/>
            <p:cNvSpPr/>
            <p:nvPr/>
          </p:nvSpPr>
          <p:spPr bwMode="auto">
            <a:xfrm>
              <a:off x="4627546" y="1586883"/>
              <a:ext cx="325924" cy="280658"/>
            </a:xfrm>
            <a:prstGeom prst="ellipse">
              <a:avLst/>
            </a:prstGeom>
            <a:solidFill>
              <a:srgbClr val="7CB7F8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椭圆 152"/>
            <p:cNvSpPr/>
            <p:nvPr/>
          </p:nvSpPr>
          <p:spPr bwMode="auto">
            <a:xfrm>
              <a:off x="1178178" y="2659719"/>
              <a:ext cx="325924" cy="280658"/>
            </a:xfrm>
            <a:prstGeom prst="ellipse">
              <a:avLst/>
            </a:prstGeom>
            <a:solidFill>
              <a:srgbClr val="9933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椭圆 153"/>
            <p:cNvSpPr/>
            <p:nvPr/>
          </p:nvSpPr>
          <p:spPr bwMode="auto">
            <a:xfrm>
              <a:off x="1869862" y="2659719"/>
              <a:ext cx="325924" cy="280658"/>
            </a:xfrm>
            <a:prstGeom prst="ellipse">
              <a:avLst/>
            </a:prstGeom>
            <a:solidFill>
              <a:srgbClr val="9933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椭圆 154"/>
            <p:cNvSpPr/>
            <p:nvPr/>
          </p:nvSpPr>
          <p:spPr bwMode="auto">
            <a:xfrm>
              <a:off x="2561546" y="2659719"/>
              <a:ext cx="325924" cy="280658"/>
            </a:xfrm>
            <a:prstGeom prst="ellipse">
              <a:avLst/>
            </a:prstGeom>
            <a:solidFill>
              <a:srgbClr val="9933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椭圆 155"/>
            <p:cNvSpPr/>
            <p:nvPr/>
          </p:nvSpPr>
          <p:spPr bwMode="auto">
            <a:xfrm>
              <a:off x="3253230" y="2659719"/>
              <a:ext cx="325924" cy="280658"/>
            </a:xfrm>
            <a:prstGeom prst="ellipse">
              <a:avLst/>
            </a:prstGeom>
            <a:solidFill>
              <a:srgbClr val="9933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2464681" y="1167871"/>
              <a:ext cx="1086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99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Application</a:t>
              </a:r>
              <a:endParaRPr lang="zh-CN" altLang="en-US" sz="1399" b="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384595" y="2245000"/>
              <a:ext cx="2283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99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User Scheduler Framework</a:t>
              </a:r>
              <a:endParaRPr lang="zh-CN" altLang="en-US" sz="1399" b="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flipV="1">
              <a:off x="191344" y="3376918"/>
              <a:ext cx="5566070" cy="11634"/>
            </a:xfrm>
            <a:prstGeom prst="line">
              <a:avLst/>
            </a:prstGeom>
            <a:solidFill>
              <a:srgbClr val="336699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矩形 159"/>
            <p:cNvSpPr/>
            <p:nvPr/>
          </p:nvSpPr>
          <p:spPr bwMode="auto">
            <a:xfrm>
              <a:off x="816041" y="3575906"/>
              <a:ext cx="4535786" cy="153925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221632" y="3630195"/>
              <a:ext cx="2565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99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Kernel Scheduler Framework</a:t>
              </a:r>
              <a:endParaRPr lang="zh-CN" altLang="en-US" sz="1399" b="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62" name="椭圆 161"/>
            <p:cNvSpPr/>
            <p:nvPr/>
          </p:nvSpPr>
          <p:spPr bwMode="auto">
            <a:xfrm>
              <a:off x="1205337" y="5179323"/>
              <a:ext cx="325924" cy="280658"/>
            </a:xfrm>
            <a:prstGeom prst="ellipse">
              <a:avLst/>
            </a:prstGeom>
            <a:solidFill>
              <a:srgbClr val="7878A4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162786" y="5198371"/>
              <a:ext cx="7007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CPU</a:t>
              </a:r>
              <a:endParaRPr lang="zh-CN" alt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64" name="椭圆 163"/>
            <p:cNvSpPr/>
            <p:nvPr/>
          </p:nvSpPr>
          <p:spPr bwMode="auto">
            <a:xfrm>
              <a:off x="1897019" y="5179323"/>
              <a:ext cx="325924" cy="280658"/>
            </a:xfrm>
            <a:prstGeom prst="ellipse">
              <a:avLst/>
            </a:prstGeom>
            <a:solidFill>
              <a:srgbClr val="7878A4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854468" y="5198371"/>
              <a:ext cx="7007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CPU</a:t>
              </a:r>
              <a:endParaRPr lang="zh-CN" alt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66" name="椭圆 165"/>
            <p:cNvSpPr/>
            <p:nvPr/>
          </p:nvSpPr>
          <p:spPr bwMode="auto">
            <a:xfrm>
              <a:off x="2601377" y="5179323"/>
              <a:ext cx="325924" cy="280658"/>
            </a:xfrm>
            <a:prstGeom prst="ellipse">
              <a:avLst/>
            </a:prstGeom>
            <a:solidFill>
              <a:srgbClr val="7878A4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558826" y="5198371"/>
              <a:ext cx="7007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CPU</a:t>
              </a:r>
              <a:endParaRPr lang="zh-CN" alt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68" name="椭圆 167"/>
            <p:cNvSpPr/>
            <p:nvPr/>
          </p:nvSpPr>
          <p:spPr bwMode="auto">
            <a:xfrm>
              <a:off x="3313887" y="5160358"/>
              <a:ext cx="325924" cy="280658"/>
            </a:xfrm>
            <a:prstGeom prst="ellipse">
              <a:avLst/>
            </a:prstGeom>
            <a:solidFill>
              <a:srgbClr val="7878A4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3271336" y="5179406"/>
              <a:ext cx="7007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CPU</a:t>
              </a:r>
              <a:endParaRPr lang="zh-CN" alt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157355" y="1596878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W1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45422" y="1605314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W2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532582" y="1596261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W3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3229698" y="1586897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W4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3922285" y="1586897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W5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4610741" y="1596261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W6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196284" y="2669243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S1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1881634" y="2668772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S2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2582374" y="2668772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S3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270429" y="2668158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S4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80" name="椭圆 179"/>
            <p:cNvSpPr/>
            <p:nvPr/>
          </p:nvSpPr>
          <p:spPr bwMode="auto">
            <a:xfrm>
              <a:off x="1205337" y="4541285"/>
              <a:ext cx="325924" cy="280658"/>
            </a:xfrm>
            <a:prstGeom prst="ellipse">
              <a:avLst/>
            </a:prstGeom>
            <a:solidFill>
              <a:srgbClr val="9933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椭圆 180"/>
            <p:cNvSpPr/>
            <p:nvPr/>
          </p:nvSpPr>
          <p:spPr bwMode="auto">
            <a:xfrm>
              <a:off x="1897021" y="4541285"/>
              <a:ext cx="325924" cy="280658"/>
            </a:xfrm>
            <a:prstGeom prst="ellipse">
              <a:avLst/>
            </a:prstGeom>
            <a:solidFill>
              <a:srgbClr val="9933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椭圆 181"/>
            <p:cNvSpPr/>
            <p:nvPr/>
          </p:nvSpPr>
          <p:spPr bwMode="auto">
            <a:xfrm>
              <a:off x="2588705" y="4541285"/>
              <a:ext cx="325924" cy="280658"/>
            </a:xfrm>
            <a:prstGeom prst="ellipse">
              <a:avLst/>
            </a:prstGeom>
            <a:solidFill>
              <a:srgbClr val="9933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" name="椭圆 182"/>
            <p:cNvSpPr/>
            <p:nvPr/>
          </p:nvSpPr>
          <p:spPr bwMode="auto">
            <a:xfrm>
              <a:off x="3280389" y="4541285"/>
              <a:ext cx="325924" cy="280658"/>
            </a:xfrm>
            <a:prstGeom prst="ellipse">
              <a:avLst/>
            </a:prstGeom>
            <a:solidFill>
              <a:srgbClr val="9933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1223443" y="4550809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S1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1908793" y="4550338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S2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609533" y="4550338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S3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3298943" y="4541285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S4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88" name="椭圆 187"/>
            <p:cNvSpPr/>
            <p:nvPr/>
          </p:nvSpPr>
          <p:spPr bwMode="auto">
            <a:xfrm>
              <a:off x="1196284" y="4004323"/>
              <a:ext cx="325924" cy="280658"/>
            </a:xfrm>
            <a:prstGeom prst="ellipse">
              <a:avLst/>
            </a:prstGeom>
            <a:solidFill>
              <a:srgbClr val="7CB7F8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椭圆 188"/>
            <p:cNvSpPr/>
            <p:nvPr/>
          </p:nvSpPr>
          <p:spPr bwMode="auto">
            <a:xfrm>
              <a:off x="1887968" y="4004323"/>
              <a:ext cx="325924" cy="280658"/>
            </a:xfrm>
            <a:prstGeom prst="ellipse">
              <a:avLst/>
            </a:prstGeom>
            <a:solidFill>
              <a:srgbClr val="7CB7F8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椭圆 189"/>
            <p:cNvSpPr/>
            <p:nvPr/>
          </p:nvSpPr>
          <p:spPr bwMode="auto">
            <a:xfrm>
              <a:off x="2579652" y="4004323"/>
              <a:ext cx="325924" cy="280658"/>
            </a:xfrm>
            <a:prstGeom prst="ellipse">
              <a:avLst/>
            </a:prstGeom>
            <a:solidFill>
              <a:srgbClr val="7CB7F8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90"/>
            <p:cNvSpPr/>
            <p:nvPr/>
          </p:nvSpPr>
          <p:spPr bwMode="auto">
            <a:xfrm>
              <a:off x="3271336" y="3999796"/>
              <a:ext cx="325924" cy="280658"/>
            </a:xfrm>
            <a:prstGeom prst="ellipse">
              <a:avLst/>
            </a:prstGeom>
            <a:solidFill>
              <a:srgbClr val="7CB7F8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1175461" y="4014318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W1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63528" y="4013701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W2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568794" y="4013701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W3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253230" y="4013376"/>
              <a:ext cx="51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W4</a:t>
              </a:r>
              <a:endPara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cxnSp>
          <p:nvCxnSpPr>
            <p:cNvPr id="196" name="直接箭头连接符 195"/>
            <p:cNvCxnSpPr/>
            <p:nvPr/>
          </p:nvCxnSpPr>
          <p:spPr bwMode="auto">
            <a:xfrm>
              <a:off x="1313981" y="4284981"/>
              <a:ext cx="0" cy="256771"/>
            </a:xfrm>
            <a:prstGeom prst="straightConnector1">
              <a:avLst/>
            </a:prstGeom>
            <a:solidFill>
              <a:srgbClr val="3366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196"/>
            <p:cNvCxnSpPr/>
            <p:nvPr/>
          </p:nvCxnSpPr>
          <p:spPr bwMode="auto">
            <a:xfrm>
              <a:off x="1435292" y="4266875"/>
              <a:ext cx="0" cy="256771"/>
            </a:xfrm>
            <a:prstGeom prst="straightConnector1">
              <a:avLst/>
            </a:prstGeom>
            <a:solidFill>
              <a:srgbClr val="3366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98" name="直接箭头连接符 197"/>
            <p:cNvCxnSpPr/>
            <p:nvPr/>
          </p:nvCxnSpPr>
          <p:spPr bwMode="auto">
            <a:xfrm>
              <a:off x="2005666" y="4303087"/>
              <a:ext cx="0" cy="256771"/>
            </a:xfrm>
            <a:prstGeom prst="straightConnector1">
              <a:avLst/>
            </a:prstGeom>
            <a:solidFill>
              <a:srgbClr val="3366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>
              <a:off x="2126977" y="4284981"/>
              <a:ext cx="0" cy="256771"/>
            </a:xfrm>
            <a:prstGeom prst="straightConnector1">
              <a:avLst/>
            </a:prstGeom>
            <a:solidFill>
              <a:srgbClr val="3366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>
              <a:off x="2707314" y="4286768"/>
              <a:ext cx="0" cy="256771"/>
            </a:xfrm>
            <a:prstGeom prst="straightConnector1">
              <a:avLst/>
            </a:prstGeom>
            <a:solidFill>
              <a:srgbClr val="3366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2828625" y="4268662"/>
              <a:ext cx="0" cy="256771"/>
            </a:xfrm>
            <a:prstGeom prst="straightConnector1">
              <a:avLst/>
            </a:prstGeom>
            <a:solidFill>
              <a:srgbClr val="3366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>
              <a:off x="3385416" y="4286768"/>
              <a:ext cx="0" cy="256771"/>
            </a:xfrm>
            <a:prstGeom prst="straightConnector1">
              <a:avLst/>
            </a:prstGeom>
            <a:solidFill>
              <a:srgbClr val="3366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>
              <a:off x="3506727" y="4268662"/>
              <a:ext cx="0" cy="256771"/>
            </a:xfrm>
            <a:prstGeom prst="straightConnector1">
              <a:avLst/>
            </a:prstGeom>
            <a:solidFill>
              <a:srgbClr val="3366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>
              <a:off x="960898" y="1321759"/>
              <a:ext cx="0" cy="4614640"/>
            </a:xfrm>
            <a:prstGeom prst="line">
              <a:avLst/>
            </a:prstGeom>
            <a:solidFill>
              <a:srgbClr val="336699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直接连接符 204"/>
            <p:cNvCxnSpPr/>
            <p:nvPr/>
          </p:nvCxnSpPr>
          <p:spPr bwMode="auto">
            <a:xfrm>
              <a:off x="3904182" y="2682358"/>
              <a:ext cx="0" cy="3254041"/>
            </a:xfrm>
            <a:prstGeom prst="line">
              <a:avLst/>
            </a:prstGeom>
            <a:solidFill>
              <a:srgbClr val="336699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H="1">
              <a:off x="3904183" y="1477109"/>
              <a:ext cx="1726489" cy="1202696"/>
            </a:xfrm>
            <a:prstGeom prst="line">
              <a:avLst/>
            </a:prstGeom>
            <a:solidFill>
              <a:srgbClr val="336699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973560" y="5719117"/>
              <a:ext cx="2907983" cy="0"/>
            </a:xfrm>
            <a:prstGeom prst="straightConnector1">
              <a:avLst/>
            </a:prstGeom>
            <a:solidFill>
              <a:srgbClr val="336699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08" name="文本框 207"/>
            <p:cNvSpPr txBox="1"/>
            <p:nvPr/>
          </p:nvSpPr>
          <p:spPr>
            <a:xfrm>
              <a:off x="2110687" y="5713511"/>
              <a:ext cx="776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99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Group</a:t>
              </a:r>
              <a:endParaRPr lang="zh-CN" altLang="en-US" sz="1399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cxnSp>
          <p:nvCxnSpPr>
            <p:cNvPr id="209" name="直接箭头连接符 208"/>
            <p:cNvCxnSpPr>
              <a:stCxn id="147" idx="4"/>
            </p:cNvCxnSpPr>
            <p:nvPr/>
          </p:nvCxnSpPr>
          <p:spPr bwMode="auto">
            <a:xfrm>
              <a:off x="1332087" y="1867541"/>
              <a:ext cx="9053" cy="801702"/>
            </a:xfrm>
            <a:prstGeom prst="straightConnector1">
              <a:avLst/>
            </a:prstGeom>
            <a:solidFill>
              <a:srgbClr val="336699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直接箭头连接符 209"/>
            <p:cNvCxnSpPr>
              <a:stCxn id="148" idx="4"/>
              <a:endCxn id="154" idx="0"/>
            </p:cNvCxnSpPr>
            <p:nvPr/>
          </p:nvCxnSpPr>
          <p:spPr bwMode="auto">
            <a:xfrm>
              <a:off x="2023771" y="1867541"/>
              <a:ext cx="9053" cy="792178"/>
            </a:xfrm>
            <a:prstGeom prst="straightConnector1">
              <a:avLst/>
            </a:prstGeom>
            <a:solidFill>
              <a:srgbClr val="336699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1" name="直接箭头连接符 210"/>
            <p:cNvCxnSpPr>
              <a:stCxn id="149" idx="4"/>
              <a:endCxn id="155" idx="0"/>
            </p:cNvCxnSpPr>
            <p:nvPr/>
          </p:nvCxnSpPr>
          <p:spPr bwMode="auto">
            <a:xfrm>
              <a:off x="2715455" y="1867541"/>
              <a:ext cx="9053" cy="792178"/>
            </a:xfrm>
            <a:prstGeom prst="straightConnector1">
              <a:avLst/>
            </a:prstGeom>
            <a:solidFill>
              <a:srgbClr val="336699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直接箭头连接符 211"/>
            <p:cNvCxnSpPr>
              <a:stCxn id="150" idx="4"/>
            </p:cNvCxnSpPr>
            <p:nvPr/>
          </p:nvCxnSpPr>
          <p:spPr bwMode="auto">
            <a:xfrm>
              <a:off x="3407139" y="1863014"/>
              <a:ext cx="9053" cy="835652"/>
            </a:xfrm>
            <a:prstGeom prst="straightConnector1">
              <a:avLst/>
            </a:prstGeom>
            <a:solidFill>
              <a:srgbClr val="336699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文本框 212"/>
            <p:cNvSpPr txBox="1"/>
            <p:nvPr/>
          </p:nvSpPr>
          <p:spPr>
            <a:xfrm>
              <a:off x="1271540" y="3081183"/>
              <a:ext cx="1095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599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syscall</a:t>
              </a:r>
              <a:endParaRPr lang="zh-CN" altLang="en-US" sz="1599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2764453" y="3143841"/>
              <a:ext cx="1095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状态同步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4229600" y="3102565"/>
              <a:ext cx="1511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UserSpace</a:t>
              </a:r>
              <a:endPara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4229995" y="3347033"/>
              <a:ext cx="1511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KernelSpace</a:t>
              </a:r>
              <a:endPara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  <p:sp>
          <p:nvSpPr>
            <p:cNvPr id="217" name="右大括号 216"/>
            <p:cNvSpPr/>
            <p:nvPr/>
          </p:nvSpPr>
          <p:spPr bwMode="auto">
            <a:xfrm>
              <a:off x="4026823" y="4063181"/>
              <a:ext cx="92341" cy="604990"/>
            </a:xfrm>
            <a:prstGeom prst="rightBrace">
              <a:avLst>
                <a:gd name="adj1" fmla="val 30905"/>
                <a:gd name="adj2" fmla="val 50000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</a:pPr>
              <a:endParaRPr lang="zh-CN" altLang="en-US" sz="2499" kern="0">
                <a:solidFill>
                  <a:srgbClr val="000000"/>
                </a:solidFill>
                <a:latin typeface="FrutigerNext LT BlackCn" pitchFamily="34" charset="0"/>
                <a:ea typeface="黑体"/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4201590" y="4145439"/>
              <a:ext cx="15110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同步线程切换</a:t>
              </a:r>
              <a:endPara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  <a:p>
              <a:pPr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Bypass </a:t>
              </a:r>
              <a:r>
                <a:rPr lang="zh-CN" alt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调度</a:t>
              </a: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353825" y="4777161"/>
              <a:ext cx="2103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99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/>
                  <a:cs typeface="Times New Roman" panose="02020603050405020304" pitchFamily="18" charset="0"/>
                </a:rPr>
                <a:t>scheduler</a:t>
              </a:r>
              <a:endParaRPr lang="zh-CN" altLang="en-US" sz="1399" b="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endParaRPr>
            </a:p>
          </p:txBody>
        </p:sp>
      </p:grpSp>
      <p:sp>
        <p:nvSpPr>
          <p:cNvPr id="220" name="文本框 219"/>
          <p:cNvSpPr txBox="1"/>
          <p:nvPr/>
        </p:nvSpPr>
        <p:spPr>
          <a:xfrm>
            <a:off x="6453517" y="2091110"/>
            <a:ext cx="51414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99"/>
              </a:lnSpc>
            </a:pPr>
            <a:r>
              <a:rPr lang="en-US" altLang="zh-CN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、主要解决协程</a:t>
            </a:r>
            <a:r>
              <a:rPr lang="en-US" altLang="zh-CN" sz="1399" dirty="0" err="1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upcall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的问题，可以实现进程级可编程能力；</a:t>
            </a:r>
            <a:endParaRPr lang="en-US" altLang="zh-CN" sz="1399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99"/>
              </a:lnSpc>
            </a:pPr>
            <a:r>
              <a:rPr lang="en-US" altLang="zh-CN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99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线程负责</a:t>
            </a:r>
            <a:r>
              <a:rPr lang="en-US" altLang="zh-CN" sz="1399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线程的调度，具体的调度方法在用户态编程实现；</a:t>
            </a:r>
            <a:endParaRPr lang="en-US" altLang="zh-CN" sz="1399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6479353" y="3321863"/>
            <a:ext cx="4750777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99"/>
              </a:lnSpc>
            </a:pPr>
            <a:r>
              <a:rPr lang="zh-CN" altLang="en-US" sz="1399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大体思路：</a:t>
            </a:r>
            <a:endParaRPr lang="en-US" altLang="zh-CN" sz="1399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99"/>
              </a:lnSpc>
            </a:pPr>
            <a:endParaRPr lang="en-US" altLang="zh-CN" sz="1399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99"/>
              </a:lnSpc>
            </a:pPr>
            <a:r>
              <a:rPr lang="en-US" altLang="zh-CN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99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线程负责</a:t>
            </a:r>
            <a:r>
              <a:rPr lang="en-US" altLang="zh-CN" sz="1399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线程的调度；</a:t>
            </a:r>
            <a:endParaRPr lang="en-US" altLang="zh-CN" sz="1399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99"/>
              </a:lnSpc>
            </a:pPr>
            <a:r>
              <a:rPr lang="en-US" altLang="zh-CN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99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线程可感知到</a:t>
            </a:r>
            <a:r>
              <a:rPr lang="en-US" altLang="zh-CN" sz="1399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线程的阻塞行为，当</a:t>
            </a:r>
            <a:r>
              <a:rPr lang="en-US" altLang="zh-CN" sz="1399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线程发生阻塞，则由</a:t>
            </a:r>
            <a:r>
              <a:rPr lang="en-US" altLang="zh-CN" sz="1399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线程拉起其他</a:t>
            </a:r>
            <a:r>
              <a:rPr lang="en-US" altLang="zh-CN" sz="1399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线程进行运行，提升最大吞吐；</a:t>
            </a:r>
            <a:endParaRPr lang="en-US" altLang="zh-CN" sz="1399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99"/>
              </a:lnSpc>
            </a:pPr>
            <a:r>
              <a:rPr lang="en-US" altLang="zh-CN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、主要应用在解决协程</a:t>
            </a:r>
            <a:r>
              <a:rPr lang="en-US" altLang="zh-CN" sz="1399" dirty="0" err="1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upcall</a:t>
            </a:r>
            <a:r>
              <a:rPr lang="zh-CN" altLang="en-US" sz="13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问题，也可以用在安全沙箱上（利用进程级隔离能力）；</a:t>
            </a:r>
          </a:p>
        </p:txBody>
      </p:sp>
    </p:spTree>
    <p:extLst>
      <p:ext uri="{BB962C8B-B14F-4D97-AF65-F5344CB8AC3E}">
        <p14:creationId xmlns:p14="http://schemas.microsoft.com/office/powerpoint/2010/main" val="23308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1328331" y="401156"/>
            <a:ext cx="11952241" cy="43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421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defRPr sz="2400" b="1">
                <a:solidFill>
                  <a:srgbClr val="990000"/>
                </a:solidFill>
                <a:latin typeface="微软雅黑" panose="020B0503020204020204" pitchFamily="34" charset="-122"/>
                <a:ea typeface="微软雅黑" pitchFamily="34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5pPr>
            <a:lvl6pPr marL="455285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6pPr>
            <a:lvl7pPr marL="910573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7pPr>
            <a:lvl8pPr marL="1365852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8pPr>
            <a:lvl9pPr marL="1821133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7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 ebpf scheduler Framework</a:t>
            </a:r>
            <a:endParaRPr lang="zh-CN" altLang="en-US" sz="2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67830" y="1992014"/>
            <a:ext cx="5998622" cy="3576107"/>
            <a:chOff x="1975681" y="1567824"/>
            <a:chExt cx="8372857" cy="3577504"/>
          </a:xfrm>
        </p:grpSpPr>
        <p:sp>
          <p:nvSpPr>
            <p:cNvPr id="45" name="矩形 44"/>
            <p:cNvSpPr/>
            <p:nvPr/>
          </p:nvSpPr>
          <p:spPr bwMode="auto">
            <a:xfrm>
              <a:off x="2016537" y="3408673"/>
              <a:ext cx="8015839" cy="1736655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367">
                <a:defRPr/>
              </a:pPr>
              <a:endParaRPr lang="zh-CN" altLang="en-US" sz="1200" ker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994771" y="2328554"/>
              <a:ext cx="8037606" cy="648072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367"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LLVM/bcc tools(BPF </a:t>
              </a:r>
              <a:r>
                <a:rPr lang="en-US" altLang="zh-CN" sz="1200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bytecode</a:t>
              </a:r>
              <a:r>
                <a:rPr lang="en-US" altLang="zh-CN" sz="12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)</a:t>
              </a:r>
              <a:endParaRPr lang="zh-CN" alt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2646024" y="4642730"/>
              <a:ext cx="7076409" cy="29299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367">
                <a:defRPr/>
              </a:pPr>
              <a:r>
                <a:rPr lang="en-US" altLang="zh-CN" sz="1599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Linux CFS scheduling class</a:t>
              </a:r>
              <a:endParaRPr lang="zh-CN" altLang="en-US" sz="1599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1994771" y="1567824"/>
              <a:ext cx="8037604" cy="633971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01367">
                <a:defRPr/>
              </a:pPr>
              <a:r>
                <a:rPr lang="en-US" altLang="zh-CN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Facebook scheduler</a:t>
              </a:r>
            </a:p>
            <a:p>
              <a:pPr algn="ctr" defTabSz="801367"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Mixed request workloads</a:t>
              </a:r>
            </a:p>
            <a:p>
              <a:pPr algn="ctr" defTabSz="801367">
                <a:defRPr/>
              </a:pPr>
              <a:r>
                <a:rPr lang="en-US" altLang="zh-CN" sz="12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1% X </a:t>
              </a:r>
              <a:r>
                <a:rPr lang="en-US" altLang="zh-CN" sz="1200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throught</a:t>
              </a:r>
              <a:endParaRPr lang="zh-CN" altLang="en-US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2662946" y="4103264"/>
              <a:ext cx="1150976" cy="267293"/>
            </a:xfrm>
            <a:prstGeom prst="rect">
              <a:avLst/>
            </a:prstGeom>
            <a:solidFill>
              <a:srgbClr val="FFCC66">
                <a:lumMod val="20000"/>
                <a:lumOff val="8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367">
                <a:defRPr/>
              </a:pPr>
              <a:r>
                <a:rPr lang="en-US" altLang="zh-CN" sz="800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tick_preempt</a:t>
              </a:r>
              <a:endParaRPr lang="zh-CN" altLang="en-US" sz="8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027910" y="4103404"/>
              <a:ext cx="1313389" cy="267293"/>
            </a:xfrm>
            <a:prstGeom prst="rect">
              <a:avLst/>
            </a:prstGeom>
            <a:solidFill>
              <a:srgbClr val="FFCC66">
                <a:lumMod val="20000"/>
                <a:lumOff val="8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367">
                <a:defRPr/>
              </a:pPr>
              <a:r>
                <a:rPr lang="en-US" altLang="zh-CN" sz="8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wakeup preempt</a:t>
              </a:r>
              <a:endParaRPr lang="zh-CN" altLang="en-US" sz="8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flipV="1">
              <a:off x="1975681" y="3224008"/>
              <a:ext cx="8099977" cy="19630"/>
            </a:xfrm>
            <a:prstGeom prst="line">
              <a:avLst/>
            </a:prstGeom>
            <a:noFill/>
            <a:ln w="317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矩形 51"/>
            <p:cNvSpPr/>
            <p:nvPr/>
          </p:nvSpPr>
          <p:spPr bwMode="auto">
            <a:xfrm>
              <a:off x="7808998" y="3458722"/>
              <a:ext cx="1270641" cy="346419"/>
            </a:xfrm>
            <a:prstGeom prst="rect">
              <a:avLst/>
            </a:prstGeom>
            <a:solidFill>
              <a:srgbClr val="FFCC66">
                <a:lumMod val="40000"/>
                <a:lumOff val="6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367">
                <a:defRPr/>
              </a:pPr>
              <a:r>
                <a:rPr lang="en-US" altLang="zh-CN" sz="1599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BPF</a:t>
              </a:r>
              <a:endParaRPr lang="zh-CN" altLang="en-US" sz="1599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/>
            <p:cNvCxnSpPr>
              <a:stCxn id="48" idx="2"/>
              <a:endCxn id="46" idx="0"/>
            </p:cNvCxnSpPr>
            <p:nvPr/>
          </p:nvCxnSpPr>
          <p:spPr bwMode="auto">
            <a:xfrm>
              <a:off x="6013574" y="2201795"/>
              <a:ext cx="0" cy="126759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矩形 53"/>
            <p:cNvSpPr/>
            <p:nvPr/>
          </p:nvSpPr>
          <p:spPr bwMode="auto">
            <a:xfrm>
              <a:off x="5466018" y="4114749"/>
              <a:ext cx="1116878" cy="267293"/>
            </a:xfrm>
            <a:prstGeom prst="rect">
              <a:avLst/>
            </a:prstGeom>
            <a:solidFill>
              <a:srgbClr val="FFCC66">
                <a:lumMod val="20000"/>
                <a:lumOff val="8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69" tIns="39585" rIns="79169" bIns="3958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801367">
                <a:defRPr/>
              </a:pPr>
              <a:r>
                <a:rPr lang="en-US" altLang="zh-CN" sz="9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select task </a:t>
              </a:r>
              <a:r>
                <a:rPr lang="en-US" altLang="zh-CN" sz="900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rq</a:t>
              </a:r>
              <a:endParaRPr lang="zh-CN" altLang="en-US" sz="9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55" name="圆柱形 54"/>
            <p:cNvSpPr/>
            <p:nvPr/>
          </p:nvSpPr>
          <p:spPr bwMode="auto">
            <a:xfrm>
              <a:off x="7933718" y="4029821"/>
              <a:ext cx="1037748" cy="280657"/>
            </a:xfrm>
            <a:prstGeom prst="can">
              <a:avLst/>
            </a:prstGeom>
            <a:solidFill>
              <a:srgbClr val="FFEBC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367">
                <a:defRPr/>
              </a:pPr>
              <a:r>
                <a:rPr lang="en-US" altLang="zh-CN" sz="8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ebpf map</a:t>
              </a:r>
              <a:endParaRPr lang="zh-CN" altLang="en-US" sz="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6" name="肘形连接符 55"/>
            <p:cNvCxnSpPr>
              <a:endCxn id="52" idx="3"/>
            </p:cNvCxnSpPr>
            <p:nvPr/>
          </p:nvCxnSpPr>
          <p:spPr bwMode="auto">
            <a:xfrm rot="5400000">
              <a:off x="8884961" y="3171306"/>
              <a:ext cx="655306" cy="265947"/>
            </a:xfrm>
            <a:prstGeom prst="bentConnector2">
              <a:avLst/>
            </a:prstGeom>
            <a:solidFill>
              <a:srgbClr val="4472C4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肘形连接符 56"/>
            <p:cNvCxnSpPr>
              <a:endCxn id="55" idx="4"/>
            </p:cNvCxnSpPr>
            <p:nvPr/>
          </p:nvCxnSpPr>
          <p:spPr bwMode="auto">
            <a:xfrm rot="5400000">
              <a:off x="8667053" y="3281042"/>
              <a:ext cx="1193522" cy="584695"/>
            </a:xfrm>
            <a:prstGeom prst="bentConnector2">
              <a:avLst/>
            </a:prstGeom>
            <a:solidFill>
              <a:srgbClr val="4472C4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肘形连接符 68"/>
            <p:cNvCxnSpPr>
              <a:stCxn id="52" idx="1"/>
              <a:endCxn id="54" idx="0"/>
            </p:cNvCxnSpPr>
            <p:nvPr/>
          </p:nvCxnSpPr>
          <p:spPr bwMode="auto">
            <a:xfrm rot="10800000" flipV="1">
              <a:off x="6024457" y="3631931"/>
              <a:ext cx="1784542" cy="482817"/>
            </a:xfrm>
            <a:prstGeom prst="bentConnector2">
              <a:avLst/>
            </a:prstGeom>
            <a:solidFill>
              <a:srgbClr val="4472C4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肘形连接符 69"/>
            <p:cNvCxnSpPr>
              <a:stCxn id="52" idx="1"/>
              <a:endCxn id="50" idx="0"/>
            </p:cNvCxnSpPr>
            <p:nvPr/>
          </p:nvCxnSpPr>
          <p:spPr bwMode="auto">
            <a:xfrm rot="10800000" flipV="1">
              <a:off x="4684606" y="3631932"/>
              <a:ext cx="3124394" cy="471472"/>
            </a:xfrm>
            <a:prstGeom prst="bentConnector2">
              <a:avLst/>
            </a:prstGeom>
            <a:solidFill>
              <a:srgbClr val="4472C4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肘形连接符 70"/>
            <p:cNvCxnSpPr>
              <a:stCxn id="52" idx="1"/>
              <a:endCxn id="49" idx="0"/>
            </p:cNvCxnSpPr>
            <p:nvPr/>
          </p:nvCxnSpPr>
          <p:spPr bwMode="auto">
            <a:xfrm rot="10800000" flipV="1">
              <a:off x="3238435" y="3631932"/>
              <a:ext cx="4570565" cy="471332"/>
            </a:xfrm>
            <a:prstGeom prst="bentConnector2">
              <a:avLst/>
            </a:prstGeom>
            <a:solidFill>
              <a:srgbClr val="4472C4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>
              <a:stCxn id="55" idx="3"/>
            </p:cNvCxnSpPr>
            <p:nvPr/>
          </p:nvCxnSpPr>
          <p:spPr bwMode="auto">
            <a:xfrm flipH="1">
              <a:off x="8450899" y="4310478"/>
              <a:ext cx="1693" cy="332252"/>
            </a:xfrm>
            <a:prstGeom prst="straightConnector1">
              <a:avLst/>
            </a:prstGeom>
            <a:solidFill>
              <a:srgbClr val="4472C4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74" name="文本框 73"/>
            <p:cNvSpPr txBox="1"/>
            <p:nvPr/>
          </p:nvSpPr>
          <p:spPr>
            <a:xfrm>
              <a:off x="8946847" y="4162203"/>
              <a:ext cx="140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tgid</a:t>
              </a:r>
              <a:r>
                <a:rPr lang="en-US" altLang="zh-CN" sz="12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&amp; id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cgroup</a:t>
              </a:r>
              <a:r>
                <a:rPr lang="en-US" altLang="zh-CN" sz="12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id</a:t>
              </a:r>
              <a:endParaRPr lang="zh-CN" altLang="en-US" sz="1200" kern="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662246" y="3263262"/>
            <a:ext cx="4260462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09" indent="-228509">
              <a:lnSpc>
                <a:spcPts val="2499"/>
              </a:lnSpc>
              <a:buFontTx/>
              <a:buAutoNum type="arabicParenR"/>
            </a:pPr>
            <a:r>
              <a:rPr lang="zh-CN" altLang="en-US" sz="13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399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13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的可编程调度的基本框架；</a:t>
            </a:r>
            <a:endParaRPr lang="en-US" altLang="zh-CN" sz="1399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509" indent="-228509">
              <a:lnSpc>
                <a:spcPts val="2499"/>
              </a:lnSpc>
              <a:buFontTx/>
              <a:buAutoNum type="arabicParenR"/>
            </a:pPr>
            <a:r>
              <a:rPr lang="zh-CN" altLang="en-US" sz="13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399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en-US" altLang="zh-CN" sz="13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3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提供简单的抢占策略；</a:t>
            </a:r>
            <a:endParaRPr lang="en-US" altLang="zh-CN" sz="1399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 txBox="1">
            <a:spLocks/>
          </p:cNvSpPr>
          <p:nvPr/>
        </p:nvSpPr>
        <p:spPr>
          <a:xfrm>
            <a:off x="7906165" y="6399644"/>
            <a:ext cx="1409280" cy="11017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61D7575-6DEF-4929-985F-3A0436863908}" type="datetime1">
              <a:rPr lang="zh-CN" altLang="en-US" sz="1799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2022/11/12</a:t>
            </a:fld>
            <a:endParaRPr lang="zh-CN" altLang="en-US" sz="1799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365443" y="231776"/>
            <a:ext cx="11952241" cy="53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421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defRPr sz="2400" b="1">
                <a:solidFill>
                  <a:srgbClr val="990000"/>
                </a:solidFill>
                <a:latin typeface="微软雅黑" panose="020B0503020204020204" pitchFamily="34" charset="-122"/>
                <a:ea typeface="微软雅黑" pitchFamily="34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5pPr>
            <a:lvl6pPr marL="455285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6pPr>
            <a:lvl7pPr marL="910573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7pPr>
            <a:lvl8pPr marL="1365852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8pPr>
            <a:lvl9pPr marL="1821133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27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Syrup scheduler Framework</a:t>
            </a:r>
            <a:endParaRPr lang="zh-CN" altLang="en-US" sz="2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1780" y="1227690"/>
            <a:ext cx="5052804" cy="175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1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业务需求：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不同场景不同调度策略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：“任务排布稳定”场景适合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FCFS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调度策略；“任务排布高度变化”场景适合抢占和资源分割的调度策略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CFS)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；“内存敏感性”。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低底噪负载：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~1us or less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调度策略安全隔离：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621" y="2600995"/>
            <a:ext cx="6025360" cy="383182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l="-1835"/>
          <a:stretch/>
        </p:blipFill>
        <p:spPr>
          <a:xfrm>
            <a:off x="1650744" y="2981331"/>
            <a:ext cx="1987518" cy="15355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951621" y="1227690"/>
            <a:ext cx="5895709" cy="119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1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Syrup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设计如何满足业务需求：</a:t>
            </a:r>
          </a:p>
          <a:p>
            <a:pPr marL="171381" indent="-171381" defTabSz="91411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不同场景不同调度策略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ghOSt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，将调度装换成策略匹配问题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低底噪负载：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~1us or less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调度策略安全隔离：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引入全局仲裁器，为不同应用使能不同调度策略。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/>
          <a:srcRect t="4768"/>
          <a:stretch/>
        </p:blipFill>
        <p:spPr>
          <a:xfrm>
            <a:off x="407861" y="4751332"/>
            <a:ext cx="5156723" cy="1635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04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EDBEDB5-8596-FA37-F2DC-D059A06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15905CF-203B-0EE5-237C-F6807128E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28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4845" y="73334"/>
            <a:ext cx="10515600" cy="1325563"/>
          </a:xfrm>
        </p:spPr>
        <p:txBody>
          <a:bodyPr>
            <a:normAutofit/>
          </a:bodyPr>
          <a:lstStyle/>
          <a:p>
            <a:pPr defTabSz="914217"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808080"/>
              </a:buClr>
              <a:buSzPct val="60000"/>
            </a:pPr>
            <a:r>
              <a:rPr lang="zh-CN" altLang="en-US" sz="2799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可编程调度框架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595907" y="1740100"/>
            <a:ext cx="6552728" cy="4248471"/>
            <a:chOff x="623392" y="1628800"/>
            <a:chExt cx="6552728" cy="4248471"/>
          </a:xfrm>
        </p:grpSpPr>
        <p:sp>
          <p:nvSpPr>
            <p:cNvPr id="47" name="矩形 46"/>
            <p:cNvSpPr/>
            <p:nvPr/>
          </p:nvSpPr>
          <p:spPr bwMode="auto">
            <a:xfrm>
              <a:off x="643575" y="3869852"/>
              <a:ext cx="6374004" cy="200741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04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643575" y="3506673"/>
              <a:ext cx="6532545" cy="28698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矩形 50"/>
            <p:cNvSpPr/>
            <p:nvPr/>
          </p:nvSpPr>
          <p:spPr bwMode="auto">
            <a:xfrm>
              <a:off x="623392" y="1636109"/>
              <a:ext cx="6394187" cy="167900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04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96845" y="3859662"/>
              <a:ext cx="5253928" cy="29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398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</a:rPr>
                <a:t>Kernel programmable scheduler framework</a:t>
              </a:r>
              <a:endParaRPr lang="zh-CN" altLang="en-US" sz="1398" b="1" kern="0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072954" y="1628800"/>
              <a:ext cx="3975677" cy="294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398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</a:rPr>
                <a:t>User programmable scheduler policy</a:t>
              </a:r>
              <a:endParaRPr lang="zh-CN" altLang="en-US" sz="1398" b="1" kern="0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116866" y="4830075"/>
              <a:ext cx="4709722" cy="94121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04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668422" y="4797152"/>
              <a:ext cx="3571594" cy="250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调度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192931" y="5103236"/>
              <a:ext cx="1002472" cy="245055"/>
            </a:xfrm>
            <a:prstGeom prst="rect">
              <a:avLst/>
            </a:prstGeom>
            <a:solidFill>
              <a:srgbClr val="E5F1FE"/>
            </a:solidFill>
            <a:ln w="952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04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选核</a:t>
              </a: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3371314" y="5103236"/>
              <a:ext cx="1002472" cy="245055"/>
            </a:xfrm>
            <a:prstGeom prst="rect">
              <a:avLst/>
            </a:prstGeom>
            <a:solidFill>
              <a:srgbClr val="E5F1FE"/>
            </a:solidFill>
            <a:ln w="952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04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选任务</a:t>
              </a: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4536583" y="5103236"/>
              <a:ext cx="1002472" cy="245055"/>
            </a:xfrm>
            <a:prstGeom prst="rect">
              <a:avLst/>
            </a:prstGeom>
            <a:solidFill>
              <a:srgbClr val="E5F1FE"/>
            </a:solidFill>
            <a:ln w="952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04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负载均衡</a:t>
              </a: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2201892" y="5427639"/>
              <a:ext cx="1002472" cy="245055"/>
            </a:xfrm>
            <a:prstGeom prst="rect">
              <a:avLst/>
            </a:prstGeom>
            <a:solidFill>
              <a:srgbClr val="E5F1FE"/>
            </a:solidFill>
            <a:ln w="952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04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topo_helper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3385520" y="5427639"/>
              <a:ext cx="1002472" cy="245055"/>
            </a:xfrm>
            <a:prstGeom prst="rect">
              <a:avLst/>
            </a:prstGeom>
            <a:solidFill>
              <a:srgbClr val="E5F1FE"/>
            </a:solidFill>
            <a:ln w="952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04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load_helper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542809" y="5427639"/>
              <a:ext cx="1002472" cy="245055"/>
            </a:xfrm>
            <a:prstGeom prst="rect">
              <a:avLst/>
            </a:prstGeom>
            <a:solidFill>
              <a:srgbClr val="E5F1FE"/>
            </a:solidFill>
            <a:ln w="952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04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tag_helper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863875" y="2511902"/>
              <a:ext cx="5962714" cy="33228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04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548341" y="4995368"/>
              <a:ext cx="442483" cy="220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900" kern="0" dirty="0">
                  <a:solidFill>
                    <a:srgbClr val="C00000"/>
                  </a:solidFill>
                  <a:latin typeface="FrutigerNext LT Regular" pitchFamily="34" charset="0"/>
                  <a:ea typeface="MS PGothic" pitchFamily="34" charset="-128"/>
                </a:rPr>
                <a:t>●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4895419" y="4987406"/>
              <a:ext cx="442483" cy="220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900" kern="0" dirty="0">
                  <a:solidFill>
                    <a:srgbClr val="C00000"/>
                  </a:solidFill>
                  <a:latin typeface="FrutigerNext LT Regular" pitchFamily="34" charset="0"/>
                  <a:ea typeface="MS PGothic" pitchFamily="34" charset="-128"/>
                </a:rPr>
                <a:t>●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2559333" y="5312067"/>
              <a:ext cx="461393" cy="235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>
                  <a:solidFill>
                    <a:srgbClr val="0070C0"/>
                  </a:solidFill>
                  <a:latin typeface="FrutigerNext LT Regular" pitchFamily="34" charset="0"/>
                  <a:ea typeface="MS PGothic" pitchFamily="34" charset="-128"/>
                </a:rPr>
                <a:t>▲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4909008" y="5311074"/>
              <a:ext cx="461393" cy="235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>
                  <a:solidFill>
                    <a:srgbClr val="0070C0"/>
                  </a:solidFill>
                  <a:latin typeface="FrutigerNext LT Regular" pitchFamily="34" charset="0"/>
                  <a:ea typeface="MS PGothic" pitchFamily="34" charset="-128"/>
                </a:rPr>
                <a:t>▲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071982" y="2566205"/>
              <a:ext cx="3571594" cy="269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基础调度策略库</a:t>
              </a:r>
              <a:r>
                <a:rPr lang="en-US" altLang="zh-CN" sz="11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(.lib)</a:t>
              </a:r>
              <a:endParaRPr lang="zh-CN" altLang="en-US" sz="11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863874" y="1961415"/>
              <a:ext cx="1315945" cy="489029"/>
            </a:xfrm>
            <a:prstGeom prst="rect">
              <a:avLst/>
            </a:prstGeom>
            <a:noFill/>
            <a:ln w="952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04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82405" y="2105486"/>
              <a:ext cx="1476928" cy="250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</a:t>
              </a:r>
              <a:r>
                <a:rPr lang="zh-CN" altLang="en-US" sz="11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调度策略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9166" y="2105486"/>
              <a:ext cx="1727713" cy="250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</a:t>
              </a:r>
              <a:r>
                <a:rPr lang="zh-CN" altLang="en-US" sz="11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调度策略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746214" y="2105486"/>
              <a:ext cx="1791505" cy="250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</a:t>
              </a:r>
              <a:r>
                <a:rPr lang="zh-CN" altLang="en-US" sz="11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调度策略</a:t>
              </a: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5714968" y="5103236"/>
              <a:ext cx="1002472" cy="245055"/>
            </a:xfrm>
            <a:prstGeom prst="rect">
              <a:avLst/>
            </a:prstGeom>
            <a:solidFill>
              <a:srgbClr val="E5F1FE"/>
            </a:solidFill>
            <a:ln w="952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04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……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5717203" y="5427639"/>
              <a:ext cx="1002472" cy="245055"/>
            </a:xfrm>
            <a:prstGeom prst="rect">
              <a:avLst/>
            </a:prstGeom>
            <a:solidFill>
              <a:srgbClr val="E5F1FE"/>
            </a:solidFill>
            <a:ln w="952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04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……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108289" y="4987406"/>
              <a:ext cx="442483" cy="220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900" kern="0" dirty="0">
                  <a:solidFill>
                    <a:srgbClr val="C00000"/>
                  </a:solidFill>
                  <a:latin typeface="FrutigerNext LT Regular" pitchFamily="34" charset="0"/>
                  <a:ea typeface="MS PGothic" pitchFamily="34" charset="-128"/>
                </a:rPr>
                <a:t>●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3745272" y="4997371"/>
              <a:ext cx="442483" cy="220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900" kern="0" dirty="0">
                  <a:solidFill>
                    <a:srgbClr val="C00000"/>
                  </a:solidFill>
                  <a:latin typeface="FrutigerNext LT Regular" pitchFamily="34" charset="0"/>
                  <a:ea typeface="MS PGothic" pitchFamily="34" charset="-128"/>
                </a:rPr>
                <a:t>●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6108291" y="5311074"/>
              <a:ext cx="461393" cy="235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>
                  <a:solidFill>
                    <a:srgbClr val="0070C0"/>
                  </a:solidFill>
                  <a:latin typeface="FrutigerNext LT Regular" pitchFamily="34" charset="0"/>
                  <a:ea typeface="MS PGothic" pitchFamily="34" charset="-128"/>
                </a:rPr>
                <a:t>▲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3755578" y="5311074"/>
              <a:ext cx="461393" cy="235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kern="0" dirty="0">
                  <a:solidFill>
                    <a:srgbClr val="0070C0"/>
                  </a:solidFill>
                  <a:latin typeface="FrutigerNext LT Regular" pitchFamily="34" charset="0"/>
                  <a:ea typeface="MS PGothic" pitchFamily="34" charset="-128"/>
                </a:rPr>
                <a:t>▲</a:t>
              </a: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5228980" y="3328580"/>
              <a:ext cx="0" cy="541273"/>
            </a:xfrm>
            <a:prstGeom prst="straightConnector1">
              <a:avLst/>
            </a:prstGeom>
            <a:noFill/>
            <a:ln w="1587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2264310" y="3328581"/>
              <a:ext cx="0" cy="541274"/>
            </a:xfrm>
            <a:prstGeom prst="straightConnector1">
              <a:avLst/>
            </a:prstGeom>
            <a:noFill/>
            <a:ln w="1587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文本框 82"/>
            <p:cNvSpPr txBox="1"/>
            <p:nvPr/>
          </p:nvSpPr>
          <p:spPr>
            <a:xfrm>
              <a:off x="5228981" y="3535371"/>
              <a:ext cx="1714021" cy="264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</a:rPr>
                <a:t>syscall</a:t>
              </a: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</a:rPr>
                <a:t>/map</a:t>
              </a:r>
              <a:endParaRPr lang="zh-CN" alt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264310" y="3548009"/>
              <a:ext cx="1796593" cy="285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</a:rPr>
                <a:t>event/map</a:t>
              </a:r>
              <a:endParaRPr lang="zh-CN" alt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2414740" y="1961415"/>
              <a:ext cx="1315945" cy="489029"/>
            </a:xfrm>
            <a:prstGeom prst="rect">
              <a:avLst/>
            </a:prstGeom>
            <a:noFill/>
            <a:ln w="952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04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3965605" y="1961415"/>
              <a:ext cx="1315945" cy="489029"/>
            </a:xfrm>
            <a:prstGeom prst="rect">
              <a:avLst/>
            </a:prstGeom>
            <a:noFill/>
            <a:ln w="952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04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5516470" y="1961415"/>
              <a:ext cx="1315945" cy="489029"/>
            </a:xfrm>
            <a:prstGeom prst="rect">
              <a:avLst/>
            </a:prstGeom>
            <a:noFill/>
            <a:ln w="952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04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289315" y="2105486"/>
              <a:ext cx="1791505" cy="250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……</a:t>
              </a:r>
              <a:endParaRPr lang="zh-CN" altLang="en-US" sz="11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863874" y="2898964"/>
              <a:ext cx="5962715" cy="33228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80104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083857" y="2952617"/>
              <a:ext cx="3571594" cy="250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可编程基础库</a:t>
              </a:r>
              <a:r>
                <a:rPr lang="en-US" altLang="zh-CN" sz="11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(tools)</a:t>
              </a:r>
              <a:endParaRPr lang="zh-CN" altLang="en-US" sz="11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766072" y="4192773"/>
              <a:ext cx="6060516" cy="388355"/>
            </a:xfrm>
            <a:prstGeom prst="rect">
              <a:avLst/>
            </a:prstGeom>
            <a:solidFill>
              <a:srgbClr val="E5F1FE"/>
            </a:solidFill>
            <a:ln w="9525" cap="flat" cmpd="sng" algn="ctr">
              <a:solidFill>
                <a:srgbClr val="1D1D1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046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标签管理</a:t>
              </a:r>
              <a:endPara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ctr" defTabSz="801046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（任务</a:t>
              </a:r>
              <a:r>
                <a:rPr lang="en-US" altLang="zh-CN" sz="9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进程</a:t>
              </a:r>
              <a:r>
                <a:rPr lang="en-US" altLang="zh-CN" sz="9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组</a:t>
              </a:r>
              <a:r>
                <a:rPr lang="en-US" altLang="zh-CN" sz="9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9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用户）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781313" y="4830075"/>
              <a:ext cx="362928" cy="9412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1214695" y="4830075"/>
              <a:ext cx="362928" cy="9412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>
                <a:defRPr/>
              </a:pPr>
              <a:r>
                <a:rPr lang="zh-CN" altLang="en-US" sz="105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1649625" y="4830075"/>
              <a:ext cx="362928" cy="9412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5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</a:p>
          </p:txBody>
        </p:sp>
        <p:cxnSp>
          <p:nvCxnSpPr>
            <p:cNvPr id="96" name="直接箭头连接符 95"/>
            <p:cNvCxnSpPr>
              <a:endCxn id="93" idx="0"/>
            </p:cNvCxnSpPr>
            <p:nvPr/>
          </p:nvCxnSpPr>
          <p:spPr bwMode="auto">
            <a:xfrm>
              <a:off x="962777" y="4581128"/>
              <a:ext cx="0" cy="24894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none"/>
            </a:ln>
            <a:effectLst/>
          </p:spPr>
        </p:cxnSp>
        <p:cxnSp>
          <p:nvCxnSpPr>
            <p:cNvPr id="98" name="直接箭头连接符 97"/>
            <p:cNvCxnSpPr>
              <a:endCxn id="94" idx="0"/>
            </p:cNvCxnSpPr>
            <p:nvPr/>
          </p:nvCxnSpPr>
          <p:spPr bwMode="auto">
            <a:xfrm>
              <a:off x="1396159" y="4581128"/>
              <a:ext cx="0" cy="24894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none"/>
            </a:ln>
            <a:effectLst/>
          </p:spPr>
        </p:cxnSp>
        <p:cxnSp>
          <p:nvCxnSpPr>
            <p:cNvPr id="99" name="直接箭头连接符 98"/>
            <p:cNvCxnSpPr>
              <a:endCxn id="95" idx="0"/>
            </p:cNvCxnSpPr>
            <p:nvPr/>
          </p:nvCxnSpPr>
          <p:spPr bwMode="auto">
            <a:xfrm>
              <a:off x="1831089" y="4581128"/>
              <a:ext cx="0" cy="24894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none"/>
            </a:ln>
            <a:effectLst/>
          </p:spPr>
        </p:cxnSp>
        <p:cxnSp>
          <p:nvCxnSpPr>
            <p:cNvPr id="100" name="直接箭头连接符 99"/>
            <p:cNvCxnSpPr>
              <a:endCxn id="56" idx="0"/>
            </p:cNvCxnSpPr>
            <p:nvPr/>
          </p:nvCxnSpPr>
          <p:spPr bwMode="auto">
            <a:xfrm>
              <a:off x="4471727" y="4591318"/>
              <a:ext cx="0" cy="2387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矩形 100"/>
          <p:cNvSpPr/>
          <p:nvPr/>
        </p:nvSpPr>
        <p:spPr>
          <a:xfrm>
            <a:off x="5317438" y="6044057"/>
            <a:ext cx="702385" cy="253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C00000"/>
                </a:solidFill>
                <a:latin typeface="FrutigerNext LT Regular" pitchFamily="34" charset="0"/>
                <a:ea typeface="MS PGothic" pitchFamily="34" charset="-128"/>
              </a:rPr>
              <a:t>● </a:t>
            </a:r>
            <a:r>
              <a:rPr lang="en-US" altLang="zh-CN" sz="1050" kern="0" dirty="0">
                <a:solidFill>
                  <a:srgbClr val="C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hook</a:t>
            </a:r>
            <a:endParaRPr lang="zh-CN" altLang="en-US" sz="1050" kern="0" dirty="0">
              <a:solidFill>
                <a:srgbClr val="C00000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77425" y="6044056"/>
            <a:ext cx="1231640" cy="26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kern="0" dirty="0">
                <a:solidFill>
                  <a:srgbClr val="0070C0"/>
                </a:solidFill>
                <a:latin typeface="FrutigerNext LT Regular" pitchFamily="34" charset="0"/>
                <a:ea typeface="MS PGothic" pitchFamily="34" charset="-128"/>
              </a:rPr>
              <a:t>▲ </a:t>
            </a:r>
            <a:r>
              <a:rPr lang="en-US" altLang="zh-CN" sz="1100" kern="0" dirty="0">
                <a:solidFill>
                  <a:srgbClr val="0070C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export</a:t>
            </a:r>
            <a:endParaRPr lang="zh-CN" altLang="en-US" sz="1100" kern="0" dirty="0">
              <a:solidFill>
                <a:srgbClr val="0070C0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7488584" y="2387707"/>
            <a:ext cx="3864000" cy="285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、可编程调度底座，提供基础系统调用，事件通知，数据共享机制与一致性保护，打通用户态与内核态，内核态组件之间信息通信。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34"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、提供标签化管理机制，支持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用户等对象的自定义标签扩展，支持用户态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内核态，内核态组件之间协同调度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34">
              <a:lnSpc>
                <a:spcPts val="1798"/>
              </a:lnSpc>
              <a:spcBef>
                <a:spcPts val="600"/>
              </a:spcBef>
            </a:pP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、剥离调度中的策略与机制，将策略层做为可扩展点暴露给用户态编程，提供丰富的辅助方法和数据支持，支持现有调度策略扩展，新增调度类，调度器移植等多种调度扩展能力；</a:t>
            </a:r>
            <a:endParaRPr lang="en-US" altLang="zh-CN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34">
              <a:lnSpc>
                <a:spcPts val="1700"/>
              </a:lnSpc>
              <a:spcBef>
                <a:spcPts val="600"/>
              </a:spcBef>
            </a:pP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、提供基础的库函数，支持用户快速编排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扩展，用户编程友好。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622828" y="3413572"/>
            <a:ext cx="477377" cy="41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629949" y="3662085"/>
            <a:ext cx="654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5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244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799" dirty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技术点</a:t>
            </a:r>
          </a:p>
        </p:txBody>
      </p:sp>
      <p:sp>
        <p:nvSpPr>
          <p:cNvPr id="67" name="内容占位符 2"/>
          <p:cNvSpPr>
            <a:spLocks noGrp="1"/>
          </p:cNvSpPr>
          <p:nvPr>
            <p:ph idx="1"/>
          </p:nvPr>
        </p:nvSpPr>
        <p:spPr>
          <a:xfrm>
            <a:off x="6790940" y="1325563"/>
            <a:ext cx="5214904" cy="45625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技术点：</a:t>
            </a:r>
            <a:endParaRPr lang="en-US" altLang="zh-CN" sz="1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b="1" dirty="0">
                <a:latin typeface="微软雅黑" panose="020B0503020204020204" pitchFamily="34" charset="-122"/>
              </a:rPr>
              <a:t>① </a:t>
            </a:r>
            <a:r>
              <a:rPr lang="zh-CN" altLang="en-US" sz="1400" b="1" dirty="0">
                <a:latin typeface="微软雅黑" panose="020B0503020204020204" pitchFamily="34" charset="-122"/>
              </a:rPr>
              <a:t>形式化验证</a:t>
            </a:r>
            <a:r>
              <a:rPr lang="en-US" altLang="zh-CN" sz="1400" b="1" dirty="0">
                <a:latin typeface="微软雅黑" panose="020B0503020204020204" pitchFamily="34" charset="-122"/>
              </a:rPr>
              <a:t>+</a:t>
            </a:r>
            <a:r>
              <a:rPr lang="zh-CN" altLang="en-US" sz="1400" b="1" dirty="0">
                <a:latin typeface="微软雅黑" panose="020B0503020204020204" pitchFamily="34" charset="-122"/>
              </a:rPr>
              <a:t>安全加载保障</a:t>
            </a:r>
            <a:r>
              <a:rPr lang="en-US" altLang="zh-CN" sz="1400" b="1" dirty="0" err="1">
                <a:latin typeface="微软雅黑" panose="020B0503020204020204" pitchFamily="34" charset="-122"/>
              </a:rPr>
              <a:t>prog</a:t>
            </a:r>
            <a:r>
              <a:rPr lang="zh-CN" altLang="en-US" sz="1400" b="1" dirty="0">
                <a:latin typeface="微软雅黑" panose="020B0503020204020204" pitchFamily="34" charset="-122"/>
              </a:rPr>
              <a:t>安全性</a:t>
            </a:r>
            <a:endParaRPr lang="en-US" altLang="zh-CN" sz="1400" b="1" dirty="0">
              <a:latin typeface="微软雅黑" panose="020B0503020204020204" pitchFamily="34" charset="-122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600" dirty="0"/>
              <a:t>     </a:t>
            </a:r>
            <a:r>
              <a:rPr lang="zh-CN" altLang="en-US" sz="1200" dirty="0"/>
              <a:t>通过形式化验证，字节码签名校验，运行时上下文一致性保护，原子加载等机制保障可编程策略的安全性，做到安全动态加载。</a:t>
            </a:r>
            <a:endParaRPr lang="en-US" altLang="zh-CN" sz="1200" dirty="0"/>
          </a:p>
          <a:p>
            <a:pPr marL="0" indent="0">
              <a:spcBef>
                <a:spcPts val="1200"/>
              </a:spcBef>
              <a:buNone/>
            </a:pPr>
            <a:r>
              <a:rPr lang="zh-CN" altLang="zh-CN" sz="1400" b="1" dirty="0"/>
              <a:t>②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管理组件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可编程</a:t>
            </a:r>
            <a:r>
              <a:rPr lang="en-US" altLang="zh-CN" sz="1400" b="1" dirty="0"/>
              <a:t>lib</a:t>
            </a:r>
            <a:r>
              <a:rPr lang="zh-CN" altLang="en-US" sz="1400" b="1" dirty="0"/>
              <a:t>库方便用户开发验证</a:t>
            </a:r>
            <a:endParaRPr lang="en-US" altLang="zh-CN" sz="1400" b="1" dirty="0"/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提供可编程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库，支持多种高级语言和库函数，方便用户快速二次开发；提供管理组件，支持</a:t>
            </a:r>
            <a:r>
              <a:rPr lang="zh-CN" altLang="en-US" sz="1200" dirty="0">
                <a:latin typeface="微软雅黑" panose="020B0503020204020204" pitchFamily="34" charset="-122"/>
              </a:rPr>
              <a:t>代码扫描，自动化测试，策略</a:t>
            </a:r>
            <a:r>
              <a:rPr lang="zh-CN" altLang="en-US" sz="1200" dirty="0" smtClean="0">
                <a:latin typeface="微软雅黑" panose="020B0503020204020204" pitchFamily="34" charset="-122"/>
              </a:rPr>
              <a:t>推广等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zh-CN" sz="1400" b="1" dirty="0"/>
              <a:t>③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标签化管理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zh-CN" altLang="en-US" sz="1200" dirty="0">
                <a:latin typeface="微软雅黑" panose="020B0503020204020204" pitchFamily="34" charset="-122"/>
              </a:rPr>
              <a:t>基于标签机制提供身份管理功能。</a:t>
            </a:r>
            <a:endParaRPr lang="en-US" altLang="zh-CN" sz="120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400" b="1" dirty="0"/>
              <a:t>④ </a:t>
            </a:r>
            <a:r>
              <a:rPr lang="zh-CN" altLang="en-US" sz="1400" b="1" dirty="0"/>
              <a:t>各系统提供机制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策略</a:t>
            </a:r>
            <a:endParaRPr lang="en-US" altLang="zh-CN" sz="1400" b="1" dirty="0"/>
          </a:p>
          <a:p>
            <a:pPr marL="0" indent="0">
              <a:lnSpc>
                <a:spcPts val="18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</a:rPr>
              <a:t>       各内核模块提供编程扩展接口和数据接口，提供可编程能力；整理版本兼容</a:t>
            </a:r>
            <a:r>
              <a:rPr lang="en-US" altLang="zh-CN" sz="1200" dirty="0">
                <a:latin typeface="微软雅黑" panose="020B0503020204020204" pitchFamily="34" charset="-122"/>
              </a:rPr>
              <a:t>KABI</a:t>
            </a:r>
            <a:r>
              <a:rPr lang="zh-CN" altLang="en-US" sz="1200" dirty="0">
                <a:latin typeface="微软雅黑" panose="020B0503020204020204" pitchFamily="34" charset="-122"/>
              </a:rPr>
              <a:t>和差异化接口，保障移植性和扩展性。</a:t>
            </a:r>
            <a:endParaRPr lang="en-US" altLang="zh-CN" sz="120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400" b="1" dirty="0"/>
              <a:t>⑤ CO-RE + </a:t>
            </a:r>
            <a:r>
              <a:rPr lang="zh-CN" altLang="en-US" sz="1400" b="1" dirty="0"/>
              <a:t>版本兼容</a:t>
            </a:r>
            <a:r>
              <a:rPr lang="en-US" altLang="zh-CN" sz="1400" b="1" dirty="0"/>
              <a:t>KABI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提供版本兼容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KABI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，屏蔽结构体等变更差异，实现各内核版本二进制兼容。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pi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644" y="1145019"/>
            <a:ext cx="6278851" cy="50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97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4154" y="381869"/>
            <a:ext cx="11318421" cy="65314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标签机制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field s64 tag 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task_group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${your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subsystem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cgroup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directory}/${customized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cgroup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}/tag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/proc/${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}/task/${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}/tag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tag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bpf_sched_tg_tag_of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bpf_sched_task_tag_of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bpf_sched_set_tg_tag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bpf_sched_set_task_tag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entity to task 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task_group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bpf_sched_entity_to_task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bpf_sched_entity_to_tg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Benefits/Use cases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classify the task 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task_group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foreground and background tasks, online and offline tasks,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coordinated scheduling between user-mode and kernel-mode, kernel subsystems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samples: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bpf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 Add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bpf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sched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preempt sample program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1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165" y="334735"/>
            <a:ext cx="11318421" cy="65314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</a:rPr>
              <a:t>选核机制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165" y="1577990"/>
            <a:ext cx="8546857" cy="4351338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sched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 programmable: Add hook for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select_task_rq_fair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cfs_wake_affine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cfs_select_rq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cfs_select_rq_exit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helpers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bpf:programmable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 Add four helper functions to get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stat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sched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 programmable: Add helper function for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topology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bpf:programmable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 Add helper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func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to set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cpus_ptr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in task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Benefits/Use cases</a:t>
            </a:r>
          </a:p>
          <a:p>
            <a:pPr marL="442913" indent="0">
              <a:buNone/>
            </a:pPr>
            <a:r>
              <a:rPr lang="en-US" altLang="zh-CN" dirty="0"/>
              <a:t>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implement the most preferred core-selecting policy based on the actual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marL="442913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dynamic CPU affinity, such as adjust CPU affinity base on load 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samples:bpf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 Add samples for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cfs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select 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599" y="415526"/>
            <a:ext cx="6325385" cy="65314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</a:rPr>
              <a:t>选任务机制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672" y="2145000"/>
            <a:ext cx="6680349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sched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 programmable: Add hook for pick next task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cfs_tag_pick_next_entity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bypass the logic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entity_before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Benefits/Use cases</a:t>
            </a:r>
          </a:p>
          <a:p>
            <a:pPr marL="728663" indent="-28575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controls higher-priority tasks to be placed on the left side of the red-black tree to ensure that they are executed first.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samples: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bpf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 Add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bpf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sched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pick task sample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2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EDBEDB5-8596-FA37-F2DC-D059A06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15905CF-203B-0EE5-237C-F6807128E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57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14ECD2-080F-AE3F-DAAA-C069E9E3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7E0DD67E-5CBA-50CD-F02D-5C56EB595D3B}"/>
              </a:ext>
            </a:extLst>
          </p:cNvPr>
          <p:cNvGrpSpPr/>
          <p:nvPr/>
        </p:nvGrpSpPr>
        <p:grpSpPr>
          <a:xfrm>
            <a:off x="838200" y="1723199"/>
            <a:ext cx="872762" cy="872762"/>
            <a:chOff x="851263" y="1525581"/>
            <a:chExt cx="872762" cy="872762"/>
          </a:xfrm>
        </p:grpSpPr>
        <p:pic>
          <p:nvPicPr>
            <p:cNvPr id="29" name="图形 28">
              <a:extLst>
                <a:ext uri="{FF2B5EF4-FFF2-40B4-BE49-F238E27FC236}">
                  <a16:creationId xmlns="" xmlns:a16="http://schemas.microsoft.com/office/drawing/2014/main" id="{156274D5-7FE3-52C8-AAAB-23A5135FC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30" name="文本占位符 20">
              <a:extLst>
                <a:ext uri="{FF2B5EF4-FFF2-40B4-BE49-F238E27FC236}">
                  <a16:creationId xmlns="" xmlns:a16="http://schemas.microsoft.com/office/drawing/2014/main" id="{7F3345ED-DA9F-68E3-DEEA-18A5C2B8D8E7}"/>
                </a:ext>
              </a:extLst>
            </p:cNvPr>
            <p:cNvSpPr txBox="1">
              <a:spLocks/>
            </p:cNvSpPr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01</a:t>
              </a:r>
              <a:endParaRPr kumimoji="1" lang="zh-CN" altLang="en-US" dirty="0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D0D07397-7F6F-C14F-0215-6EC7BC7C356E}"/>
              </a:ext>
            </a:extLst>
          </p:cNvPr>
          <p:cNvSpPr txBox="1"/>
          <p:nvPr/>
        </p:nvSpPr>
        <p:spPr>
          <a:xfrm>
            <a:off x="2037806" y="186719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DCA1DDA1-25FF-A6DA-D316-4374A522B606}"/>
              </a:ext>
            </a:extLst>
          </p:cNvPr>
          <p:cNvGrpSpPr/>
          <p:nvPr/>
        </p:nvGrpSpPr>
        <p:grpSpPr>
          <a:xfrm>
            <a:off x="838200" y="2796807"/>
            <a:ext cx="872762" cy="872762"/>
            <a:chOff x="851263" y="1525581"/>
            <a:chExt cx="872762" cy="872762"/>
          </a:xfrm>
        </p:grpSpPr>
        <p:pic>
          <p:nvPicPr>
            <p:cNvPr id="33" name="图形 32">
              <a:extLst>
                <a:ext uri="{FF2B5EF4-FFF2-40B4-BE49-F238E27FC236}">
                  <a16:creationId xmlns="" xmlns:a16="http://schemas.microsoft.com/office/drawing/2014/main" id="{5C8A9474-F776-B1EC-B117-00DA50C1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34" name="文本占位符 20">
              <a:extLst>
                <a:ext uri="{FF2B5EF4-FFF2-40B4-BE49-F238E27FC236}">
                  <a16:creationId xmlns="" xmlns:a16="http://schemas.microsoft.com/office/drawing/2014/main" id="{81C5AC3F-71FB-92C7-8EFD-F971B56AE156}"/>
                </a:ext>
              </a:extLst>
            </p:cNvPr>
            <p:cNvSpPr txBox="1">
              <a:spLocks/>
            </p:cNvSpPr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02</a:t>
              </a:r>
              <a:endParaRPr kumimoji="1" lang="zh-CN" altLang="en-US" dirty="0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6ABC897D-5625-EBBE-7014-E9BD48DC32DE}"/>
              </a:ext>
            </a:extLst>
          </p:cNvPr>
          <p:cNvSpPr txBox="1"/>
          <p:nvPr/>
        </p:nvSpPr>
        <p:spPr>
          <a:xfrm>
            <a:off x="2037806" y="29407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业界调研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A63C16B4-FE39-B171-E9A8-931993DA4EFE}"/>
              </a:ext>
            </a:extLst>
          </p:cNvPr>
          <p:cNvGrpSpPr/>
          <p:nvPr/>
        </p:nvGrpSpPr>
        <p:grpSpPr>
          <a:xfrm>
            <a:off x="838200" y="3870415"/>
            <a:ext cx="872762" cy="872762"/>
            <a:chOff x="851263" y="1525581"/>
            <a:chExt cx="872762" cy="872762"/>
          </a:xfrm>
        </p:grpSpPr>
        <p:pic>
          <p:nvPicPr>
            <p:cNvPr id="37" name="图形 36">
              <a:extLst>
                <a:ext uri="{FF2B5EF4-FFF2-40B4-BE49-F238E27FC236}">
                  <a16:creationId xmlns="" xmlns:a16="http://schemas.microsoft.com/office/drawing/2014/main" id="{00487FFF-A131-BD07-B00C-3F1847124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38" name="文本占位符 20">
              <a:extLst>
                <a:ext uri="{FF2B5EF4-FFF2-40B4-BE49-F238E27FC236}">
                  <a16:creationId xmlns="" xmlns:a16="http://schemas.microsoft.com/office/drawing/2014/main" id="{6EB86367-8C36-8A8F-0CE8-0154A2B58CB4}"/>
                </a:ext>
              </a:extLst>
            </p:cNvPr>
            <p:cNvSpPr txBox="1">
              <a:spLocks/>
            </p:cNvSpPr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03</a:t>
              </a:r>
              <a:endParaRPr kumimoji="1" lang="zh-CN" altLang="en-US" dirty="0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13E839E6-B0F5-9F6E-060B-DACED72874F9}"/>
              </a:ext>
            </a:extLst>
          </p:cNvPr>
          <p:cNvSpPr txBox="1"/>
          <p:nvPr/>
        </p:nvSpPr>
        <p:spPr>
          <a:xfrm>
            <a:off x="2037806" y="40144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A63C16B4-FE39-B171-E9A8-931993DA4EFE}"/>
              </a:ext>
            </a:extLst>
          </p:cNvPr>
          <p:cNvGrpSpPr/>
          <p:nvPr/>
        </p:nvGrpSpPr>
        <p:grpSpPr>
          <a:xfrm>
            <a:off x="838200" y="4850802"/>
            <a:ext cx="872762" cy="872762"/>
            <a:chOff x="851263" y="1525581"/>
            <a:chExt cx="872762" cy="872762"/>
          </a:xfrm>
        </p:grpSpPr>
        <p:pic>
          <p:nvPicPr>
            <p:cNvPr id="20" name="图形 36">
              <a:extLst>
                <a:ext uri="{FF2B5EF4-FFF2-40B4-BE49-F238E27FC236}">
                  <a16:creationId xmlns="" xmlns:a16="http://schemas.microsoft.com/office/drawing/2014/main" id="{00487FFF-A131-BD07-B00C-3F1847124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21" name="文本占位符 20">
              <a:extLst>
                <a:ext uri="{FF2B5EF4-FFF2-40B4-BE49-F238E27FC236}">
                  <a16:creationId xmlns="" xmlns:a16="http://schemas.microsoft.com/office/drawing/2014/main" id="{6EB86367-8C36-8A8F-0CE8-0154A2B58CB4}"/>
                </a:ext>
              </a:extLst>
            </p:cNvPr>
            <p:cNvSpPr txBox="1">
              <a:spLocks/>
            </p:cNvSpPr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04</a:t>
              </a:r>
              <a:endParaRPr kumimoji="1"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13E839E6-B0F5-9F6E-060B-DACED72874F9}"/>
              </a:ext>
            </a:extLst>
          </p:cNvPr>
          <p:cNvSpPr txBox="1"/>
          <p:nvPr/>
        </p:nvSpPr>
        <p:spPr>
          <a:xfrm>
            <a:off x="2037806" y="49947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</p:spTree>
    <p:extLst>
      <p:ext uri="{BB962C8B-B14F-4D97-AF65-F5344CB8AC3E}">
        <p14:creationId xmlns:p14="http://schemas.microsoft.com/office/powerpoint/2010/main" val="383184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1305861" y="488028"/>
            <a:ext cx="11952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421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defRPr sz="2400" b="1">
                <a:solidFill>
                  <a:srgbClr val="990000"/>
                </a:solidFill>
                <a:latin typeface="微软雅黑" panose="020B0503020204020204" pitchFamily="34" charset="-122"/>
                <a:ea typeface="微软雅黑" pitchFamily="34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5pPr>
            <a:lvl6pPr marL="455285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6pPr>
            <a:lvl7pPr marL="910573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7pPr>
            <a:lvl8pPr marL="1365852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8pPr>
            <a:lvl9pPr marL="1821133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600" dirty="0">
                <a:solidFill>
                  <a:srgbClr val="333F50"/>
                </a:solidFill>
                <a:cs typeface="+mj-cs"/>
              </a:rPr>
              <a:t>后续计划</a:t>
            </a:r>
          </a:p>
        </p:txBody>
      </p:sp>
      <p:sp>
        <p:nvSpPr>
          <p:cNvPr id="92" name="矩形 91"/>
          <p:cNvSpPr/>
          <p:nvPr/>
        </p:nvSpPr>
        <p:spPr bwMode="auto">
          <a:xfrm>
            <a:off x="447149" y="3026162"/>
            <a:ext cx="7582007" cy="28330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>
              <a:defRPr/>
            </a:pPr>
            <a:endParaRPr lang="zh-CN" altLang="en-US" sz="1200" kern="0">
              <a:solidFill>
                <a:srgbClr val="FFFFFF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cxnSp>
        <p:nvCxnSpPr>
          <p:cNvPr id="93" name="直接连接符 92"/>
          <p:cNvCxnSpPr/>
          <p:nvPr/>
        </p:nvCxnSpPr>
        <p:spPr bwMode="auto">
          <a:xfrm>
            <a:off x="467340" y="2898788"/>
            <a:ext cx="7668323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矩形 94"/>
          <p:cNvSpPr/>
          <p:nvPr/>
        </p:nvSpPr>
        <p:spPr bwMode="auto">
          <a:xfrm>
            <a:off x="3898625" y="2234888"/>
            <a:ext cx="4110619" cy="536943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>
              <a:defRPr/>
            </a:pPr>
            <a:endParaRPr lang="zh-CN" altLang="en-US" sz="1200" kern="0">
              <a:solidFill>
                <a:srgbClr val="FFFFFF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462820" y="3071824"/>
            <a:ext cx="5255980" cy="33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>
              <a:defRPr/>
            </a:pPr>
            <a:r>
              <a:rPr lang="en-US" altLang="zh-CN" sz="1599" b="1" kern="0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Kernel programmable scheduler framework</a:t>
            </a:r>
            <a:endParaRPr lang="zh-CN" altLang="en-US" sz="1599" b="1" kern="0" dirty="0">
              <a:solidFill>
                <a:srgbClr val="000000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865800" y="2329866"/>
            <a:ext cx="397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基础调度策略库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47148" y="1514399"/>
            <a:ext cx="1821050" cy="63443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367">
              <a:spcAft>
                <a:spcPts val="600"/>
              </a:spcAft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</a:t>
            </a:r>
            <a:r>
              <a:rPr lang="zh-CN" altLang="en-US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 高吞吐</a:t>
            </a:r>
            <a:r>
              <a:rPr lang="en-US" altLang="zh-CN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en-US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低负载</a:t>
            </a:r>
            <a:endParaRPr lang="en-US" altLang="zh-CN" sz="12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276174" y="3103898"/>
            <a:ext cx="1533626" cy="284841"/>
          </a:xfrm>
          <a:prstGeom prst="rect">
            <a:avLst/>
          </a:prstGeom>
          <a:solidFill>
            <a:srgbClr val="FFCC66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367"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可编程调度框架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455274" y="6080460"/>
            <a:ext cx="1805741" cy="264536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367"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NUMA</a:t>
            </a:r>
            <a:endParaRPr lang="zh-CN" altLang="en-US" sz="1200" kern="0" dirty="0">
              <a:solidFill>
                <a:srgbClr val="00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2376524" y="6080459"/>
            <a:ext cx="1805741" cy="264536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367"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AMP</a:t>
            </a:r>
            <a:endParaRPr lang="zh-CN" altLang="en-US" sz="1200" kern="0" dirty="0">
              <a:solidFill>
                <a:srgbClr val="00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4297775" y="6080460"/>
            <a:ext cx="1805741" cy="264536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367"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SMP</a:t>
            </a:r>
            <a:endParaRPr lang="zh-CN" altLang="en-US" sz="1200" kern="0" dirty="0">
              <a:solidFill>
                <a:srgbClr val="00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6219025" y="6080459"/>
            <a:ext cx="1805741" cy="264536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801367"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SMT</a:t>
            </a:r>
            <a:endParaRPr lang="zh-CN" altLang="en-US" sz="1200" kern="0" dirty="0">
              <a:solidFill>
                <a:srgbClr val="00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2357983" y="1514399"/>
            <a:ext cx="1821050" cy="63443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367">
              <a:spcAft>
                <a:spcPts val="600"/>
              </a:spcAft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</a:t>
            </a:r>
            <a:r>
              <a:rPr lang="zh-CN" altLang="en-US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  性能</a:t>
            </a:r>
            <a:r>
              <a:rPr lang="en-US" altLang="zh-CN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en-US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功耗</a:t>
            </a:r>
            <a:endParaRPr lang="en-US" altLang="zh-CN" sz="12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4268818" y="1514399"/>
            <a:ext cx="1821050" cy="63443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367">
              <a:spcAft>
                <a:spcPts val="600"/>
              </a:spcAft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</a:t>
            </a:r>
            <a:r>
              <a:rPr lang="zh-CN" altLang="en-US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 资源隔离</a:t>
            </a:r>
            <a:endParaRPr lang="en-US" altLang="zh-CN" sz="12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6179652" y="1514399"/>
            <a:ext cx="1821050" cy="63443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367">
              <a:spcAft>
                <a:spcPts val="600"/>
              </a:spcAft>
              <a:defRPr/>
            </a:pPr>
            <a:r>
              <a:rPr lang="zh-CN" altLang="en-US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其他场景</a:t>
            </a:r>
            <a:endParaRPr lang="en-US" altLang="zh-CN" sz="12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53413" y="4241254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try_to_wake_up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266655" y="4241254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select_task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3686109" y="4241254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enqueue_task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093140" y="4241254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update_load_avg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506383" y="4241254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9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cpufreq_updat_util</a:t>
            </a:r>
            <a:endParaRPr lang="en-US" altLang="zh-CN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266655" y="4608292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schedule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59624" y="4608191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check_preempt</a:t>
            </a:r>
            <a:endParaRPr lang="en-US" altLang="zh-CN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3686109" y="4608292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pick_next_task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5093140" y="4608292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idle_balance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6506383" y="4608292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load_balance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853413" y="4975130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schedule_tick</a:t>
            </a:r>
            <a:endParaRPr lang="en-US" altLang="zh-CN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266656" y="4977955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exit_to_user</a:t>
            </a:r>
            <a:endParaRPr lang="en-US" altLang="zh-CN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2305128" y="3564935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cgroup_tag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718371" y="3564935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process_tag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126133" y="3564935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task_tag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3686109" y="4986085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sched_fork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5094129" y="4986085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init_util_avg</a:t>
            </a:r>
            <a:endParaRPr lang="en-US" altLang="zh-CN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447148" y="2234886"/>
            <a:ext cx="3351856" cy="53694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>
              <a:defRPr/>
            </a:pPr>
            <a:endParaRPr lang="zh-CN" altLang="en-US" sz="1200" kern="0">
              <a:solidFill>
                <a:srgbClr val="FFFFFF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560595" y="2317580"/>
            <a:ext cx="2837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第三方中间件</a:t>
            </a:r>
          </a:p>
        </p:txBody>
      </p:sp>
      <p:sp>
        <p:nvSpPr>
          <p:cNvPr id="158" name="矩形 157"/>
          <p:cNvSpPr/>
          <p:nvPr/>
        </p:nvSpPr>
        <p:spPr bwMode="auto">
          <a:xfrm>
            <a:off x="631417" y="4112299"/>
            <a:ext cx="7199890" cy="1261516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>
              <a:defRPr/>
            </a:pPr>
            <a:endParaRPr lang="zh-CN" altLang="en-US" sz="1200" kern="0">
              <a:solidFill>
                <a:srgbClr val="FFFFFF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168844" y="3477266"/>
            <a:ext cx="5662463" cy="42153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367">
              <a:defRPr/>
            </a:pPr>
            <a:endParaRPr lang="zh-CN" altLang="en-US" sz="1200" kern="0">
              <a:solidFill>
                <a:srgbClr val="FFFFFF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6546012" y="3564935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cpu_tag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6502997" y="4986085"/>
            <a:ext cx="1093436" cy="256274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sched_init</a:t>
            </a:r>
            <a:endParaRPr lang="en-US" altLang="zh-CN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631416" y="3477266"/>
            <a:ext cx="1395822" cy="4215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169" tIns="39585" rIns="79169" bIns="3958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367">
              <a:defRPr/>
            </a:pPr>
            <a:r>
              <a:rPr lang="en-US" altLang="zh-CN" sz="1200" kern="0" dirty="0" err="1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Syscall</a:t>
            </a:r>
            <a:endParaRPr lang="zh-CN" altLang="en-US" sz="1200" kern="0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162" idx="3"/>
            <a:endCxn id="159" idx="1"/>
          </p:cNvCxnSpPr>
          <p:nvPr/>
        </p:nvCxnSpPr>
        <p:spPr bwMode="auto">
          <a:xfrm>
            <a:off x="2027238" y="3688035"/>
            <a:ext cx="1416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162" idx="2"/>
          </p:cNvCxnSpPr>
          <p:nvPr/>
        </p:nvCxnSpPr>
        <p:spPr bwMode="auto">
          <a:xfrm>
            <a:off x="1329327" y="3898803"/>
            <a:ext cx="0" cy="213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631417" y="5502853"/>
            <a:ext cx="7199890" cy="27959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endParaRPr lang="zh-CN" altLang="en-US" sz="9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839257" y="5544293"/>
            <a:ext cx="957937" cy="195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isolation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2013003" y="5544293"/>
            <a:ext cx="957937" cy="195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hotplug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3186748" y="5544293"/>
            <a:ext cx="957937" cy="195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signal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5534239" y="5544293"/>
            <a:ext cx="957937" cy="195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6707987" y="5544293"/>
            <a:ext cx="957937" cy="195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themal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8434947" y="2436975"/>
            <a:ext cx="32126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）支持新增调度类；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）与内核其他模块联动，如网络，内存，锁，中断，信号，能基于一个场景编写完整的解决方案；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）与用户态调度框架协同，基于外界信息动态调整策略，实现动态策略；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）丰富用户态的策略库，支持编程友好；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360494" y="5544293"/>
            <a:ext cx="957937" cy="195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/>
            <a:r>
              <a:rPr lang="en-US" altLang="zh-CN" sz="9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futex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0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008" y="6381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生态建设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98159" y="1078404"/>
            <a:ext cx="8464519" cy="5184576"/>
            <a:chOff x="367785" y="980728"/>
            <a:chExt cx="7693519" cy="4694228"/>
          </a:xfrm>
        </p:grpSpPr>
        <p:sp>
          <p:nvSpPr>
            <p:cNvPr id="46" name="文本框 45"/>
            <p:cNvSpPr txBox="1"/>
            <p:nvPr/>
          </p:nvSpPr>
          <p:spPr>
            <a:xfrm>
              <a:off x="734705" y="1762230"/>
              <a:ext cx="90314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78" fontAlgn="auto">
                <a:lnSpc>
                  <a:spcPts val="3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开发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7785" y="2906475"/>
              <a:ext cx="1633623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478" fontAlgn="auto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>
                  <a:solidFill>
                    <a:srgbClr val="33669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简单高效开发</a:t>
              </a:r>
              <a:endParaRPr lang="en-US" altLang="zh-CN" sz="1400" b="1" dirty="0">
                <a:solidFill>
                  <a:srgbClr val="33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 algn="ctr" defTabSz="914478" fontAlgn="auto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支持高级语言</a:t>
              </a:r>
              <a:endPara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 algn="ctr" defTabSz="914478" fontAlgn="auto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丰富的基础库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848771" y="2295162"/>
              <a:ext cx="2311125" cy="6565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478" fontAlgn="auto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>
                  <a:solidFill>
                    <a:srgbClr val="33669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快速部署，缩短验证周期</a:t>
              </a:r>
              <a:endParaRPr lang="en-US" altLang="zh-CN" sz="1400" b="1" dirty="0">
                <a:solidFill>
                  <a:srgbClr val="33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 algn="ctr" defTabSz="914478" fontAlgn="auto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支持热升级</a:t>
              </a:r>
              <a:endPara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127" y="2256344"/>
              <a:ext cx="774306" cy="610300"/>
            </a:xfrm>
            <a:prstGeom prst="rect">
              <a:avLst/>
            </a:prstGeom>
          </p:spPr>
        </p:pic>
        <p:cxnSp>
          <p:nvCxnSpPr>
            <p:cNvPr id="50" name="直接箭头连接符 49"/>
            <p:cNvCxnSpPr/>
            <p:nvPr/>
          </p:nvCxnSpPr>
          <p:spPr>
            <a:xfrm flipV="1">
              <a:off x="1786408" y="2155734"/>
              <a:ext cx="1022902" cy="712995"/>
            </a:xfrm>
            <a:prstGeom prst="straightConnector1">
              <a:avLst/>
            </a:prstGeom>
            <a:noFill/>
            <a:ln w="28575" cap="flat" cmpd="sng" algn="ctr">
              <a:solidFill>
                <a:srgbClr val="33669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2563" y="1441617"/>
              <a:ext cx="1386867" cy="791927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 rot="19278711">
              <a:off x="1440935" y="2088244"/>
              <a:ext cx="1381255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78" fontAlgn="auto">
                <a:lnSpc>
                  <a:spcPts val="3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部署 </a:t>
              </a: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prog</a:t>
              </a:r>
              <a:endPara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7728" y="3638816"/>
              <a:ext cx="1456334" cy="1116525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3863752" y="3209962"/>
              <a:ext cx="90314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78" fontAlgn="auto">
                <a:lnSpc>
                  <a:spcPts val="3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发布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46624" y="4609514"/>
              <a:ext cx="90314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78" fontAlgn="auto">
                <a:lnSpc>
                  <a:spcPts val="3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部署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575720" y="4695495"/>
              <a:ext cx="1428574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478" fontAlgn="auto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>
                  <a:solidFill>
                    <a:srgbClr val="33669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安全可靠</a:t>
              </a:r>
              <a:endPara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 algn="ctr" defTabSz="914478" fontAlgn="auto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数字签名</a:t>
              </a:r>
              <a:endPara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 algn="ctr" defTabSz="914478" fontAlgn="auto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prog</a:t>
              </a:r>
              <a:r>
                <a:rPr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商店</a:t>
              </a:r>
              <a:endPara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171482" y="4431573"/>
              <a:ext cx="1428574" cy="2640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478" fontAlgn="auto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pull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384032" y="5052285"/>
              <a:ext cx="1677272" cy="6226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ctr" defTabSz="914478" fontAlgn="auto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支持安全验证</a:t>
              </a:r>
              <a:endPara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 algn="ctr" defTabSz="914478" fontAlgn="auto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在线无缝部署</a:t>
              </a:r>
              <a:endPara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1786408" y="2977444"/>
              <a:ext cx="1910258" cy="995018"/>
            </a:xfrm>
            <a:prstGeom prst="straightConnector1">
              <a:avLst/>
            </a:prstGeom>
            <a:noFill/>
            <a:ln w="25400" cap="flat" cmpd="sng" algn="ctr">
              <a:solidFill>
                <a:srgbClr val="33669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60" name="文本框 59"/>
            <p:cNvSpPr txBox="1"/>
            <p:nvPr/>
          </p:nvSpPr>
          <p:spPr>
            <a:xfrm rot="1630953">
              <a:off x="2185585" y="3003106"/>
              <a:ext cx="1381255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78" fontAlgn="auto">
                <a:lnSpc>
                  <a:spcPts val="3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发布</a:t>
              </a: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prog</a:t>
              </a:r>
              <a:endPara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490733" y="3850315"/>
              <a:ext cx="1520160" cy="931961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16514" y="2371243"/>
              <a:ext cx="810659" cy="674700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5624901" y="3874756"/>
              <a:ext cx="903147" cy="462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78" fontAlgn="auto">
                <a:lnSpc>
                  <a:spcPts val="3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推广</a:t>
              </a:r>
              <a:endPara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>
            <a:xfrm flipV="1">
              <a:off x="5155225" y="3064386"/>
              <a:ext cx="1361237" cy="900934"/>
            </a:xfrm>
            <a:prstGeom prst="straightConnector1">
              <a:avLst/>
            </a:prstGeom>
            <a:noFill/>
            <a:ln w="25400" cap="flat" cmpd="sng" algn="ctr">
              <a:solidFill>
                <a:srgbClr val="336699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>
            <a:xfrm>
              <a:off x="5273099" y="4296964"/>
              <a:ext cx="1114297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33669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>
            <a:xfrm>
              <a:off x="5273099" y="4406656"/>
              <a:ext cx="1114297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336699">
                  <a:shade val="95000"/>
                  <a:satMod val="105000"/>
                </a:srgbClr>
              </a:solidFill>
              <a:prstDash val="solid"/>
              <a:headEnd type="triangle"/>
              <a:tailEnd type="none"/>
            </a:ln>
            <a:effectLst/>
          </p:spPr>
        </p:cxnSp>
        <p:sp>
          <p:nvSpPr>
            <p:cNvPr id="67" name="文本框 66"/>
            <p:cNvSpPr txBox="1"/>
            <p:nvPr/>
          </p:nvSpPr>
          <p:spPr>
            <a:xfrm>
              <a:off x="3493070" y="980728"/>
              <a:ext cx="903147" cy="474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78" fontAlgn="auto">
                <a:lnSpc>
                  <a:spcPts val="3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 rot="19535983">
              <a:off x="4534253" y="3083494"/>
              <a:ext cx="2438244" cy="45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78" fontAlgn="auto">
                <a:lnSpc>
                  <a:spcPts val="3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交流</a:t>
              </a:r>
              <a:r>
                <a:rPr lang="en-US" altLang="zh-CN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&amp;</a:t>
              </a:r>
              <a:r>
                <a:rPr lang="zh-CN" altLang="en-US" sz="1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反馈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672064" y="3058374"/>
              <a:ext cx="90314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78" fontAlgn="auto">
                <a:lnSpc>
                  <a:spcPts val="3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社区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238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7641" y="380087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=""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5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EDBEDB5-8596-FA37-F2DC-D059A06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15905CF-203B-0EE5-237C-F6807128E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88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79756" y="424200"/>
            <a:ext cx="770149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600" b="1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背景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88040" y="1369192"/>
            <a:ext cx="2663256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39"/>
              </a:lnSpc>
            </a:pPr>
            <a:r>
              <a:rPr lang="zh-CN" altLang="en-US" sz="15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终端场景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070591" y="1397151"/>
            <a:ext cx="2663256" cy="52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39"/>
              </a:lnSpc>
            </a:pPr>
            <a:r>
              <a:rPr lang="zh-CN" altLang="en-US" sz="15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云场景</a:t>
            </a:r>
          </a:p>
        </p:txBody>
      </p:sp>
      <p:sp>
        <p:nvSpPr>
          <p:cNvPr id="24" name="矩形 23"/>
          <p:cNvSpPr/>
          <p:nvPr/>
        </p:nvSpPr>
        <p:spPr>
          <a:xfrm>
            <a:off x="6782672" y="2017011"/>
            <a:ext cx="1439598" cy="670670"/>
          </a:xfrm>
          <a:prstGeom prst="rect">
            <a:avLst/>
          </a:prstGeom>
          <a:noFill/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zh-CN" altLang="en-US" sz="1200" kern="0" dirty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在线业务</a:t>
            </a:r>
          </a:p>
        </p:txBody>
      </p:sp>
      <p:sp>
        <p:nvSpPr>
          <p:cNvPr id="25" name="矩形 24"/>
          <p:cNvSpPr/>
          <p:nvPr/>
        </p:nvSpPr>
        <p:spPr>
          <a:xfrm>
            <a:off x="6782672" y="2904942"/>
            <a:ext cx="3232221" cy="1079698"/>
          </a:xfrm>
          <a:prstGeom prst="rect">
            <a:avLst/>
          </a:prstGeom>
          <a:noFill/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zh-CN" altLang="en-US" sz="1200" kern="0" dirty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调度器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6566732" y="2776216"/>
            <a:ext cx="3598994" cy="0"/>
          </a:xfrm>
          <a:prstGeom prst="line">
            <a:avLst/>
          </a:prstGeom>
          <a:noFill/>
          <a:ln w="15875" cap="flat" cmpd="sng" algn="ctr">
            <a:solidFill>
              <a:srgbClr val="1D1D1A"/>
            </a:solidFill>
            <a:prstDash val="dash"/>
            <a:miter lim="800000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1528141" y="1984254"/>
            <a:ext cx="935738" cy="670670"/>
          </a:xfrm>
          <a:prstGeom prst="rect">
            <a:avLst/>
          </a:prstGeom>
          <a:noFill/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zh-CN" altLang="en-US" sz="1200" kern="0" dirty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游戏场景</a:t>
            </a:r>
          </a:p>
        </p:txBody>
      </p:sp>
      <p:sp>
        <p:nvSpPr>
          <p:cNvPr id="28" name="矩形 27"/>
          <p:cNvSpPr/>
          <p:nvPr/>
        </p:nvSpPr>
        <p:spPr>
          <a:xfrm>
            <a:off x="1528141" y="2911426"/>
            <a:ext cx="3232221" cy="1079698"/>
          </a:xfrm>
          <a:prstGeom prst="rect">
            <a:avLst/>
          </a:prstGeom>
          <a:noFill/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zh-CN" altLang="en-US" sz="1200" kern="0" dirty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调度器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1312201" y="2767466"/>
            <a:ext cx="3598994" cy="0"/>
          </a:xfrm>
          <a:prstGeom prst="line">
            <a:avLst/>
          </a:prstGeom>
          <a:noFill/>
          <a:ln w="15875" cap="flat" cmpd="sng" algn="ctr">
            <a:solidFill>
              <a:srgbClr val="1D1D1A"/>
            </a:solidFill>
            <a:prstDash val="dash"/>
            <a:miter lim="800000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2676382" y="1984254"/>
            <a:ext cx="935738" cy="670670"/>
          </a:xfrm>
          <a:prstGeom prst="rect">
            <a:avLst/>
          </a:prstGeom>
          <a:noFill/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zh-CN" altLang="en-US" sz="1200" kern="0" dirty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视频场景</a:t>
            </a:r>
          </a:p>
        </p:txBody>
      </p:sp>
      <p:sp>
        <p:nvSpPr>
          <p:cNvPr id="31" name="矩形 30"/>
          <p:cNvSpPr/>
          <p:nvPr/>
        </p:nvSpPr>
        <p:spPr>
          <a:xfrm>
            <a:off x="3824624" y="1984254"/>
            <a:ext cx="935738" cy="670670"/>
          </a:xfrm>
          <a:prstGeom prst="rect">
            <a:avLst/>
          </a:prstGeom>
          <a:noFill/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zh-CN" altLang="en-US" sz="1200" kern="0" dirty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阅读场景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24922" y="4086044"/>
            <a:ext cx="4318793" cy="810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899"/>
              </a:lnSpc>
              <a:spcAft>
                <a:spcPts val="600"/>
              </a:spcAft>
            </a:pPr>
            <a:r>
              <a:rPr lang="zh-CN" altLang="en-US" sz="13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业务诉求：</a:t>
            </a:r>
            <a:r>
              <a:rPr lang="zh-CN" altLang="en-US" sz="1399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性能最优，功耗达标</a:t>
            </a:r>
            <a:endParaRPr lang="en-US" altLang="zh-CN" sz="1399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ts val="2099"/>
              </a:lnSpc>
            </a:pPr>
            <a:r>
              <a:rPr lang="zh-CN" altLang="en-US" sz="13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调度策略：</a:t>
            </a:r>
            <a:r>
              <a:rPr lang="zh-CN" altLang="en-US" sz="1399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场景感知，按需选核，快速调频等</a:t>
            </a:r>
            <a:endParaRPr lang="en-US" altLang="zh-CN" sz="1399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90893" y="4132386"/>
            <a:ext cx="4822652" cy="8358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899"/>
              </a:lnSpc>
            </a:pPr>
            <a:r>
              <a:rPr lang="zh-CN" altLang="en-US" sz="13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业务诉求：</a:t>
            </a:r>
            <a:r>
              <a:rPr lang="zh-CN" altLang="en-US" sz="1399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提升</a:t>
            </a:r>
            <a:r>
              <a:rPr lang="en-US" altLang="zh-CN" sz="1399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1399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利用率，干扰隔离</a:t>
            </a:r>
            <a:endParaRPr lang="en-US" altLang="zh-CN" sz="1399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ts val="2899"/>
              </a:lnSpc>
            </a:pPr>
            <a:r>
              <a:rPr lang="zh-CN" altLang="en-US" sz="13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调度策略：</a:t>
            </a:r>
            <a:r>
              <a:rPr lang="zh-CN" altLang="en-US" sz="1399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分层调度，干扰感知</a:t>
            </a:r>
            <a:r>
              <a:rPr lang="en-US" altLang="zh-CN" sz="1399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399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隔离</a:t>
            </a:r>
            <a:endParaRPr lang="en-US" altLang="zh-CN" sz="1399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11556" y="2017011"/>
            <a:ext cx="1439598" cy="670670"/>
          </a:xfrm>
          <a:prstGeom prst="rect">
            <a:avLst/>
          </a:prstGeom>
          <a:noFill/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zh-CN" altLang="en-US" sz="1200" kern="0" dirty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离线业务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220475" y="5432552"/>
            <a:ext cx="9244671" cy="78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99"/>
              </a:lnSpc>
            </a:pPr>
            <a:r>
              <a:rPr lang="zh-CN" altLang="en-US" sz="15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业界调度策略</a:t>
            </a:r>
            <a:r>
              <a:rPr lang="en-US" altLang="zh-CN" sz="13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3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不同性能需求，不同调度策略</a:t>
            </a:r>
            <a:r>
              <a:rPr lang="en-US" altLang="zh-CN" sz="13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5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599" b="1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699"/>
              </a:lnSpc>
            </a:pPr>
            <a:r>
              <a:rPr lang="zh-CN" altLang="en-US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功耗感知：</a:t>
            </a:r>
            <a:r>
              <a:rPr lang="en-US" altLang="zh-CN" sz="1200" b="1" dirty="0">
                <a:solidFill>
                  <a:srgbClr val="C7000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EAS</a:t>
            </a:r>
            <a:r>
              <a:rPr lang="zh-CN" altLang="en-US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 降低响应时延：</a:t>
            </a:r>
            <a:r>
              <a:rPr lang="en-US" altLang="zh-CN" sz="1200" b="1" dirty="0" err="1">
                <a:solidFill>
                  <a:srgbClr val="C7000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Muqss</a:t>
            </a:r>
            <a:r>
              <a:rPr lang="en-US" altLang="zh-CN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   </a:t>
            </a:r>
            <a:r>
              <a:rPr lang="zh-CN" altLang="en-US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资源隔离与共享：</a:t>
            </a:r>
            <a:r>
              <a:rPr lang="en-US" altLang="zh-CN" sz="1200" b="1" dirty="0" err="1">
                <a:solidFill>
                  <a:srgbClr val="C7000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Caladan</a:t>
            </a:r>
            <a:r>
              <a:rPr lang="en-US" altLang="zh-CN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   </a:t>
            </a:r>
            <a:r>
              <a:rPr lang="zh-CN" altLang="en-US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提升吞吐：</a:t>
            </a:r>
            <a:r>
              <a:rPr lang="en-US" altLang="zh-CN" sz="1200" b="1" dirty="0" err="1">
                <a:solidFill>
                  <a:srgbClr val="C7000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shinjuku</a:t>
            </a:r>
            <a:r>
              <a:rPr lang="en-US" altLang="zh-CN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252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5503" y="3399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技术问题</a:t>
            </a:r>
          </a:p>
        </p:txBody>
      </p:sp>
      <p:sp>
        <p:nvSpPr>
          <p:cNvPr id="51" name="内容占位符 2"/>
          <p:cNvSpPr>
            <a:spLocks noGrp="1"/>
          </p:cNvSpPr>
          <p:nvPr>
            <p:ph idx="1"/>
          </p:nvPr>
        </p:nvSpPr>
        <p:spPr>
          <a:xfrm>
            <a:off x="6240016" y="1419149"/>
            <a:ext cx="5393959" cy="647461"/>
          </a:xfrm>
        </p:spPr>
        <p:txBody>
          <a:bodyPr/>
          <a:lstStyle/>
          <a:p>
            <a:r>
              <a:rPr lang="zh-CN" altLang="en-US" sz="1400" b="1" dirty="0"/>
              <a:t>“千人千面”，定制策略多，架构臃肿腐化，维护成本高</a:t>
            </a:r>
          </a:p>
        </p:txBody>
      </p:sp>
      <p:grpSp>
        <p:nvGrpSpPr>
          <p:cNvPr id="232" name="组合 231"/>
          <p:cNvGrpSpPr/>
          <p:nvPr/>
        </p:nvGrpSpPr>
        <p:grpSpPr>
          <a:xfrm>
            <a:off x="6324402" y="2291686"/>
            <a:ext cx="5346304" cy="3415835"/>
            <a:chOff x="6377598" y="1958606"/>
            <a:chExt cx="5346304" cy="3391750"/>
          </a:xfrm>
        </p:grpSpPr>
        <p:sp>
          <p:nvSpPr>
            <p:cNvPr id="35" name="矩形 34"/>
            <p:cNvSpPr/>
            <p:nvPr/>
          </p:nvSpPr>
          <p:spPr bwMode="auto">
            <a:xfrm>
              <a:off x="6452525" y="1958606"/>
              <a:ext cx="1137372" cy="101502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</a:t>
              </a:r>
              <a:r>
                <a:rPr lang="zh-CN" altLang="en-US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场景 </a:t>
              </a:r>
              <a:endParaRPr lang="en-US" altLang="zh-CN" sz="1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zh-CN" altLang="en-US" sz="9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低时延</a:t>
              </a:r>
              <a:endParaRPr lang="en-US" altLang="zh-CN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668327" y="1958606"/>
              <a:ext cx="1136884" cy="101502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</a:t>
              </a:r>
              <a:r>
                <a:rPr lang="zh-CN" altLang="en-US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场景 </a:t>
              </a:r>
              <a:endParaRPr lang="en-US" altLang="zh-CN" sz="1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9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流畅体验</a:t>
              </a:r>
              <a:endParaRPr lang="en-US" altLang="zh-CN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8898647" y="1958606"/>
              <a:ext cx="1136884" cy="101502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</a:t>
              </a:r>
              <a:r>
                <a:rPr lang="zh-CN" altLang="en-US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场景 </a:t>
              </a:r>
            </a:p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zh-CN" altLang="en-US" sz="9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高资源利用率</a:t>
              </a:r>
              <a:endParaRPr lang="en-US" altLang="zh-CN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10109506" y="1958606"/>
              <a:ext cx="1136884" cy="1015029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</a:t>
              </a:r>
              <a:r>
                <a:rPr lang="zh-CN" altLang="en-US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场景</a:t>
              </a:r>
              <a:endParaRPr lang="en-US" altLang="zh-CN" sz="1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zh-CN" altLang="en-US" sz="9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极致小型化</a:t>
              </a:r>
              <a:endParaRPr lang="en-US" altLang="zh-CN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6452525" y="3648463"/>
              <a:ext cx="4793865" cy="170189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>
              <a:off x="6377598" y="3265051"/>
              <a:ext cx="522518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矩形 43"/>
            <p:cNvSpPr/>
            <p:nvPr/>
          </p:nvSpPr>
          <p:spPr bwMode="auto">
            <a:xfrm>
              <a:off x="6526499" y="3886571"/>
              <a:ext cx="928669" cy="4376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kumimoji="0" lang="zh-CN" altLang="en-US" sz="11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</a:t>
              </a: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7557029" y="3886571"/>
              <a:ext cx="928669" cy="4376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kumimoji="0" lang="zh-CN" altLang="en-US" sz="11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</a:t>
              </a: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8587559" y="3886571"/>
              <a:ext cx="928669" cy="4376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kumimoji="0" lang="zh-CN" altLang="en-US" sz="11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9618088" y="3886571"/>
              <a:ext cx="928669" cy="4376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kumimoji="0" lang="zh-CN" altLang="en-US" sz="11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</a:t>
              </a: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0648618" y="3886571"/>
              <a:ext cx="538314" cy="4376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053401" y="2996952"/>
              <a:ext cx="477377" cy="40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1053401" y="3238817"/>
              <a:ext cx="670501" cy="456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8926734" y="4596181"/>
              <a:ext cx="950255" cy="5544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endParaRPr kumimoji="0" lang="zh-CN" altLang="en-US" sz="11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6607676" y="4596181"/>
              <a:ext cx="941420" cy="5544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</a:t>
              </a:r>
              <a:endParaRPr kumimoji="0" lang="zh-CN" altLang="en-US" sz="11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7767205" y="4596181"/>
              <a:ext cx="941420" cy="5544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  <a:endParaRPr kumimoji="0" lang="zh-CN" altLang="en-US" sz="11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10095099" y="4596181"/>
              <a:ext cx="950255" cy="5544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88"/>
              <a:r>
                <a:rPr kumimoji="0" lang="zh-CN" altLang="en-US" sz="1100" b="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</a:p>
          </p:txBody>
        </p:sp>
      </p:grpSp>
      <p:sp>
        <p:nvSpPr>
          <p:cNvPr id="48" name="内容占位符 2"/>
          <p:cNvSpPr txBox="1">
            <a:spLocks/>
          </p:cNvSpPr>
          <p:nvPr/>
        </p:nvSpPr>
        <p:spPr bwMode="auto">
          <a:xfrm>
            <a:off x="479376" y="1340768"/>
            <a:ext cx="5393959" cy="64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771" tIns="51385" rIns="102771" bIns="51385" numCol="1" anchor="t" anchorCtr="0" compatLnSpc="1">
            <a:prstTxWarp prst="textNoShape">
              <a:avLst/>
            </a:prstTxWarp>
          </a:bodyPr>
          <a:lstStyle>
            <a:lvl1pPr marL="384709" indent="-384709" algn="l" defTabSz="1027924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  <a:defRPr sz="2600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36588" indent="-321608" algn="l" defTabSz="1027924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286431" indent="-258508" algn="l" defTabSz="1027924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 marL="1797341" indent="-256472" algn="l" defTabSz="1027924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312319" indent="-258508" algn="l" defTabSz="1027924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898541" indent="-258508" algn="l" defTabSz="1027924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500">
                <a:solidFill>
                  <a:schemeClr val="tx1"/>
                </a:solidFill>
                <a:latin typeface="+mj-lt"/>
                <a:ea typeface="+mn-ea"/>
              </a:defRPr>
            </a:lvl6pPr>
            <a:lvl7pPr marL="3484763" indent="-258508" algn="l" defTabSz="1027924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500">
                <a:solidFill>
                  <a:schemeClr val="tx1"/>
                </a:solidFill>
                <a:latin typeface="+mj-lt"/>
                <a:ea typeface="+mn-ea"/>
              </a:defRPr>
            </a:lvl7pPr>
            <a:lvl8pPr marL="4070985" indent="-258508" algn="l" defTabSz="1027924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500">
                <a:solidFill>
                  <a:schemeClr val="tx1"/>
                </a:solidFill>
                <a:latin typeface="+mj-lt"/>
                <a:ea typeface="+mn-ea"/>
              </a:defRPr>
            </a:lvl8pPr>
            <a:lvl9pPr marL="4657207" indent="-258508" algn="l" defTabSz="1027924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5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 sz="1400" b="1" kern="0" dirty="0"/>
              <a:t>抽象化，模块化导致信息丢失、协同困难，性能不佳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80637" y="2303253"/>
            <a:ext cx="5285574" cy="3388364"/>
            <a:chOff x="5843418" y="1473256"/>
            <a:chExt cx="5534742" cy="1589102"/>
          </a:xfrm>
        </p:grpSpPr>
        <p:sp>
          <p:nvSpPr>
            <p:cNvPr id="52" name="矩形 51"/>
            <p:cNvSpPr/>
            <p:nvPr/>
          </p:nvSpPr>
          <p:spPr bwMode="auto">
            <a:xfrm>
              <a:off x="5923760" y="1473256"/>
              <a:ext cx="1219573" cy="39226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</a:t>
              </a:r>
              <a:r>
                <a:rPr lang="zh-CN" altLang="en-US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场景 </a:t>
              </a:r>
              <a:endParaRPr lang="en-US" altLang="zh-CN" sz="1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zh-CN" altLang="en-US" sz="9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低时延</a:t>
              </a:r>
              <a:endParaRPr lang="en-US" altLang="zh-CN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227432" y="1473256"/>
              <a:ext cx="1219050" cy="39226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</a:t>
              </a:r>
              <a:r>
                <a:rPr lang="zh-CN" altLang="en-US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场景 </a:t>
              </a:r>
              <a:endParaRPr lang="en-US" altLang="zh-CN" sz="1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zh-CN" altLang="en-US" sz="9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9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流畅体验</a:t>
              </a:r>
              <a:endParaRPr lang="en-US" altLang="zh-CN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546671" y="1473256"/>
              <a:ext cx="1219050" cy="39226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</a:t>
              </a:r>
              <a:r>
                <a:rPr lang="zh-CN" altLang="en-US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场景 </a:t>
              </a:r>
            </a:p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zh-CN" altLang="en-US" sz="9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高资源利用率</a:t>
              </a:r>
              <a:endParaRPr lang="en-US" altLang="zh-CN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9845043" y="1473256"/>
              <a:ext cx="1219050" cy="392266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138" tIns="39570" rIns="79138" bIns="3957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XX</a:t>
              </a:r>
              <a:r>
                <a:rPr lang="zh-CN" altLang="en-US" sz="10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场景</a:t>
              </a:r>
              <a:endParaRPr lang="en-US" altLang="zh-CN" sz="1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 defTabSz="801046" fontAlgn="base">
                <a:lnSpc>
                  <a:spcPts val="14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zh-CN" altLang="en-US" sz="9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极致小型化</a:t>
              </a:r>
              <a:endParaRPr lang="en-US" altLang="zh-CN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5923760" y="2492896"/>
              <a:ext cx="5140333" cy="56946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5843418" y="2176611"/>
              <a:ext cx="5486097" cy="3865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矩形 59"/>
            <p:cNvSpPr/>
            <p:nvPr/>
          </p:nvSpPr>
          <p:spPr bwMode="auto">
            <a:xfrm>
              <a:off x="8548081" y="2606931"/>
              <a:ext cx="1018933" cy="3413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endParaRPr kumimoji="0" lang="zh-CN" altLang="en-US" sz="11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754975" y="2052048"/>
              <a:ext cx="511879" cy="2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729161" y="2180476"/>
              <a:ext cx="648999" cy="2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6061417" y="2606931"/>
              <a:ext cx="1009459" cy="3413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</a:t>
              </a:r>
              <a:endParaRPr kumimoji="0" lang="zh-CN" altLang="en-US" sz="11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7304749" y="2606931"/>
              <a:ext cx="1009459" cy="3413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  <a:endParaRPr kumimoji="0" lang="zh-CN" altLang="en-US" sz="11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9800888" y="2606931"/>
              <a:ext cx="1018933" cy="3413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88"/>
              <a:r>
                <a:rPr kumimoji="0" lang="zh-CN" altLang="en-US" sz="1100" b="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</a:p>
          </p:txBody>
        </p:sp>
        <p:cxnSp>
          <p:nvCxnSpPr>
            <p:cNvPr id="66" name="直接连接符 65"/>
            <p:cNvCxnSpPr>
              <a:endCxn id="67" idx="0"/>
            </p:cNvCxnSpPr>
            <p:nvPr/>
          </p:nvCxnSpPr>
          <p:spPr bwMode="auto">
            <a:xfrm>
              <a:off x="6168008" y="1865522"/>
              <a:ext cx="2362628" cy="2551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矩形 66"/>
            <p:cNvSpPr/>
            <p:nvPr/>
          </p:nvSpPr>
          <p:spPr bwMode="auto">
            <a:xfrm>
              <a:off x="6566146" y="2120716"/>
              <a:ext cx="3928980" cy="138600"/>
            </a:xfrm>
            <a:prstGeom prst="rect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 err="1">
                  <a:ln>
                    <a:noFill/>
                  </a:ln>
                  <a:effectLst/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rPr>
                <a:t>syscall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/>
            <p:cNvCxnSpPr>
              <a:stCxn id="53" idx="2"/>
              <a:endCxn id="67" idx="0"/>
            </p:cNvCxnSpPr>
            <p:nvPr/>
          </p:nvCxnSpPr>
          <p:spPr bwMode="auto">
            <a:xfrm>
              <a:off x="7836957" y="1865522"/>
              <a:ext cx="693679" cy="2551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9" name="直接连接符 68"/>
            <p:cNvCxnSpPr>
              <a:stCxn id="54" idx="2"/>
              <a:endCxn id="67" idx="0"/>
            </p:cNvCxnSpPr>
            <p:nvPr/>
          </p:nvCxnSpPr>
          <p:spPr bwMode="auto">
            <a:xfrm flipH="1">
              <a:off x="8530636" y="1865522"/>
              <a:ext cx="625560" cy="2551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连接符 69"/>
            <p:cNvCxnSpPr>
              <a:stCxn id="57" idx="2"/>
              <a:endCxn id="67" idx="0"/>
            </p:cNvCxnSpPr>
            <p:nvPr/>
          </p:nvCxnSpPr>
          <p:spPr bwMode="auto">
            <a:xfrm flipH="1">
              <a:off x="8530636" y="1865522"/>
              <a:ext cx="1923932" cy="2551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2" name="任意多边形 71"/>
            <p:cNvSpPr/>
            <p:nvPr/>
          </p:nvSpPr>
          <p:spPr bwMode="auto">
            <a:xfrm>
              <a:off x="6684264" y="2377426"/>
              <a:ext cx="2350008" cy="237758"/>
            </a:xfrm>
            <a:custGeom>
              <a:avLst/>
              <a:gdLst>
                <a:gd name="connsiteX0" fmla="*/ 2350008 w 2350008"/>
                <a:gd name="connsiteY0" fmla="*/ 228614 h 237758"/>
                <a:gd name="connsiteX1" fmla="*/ 1298448 w 2350008"/>
                <a:gd name="connsiteY1" fmla="*/ 14 h 237758"/>
                <a:gd name="connsiteX2" fmla="*/ 0 w 2350008"/>
                <a:gd name="connsiteY2" fmla="*/ 237758 h 23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50008" h="237758">
                  <a:moveTo>
                    <a:pt x="2350008" y="228614"/>
                  </a:moveTo>
                  <a:cubicBezTo>
                    <a:pt x="2020062" y="113552"/>
                    <a:pt x="1690116" y="-1510"/>
                    <a:pt x="1298448" y="14"/>
                  </a:cubicBezTo>
                  <a:cubicBezTo>
                    <a:pt x="906780" y="1538"/>
                    <a:pt x="453390" y="119648"/>
                    <a:pt x="0" y="23775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79200" tIns="39600" rIns="79200" bIns="396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01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FrutigerNext LT Regular" pitchFamily="34" charset="0"/>
                <a:ea typeface="ＭＳ Ｐゴシック" pitchFamily="34" charset="-128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740489" y="2292776"/>
              <a:ext cx="3369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01688"/>
              <a:r>
                <a:rPr lang="en-US" altLang="zh-CN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972133" y="2323725"/>
              <a:ext cx="2472897" cy="214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模块化、协同困难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00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14778" y="431960"/>
            <a:ext cx="770149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600" b="1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问题与目标</a:t>
            </a:r>
          </a:p>
        </p:txBody>
      </p:sp>
      <p:sp>
        <p:nvSpPr>
          <p:cNvPr id="17" name="椭圆 16"/>
          <p:cNvSpPr/>
          <p:nvPr/>
        </p:nvSpPr>
        <p:spPr>
          <a:xfrm>
            <a:off x="5735440" y="3528143"/>
            <a:ext cx="5542451" cy="2840248"/>
          </a:xfrm>
          <a:prstGeom prst="ellipse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200" ker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96848" y="3561174"/>
            <a:ext cx="6296394" cy="2951175"/>
          </a:xfrm>
          <a:prstGeom prst="ellipse">
            <a:avLst/>
          </a:prstGeom>
          <a:solidFill>
            <a:srgbClr val="7030A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200" ker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8526" y="4528069"/>
            <a:ext cx="1439598" cy="43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>
              <a:lnSpc>
                <a:spcPts val="2699"/>
              </a:lnSpc>
            </a:pPr>
            <a:r>
              <a:rPr lang="zh-CN" altLang="en-US" sz="15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维护困难</a:t>
            </a:r>
            <a:endParaRPr lang="en-US" altLang="zh-CN" sz="1599" b="1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37714" y="4503601"/>
            <a:ext cx="1869706" cy="43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>
              <a:lnSpc>
                <a:spcPts val="2699"/>
              </a:lnSpc>
            </a:pPr>
            <a:r>
              <a:rPr lang="zh-CN" altLang="en-US" sz="15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</a:t>
            </a:r>
            <a:r>
              <a:rPr lang="en-US" altLang="zh-CN" sz="15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5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部署困难</a:t>
            </a:r>
            <a:endParaRPr lang="en-US" altLang="zh-CN" sz="1599" b="1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22856" y="3949486"/>
            <a:ext cx="1439598" cy="43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>
              <a:lnSpc>
                <a:spcPts val="2699"/>
              </a:lnSpc>
            </a:pPr>
            <a:r>
              <a:rPr lang="zh-CN" altLang="en-US" sz="15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产品人员</a:t>
            </a:r>
            <a:endParaRPr lang="en-US" altLang="zh-CN" sz="1599" b="1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59098" y="4644659"/>
            <a:ext cx="3239095" cy="43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>
              <a:lnSpc>
                <a:spcPts val="2699"/>
              </a:lnSpc>
            </a:pPr>
            <a:r>
              <a:rPr lang="zh-CN" altLang="en-US" sz="15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策略共享困难</a:t>
            </a:r>
            <a:endParaRPr lang="en-US" altLang="zh-CN" sz="1599" b="1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44667" y="5038598"/>
            <a:ext cx="2303356" cy="6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>
              <a:lnSpc>
                <a:spcPts val="2299"/>
              </a:lnSpc>
            </a:pPr>
            <a:r>
              <a:rPr lang="zh-CN" altLang="en-US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定制化需求多， 分支多，</a:t>
            </a:r>
            <a:endParaRPr lang="en-US" altLang="zh-CN" sz="12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914112">
              <a:lnSpc>
                <a:spcPts val="2299"/>
              </a:lnSpc>
            </a:pPr>
            <a:r>
              <a:rPr lang="zh-CN" altLang="en-US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无法</a:t>
            </a:r>
            <a:r>
              <a:rPr lang="en-US" altLang="zh-CN" sz="1200" dirty="0" err="1">
                <a:solidFill>
                  <a:srgbClr val="6666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upstreaming</a:t>
            </a:r>
            <a:r>
              <a:rPr lang="en-US" altLang="zh-CN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维护成本高；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58650" y="5027716"/>
            <a:ext cx="1978561" cy="6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>
              <a:lnSpc>
                <a:spcPts val="2299"/>
              </a:lnSpc>
            </a:pPr>
            <a:r>
              <a:rPr lang="zh-CN" altLang="en-US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搭建环境成本高，验证</a:t>
            </a:r>
            <a:r>
              <a:rPr lang="en-US" altLang="zh-CN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部署周期长，</a:t>
            </a:r>
            <a:r>
              <a:rPr lang="en-US" altLang="zh-CN" sz="1200" dirty="0">
                <a:solidFill>
                  <a:srgbClr val="6666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TTM</a:t>
            </a:r>
            <a:r>
              <a:rPr lang="zh-CN" altLang="en-US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长；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031078" y="5364458"/>
            <a:ext cx="3095135" cy="38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>
              <a:lnSpc>
                <a:spcPts val="2299"/>
              </a:lnSpc>
            </a:pPr>
            <a:r>
              <a:rPr lang="zh-CN" altLang="en-US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缺乏策略共享机制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072184" y="3876676"/>
            <a:ext cx="1439598" cy="43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>
              <a:lnSpc>
                <a:spcPts val="2699"/>
              </a:lnSpc>
            </a:pPr>
            <a:r>
              <a:rPr lang="zh-CN" altLang="en-US" sz="15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开发人员</a:t>
            </a:r>
            <a:endParaRPr lang="en-US" altLang="zh-CN" sz="1599" b="1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71681" y="4829576"/>
            <a:ext cx="3095135" cy="38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>
              <a:lnSpc>
                <a:spcPts val="2299"/>
              </a:lnSpc>
            </a:pPr>
            <a:r>
              <a:rPr lang="zh-CN" altLang="en-US" sz="12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重复开发</a:t>
            </a:r>
          </a:p>
        </p:txBody>
      </p:sp>
      <p:sp>
        <p:nvSpPr>
          <p:cNvPr id="42" name="椭圆 41"/>
          <p:cNvSpPr/>
          <p:nvPr/>
        </p:nvSpPr>
        <p:spPr>
          <a:xfrm>
            <a:off x="3935943" y="1349948"/>
            <a:ext cx="4717405" cy="2211227"/>
          </a:xfrm>
          <a:prstGeom prst="ellipse">
            <a:avLst/>
          </a:prstGeom>
          <a:solidFill>
            <a:srgbClr val="0070C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200" ker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10836" y="1421591"/>
            <a:ext cx="1439598" cy="43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>
              <a:lnSpc>
                <a:spcPts val="2699"/>
              </a:lnSpc>
            </a:pPr>
            <a:r>
              <a:rPr lang="zh-CN" altLang="en-US" sz="15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</a:t>
            </a:r>
            <a:endParaRPr lang="en-US" altLang="zh-CN" sz="1599" b="1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19057" y="2007785"/>
            <a:ext cx="3239095" cy="43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>
              <a:lnSpc>
                <a:spcPts val="2699"/>
              </a:lnSpc>
            </a:pPr>
            <a:r>
              <a:rPr lang="zh-CN" altLang="en-US" sz="1599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用户态与内核态调度语义丢失</a:t>
            </a:r>
            <a:endParaRPr lang="en-US" altLang="zh-CN" sz="1599" b="1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891037" y="2629222"/>
            <a:ext cx="3095135" cy="38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>
              <a:lnSpc>
                <a:spcPts val="2299"/>
              </a:lnSpc>
            </a:pPr>
            <a:r>
              <a:rPr lang="zh-CN" altLang="en-US" sz="12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调度采用通用机制，无法精准匹配业务模型</a:t>
            </a:r>
          </a:p>
        </p:txBody>
      </p:sp>
    </p:spTree>
    <p:extLst>
      <p:ext uri="{BB962C8B-B14F-4D97-AF65-F5344CB8AC3E}">
        <p14:creationId xmlns:p14="http://schemas.microsoft.com/office/powerpoint/2010/main" val="1142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EDBEDB5-8596-FA37-F2DC-D059A06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业界调研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15905CF-203B-0EE5-237C-F6807128E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99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 txBox="1">
            <a:spLocks/>
          </p:cNvSpPr>
          <p:nvPr/>
        </p:nvSpPr>
        <p:spPr>
          <a:xfrm>
            <a:off x="7906165" y="6399644"/>
            <a:ext cx="1409280" cy="11017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61D7575-6DEF-4929-985F-3A0436863908}" type="datetime1">
              <a:rPr lang="zh-CN" altLang="en-US" sz="1799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2022/11/12</a:t>
            </a:fld>
            <a:endParaRPr lang="zh-CN" altLang="en-US" sz="1799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287066" y="517043"/>
            <a:ext cx="11952241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421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defRPr sz="2400" b="1">
                <a:solidFill>
                  <a:srgbClr val="990000"/>
                </a:solidFill>
                <a:latin typeface="微软雅黑" panose="020B0503020204020204" pitchFamily="34" charset="-122"/>
                <a:ea typeface="微软雅黑" pitchFamily="34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5pPr>
            <a:lvl6pPr marL="455285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6pPr>
            <a:lvl7pPr marL="910573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7pPr>
            <a:lvl8pPr marL="1365852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8pPr>
            <a:lvl9pPr marL="1821133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9pPr>
          </a:lstStyle>
          <a:p>
            <a:pPr defTabSz="914400" eaLnBrk="1" fontAlgn="auto" hangingPunct="1">
              <a:lnSpc>
                <a:spcPct val="90000"/>
              </a:lnSpc>
              <a:spcAft>
                <a:spcPts val="0"/>
              </a:spcAft>
            </a:pPr>
            <a:r>
              <a:rPr lang="zh-CN" altLang="en-US" sz="2600" dirty="0">
                <a:solidFill>
                  <a:srgbClr val="333F50"/>
                </a:solidFill>
                <a:cs typeface="+mj-cs"/>
              </a:rPr>
              <a:t>发展历程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415475" y="2803481"/>
            <a:ext cx="11291662" cy="5170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1071798" y="2706535"/>
            <a:ext cx="0" cy="1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656323" y="2976135"/>
            <a:ext cx="1135629" cy="36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黑体"/>
              </a:rPr>
              <a:t>2004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黑体"/>
              </a:rPr>
              <a:t>年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283774" y="3391490"/>
            <a:ext cx="1498945" cy="101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Con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Kolivas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提交“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hlinkClick r:id="rId2"/>
              </a:rPr>
              <a:t>Pluggable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hlinkClick r:id="rId2"/>
              </a:rPr>
              <a:t>cpu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hlinkClick r:id="rId2"/>
              </a:rPr>
              <a:t> scheduler framework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patch</a:t>
            </a:r>
          </a:p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endParaRPr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2694416" y="2706535"/>
            <a:ext cx="0" cy="1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2278941" y="2976135"/>
            <a:ext cx="1135629" cy="36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黑体"/>
              </a:rPr>
              <a:t>2009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黑体"/>
              </a:rPr>
              <a:t>年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944566" y="3345323"/>
            <a:ext cx="1887791" cy="156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IEEE Student Conference on Research and Development 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发表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《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hlinkClick r:id="rId3"/>
              </a:rPr>
              <a:t>Runtime CPU Scheduler Customization Framework for a flexible mobile operating system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》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黑体"/>
              </a:rPr>
              <a:t>论文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黑体"/>
              </a:rPr>
              <a:t> 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4785235" y="2706535"/>
            <a:ext cx="0" cy="1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369760" y="2976135"/>
            <a:ext cx="1135629" cy="36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黑体"/>
              </a:rPr>
              <a:t>2019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黑体"/>
              </a:rPr>
              <a:t>年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4035387" y="3345323"/>
            <a:ext cx="1832388" cy="119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err="1">
                <a:solidFill>
                  <a:srgbClr val="000000"/>
                </a:solidFill>
                <a:latin typeface="Arial"/>
                <a:ea typeface="黑体"/>
              </a:rPr>
              <a:t>Aleix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黑体"/>
              </a:rPr>
              <a:t> Roca </a:t>
            </a:r>
            <a:r>
              <a:rPr lang="en-US" altLang="zh-CN" sz="1200" dirty="0" err="1">
                <a:solidFill>
                  <a:srgbClr val="000000"/>
                </a:solidFill>
                <a:latin typeface="Arial"/>
                <a:ea typeface="黑体"/>
              </a:rPr>
              <a:t>Nonell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黑体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发表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《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黑体"/>
                <a:hlinkClick r:id="rId4"/>
              </a:rPr>
              <a:t>A Linux Kernel Scheduler Extension For Multi-Core Systems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hlinkClick r:id="rId4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》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黑体"/>
              </a:rPr>
              <a:t>论文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黑体"/>
              </a:rPr>
              <a:t> 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6828313" y="2706535"/>
            <a:ext cx="0" cy="1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468232" y="2976135"/>
            <a:ext cx="1135629" cy="36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黑体"/>
              </a:rPr>
              <a:t>2021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黑体"/>
              </a:rPr>
              <a:t>年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6133859" y="3345323"/>
            <a:ext cx="1728853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SOSP 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论文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《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hlinkClick r:id="rId5"/>
              </a:rPr>
              <a:t>ghOst: Fast &amp; Flexible User-Space Delegation of Linux Scheduling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》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8708968" y="2678838"/>
            <a:ext cx="0" cy="1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8293493" y="2948438"/>
            <a:ext cx="1135629" cy="36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黑体"/>
              </a:rPr>
              <a:t>2021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黑体"/>
              </a:rPr>
              <a:t>年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7959120" y="3317626"/>
            <a:ext cx="1767748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Peter Oskolkov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提交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《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hlinkClick r:id="rId6"/>
              </a:rPr>
              <a:t>User-managed concurrency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hlinkClick r:id="rId6"/>
              </a:rPr>
              <a:t>groups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》patch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10553933" y="2678838"/>
            <a:ext cx="0" cy="1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0138458" y="2948438"/>
            <a:ext cx="1135629" cy="36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黑体"/>
              </a:rPr>
              <a:t>2021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黑体"/>
              </a:rPr>
              <a:t>年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9813317" y="3317626"/>
            <a:ext cx="1767748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Roman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Gushchin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提交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《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hlinkClick r:id="rId7"/>
              </a:rPr>
              <a:t>Controlling the CPU scheduler with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hlinkClick r:id="rId7"/>
              </a:rPr>
              <a:t>BPF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》patch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 txBox="1">
            <a:spLocks/>
          </p:cNvSpPr>
          <p:nvPr/>
        </p:nvSpPr>
        <p:spPr>
          <a:xfrm>
            <a:off x="7906165" y="6399644"/>
            <a:ext cx="1409280" cy="11017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61D7575-6DEF-4929-985F-3A0436863908}" type="datetime1">
              <a:rPr lang="zh-CN" altLang="en-US" sz="1799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2022/11/12</a:t>
            </a:fld>
            <a:endParaRPr lang="zh-CN" altLang="en-US" sz="1799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355744" y="234166"/>
            <a:ext cx="11952241" cy="53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421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defRPr sz="2400" b="1">
                <a:solidFill>
                  <a:srgbClr val="990000"/>
                </a:solidFill>
                <a:latin typeface="微软雅黑" panose="020B0503020204020204" pitchFamily="34" charset="-122"/>
                <a:ea typeface="微软雅黑" pitchFamily="34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5pPr>
            <a:lvl6pPr marL="455285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6pPr>
            <a:lvl7pPr marL="910573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7pPr>
            <a:lvl8pPr marL="1365852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8pPr>
            <a:lvl9pPr marL="1821133" fontAlgn="base">
              <a:spcBef>
                <a:spcPct val="0"/>
              </a:spcBef>
              <a:spcAft>
                <a:spcPct val="0"/>
              </a:spcAft>
              <a:defRPr sz="3498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27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ghOst scheduler Framework</a:t>
            </a:r>
            <a:endParaRPr lang="zh-CN" altLang="en-US" sz="2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90001" y="2365476"/>
            <a:ext cx="4431826" cy="243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lnSpc>
                <a:spcPts val="2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）进程级可编程调度策略，不同进程间的调度策略之间互不影响；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112" fontAlgn="auto">
              <a:lnSpc>
                <a:spcPts val="2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）内核态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ghost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调度类感知任务状态变化，并通知给用户态线程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，由用户态线程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负责策略执行；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112" fontAlgn="auto">
              <a:lnSpc>
                <a:spcPts val="2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）内核态感知任务状态变化后，将任务状态信息封装成自定义消息，通过自定义通信机制，通知给用户态线程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，并将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释放给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线程获取自定义消息，并执行对应的调度策略；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980962" y="1460294"/>
            <a:ext cx="4733436" cy="45702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99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endParaRPr lang="zh-CN" altLang="en-US" sz="1399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995998" y="2097274"/>
            <a:ext cx="4733436" cy="2608897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 flipV="1">
            <a:off x="990483" y="2566298"/>
            <a:ext cx="4733436" cy="2"/>
          </a:xfrm>
          <a:prstGeom prst="line">
            <a:avLst/>
          </a:prstGeom>
          <a:solidFill>
            <a:srgbClr val="336699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文本框 50"/>
          <p:cNvSpPr txBox="1"/>
          <p:nvPr/>
        </p:nvSpPr>
        <p:spPr>
          <a:xfrm>
            <a:off x="1796804" y="2169036"/>
            <a:ext cx="3243222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99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libagent.so/libbase.so/libghost.so</a:t>
            </a:r>
            <a:endParaRPr lang="zh-CN" altLang="en-US" sz="9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998736" y="2566298"/>
            <a:ext cx="2117174" cy="685531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</a:pP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582834" y="2566934"/>
            <a:ext cx="2143840" cy="685531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</a:pP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998736" y="2992210"/>
            <a:ext cx="2117174" cy="25962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(StatusWord)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582834" y="2992846"/>
            <a:ext cx="2143839" cy="25962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(Channel)</a:t>
            </a: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490946" y="2580905"/>
            <a:ext cx="1176646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ghost Agent</a:t>
            </a:r>
          </a:p>
          <a:p>
            <a:pPr algn="ctr"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(friend  Enclave)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62259" y="2570024"/>
            <a:ext cx="1173358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ghost Scheduler</a:t>
            </a:r>
          </a:p>
          <a:p>
            <a:pPr algn="ctr"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(CpuState)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387583" y="3317138"/>
            <a:ext cx="1884666" cy="4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LocalEnclave</a:t>
            </a:r>
          </a:p>
          <a:p>
            <a:pPr algn="ctr"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(CpuRep(</a:t>
            </a:r>
            <a:r>
              <a:rPr lang="en-US" altLang="zh-CN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RunRequest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/agent))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995997" y="3798005"/>
            <a:ext cx="4736192" cy="2596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(ghost_cpu_data *data_region)</a:t>
            </a:r>
            <a:endParaRPr lang="zh-CN" altLang="en-US" sz="105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995999" y="4200599"/>
            <a:ext cx="4727916" cy="505573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</a:pP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83586" y="4189816"/>
            <a:ext cx="1884666" cy="26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ghost(</a:t>
            </a:r>
            <a:r>
              <a:rPr lang="en-US" altLang="zh-CN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gbl_ctl_fd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_)</a:t>
            </a:r>
          </a:p>
        </p:txBody>
      </p:sp>
      <p:sp>
        <p:nvSpPr>
          <p:cNvPr id="62" name="矩形 61"/>
          <p:cNvSpPr/>
          <p:nvPr/>
        </p:nvSpPr>
        <p:spPr bwMode="auto">
          <a:xfrm>
            <a:off x="999641" y="4437843"/>
            <a:ext cx="4718913" cy="25962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1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StatusWordTable</a:t>
            </a:r>
            <a:r>
              <a:rPr lang="en-US" altLang="zh-CN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11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gbl_sw_table</a:t>
            </a:r>
            <a:r>
              <a:rPr lang="en-US" altLang="zh-CN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_)</a:t>
            </a:r>
            <a:endParaRPr lang="zh-CN" altLang="en-US" sz="11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995998" y="5123535"/>
            <a:ext cx="4733436" cy="1340081"/>
          </a:xfrm>
          <a:prstGeom prst="rect">
            <a:avLst/>
          </a:prstGeom>
          <a:solidFill>
            <a:srgbClr val="E5F1FE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202615" y="5220442"/>
            <a:ext cx="2352025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99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struct</a:t>
            </a:r>
            <a:r>
              <a:rPr lang="en-US" altLang="zh-CN" sz="1399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sz="1399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ghost_enclave</a:t>
            </a:r>
            <a:endParaRPr lang="zh-CN" altLang="en-US" sz="1399" dirty="0">
              <a:solidFill>
                <a:srgbClr val="000000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001092" y="5678258"/>
            <a:ext cx="4716877" cy="25962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99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1399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399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ghost_status_word</a:t>
            </a:r>
            <a:endParaRPr lang="zh-CN" altLang="en-US" sz="1399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998735" y="5939344"/>
            <a:ext cx="4719234" cy="25962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99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1399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399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ghost_queue</a:t>
            </a:r>
            <a:endParaRPr lang="zh-CN" altLang="en-US" sz="1399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005262" y="6203996"/>
            <a:ext cx="4722646" cy="2596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99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1399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399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ghost_txn</a:t>
            </a:r>
            <a:endParaRPr lang="zh-CN" altLang="en-US" sz="1399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8" name="肘形连接符 67"/>
          <p:cNvCxnSpPr>
            <a:stCxn id="63" idx="1"/>
            <a:endCxn id="62" idx="1"/>
          </p:cNvCxnSpPr>
          <p:nvPr/>
        </p:nvCxnSpPr>
        <p:spPr bwMode="auto">
          <a:xfrm rot="10800000" flipH="1">
            <a:off x="995996" y="4567655"/>
            <a:ext cx="3644" cy="1225922"/>
          </a:xfrm>
          <a:prstGeom prst="bentConnector3">
            <a:avLst>
              <a:gd name="adj1" fmla="val -6271605"/>
            </a:avLst>
          </a:prstGeom>
          <a:solidFill>
            <a:srgbClr val="3366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肘形连接符 68"/>
          <p:cNvCxnSpPr>
            <a:stCxn id="59" idx="1"/>
            <a:endCxn id="67" idx="1"/>
          </p:cNvCxnSpPr>
          <p:nvPr/>
        </p:nvCxnSpPr>
        <p:spPr bwMode="auto">
          <a:xfrm rot="10800000" flipH="1" flipV="1">
            <a:off x="995997" y="3927814"/>
            <a:ext cx="9264" cy="2405991"/>
          </a:xfrm>
          <a:prstGeom prst="bentConnector3">
            <a:avLst>
              <a:gd name="adj1" fmla="val -5379435"/>
            </a:avLst>
          </a:prstGeom>
          <a:solidFill>
            <a:srgbClr val="3366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肘形连接符 69"/>
          <p:cNvCxnSpPr>
            <a:stCxn id="66" idx="3"/>
            <a:endCxn id="55" idx="3"/>
          </p:cNvCxnSpPr>
          <p:nvPr/>
        </p:nvCxnSpPr>
        <p:spPr bwMode="auto">
          <a:xfrm flipV="1">
            <a:off x="5717968" y="3122657"/>
            <a:ext cx="8705" cy="2946498"/>
          </a:xfrm>
          <a:prstGeom prst="bentConnector3">
            <a:avLst>
              <a:gd name="adj1" fmla="val 2725172"/>
            </a:avLst>
          </a:prstGeom>
          <a:solidFill>
            <a:srgbClr val="3366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下箭头 70"/>
          <p:cNvSpPr/>
          <p:nvPr/>
        </p:nvSpPr>
        <p:spPr bwMode="auto">
          <a:xfrm>
            <a:off x="3276956" y="4706172"/>
            <a:ext cx="141459" cy="417363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801367" fontAlgn="auto">
              <a:spcBef>
                <a:spcPts val="0"/>
              </a:spcBef>
              <a:spcAft>
                <a:spcPts val="0"/>
              </a:spcAft>
            </a:pPr>
            <a:endParaRPr lang="zh-CN" altLang="en-US" sz="9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342377" y="4698319"/>
            <a:ext cx="1100684" cy="26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syscall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67188" y="4673762"/>
            <a:ext cx="1100684" cy="26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Create </a:t>
            </a:r>
            <a:r>
              <a:rPr lang="en-US" altLang="zh-CN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mmap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55060" y="3992807"/>
            <a:ext cx="1100684" cy="26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mmap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022870" y="2964788"/>
            <a:ext cx="233663" cy="327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GHOST</a:t>
            </a:r>
          </a:p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-</a:t>
            </a:r>
          </a:p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CREATE_</a:t>
            </a:r>
          </a:p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QUEUE_</a:t>
            </a:r>
          </a:p>
          <a:p>
            <a:pPr defTabSz="91411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RING</a:t>
            </a:r>
            <a:endParaRPr lang="zh-CN" altLang="en-US" sz="900" dirty="0">
              <a:solidFill>
                <a:srgbClr val="000000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316792" y="4980225"/>
            <a:ext cx="6550169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1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1729</Words>
  <Application>Microsoft Office PowerPoint</Application>
  <PresentationFormat>宽屏</PresentationFormat>
  <Paragraphs>372</Paragraphs>
  <Slides>22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FrutigerNext LT BlackCn</vt:lpstr>
      <vt:lpstr>FrutigerNext LT Regular</vt:lpstr>
      <vt:lpstr>MS PGothic</vt:lpstr>
      <vt:lpstr>MS PGothic</vt:lpstr>
      <vt:lpstr>Source Han Sans CN Bold</vt:lpstr>
      <vt:lpstr>Source Han Sans CN Heavy</vt:lpstr>
      <vt:lpstr>Source Han Sans CN Regular</vt:lpstr>
      <vt:lpstr>YouSheBiaoTiYuan</vt:lpstr>
      <vt:lpstr>等线</vt:lpstr>
      <vt:lpstr>等线 Light</vt:lpstr>
      <vt:lpstr>黑体</vt:lpstr>
      <vt:lpstr>思源宋体 CN Heavy</vt:lpstr>
      <vt:lpstr>宋体</vt:lpstr>
      <vt:lpstr>微软雅黑</vt:lpstr>
      <vt:lpstr>微软雅黑</vt:lpstr>
      <vt:lpstr>Arial</vt:lpstr>
      <vt:lpstr>Calibri</vt:lpstr>
      <vt:lpstr>Times New Roman</vt:lpstr>
      <vt:lpstr>Wingdings</vt:lpstr>
      <vt:lpstr>Office 主题​​</vt:lpstr>
      <vt:lpstr>自定义设计方案</vt:lpstr>
      <vt:lpstr>think-cell Slide</vt:lpstr>
      <vt:lpstr>可编程调度框架交流研讨</vt:lpstr>
      <vt:lpstr>目录</vt:lpstr>
      <vt:lpstr>背景介绍</vt:lpstr>
      <vt:lpstr>PowerPoint 演示文稿</vt:lpstr>
      <vt:lpstr>技术问题</vt:lpstr>
      <vt:lpstr>PowerPoint 演示文稿</vt:lpstr>
      <vt:lpstr>业界调研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技术方案</vt:lpstr>
      <vt:lpstr>可编程调度框架</vt:lpstr>
      <vt:lpstr>技术点</vt:lpstr>
      <vt:lpstr>标签机制</vt:lpstr>
      <vt:lpstr>选核机制</vt:lpstr>
      <vt:lpstr>选任务机制</vt:lpstr>
      <vt:lpstr>未来展望</vt:lpstr>
      <vt:lpstr>PowerPoint 演示文稿</vt:lpstr>
      <vt:lpstr>生态建设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1011</dc:creator>
  <cp:lastModifiedBy>Chenhui (Judy)</cp:lastModifiedBy>
  <cp:revision>51</cp:revision>
  <dcterms:created xsi:type="dcterms:W3CDTF">2022-09-01T00:51:00Z</dcterms:created>
  <dcterms:modified xsi:type="dcterms:W3CDTF">2022-11-12T07:04:24Z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