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66" r:id="rId5"/>
    <p:sldId id="265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>
  <p:cSld name="Kontaktai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4" y="599439"/>
            <a:ext cx="3103721" cy="116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1">
  <p:cSld name="Citata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>
  <p:cSld name="Citata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7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10646229" y="195943"/>
            <a:ext cx="1349828" cy="14151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59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26350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92456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3"/>
          </p:nvPr>
        </p:nvSpPr>
        <p:spPr>
          <a:xfrm>
            <a:off x="858562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8"/>
          <p:cNvSpPr/>
          <p:nvPr/>
        </p:nvSpPr>
        <p:spPr>
          <a:xfrm>
            <a:off x="108722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27504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8388567" y="2773099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96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9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36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20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20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20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Google Shape;78;p20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86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2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82" name="Google Shape;82;p21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63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22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78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69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Custom Layout">
  <p:cSld name="8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0" name="Google Shape;90;p2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1" name="Google Shape;91;p24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1116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_Custom Layout">
  <p:cSld name="9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253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19246"/>
          <a:stretch/>
        </p:blipFill>
        <p:spPr>
          <a:xfrm>
            <a:off x="1043215" y="2542906"/>
            <a:ext cx="10258054" cy="429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92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4ED-6CC5-4C34-B5C6-8EC2AB55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EAFD-190D-4804-A8A3-48F8529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40D3-EB8A-492D-BE99-DA1F8C8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04A8-EEF6-4480-8B80-4B1630A7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B8F0-73EA-4EC9-B628-2081D8C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4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0C3E-7398-4EC2-A0AD-EBC48CAF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2151-E34B-4C0C-9A55-C125CE07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A50A-E691-4601-BCF9-F16736D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DFC5-DD67-4E5C-A80A-4519BAB0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05A7-4E1A-4781-A9A0-791A544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6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DCF5-A475-449A-A291-9D5A9FA1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5AC4-5645-426B-AB48-E5408F3E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F9FD-FD95-4C06-AB3D-7527852A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CF60-8A1C-46E6-874D-D7DC0CE4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B2F83-A23C-4FD8-8D25-803C1526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E9290-8776-47DE-BA01-DB3BFCC0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AF0-37C3-4118-BE27-226A6950D35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309E5-F5E5-431D-9DF9-54A93B4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E234F-24F6-459D-A583-C9A31CCB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637-245E-4C78-A9E5-F517CCED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ulinė skaidrė" preserve="1">
  <p:cSld name="Titulinė skaidr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t="7723" b="18293"/>
          <a:stretch/>
        </p:blipFill>
        <p:spPr>
          <a:xfrm>
            <a:off x="1094543" y="2895595"/>
            <a:ext cx="10333662" cy="396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>
            <a:spLocks noGrp="1"/>
          </p:cNvSpPr>
          <p:nvPr>
            <p:ph type="ctrTitle"/>
          </p:nvPr>
        </p:nvSpPr>
        <p:spPr>
          <a:xfrm>
            <a:off x="629486" y="556534"/>
            <a:ext cx="6195494" cy="27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4" name="Google Shape;1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2166" y="556534"/>
            <a:ext cx="3647137" cy="136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995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 preserve="1">
  <p:cSld name="Turiny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28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7217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" preserve="1">
  <p:cSld name="Teksta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1117600" y="1151216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1117601" y="2476779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02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" preserve="1">
  <p:cSld name="Paveikslėlis ir teksta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Google Shape;115;p30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5190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" preserve="1">
  <p:cSld name="Skyriaus pavadinima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18" name="Google Shape;11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159750" y="2429566"/>
            <a:ext cx="4756150" cy="476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111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2" preserve="1">
  <p:cSld name="Skyriaus pavadinimas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1724" y="2870708"/>
            <a:ext cx="4097916" cy="398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701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kyriaus pavadinimas 3" preserve="1">
  <p:cSld name="Skyriaus pavadinimas 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3"/>
          <p:cNvPicPr preferRelativeResize="0"/>
          <p:nvPr/>
        </p:nvPicPr>
        <p:blipFill rotWithShape="1">
          <a:blip r:embed="rId2">
            <a:alphaModFix/>
          </a:blip>
          <a:srcRect b="30177"/>
          <a:stretch/>
        </p:blipFill>
        <p:spPr>
          <a:xfrm>
            <a:off x="1433400" y="3420144"/>
            <a:ext cx="9645725" cy="34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95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055360" y="3024493"/>
            <a:ext cx="5483225" cy="334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AutoNum type="arabicPeriod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9"/>
          <p:cNvSpPr>
            <a:spLocks noGrp="1"/>
          </p:cNvSpPr>
          <p:nvPr>
            <p:ph type="pic" idx="2"/>
          </p:nvPr>
        </p:nvSpPr>
        <p:spPr>
          <a:xfrm>
            <a:off x="0" y="0"/>
            <a:ext cx="464058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482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ėlis ir tekstas 2" preserve="1">
  <p:cSld name="Paveikslėlis ir teksta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title"/>
          </p:nvPr>
        </p:nvSpPr>
        <p:spPr>
          <a:xfrm>
            <a:off x="417576" y="1271711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435864" y="3225141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3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" preserve="1">
  <p:cSld name="Citata 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6490277" y="2636548"/>
            <a:ext cx="4918075" cy="357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8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a 2" preserve="1">
  <p:cSld name="Citata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/>
          <p:nvPr/>
        </p:nvSpPr>
        <p:spPr>
          <a:xfrm>
            <a:off x="10450286" y="1"/>
            <a:ext cx="1741714" cy="1589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6"/>
          <p:cNvSpPr txBox="1"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36"/>
          <p:cNvSpPr/>
          <p:nvPr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963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veiksllis ir 3 stulpeliai" preserve="1">
  <p:cSld name="Paveiksllis ir 3 stulpeliai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>
            <a:off x="1135911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2"/>
          </p:nvPr>
        </p:nvSpPr>
        <p:spPr>
          <a:xfrm>
            <a:off x="4796974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idx="3"/>
          </p:nvPr>
        </p:nvSpPr>
        <p:spPr>
          <a:xfrm>
            <a:off x="8458037" y="3075709"/>
            <a:ext cx="3193472" cy="307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37"/>
          <p:cNvSpPr/>
          <p:nvPr/>
        </p:nvSpPr>
        <p:spPr>
          <a:xfrm>
            <a:off x="95963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7"/>
          <p:cNvSpPr/>
          <p:nvPr/>
        </p:nvSpPr>
        <p:spPr>
          <a:xfrm>
            <a:off x="4599914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7"/>
          <p:cNvSpPr/>
          <p:nvPr/>
        </p:nvSpPr>
        <p:spPr>
          <a:xfrm>
            <a:off x="8260977" y="2773099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7"/>
          <p:cNvSpPr>
            <a:spLocks noGrp="1"/>
          </p:cNvSpPr>
          <p:nvPr>
            <p:ph type="pic" idx="4"/>
          </p:nvPr>
        </p:nvSpPr>
        <p:spPr>
          <a:xfrm>
            <a:off x="0" y="0"/>
            <a:ext cx="12192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7933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s stulpeliai" preserve="1">
  <p:cSld name="Trys stulpeliai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838201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4499264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8160327" y="1936564"/>
            <a:ext cx="3193472" cy="35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Google Shape;148;p38"/>
          <p:cNvSpPr/>
          <p:nvPr/>
        </p:nvSpPr>
        <p:spPr>
          <a:xfrm>
            <a:off x="64630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4286582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7947645" y="1633954"/>
            <a:ext cx="425364" cy="1155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445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unktai" preserve="1">
  <p:cSld name="4 punktai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>
            <a:spLocks noGrp="1"/>
          </p:cNvSpPr>
          <p:nvPr>
            <p:ph type="body" idx="1"/>
          </p:nvPr>
        </p:nvSpPr>
        <p:spPr>
          <a:xfrm>
            <a:off x="100446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39"/>
          <p:cNvSpPr/>
          <p:nvPr/>
        </p:nvSpPr>
        <p:spPr>
          <a:xfrm>
            <a:off x="79177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9"/>
          <p:cNvSpPr txBox="1">
            <a:spLocks noGrp="1"/>
          </p:cNvSpPr>
          <p:nvPr>
            <p:ph type="body" idx="2"/>
          </p:nvPr>
        </p:nvSpPr>
        <p:spPr>
          <a:xfrm>
            <a:off x="100446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" name="Google Shape;155;p39"/>
          <p:cNvSpPr/>
          <p:nvPr/>
        </p:nvSpPr>
        <p:spPr>
          <a:xfrm>
            <a:off x="79177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3"/>
          </p:nvPr>
        </p:nvSpPr>
        <p:spPr>
          <a:xfrm>
            <a:off x="6889750" y="189755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39"/>
          <p:cNvSpPr/>
          <p:nvPr/>
        </p:nvSpPr>
        <p:spPr>
          <a:xfrm>
            <a:off x="6677068" y="159494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4"/>
          </p:nvPr>
        </p:nvSpPr>
        <p:spPr>
          <a:xfrm>
            <a:off x="6889750" y="4274994"/>
            <a:ext cx="4396739" cy="174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9" name="Google Shape;159;p39"/>
          <p:cNvSpPr/>
          <p:nvPr/>
        </p:nvSpPr>
        <p:spPr>
          <a:xfrm>
            <a:off x="6677068" y="3972384"/>
            <a:ext cx="425364" cy="11557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A325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0" y="0"/>
            <a:ext cx="3251200" cy="853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357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" preserve="1">
  <p:cSld name="Lentelė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0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  <p:sp>
        <p:nvSpPr>
          <p:cNvPr id="164" name="Google Shape;164;p40"/>
          <p:cNvSpPr>
            <a:spLocks noGrp="1"/>
          </p:cNvSpPr>
          <p:nvPr>
            <p:ph type="chart" idx="3"/>
          </p:nvPr>
        </p:nvSpPr>
        <p:spPr>
          <a:xfrm>
            <a:off x="6512236" y="2156460"/>
            <a:ext cx="5010150" cy="395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738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ntelė 2" preserve="1">
  <p:cSld name="Lentelė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41"/>
          <p:cNvSpPr>
            <a:spLocks noGrp="1"/>
          </p:cNvSpPr>
          <p:nvPr>
            <p:ph type="chart" idx="2"/>
          </p:nvPr>
        </p:nvSpPr>
        <p:spPr>
          <a:xfrm>
            <a:off x="1177925" y="2156460"/>
            <a:ext cx="9561513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9172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veikslėlis" preserve="1">
  <p:cSld name="Paveikslėli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399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liažas" preserve="1">
  <p:cSld name="Koliaža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2" name="Google Shape;172;p43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3" name="Google Shape;173;p43"/>
          <p:cNvSpPr>
            <a:spLocks noGrp="1"/>
          </p:cNvSpPr>
          <p:nvPr>
            <p:ph type="pic" idx="4"/>
          </p:nvPr>
        </p:nvSpPr>
        <p:spPr>
          <a:xfrm>
            <a:off x="6096000" y="0"/>
            <a:ext cx="6096000" cy="22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61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117600" y="1064131"/>
            <a:ext cx="9225280" cy="11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117601" y="2389694"/>
            <a:ext cx="9225280" cy="359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448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išraus turinio koliažas" preserve="1">
  <p:cSld name="Mišraus turinio koliaža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6" name="Google Shape;176;p44"/>
          <p:cNvSpPr>
            <a:spLocks noGrp="1"/>
          </p:cNvSpPr>
          <p:nvPr>
            <p:ph type="pic" idx="3"/>
          </p:nvPr>
        </p:nvSpPr>
        <p:spPr>
          <a:xfrm>
            <a:off x="6096000" y="2276475"/>
            <a:ext cx="6096000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body" idx="1"/>
          </p:nvPr>
        </p:nvSpPr>
        <p:spPr>
          <a:xfrm>
            <a:off x="6423660" y="320041"/>
            <a:ext cx="539496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844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ontaktai" preserve="1">
  <p:cSld name="Kontaktai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455" y="599440"/>
            <a:ext cx="3103721" cy="116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389255" y="427927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Google Shape;181;p45"/>
          <p:cNvSpPr txBox="1">
            <a:spLocks noGrp="1"/>
          </p:cNvSpPr>
          <p:nvPr>
            <p:ph type="ctrTitle"/>
          </p:nvPr>
        </p:nvSpPr>
        <p:spPr>
          <a:xfrm>
            <a:off x="6389255" y="322128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3958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Kontaktai" preserve="1">
  <p:cSld name="1_Kontaktai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>
            <a:spLocks noGrp="1"/>
          </p:cNvSpPr>
          <p:nvPr>
            <p:ph type="body" idx="1"/>
          </p:nvPr>
        </p:nvSpPr>
        <p:spPr>
          <a:xfrm>
            <a:off x="796258" y="4294261"/>
            <a:ext cx="5394325" cy="203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Google Shape;184;p46"/>
          <p:cNvSpPr txBox="1">
            <a:spLocks noGrp="1"/>
          </p:cNvSpPr>
          <p:nvPr>
            <p:ph type="ctrTitle"/>
          </p:nvPr>
        </p:nvSpPr>
        <p:spPr>
          <a:xfrm>
            <a:off x="796258" y="3236277"/>
            <a:ext cx="5396345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5" name="Google Shape;18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2165" y="556987"/>
            <a:ext cx="3645925" cy="136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48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162736" y="1554853"/>
            <a:ext cx="6796209" cy="121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162713" y="2971800"/>
            <a:ext cx="6796088" cy="313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1"/>
          <p:cNvSpPr>
            <a:spLocks noGrp="1"/>
          </p:cNvSpPr>
          <p:nvPr>
            <p:ph type="pic" idx="2"/>
          </p:nvPr>
        </p:nvSpPr>
        <p:spPr>
          <a:xfrm>
            <a:off x="0" y="7938"/>
            <a:ext cx="3035300" cy="684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6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045449" y="2372109"/>
            <a:ext cx="4899026" cy="49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19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6692" y="2909132"/>
            <a:ext cx="4223077" cy="410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98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31660"/>
          <a:stretch/>
        </p:blipFill>
        <p:spPr>
          <a:xfrm>
            <a:off x="1299777" y="3376055"/>
            <a:ext cx="9800614" cy="347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596945" y="657916"/>
            <a:ext cx="503169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98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>
            <a:spLocks noGrp="1"/>
          </p:cNvSpPr>
          <p:nvPr>
            <p:ph type="pic" idx="2"/>
          </p:nvPr>
        </p:nvSpPr>
        <p:spPr>
          <a:xfrm>
            <a:off x="4517136" y="0"/>
            <a:ext cx="7674864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417576" y="945139"/>
            <a:ext cx="3576408" cy="14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435864" y="2898569"/>
            <a:ext cx="3576408" cy="314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7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0904946" y="375268"/>
            <a:ext cx="9017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D001D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D001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D00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868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1178561" y="830897"/>
            <a:ext cx="84937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178561" y="2560955"/>
            <a:ext cx="8493760" cy="314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9" name="Google Shape;99;p2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55236" y="368405"/>
            <a:ext cx="907868" cy="101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 txBox="1"/>
          <p:nvPr/>
        </p:nvSpPr>
        <p:spPr>
          <a:xfrm>
            <a:off x="6770747" y="6356350"/>
            <a:ext cx="37143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968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3A8-AD43-41ED-AA53-BC8354018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Detalus</a:t>
            </a:r>
            <a:r>
              <a:rPr lang="en-US" dirty="0"/>
              <a:t> </a:t>
            </a:r>
            <a:r>
              <a:rPr lang="lt-LT" dirty="0"/>
              <a:t>vaizdų</a:t>
            </a:r>
            <a:r>
              <a:rPr lang="en-US" dirty="0"/>
              <a:t> </a:t>
            </a:r>
            <a:r>
              <a:rPr lang="lt-LT" dirty="0"/>
              <a:t>panašumas</a:t>
            </a:r>
            <a:r>
              <a:rPr lang="en-US" dirty="0"/>
              <a:t> </a:t>
            </a:r>
            <a:r>
              <a:rPr lang="lt-LT" dirty="0"/>
              <a:t>naudojant</a:t>
            </a:r>
            <a:r>
              <a:rPr lang="en-US" dirty="0"/>
              <a:t> </a:t>
            </a:r>
            <a:r>
              <a:rPr lang="lt-LT" dirty="0"/>
              <a:t>trejetų</a:t>
            </a:r>
            <a:r>
              <a:rPr lang="en-US" dirty="0"/>
              <a:t> </a:t>
            </a:r>
            <a:r>
              <a:rPr lang="lt-LT" dirty="0"/>
              <a:t>tinklus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02D6-98B2-4150-86EC-84FA746F5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277475" cy="1655762"/>
          </a:xfrm>
        </p:spPr>
        <p:txBody>
          <a:bodyPr>
            <a:normAutofit/>
          </a:bodyPr>
          <a:lstStyle/>
          <a:p>
            <a:pPr algn="l"/>
            <a:r>
              <a:rPr lang="lt-LT" dirty="0"/>
              <a:t>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0ABA3-0874-4423-A2E6-157BE9F5E189}"/>
              </a:ext>
            </a:extLst>
          </p:cNvPr>
          <p:cNvSpPr txBox="1"/>
          <p:nvPr/>
        </p:nvSpPr>
        <p:spPr>
          <a:xfrm>
            <a:off x="4514850" y="591209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800" dirty="0">
                <a:solidFill>
                  <a:schemeClr val="bg1"/>
                </a:solidFill>
              </a:rPr>
              <a:t>Vilnius - 2020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F4BB-CB72-4415-AA37-890A9BDA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Žmonių siluetų atpažinimas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A6FC-3127-41D7-950A-95CC78C2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489"/>
            <a:ext cx="5157787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Pavyzdinės įvestys su kuriomis modelis prognozavo neteisingai.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8B37C-196F-4951-B97E-C95624AF2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43" y="3289911"/>
            <a:ext cx="707597" cy="1886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FA64-AC18-4FD0-8CBE-2BA14012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2011489"/>
            <a:ext cx="5937250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Pavyzdinė įvestis su kuria modelis prognozavo teisingus palyginimo rezultatus.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417455-97A1-4C00-9916-EE5FCD9811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195" y="3289913"/>
            <a:ext cx="707597" cy="18869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131C2-5396-4E3F-B4D5-62DCD7EC9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0" y="3289912"/>
            <a:ext cx="3587486" cy="188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9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E048-6A3C-408B-9C50-26BF09A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Palyginimo rezultatai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3E3-5A74-4336-BCDF-F0E8EAAA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061210"/>
            <a:ext cx="9946639" cy="3148965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Pasirinktas modelis demonstravo 85.7</a:t>
            </a:r>
            <a:r>
              <a:rPr lang="en-US" sz="3400" dirty="0"/>
              <a:t>% </a:t>
            </a:r>
            <a:r>
              <a:rPr lang="en-US" sz="3400" dirty="0" err="1"/>
              <a:t>atpa</a:t>
            </a:r>
            <a:r>
              <a:rPr lang="lt-LT" sz="3400" dirty="0"/>
              <a:t>žinimo tikslumo su duomenų rinkiniu – CUHK01.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3400" dirty="0"/>
              <a:t>Rezultatai naudojant kitus tinklų modelius.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46098-AEF4-4351-98AD-7395526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20" y="4391880"/>
            <a:ext cx="3856203" cy="20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C0FB-4B62-4407-A514-49F63EA1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Išvados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A293-8A2A-4706-98AC-491CCB3A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85" y="1854517"/>
            <a:ext cx="10384789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Pasirinktas trejetų tinklų modelis parodė neblogus rezultatus identifikuojant žmonių eisenos kadrus. 85.7</a:t>
            </a:r>
            <a:r>
              <a:rPr lang="en-US" sz="2800" dirty="0"/>
              <a:t>% </a:t>
            </a:r>
            <a:r>
              <a:rPr lang="en-US" sz="2800" dirty="0" err="1"/>
              <a:t>tikslumas</a:t>
            </a:r>
            <a:r>
              <a:rPr lang="en-US" sz="2800" dirty="0"/>
              <a:t>, kai </a:t>
            </a:r>
            <a:r>
              <a:rPr lang="en-US" sz="2800" dirty="0" err="1"/>
              <a:t>tuo</a:t>
            </a:r>
            <a:r>
              <a:rPr lang="en-US" sz="2800" dirty="0"/>
              <a:t> </a:t>
            </a:r>
            <a:r>
              <a:rPr lang="en-US" sz="2800" dirty="0" err="1"/>
              <a:t>metu</a:t>
            </a:r>
            <a:r>
              <a:rPr lang="en-US" sz="2800" dirty="0"/>
              <a:t> </a:t>
            </a:r>
            <a:r>
              <a:rPr lang="en-US" sz="2800" dirty="0" err="1"/>
              <a:t>rinkoje</a:t>
            </a:r>
            <a:r>
              <a:rPr lang="en-US" sz="2800" dirty="0"/>
              <a:t> </a:t>
            </a:r>
            <a:r>
              <a:rPr lang="lt-LT" sz="2800" dirty="0"/>
              <a:t>geriausi</a:t>
            </a:r>
            <a:r>
              <a:rPr lang="en-US" sz="2800" dirty="0"/>
              <a:t> </a:t>
            </a:r>
            <a:r>
              <a:rPr lang="en-US" sz="2800" dirty="0" err="1"/>
              <a:t>modeliai</a:t>
            </a:r>
            <a:r>
              <a:rPr lang="en-US" sz="2800" dirty="0"/>
              <a:t> </a:t>
            </a:r>
            <a:r>
              <a:rPr lang="en-US" sz="2800" dirty="0" err="1"/>
              <a:t>fiksavo</a:t>
            </a:r>
            <a:r>
              <a:rPr lang="en-US" sz="2800" dirty="0"/>
              <a:t> </a:t>
            </a:r>
            <a:r>
              <a:rPr lang="en-US" sz="2800" dirty="0" err="1"/>
              <a:t>nuo</a:t>
            </a:r>
            <a:r>
              <a:rPr lang="en-US" sz="2800" dirty="0"/>
              <a:t> 86.6% </a:t>
            </a:r>
            <a:r>
              <a:rPr lang="en-US" sz="2800" dirty="0" err="1"/>
              <a:t>iki</a:t>
            </a:r>
            <a:r>
              <a:rPr lang="en-US" sz="2800" dirty="0"/>
              <a:t> 96.7% </a:t>
            </a:r>
            <a:r>
              <a:rPr lang="en-US" sz="2800" dirty="0" err="1"/>
              <a:t>tikslum</a:t>
            </a:r>
            <a:r>
              <a:rPr lang="lt-LT" sz="2800" dirty="0"/>
              <a:t>ą.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Identifikuoti siluetus yra sudėtinga užduotis, susiduriama su </a:t>
            </a:r>
            <a:r>
              <a:rPr lang="lt-LT" sz="2800" dirty="0" err="1"/>
              <a:t>okliuzijos</a:t>
            </a:r>
            <a:r>
              <a:rPr lang="lt-LT" sz="2800" dirty="0"/>
              <a:t>, eisenos trajektorijos skirtumais, prastu apšvietimu.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9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BBB-6D39-46BA-8F16-D297D806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66F9-556C-447F-93A4-F74FF82D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11" y="2156460"/>
            <a:ext cx="8493760" cy="3148965"/>
          </a:xfrm>
        </p:spPr>
        <p:txBody>
          <a:bodyPr>
            <a:normAutofit fontScale="70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Tikslas</a:t>
            </a:r>
            <a:endParaRPr lang="en-US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 err="1"/>
              <a:t>Užd</a:t>
            </a:r>
            <a:r>
              <a:rPr lang="en-US" sz="3200" dirty="0" err="1"/>
              <a:t>aviniai</a:t>
            </a:r>
            <a:endParaRPr lang="lt-LT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Vaizdų palyginimo ir atpažinimo taikymas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Trejetų tinklų modelis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Nuostolių funkcija</a:t>
            </a:r>
            <a:endParaRPr lang="en-US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Metrikos</a:t>
            </a:r>
            <a:endParaRPr lang="lt-LT" sz="32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Trejet</a:t>
            </a:r>
            <a:r>
              <a:rPr lang="lt-LT" sz="3200" dirty="0"/>
              <a:t>ų tinklų modelis siluetų atpažinimui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200" dirty="0"/>
              <a:t>Išvados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D86-BABD-43F0-B9D8-59F6327F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Tikslas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7DE1-679B-4CBA-850E-13EF90A2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12" y="2059913"/>
            <a:ext cx="10309609" cy="3650008"/>
          </a:xfrm>
        </p:spPr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Šio darbo tikslas yra pasiūlyti pasirinktą trejetų tinklų modelį, kuris sugebėtų atpažinti žmonių siluetus, ir išskiriant metrikas, palyginti su kitais rinkoje esančiais neuroninių tinklų modeliais.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5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239-A84A-47C4-B615-C742AC8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FEEB-23C6-4C14-B558-9B072AF9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5" y="2156460"/>
            <a:ext cx="10118089" cy="3148965"/>
          </a:xfrm>
        </p:spPr>
        <p:txBody>
          <a:bodyPr>
            <a:no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Pasiūlyti pasirinktą trejetų tinklų modelį bei atpažinti vaizdų panašumus iš pasirinkto duomenų rinkinio.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metrikas pagal kurias galėtų analizuoti gautus rezultatus, panaudojant trejetų tinklus.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lt-LT" sz="2800" dirty="0"/>
              <a:t>Išskirti pasirinkto tyrimo rezultatų trūkumus ir išsiaiškinti galimas sritis ateities darbams.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70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49D-44A8-4095-A889-A8C9CC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Vaizdų palyginimo ir atpažinimo taikymas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CF62-5202-4677-B425-07EC70F5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Vaizdinės tapatybės nustatymui.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Esamos lokacijos aptikimui (dažniausiai bepiločiams lėktuvams).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Vaizdų radimui, pasitelkiant paieškos sistemas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Veido, silueto atpažinimui.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961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3AE2-53BE-4E27-8BF3-90195AF3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Trejetų tinklų modelis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F3B1-D894-4015-A7C4-EA86B93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86" y="1854517"/>
            <a:ext cx="1064196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Veikimo principas susideda iš trijų identiškų </a:t>
            </a:r>
            <a:r>
              <a:rPr lang="lt-LT" sz="2800" dirty="0" err="1"/>
              <a:t>konvoliucinių</a:t>
            </a:r>
            <a:r>
              <a:rPr lang="lt-LT" sz="2800" dirty="0"/>
              <a:t> neuroninių tinklo atšakų.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Įvestyje – trys elementai. Pagrindinis elementas, kuris yra lyginamas. Teigiamas – panašus elementas į pagrindinį. Neigiamas – lyginamas elementas kuris nėra panašus į pagrindinį elementą.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398D-FAFE-4ADC-9BD8-5D567BAF7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1" y="4470523"/>
            <a:ext cx="52101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9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EA9-79E6-4653-8A83-5489F84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Nuostolių 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7CB5-93C9-4124-85DD-2BEF0173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36" y="1854517"/>
            <a:ext cx="9975214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Nusako, kaip teisingai algoritmas modeliuoja pasirinktą duomenų rinkinį.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3400" dirty="0"/>
              <a:t>Jeigu prognozė neteisinga – grąžinama didesnė reikšmė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EE47-17B2-4E1B-96B1-ADC1D665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613007"/>
            <a:ext cx="6987298" cy="14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AE9-A4B9-4ADF-8B52-15A29A9F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EF8F-2605-40FD-9932-9F4BC391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281" y="2156460"/>
            <a:ext cx="9985158" cy="314896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naudojama tikslumo metrikos, kuri yra naudojama </a:t>
            </a:r>
            <a:r>
              <a:rPr lang="lt-LT" sz="2800" dirty="0" err="1"/>
              <a:t>dvejatainių</a:t>
            </a:r>
            <a:r>
              <a:rPr lang="lt-LT" sz="2800" dirty="0"/>
              <a:t> klasifikatorių vertinime</a:t>
            </a:r>
            <a:r>
              <a:rPr lang="en-US" sz="2800"/>
              <a:t>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97747-88AF-4BD6-9135-8CEE96E1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3" y="3429000"/>
            <a:ext cx="6862078" cy="12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F6-4350-4264-AB24-D773C3AD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Trejet</a:t>
            </a:r>
            <a:r>
              <a:rPr lang="lt-LT" dirty="0"/>
              <a:t>ų tinklų modelis siluetų atpažinimui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EC95-928F-4C37-A08F-2477034D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2560955"/>
            <a:ext cx="10470514" cy="3148965"/>
          </a:xfrm>
        </p:spPr>
        <p:txBody>
          <a:bodyPr>
            <a:no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Šiame darbe buvo pasiūlytas trejetų tinklų modelis, kuris gebėtų atpažinti žmonių siluetų kadrus.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/>
              <a:t>Modelis buvo ištreniruotas ant Windows 10, naudojant </a:t>
            </a:r>
            <a:r>
              <a:rPr lang="lt-LT" sz="2800" dirty="0" err="1"/>
              <a:t>Nvidia</a:t>
            </a:r>
            <a:r>
              <a:rPr lang="lt-LT" sz="2800" dirty="0"/>
              <a:t> GTX 960m 4GB vaizdo plokštę, CUDA </a:t>
            </a:r>
            <a:r>
              <a:rPr lang="lt-LT" sz="2800" dirty="0" err="1"/>
              <a:t>Nvidia</a:t>
            </a:r>
            <a:r>
              <a:rPr lang="lt-LT" sz="2800" dirty="0"/>
              <a:t> PĮ.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lt-LT" sz="2800" dirty="0" err="1"/>
              <a:t>Įgyendinta</a:t>
            </a:r>
            <a:r>
              <a:rPr lang="lt-LT" sz="2800" dirty="0"/>
              <a:t>, naudojant </a:t>
            </a:r>
            <a:r>
              <a:rPr lang="lt-LT" sz="2800" dirty="0" err="1"/>
              <a:t>TensorFlow</a:t>
            </a:r>
            <a:r>
              <a:rPr lang="lt-LT" sz="2800" dirty="0"/>
              <a:t> karkasą, pačio modelio kodo bazė – </a:t>
            </a:r>
            <a:r>
              <a:rPr lang="lt-LT" sz="2800" dirty="0" err="1"/>
              <a:t>Python</a:t>
            </a:r>
            <a:r>
              <a:rPr lang="lt-LT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80404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AE4DE3A2-053C-4E9A-BDDD-36B8D425C199}"/>
    </a:ext>
  </a:extLst>
</a:theme>
</file>

<file path=ppt/theme/theme2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 kursinio pristatymas.pptx" id="{D822889B-CBAF-4382-83A8-FCE515023F05}" vid="{771ABCCC-A194-4229-9BA9-CDF105445C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 kursinio pristatymas</Template>
  <TotalTime>613</TotalTime>
  <Words>357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1_Custom Design</vt:lpstr>
      <vt:lpstr>Custom Design</vt:lpstr>
      <vt:lpstr>Detalus vaizdų panašumas naudojant trejetų tinklus</vt:lpstr>
      <vt:lpstr>Turinys</vt:lpstr>
      <vt:lpstr>Tikslas</vt:lpstr>
      <vt:lpstr>Užduotys</vt:lpstr>
      <vt:lpstr>Vaizdų palyginimo ir atpažinimo taikymas</vt:lpstr>
      <vt:lpstr>Trejetų tinklų modelis</vt:lpstr>
      <vt:lpstr>Nuostolių funkcija</vt:lpstr>
      <vt:lpstr>Metrikos</vt:lpstr>
      <vt:lpstr>Trejetų tinklų modelis siluetų atpažinimui</vt:lpstr>
      <vt:lpstr>Žmonių siluetų atpažinimas</vt:lpstr>
      <vt:lpstr>Palyginimo rezultatai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Detalus vaizdų panašumas naudojant trejetų tinklus</dc:title>
  <dc:creator>Andrius</dc:creator>
  <cp:lastModifiedBy>Andrius</cp:lastModifiedBy>
  <cp:revision>19</cp:revision>
  <dcterms:created xsi:type="dcterms:W3CDTF">2020-02-16T11:26:02Z</dcterms:created>
  <dcterms:modified xsi:type="dcterms:W3CDTF">2020-02-17T15:39:22Z</dcterms:modified>
</cp:coreProperties>
</file>