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sldIdLst>
    <p:sldId id="256" r:id="rId3"/>
    <p:sldId id="257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 varScale="1">
        <p:scale>
          <a:sx n="87" d="100"/>
          <a:sy n="87" d="100"/>
        </p:scale>
        <p:origin x="2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ontaktai">
  <p:cSld name="Kontaktai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6454" y="599439"/>
            <a:ext cx="3103721" cy="116205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6389255" y="4279271"/>
            <a:ext cx="5394325" cy="203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6389255" y="3221287"/>
            <a:ext cx="5396345" cy="8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99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a 1">
  <p:cSld name="Citata 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>
            <a:spLocks noGrp="1"/>
          </p:cNvSpPr>
          <p:nvPr>
            <p:ph type="title"/>
          </p:nvPr>
        </p:nvSpPr>
        <p:spPr>
          <a:xfrm>
            <a:off x="756227" y="755793"/>
            <a:ext cx="5332846" cy="3761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1"/>
          </p:nvPr>
        </p:nvSpPr>
        <p:spPr>
          <a:xfrm>
            <a:off x="6490277" y="2636548"/>
            <a:ext cx="4918075" cy="3574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490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a 2">
  <p:cSld name="Citata 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1936750" y="2093595"/>
            <a:ext cx="8318500" cy="270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17"/>
          <p:cNvSpPr/>
          <p:nvPr/>
        </p:nvSpPr>
        <p:spPr>
          <a:xfrm>
            <a:off x="0" y="0"/>
            <a:ext cx="3035300" cy="9347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7"/>
          <p:cNvSpPr/>
          <p:nvPr/>
        </p:nvSpPr>
        <p:spPr>
          <a:xfrm>
            <a:off x="10646229" y="195943"/>
            <a:ext cx="1349828" cy="14151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1595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Custom Layout">
  <p:cSld name="3_Custom Layou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1263501" y="3075709"/>
            <a:ext cx="3193472" cy="307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18"/>
          <p:cNvSpPr txBox="1">
            <a:spLocks noGrp="1"/>
          </p:cNvSpPr>
          <p:nvPr>
            <p:ph type="body" idx="2"/>
          </p:nvPr>
        </p:nvSpPr>
        <p:spPr>
          <a:xfrm>
            <a:off x="4924564" y="3075709"/>
            <a:ext cx="3193472" cy="307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3"/>
          </p:nvPr>
        </p:nvSpPr>
        <p:spPr>
          <a:xfrm>
            <a:off x="8585627" y="3075709"/>
            <a:ext cx="3193472" cy="307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Google Shape;57;p18"/>
          <p:cNvSpPr/>
          <p:nvPr/>
        </p:nvSpPr>
        <p:spPr>
          <a:xfrm>
            <a:off x="1087224" y="2773099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8"/>
          <p:cNvSpPr/>
          <p:nvPr/>
        </p:nvSpPr>
        <p:spPr>
          <a:xfrm>
            <a:off x="4727504" y="2773099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8"/>
          <p:cNvSpPr/>
          <p:nvPr/>
        </p:nvSpPr>
        <p:spPr>
          <a:xfrm>
            <a:off x="8388567" y="2773099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8"/>
          <p:cNvSpPr>
            <a:spLocks noGrp="1"/>
          </p:cNvSpPr>
          <p:nvPr>
            <p:ph type="pic" idx="4"/>
          </p:nvPr>
        </p:nvSpPr>
        <p:spPr>
          <a:xfrm>
            <a:off x="0" y="0"/>
            <a:ext cx="12192000" cy="227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4964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body" idx="1"/>
          </p:nvPr>
        </p:nvSpPr>
        <p:spPr>
          <a:xfrm>
            <a:off x="838201" y="1936564"/>
            <a:ext cx="3193472" cy="350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Google Shape;63;p19"/>
          <p:cNvSpPr txBox="1">
            <a:spLocks noGrp="1"/>
          </p:cNvSpPr>
          <p:nvPr>
            <p:ph type="body" idx="2"/>
          </p:nvPr>
        </p:nvSpPr>
        <p:spPr>
          <a:xfrm>
            <a:off x="4499264" y="1936564"/>
            <a:ext cx="3193472" cy="350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3"/>
          </p:nvPr>
        </p:nvSpPr>
        <p:spPr>
          <a:xfrm>
            <a:off x="8160327" y="1936564"/>
            <a:ext cx="3193472" cy="350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Google Shape;65;p19"/>
          <p:cNvSpPr/>
          <p:nvPr/>
        </p:nvSpPr>
        <p:spPr>
          <a:xfrm>
            <a:off x="646302" y="1633954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9"/>
          <p:cNvSpPr/>
          <p:nvPr/>
        </p:nvSpPr>
        <p:spPr>
          <a:xfrm>
            <a:off x="4286582" y="1633954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9"/>
          <p:cNvSpPr/>
          <p:nvPr/>
        </p:nvSpPr>
        <p:spPr>
          <a:xfrm>
            <a:off x="7947645" y="1633954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9"/>
          <p:cNvSpPr/>
          <p:nvPr/>
        </p:nvSpPr>
        <p:spPr>
          <a:xfrm>
            <a:off x="0" y="0"/>
            <a:ext cx="3271520" cy="8534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1366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/>
          <p:nvPr/>
        </p:nvSpPr>
        <p:spPr>
          <a:xfrm>
            <a:off x="0" y="0"/>
            <a:ext cx="3251200" cy="8534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1004460" y="1897554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20"/>
          <p:cNvSpPr/>
          <p:nvPr/>
        </p:nvSpPr>
        <p:spPr>
          <a:xfrm>
            <a:off x="791778" y="1594944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2"/>
          </p:nvPr>
        </p:nvSpPr>
        <p:spPr>
          <a:xfrm>
            <a:off x="1004460" y="4274994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p20"/>
          <p:cNvSpPr/>
          <p:nvPr/>
        </p:nvSpPr>
        <p:spPr>
          <a:xfrm>
            <a:off x="791778" y="3972384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3"/>
          </p:nvPr>
        </p:nvSpPr>
        <p:spPr>
          <a:xfrm>
            <a:off x="6889750" y="1897554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Google Shape;76;p20"/>
          <p:cNvSpPr/>
          <p:nvPr/>
        </p:nvSpPr>
        <p:spPr>
          <a:xfrm>
            <a:off x="6677068" y="1594944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4"/>
          </p:nvPr>
        </p:nvSpPr>
        <p:spPr>
          <a:xfrm>
            <a:off x="6889750" y="4274994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Google Shape;78;p20"/>
          <p:cNvSpPr/>
          <p:nvPr/>
        </p:nvSpPr>
        <p:spPr>
          <a:xfrm>
            <a:off x="6677068" y="3972384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9861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1178561" y="830897"/>
            <a:ext cx="84937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21"/>
          <p:cNvSpPr>
            <a:spLocks noGrp="1"/>
          </p:cNvSpPr>
          <p:nvPr>
            <p:ph type="chart" idx="2"/>
          </p:nvPr>
        </p:nvSpPr>
        <p:spPr>
          <a:xfrm>
            <a:off x="1177925" y="2156460"/>
            <a:ext cx="5010150" cy="395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chart</a:t>
            </a:r>
            <a:endParaRPr/>
          </a:p>
        </p:txBody>
      </p:sp>
      <p:sp>
        <p:nvSpPr>
          <p:cNvPr id="82" name="Google Shape;82;p21"/>
          <p:cNvSpPr>
            <a:spLocks noGrp="1"/>
          </p:cNvSpPr>
          <p:nvPr>
            <p:ph type="chart" idx="3"/>
          </p:nvPr>
        </p:nvSpPr>
        <p:spPr>
          <a:xfrm>
            <a:off x="6512236" y="2156460"/>
            <a:ext cx="5010150" cy="395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chart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0631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1178561" y="830897"/>
            <a:ext cx="84937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22"/>
          <p:cNvSpPr>
            <a:spLocks noGrp="1"/>
          </p:cNvSpPr>
          <p:nvPr>
            <p:ph type="chart" idx="2"/>
          </p:nvPr>
        </p:nvSpPr>
        <p:spPr>
          <a:xfrm>
            <a:off x="1177925" y="2156460"/>
            <a:ext cx="9561513" cy="401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chart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1780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16913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8_Custom Layout">
  <p:cSld name="8_Custom Layou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0" name="Google Shape;90;p24"/>
          <p:cNvSpPr>
            <a:spLocks noGrp="1"/>
          </p:cNvSpPr>
          <p:nvPr>
            <p:ph type="pic" idx="3"/>
          </p:nvPr>
        </p:nvSpPr>
        <p:spPr>
          <a:xfrm>
            <a:off x="6096000" y="2276475"/>
            <a:ext cx="6096000" cy="457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1" name="Google Shape;91;p24"/>
          <p:cNvSpPr>
            <a:spLocks noGrp="1"/>
          </p:cNvSpPr>
          <p:nvPr>
            <p:ph type="pic" idx="4"/>
          </p:nvPr>
        </p:nvSpPr>
        <p:spPr>
          <a:xfrm>
            <a:off x="6096000" y="0"/>
            <a:ext cx="6096000" cy="227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1116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9_Custom Layout">
  <p:cSld name="9_Custom Layou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4" name="Google Shape;94;p25"/>
          <p:cNvSpPr>
            <a:spLocks noGrp="1"/>
          </p:cNvSpPr>
          <p:nvPr>
            <p:ph type="pic" idx="3"/>
          </p:nvPr>
        </p:nvSpPr>
        <p:spPr>
          <a:xfrm>
            <a:off x="6096000" y="2276475"/>
            <a:ext cx="6096000" cy="457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1"/>
          </p:nvPr>
        </p:nvSpPr>
        <p:spPr>
          <a:xfrm>
            <a:off x="6423660" y="320041"/>
            <a:ext cx="539496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253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 b="19246"/>
          <a:stretch/>
        </p:blipFill>
        <p:spPr>
          <a:xfrm>
            <a:off x="1043215" y="2542906"/>
            <a:ext cx="10258054" cy="429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2165" y="556987"/>
            <a:ext cx="3645925" cy="136506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8"/>
          <p:cNvSpPr txBox="1">
            <a:spLocks noGrp="1"/>
          </p:cNvSpPr>
          <p:nvPr>
            <p:ph type="ctrTitle"/>
          </p:nvPr>
        </p:nvSpPr>
        <p:spPr>
          <a:xfrm>
            <a:off x="629486" y="556534"/>
            <a:ext cx="6195494" cy="279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8923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74ED-6CC5-4C34-B5C6-8EC2AB55F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2EAFD-190D-4804-A8A3-48F8529F1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F40D3-EB8A-492D-BE99-DA1F8C89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AAF0-37C3-4118-BE27-226A6950D354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404A8-EEF6-4480-8B80-4B1630A7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EB8F0-73EA-4EC9-B628-2081D8C9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3637-245E-4C78-A9E5-F517CCED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940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0C3E-7398-4EC2-A0AD-EBC48CAF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2151-E34B-4C0C-9A55-C125CE077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AA50A-E691-4601-BCF9-F16736DB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AAF0-37C3-4118-BE27-226A6950D354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2DFC5-DD67-4E5C-A80A-4519BAB0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A05A7-4E1A-4781-A9A0-791A5449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3637-245E-4C78-A9E5-F517CCED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069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DCF5-A475-449A-A291-9D5A9FA1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D5AC4-5645-426B-AB48-E5408F3E3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1F9FD-FD95-4C06-AB3D-7527852A9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ECF60-8A1C-46E6-874D-D7DC0CE4F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2B2F83-A23C-4FD8-8D25-803C15261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E9290-8776-47DE-BA01-DB3BFCC0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AAF0-37C3-4118-BE27-226A6950D354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309E5-F5E5-431D-9DF9-54A93B47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E234F-24F6-459D-A583-C9A31CCB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3637-245E-4C78-A9E5-F517CCED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802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ulinė skaidrė" preserve="1">
  <p:cSld name="Titulinė skaidrė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7"/>
          <p:cNvPicPr preferRelativeResize="0"/>
          <p:nvPr/>
        </p:nvPicPr>
        <p:blipFill rotWithShape="1">
          <a:blip r:embed="rId2">
            <a:alphaModFix/>
          </a:blip>
          <a:srcRect t="7723" b="18293"/>
          <a:stretch/>
        </p:blipFill>
        <p:spPr>
          <a:xfrm>
            <a:off x="1094543" y="2895595"/>
            <a:ext cx="10333662" cy="396240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7"/>
          <p:cNvSpPr txBox="1">
            <a:spLocks noGrp="1"/>
          </p:cNvSpPr>
          <p:nvPr>
            <p:ph type="ctrTitle"/>
          </p:nvPr>
        </p:nvSpPr>
        <p:spPr>
          <a:xfrm>
            <a:off x="629486" y="556534"/>
            <a:ext cx="6195494" cy="279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4" name="Google Shape;10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2166" y="556534"/>
            <a:ext cx="3647137" cy="1365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4995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urinys" preserve="1">
  <p:cSld name="Turiny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>
            <a:off x="6054725" y="1889760"/>
            <a:ext cx="5483860" cy="8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>
            <a:off x="6055360" y="3024493"/>
            <a:ext cx="5483225" cy="334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576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AutoNum type="arabicPeriod"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Google Shape;108;p28"/>
          <p:cNvSpPr>
            <a:spLocks noGrp="1"/>
          </p:cNvSpPr>
          <p:nvPr>
            <p:ph type="pic" idx="2"/>
          </p:nvPr>
        </p:nvSpPr>
        <p:spPr>
          <a:xfrm>
            <a:off x="0" y="0"/>
            <a:ext cx="464058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72179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kstas" preserve="1">
  <p:cSld name="Teksta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 txBox="1">
            <a:spLocks noGrp="1"/>
          </p:cNvSpPr>
          <p:nvPr>
            <p:ph type="title"/>
          </p:nvPr>
        </p:nvSpPr>
        <p:spPr>
          <a:xfrm>
            <a:off x="1117600" y="1151216"/>
            <a:ext cx="9225280" cy="112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1"/>
          </p:nvPr>
        </p:nvSpPr>
        <p:spPr>
          <a:xfrm>
            <a:off x="1117601" y="2476779"/>
            <a:ext cx="9225280" cy="359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80261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veikslėlis ir tekstas" preserve="1">
  <p:cSld name="Paveikslėlis ir teksta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0"/>
          <p:cNvSpPr txBox="1">
            <a:spLocks noGrp="1"/>
          </p:cNvSpPr>
          <p:nvPr>
            <p:ph type="title"/>
          </p:nvPr>
        </p:nvSpPr>
        <p:spPr>
          <a:xfrm>
            <a:off x="4162736" y="1554853"/>
            <a:ext cx="6796209" cy="1216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body" idx="1"/>
          </p:nvPr>
        </p:nvSpPr>
        <p:spPr>
          <a:xfrm>
            <a:off x="4162713" y="2971800"/>
            <a:ext cx="6796088" cy="313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5" name="Google Shape;115;p30"/>
          <p:cNvSpPr>
            <a:spLocks noGrp="1"/>
          </p:cNvSpPr>
          <p:nvPr>
            <p:ph type="pic" idx="2"/>
          </p:nvPr>
        </p:nvSpPr>
        <p:spPr>
          <a:xfrm>
            <a:off x="0" y="7938"/>
            <a:ext cx="3035300" cy="684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51909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kyriaus pavadinimas" preserve="1">
  <p:cSld name="Skyriaus pavadinima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1"/>
          <p:cNvSpPr txBox="1">
            <a:spLocks noGrp="1"/>
          </p:cNvSpPr>
          <p:nvPr>
            <p:ph type="title"/>
          </p:nvPr>
        </p:nvSpPr>
        <p:spPr>
          <a:xfrm>
            <a:off x="596945" y="657916"/>
            <a:ext cx="503169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18" name="Google Shape;118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159750" y="2429566"/>
            <a:ext cx="4756150" cy="47663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71112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kyriaus pavadinimas 2" preserve="1">
  <p:cSld name="Skyriaus pavadinimas 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21724" y="2870708"/>
            <a:ext cx="4097916" cy="398729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2"/>
          <p:cNvSpPr txBox="1">
            <a:spLocks noGrp="1"/>
          </p:cNvSpPr>
          <p:nvPr>
            <p:ph type="title"/>
          </p:nvPr>
        </p:nvSpPr>
        <p:spPr>
          <a:xfrm>
            <a:off x="596945" y="657916"/>
            <a:ext cx="503169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47015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kyriaus pavadinimas 3" preserve="1">
  <p:cSld name="Skyriaus pavadinimas 3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33"/>
          <p:cNvPicPr preferRelativeResize="0"/>
          <p:nvPr/>
        </p:nvPicPr>
        <p:blipFill rotWithShape="1">
          <a:blip r:embed="rId2">
            <a:alphaModFix/>
          </a:blip>
          <a:srcRect b="30177"/>
          <a:stretch/>
        </p:blipFill>
        <p:spPr>
          <a:xfrm>
            <a:off x="1433400" y="3420144"/>
            <a:ext cx="9645725" cy="344849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3"/>
          <p:cNvSpPr txBox="1">
            <a:spLocks noGrp="1"/>
          </p:cNvSpPr>
          <p:nvPr>
            <p:ph type="title"/>
          </p:nvPr>
        </p:nvSpPr>
        <p:spPr>
          <a:xfrm>
            <a:off x="596945" y="657916"/>
            <a:ext cx="503169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954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urinys">
  <p:cSld name="Turiny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6054725" y="1889760"/>
            <a:ext cx="5483860" cy="8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6055360" y="3024493"/>
            <a:ext cx="5483225" cy="334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576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AutoNum type="arabicPeriod"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Google Shape;25;p9"/>
          <p:cNvSpPr>
            <a:spLocks noGrp="1"/>
          </p:cNvSpPr>
          <p:nvPr>
            <p:ph type="pic" idx="2"/>
          </p:nvPr>
        </p:nvSpPr>
        <p:spPr>
          <a:xfrm>
            <a:off x="0" y="0"/>
            <a:ext cx="464058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34821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veikslėlis ir tekstas 2" preserve="1">
  <p:cSld name="Paveikslėlis ir tekstas 2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4"/>
          <p:cNvSpPr>
            <a:spLocks noGrp="1"/>
          </p:cNvSpPr>
          <p:nvPr>
            <p:ph type="pic" idx="2"/>
          </p:nvPr>
        </p:nvSpPr>
        <p:spPr>
          <a:xfrm>
            <a:off x="4517136" y="0"/>
            <a:ext cx="7674864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27" name="Google Shape;127;p34"/>
          <p:cNvSpPr txBox="1">
            <a:spLocks noGrp="1"/>
          </p:cNvSpPr>
          <p:nvPr>
            <p:ph type="title"/>
          </p:nvPr>
        </p:nvSpPr>
        <p:spPr>
          <a:xfrm>
            <a:off x="417576" y="1271711"/>
            <a:ext cx="3576408" cy="140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435864" y="3225141"/>
            <a:ext cx="3576408" cy="3144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0130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a " preserve="1">
  <p:cSld name="Citata 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5"/>
          <p:cNvSpPr txBox="1">
            <a:spLocks noGrp="1"/>
          </p:cNvSpPr>
          <p:nvPr>
            <p:ph type="title"/>
          </p:nvPr>
        </p:nvSpPr>
        <p:spPr>
          <a:xfrm>
            <a:off x="756227" y="755793"/>
            <a:ext cx="5332846" cy="3761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body" idx="1"/>
          </p:nvPr>
        </p:nvSpPr>
        <p:spPr>
          <a:xfrm>
            <a:off x="6490277" y="2636548"/>
            <a:ext cx="4918075" cy="3574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69897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a 2" preserve="1">
  <p:cSld name="Citata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/>
          <p:nvPr/>
        </p:nvSpPr>
        <p:spPr>
          <a:xfrm>
            <a:off x="10450286" y="1"/>
            <a:ext cx="1741714" cy="15893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6"/>
          <p:cNvSpPr txBox="1">
            <a:spLocks noGrp="1"/>
          </p:cNvSpPr>
          <p:nvPr>
            <p:ph type="title"/>
          </p:nvPr>
        </p:nvSpPr>
        <p:spPr>
          <a:xfrm>
            <a:off x="1936750" y="2093595"/>
            <a:ext cx="8318500" cy="270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5" name="Google Shape;135;p36"/>
          <p:cNvSpPr/>
          <p:nvPr/>
        </p:nvSpPr>
        <p:spPr>
          <a:xfrm>
            <a:off x="0" y="0"/>
            <a:ext cx="3035300" cy="934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09630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veiksllis ir 3 stulpeliai" preserve="1">
  <p:cSld name="Paveiksllis ir 3 stulpeliai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7"/>
          <p:cNvSpPr txBox="1">
            <a:spLocks noGrp="1"/>
          </p:cNvSpPr>
          <p:nvPr>
            <p:ph type="body" idx="1"/>
          </p:nvPr>
        </p:nvSpPr>
        <p:spPr>
          <a:xfrm>
            <a:off x="1135911" y="3075709"/>
            <a:ext cx="3193472" cy="307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8" name="Google Shape;138;p37"/>
          <p:cNvSpPr txBox="1">
            <a:spLocks noGrp="1"/>
          </p:cNvSpPr>
          <p:nvPr>
            <p:ph type="body" idx="2"/>
          </p:nvPr>
        </p:nvSpPr>
        <p:spPr>
          <a:xfrm>
            <a:off x="4796974" y="3075709"/>
            <a:ext cx="3193472" cy="307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9" name="Google Shape;139;p37"/>
          <p:cNvSpPr txBox="1">
            <a:spLocks noGrp="1"/>
          </p:cNvSpPr>
          <p:nvPr>
            <p:ph type="body" idx="3"/>
          </p:nvPr>
        </p:nvSpPr>
        <p:spPr>
          <a:xfrm>
            <a:off x="8458037" y="3075709"/>
            <a:ext cx="3193472" cy="307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0" name="Google Shape;140;p37"/>
          <p:cNvSpPr/>
          <p:nvPr/>
        </p:nvSpPr>
        <p:spPr>
          <a:xfrm>
            <a:off x="959634" y="2773099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7"/>
          <p:cNvSpPr/>
          <p:nvPr/>
        </p:nvSpPr>
        <p:spPr>
          <a:xfrm>
            <a:off x="4599914" y="2773099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7"/>
          <p:cNvSpPr/>
          <p:nvPr/>
        </p:nvSpPr>
        <p:spPr>
          <a:xfrm>
            <a:off x="8260977" y="2773099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7"/>
          <p:cNvSpPr>
            <a:spLocks noGrp="1"/>
          </p:cNvSpPr>
          <p:nvPr>
            <p:ph type="pic" idx="4"/>
          </p:nvPr>
        </p:nvSpPr>
        <p:spPr>
          <a:xfrm>
            <a:off x="0" y="0"/>
            <a:ext cx="12192000" cy="227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67933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ys stulpeliai" preserve="1">
  <p:cSld name="Trys stulpeliai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>
            <a:spLocks noGrp="1"/>
          </p:cNvSpPr>
          <p:nvPr>
            <p:ph type="body" idx="1"/>
          </p:nvPr>
        </p:nvSpPr>
        <p:spPr>
          <a:xfrm>
            <a:off x="838201" y="1936564"/>
            <a:ext cx="3193472" cy="350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Google Shape;146;p38"/>
          <p:cNvSpPr txBox="1">
            <a:spLocks noGrp="1"/>
          </p:cNvSpPr>
          <p:nvPr>
            <p:ph type="body" idx="2"/>
          </p:nvPr>
        </p:nvSpPr>
        <p:spPr>
          <a:xfrm>
            <a:off x="4499264" y="1936564"/>
            <a:ext cx="3193472" cy="350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Google Shape;147;p38"/>
          <p:cNvSpPr txBox="1">
            <a:spLocks noGrp="1"/>
          </p:cNvSpPr>
          <p:nvPr>
            <p:ph type="body" idx="3"/>
          </p:nvPr>
        </p:nvSpPr>
        <p:spPr>
          <a:xfrm>
            <a:off x="8160327" y="1936564"/>
            <a:ext cx="3193472" cy="350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8" name="Google Shape;148;p38"/>
          <p:cNvSpPr/>
          <p:nvPr/>
        </p:nvSpPr>
        <p:spPr>
          <a:xfrm>
            <a:off x="646302" y="1633954"/>
            <a:ext cx="425364" cy="11557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8"/>
          <p:cNvSpPr/>
          <p:nvPr/>
        </p:nvSpPr>
        <p:spPr>
          <a:xfrm>
            <a:off x="4286582" y="1633954"/>
            <a:ext cx="425364" cy="11557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8"/>
          <p:cNvSpPr/>
          <p:nvPr/>
        </p:nvSpPr>
        <p:spPr>
          <a:xfrm>
            <a:off x="7947645" y="1633954"/>
            <a:ext cx="425364" cy="11557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74450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punktai" preserve="1">
  <p:cSld name="4 punktai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9"/>
          <p:cNvSpPr txBox="1">
            <a:spLocks noGrp="1"/>
          </p:cNvSpPr>
          <p:nvPr>
            <p:ph type="body" idx="1"/>
          </p:nvPr>
        </p:nvSpPr>
        <p:spPr>
          <a:xfrm>
            <a:off x="1004460" y="1897554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3" name="Google Shape;153;p39"/>
          <p:cNvSpPr/>
          <p:nvPr/>
        </p:nvSpPr>
        <p:spPr>
          <a:xfrm>
            <a:off x="791778" y="1594944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9"/>
          <p:cNvSpPr txBox="1">
            <a:spLocks noGrp="1"/>
          </p:cNvSpPr>
          <p:nvPr>
            <p:ph type="body" idx="2"/>
          </p:nvPr>
        </p:nvSpPr>
        <p:spPr>
          <a:xfrm>
            <a:off x="1004460" y="4274994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5" name="Google Shape;155;p39"/>
          <p:cNvSpPr/>
          <p:nvPr/>
        </p:nvSpPr>
        <p:spPr>
          <a:xfrm>
            <a:off x="791778" y="3972384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9"/>
          <p:cNvSpPr txBox="1">
            <a:spLocks noGrp="1"/>
          </p:cNvSpPr>
          <p:nvPr>
            <p:ph type="body" idx="3"/>
          </p:nvPr>
        </p:nvSpPr>
        <p:spPr>
          <a:xfrm>
            <a:off x="6889750" y="1897554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7" name="Google Shape;157;p39"/>
          <p:cNvSpPr/>
          <p:nvPr/>
        </p:nvSpPr>
        <p:spPr>
          <a:xfrm>
            <a:off x="6677068" y="1594944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9"/>
          <p:cNvSpPr txBox="1">
            <a:spLocks noGrp="1"/>
          </p:cNvSpPr>
          <p:nvPr>
            <p:ph type="body" idx="4"/>
          </p:nvPr>
        </p:nvSpPr>
        <p:spPr>
          <a:xfrm>
            <a:off x="6889750" y="4274994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9" name="Google Shape;159;p39"/>
          <p:cNvSpPr/>
          <p:nvPr/>
        </p:nvSpPr>
        <p:spPr>
          <a:xfrm>
            <a:off x="6677068" y="3972384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9"/>
          <p:cNvSpPr/>
          <p:nvPr/>
        </p:nvSpPr>
        <p:spPr>
          <a:xfrm>
            <a:off x="0" y="0"/>
            <a:ext cx="3251200" cy="853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53573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ntelė" preserve="1">
  <p:cSld name="Lentelė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0"/>
          <p:cNvSpPr txBox="1">
            <a:spLocks noGrp="1"/>
          </p:cNvSpPr>
          <p:nvPr>
            <p:ph type="title"/>
          </p:nvPr>
        </p:nvSpPr>
        <p:spPr>
          <a:xfrm>
            <a:off x="1178561" y="830897"/>
            <a:ext cx="84937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3" name="Google Shape;163;p40"/>
          <p:cNvSpPr>
            <a:spLocks noGrp="1"/>
          </p:cNvSpPr>
          <p:nvPr>
            <p:ph type="chart" idx="2"/>
          </p:nvPr>
        </p:nvSpPr>
        <p:spPr>
          <a:xfrm>
            <a:off x="1177925" y="2156460"/>
            <a:ext cx="5010150" cy="395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chart</a:t>
            </a:r>
            <a:endParaRPr/>
          </a:p>
        </p:txBody>
      </p:sp>
      <p:sp>
        <p:nvSpPr>
          <p:cNvPr id="164" name="Google Shape;164;p40"/>
          <p:cNvSpPr>
            <a:spLocks noGrp="1"/>
          </p:cNvSpPr>
          <p:nvPr>
            <p:ph type="chart" idx="3"/>
          </p:nvPr>
        </p:nvSpPr>
        <p:spPr>
          <a:xfrm>
            <a:off x="6512236" y="2156460"/>
            <a:ext cx="5010150" cy="395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chart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37382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ntelė 2" preserve="1">
  <p:cSld name="Lentelė 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1"/>
          <p:cNvSpPr txBox="1">
            <a:spLocks noGrp="1"/>
          </p:cNvSpPr>
          <p:nvPr>
            <p:ph type="title"/>
          </p:nvPr>
        </p:nvSpPr>
        <p:spPr>
          <a:xfrm>
            <a:off x="1178561" y="830897"/>
            <a:ext cx="84937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" name="Google Shape;167;p41"/>
          <p:cNvSpPr>
            <a:spLocks noGrp="1"/>
          </p:cNvSpPr>
          <p:nvPr>
            <p:ph type="chart" idx="2"/>
          </p:nvPr>
        </p:nvSpPr>
        <p:spPr>
          <a:xfrm>
            <a:off x="1177925" y="2156460"/>
            <a:ext cx="9561513" cy="401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chart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91721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veikslėlis" preserve="1">
  <p:cSld name="Paveikslėli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03990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oliažas" preserve="1">
  <p:cSld name="Koliaža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3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72" name="Google Shape;172;p43"/>
          <p:cNvSpPr>
            <a:spLocks noGrp="1"/>
          </p:cNvSpPr>
          <p:nvPr>
            <p:ph type="pic" idx="3"/>
          </p:nvPr>
        </p:nvSpPr>
        <p:spPr>
          <a:xfrm>
            <a:off x="6096000" y="2276475"/>
            <a:ext cx="6096000" cy="457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73" name="Google Shape;173;p43"/>
          <p:cNvSpPr>
            <a:spLocks noGrp="1"/>
          </p:cNvSpPr>
          <p:nvPr>
            <p:ph type="pic" idx="4"/>
          </p:nvPr>
        </p:nvSpPr>
        <p:spPr>
          <a:xfrm>
            <a:off x="6096000" y="0"/>
            <a:ext cx="6096000" cy="227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618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title"/>
          </p:nvPr>
        </p:nvSpPr>
        <p:spPr>
          <a:xfrm>
            <a:off x="1117600" y="1064131"/>
            <a:ext cx="9225280" cy="112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1"/>
          </p:nvPr>
        </p:nvSpPr>
        <p:spPr>
          <a:xfrm>
            <a:off x="1117601" y="2389694"/>
            <a:ext cx="9225280" cy="359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74486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išraus turinio koliažas" preserve="1">
  <p:cSld name="Mišraus turinio koliaža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4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76" name="Google Shape;176;p44"/>
          <p:cNvSpPr>
            <a:spLocks noGrp="1"/>
          </p:cNvSpPr>
          <p:nvPr>
            <p:ph type="pic" idx="3"/>
          </p:nvPr>
        </p:nvSpPr>
        <p:spPr>
          <a:xfrm>
            <a:off x="6096000" y="2276475"/>
            <a:ext cx="6096000" cy="457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77" name="Google Shape;177;p44"/>
          <p:cNvSpPr txBox="1">
            <a:spLocks noGrp="1"/>
          </p:cNvSpPr>
          <p:nvPr>
            <p:ph type="body" idx="1"/>
          </p:nvPr>
        </p:nvSpPr>
        <p:spPr>
          <a:xfrm>
            <a:off x="6423660" y="320041"/>
            <a:ext cx="539496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48446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ontaktai" preserve="1">
  <p:cSld name="Kontaktai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6455" y="599440"/>
            <a:ext cx="3103721" cy="116205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45"/>
          <p:cNvSpPr txBox="1">
            <a:spLocks noGrp="1"/>
          </p:cNvSpPr>
          <p:nvPr>
            <p:ph type="body" idx="1"/>
          </p:nvPr>
        </p:nvSpPr>
        <p:spPr>
          <a:xfrm>
            <a:off x="6389255" y="4279271"/>
            <a:ext cx="5394325" cy="203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Google Shape;181;p45"/>
          <p:cNvSpPr txBox="1">
            <a:spLocks noGrp="1"/>
          </p:cNvSpPr>
          <p:nvPr>
            <p:ph type="ctrTitle"/>
          </p:nvPr>
        </p:nvSpPr>
        <p:spPr>
          <a:xfrm>
            <a:off x="6389255" y="3221287"/>
            <a:ext cx="5396345" cy="8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73958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Kontaktai" preserve="1">
  <p:cSld name="1_Kontaktai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6"/>
          <p:cNvSpPr txBox="1">
            <a:spLocks noGrp="1"/>
          </p:cNvSpPr>
          <p:nvPr>
            <p:ph type="body" idx="1"/>
          </p:nvPr>
        </p:nvSpPr>
        <p:spPr>
          <a:xfrm>
            <a:off x="796258" y="4294261"/>
            <a:ext cx="5394325" cy="203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Google Shape;184;p46"/>
          <p:cNvSpPr txBox="1">
            <a:spLocks noGrp="1"/>
          </p:cNvSpPr>
          <p:nvPr>
            <p:ph type="ctrTitle"/>
          </p:nvPr>
        </p:nvSpPr>
        <p:spPr>
          <a:xfrm>
            <a:off x="796258" y="3236277"/>
            <a:ext cx="5396345" cy="8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85" name="Google Shape;185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82165" y="556987"/>
            <a:ext cx="3645925" cy="1365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045449" y="2372109"/>
            <a:ext cx="4899026" cy="4909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348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4162736" y="1554853"/>
            <a:ext cx="6796209" cy="1216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4162713" y="2971800"/>
            <a:ext cx="6796088" cy="313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11"/>
          <p:cNvSpPr>
            <a:spLocks noGrp="1"/>
          </p:cNvSpPr>
          <p:nvPr>
            <p:ph type="pic" idx="2"/>
          </p:nvPr>
        </p:nvSpPr>
        <p:spPr>
          <a:xfrm>
            <a:off x="0" y="7938"/>
            <a:ext cx="3035300" cy="684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167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045449" y="2372109"/>
            <a:ext cx="4899026" cy="490956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596945" y="657916"/>
            <a:ext cx="503169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196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Section Header">
  <p:cSld name="1_Section 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6692" y="2909132"/>
            <a:ext cx="4223077" cy="410907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3"/>
          <p:cNvSpPr txBox="1">
            <a:spLocks noGrp="1"/>
          </p:cNvSpPr>
          <p:nvPr>
            <p:ph type="title"/>
          </p:nvPr>
        </p:nvSpPr>
        <p:spPr>
          <a:xfrm>
            <a:off x="596945" y="657916"/>
            <a:ext cx="503169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981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ustom Layout">
  <p:cSld name="Custom Layou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4"/>
          <p:cNvPicPr preferRelativeResize="0"/>
          <p:nvPr/>
        </p:nvPicPr>
        <p:blipFill rotWithShape="1">
          <a:blip r:embed="rId2">
            <a:alphaModFix/>
          </a:blip>
          <a:srcRect b="31660"/>
          <a:stretch/>
        </p:blipFill>
        <p:spPr>
          <a:xfrm>
            <a:off x="1299777" y="3376055"/>
            <a:ext cx="9800614" cy="347131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596945" y="657916"/>
            <a:ext cx="503169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987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>
            <a:spLocks noGrp="1"/>
          </p:cNvSpPr>
          <p:nvPr>
            <p:ph type="pic" idx="2"/>
          </p:nvPr>
        </p:nvSpPr>
        <p:spPr>
          <a:xfrm>
            <a:off x="4517136" y="0"/>
            <a:ext cx="7674864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title"/>
          </p:nvPr>
        </p:nvSpPr>
        <p:spPr>
          <a:xfrm>
            <a:off x="417576" y="945139"/>
            <a:ext cx="3576408" cy="140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1"/>
          </p:nvPr>
        </p:nvSpPr>
        <p:spPr>
          <a:xfrm>
            <a:off x="435864" y="2898569"/>
            <a:ext cx="3576408" cy="3144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575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6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10904946" y="375268"/>
            <a:ext cx="901700" cy="10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1178561" y="830897"/>
            <a:ext cx="84937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1178561" y="2560955"/>
            <a:ext cx="8493760" cy="3148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770747" y="6356350"/>
            <a:ext cx="37143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3D00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28681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">
          <p15:clr>
            <a:srgbClr val="F26B43"/>
          </p15:clr>
        </p15:guide>
        <p15:guide id="2">
          <p15:clr>
            <a:srgbClr val="F26B43"/>
          </p15:clr>
        </p15:guide>
        <p15:guide id="3" pos="5768">
          <p15:clr>
            <a:srgbClr val="F26B43"/>
          </p15:clr>
        </p15:guide>
        <p15:guide id="4" pos="1912">
          <p15:clr>
            <a:srgbClr val="F26B43"/>
          </p15:clr>
        </p15:guide>
        <p15:guide id="5" pos="3840">
          <p15:clr>
            <a:srgbClr val="F26B43"/>
          </p15:clr>
        </p15:guide>
        <p15:guide id="6" pos="7680">
          <p15:clr>
            <a:srgbClr val="F26B43"/>
          </p15:clr>
        </p15:guide>
        <p15:guide id="7" orient="horz" pos="1434">
          <p15:clr>
            <a:srgbClr val="F26B43"/>
          </p15:clr>
        </p15:guide>
        <p15:guide id="8" orient="horz" pos="2886">
          <p15:clr>
            <a:srgbClr val="F26B43"/>
          </p15:clr>
        </p15:guide>
        <p15:guide id="9" orient="horz" pos="431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title"/>
          </p:nvPr>
        </p:nvSpPr>
        <p:spPr>
          <a:xfrm>
            <a:off x="1178561" y="830897"/>
            <a:ext cx="84937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body" idx="1"/>
          </p:nvPr>
        </p:nvSpPr>
        <p:spPr>
          <a:xfrm>
            <a:off x="1178561" y="2560955"/>
            <a:ext cx="8493760" cy="3148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9" name="Google Shape;99;p26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0855236" y="368405"/>
            <a:ext cx="907868" cy="101016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6"/>
          <p:cNvSpPr txBox="1"/>
          <p:nvPr/>
        </p:nvSpPr>
        <p:spPr>
          <a:xfrm>
            <a:off x="6770747" y="6356350"/>
            <a:ext cx="37143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93968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">
          <p15:clr>
            <a:srgbClr val="F26B43"/>
          </p15:clr>
        </p15:guide>
        <p15:guide id="2">
          <p15:clr>
            <a:srgbClr val="F26B43"/>
          </p15:clr>
        </p15:guide>
        <p15:guide id="3" pos="5768">
          <p15:clr>
            <a:srgbClr val="F26B43"/>
          </p15:clr>
        </p15:guide>
        <p15:guide id="4" pos="1912">
          <p15:clr>
            <a:srgbClr val="F26B43"/>
          </p15:clr>
        </p15:guide>
        <p15:guide id="5" pos="3840">
          <p15:clr>
            <a:srgbClr val="F26B43"/>
          </p15:clr>
        </p15:guide>
        <p15:guide id="6" pos="7680">
          <p15:clr>
            <a:srgbClr val="F26B43"/>
          </p15:clr>
        </p15:guide>
        <p15:guide id="7" orient="horz" pos="1434">
          <p15:clr>
            <a:srgbClr val="F26B43"/>
          </p15:clr>
        </p15:guide>
        <p15:guide id="8" orient="horz" pos="2886">
          <p15:clr>
            <a:srgbClr val="F26B43"/>
          </p15:clr>
        </p15:guide>
        <p15:guide id="9" orient="horz" pos="431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83A8-AD43-41ED-AA53-BC83540180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lt-LT" dirty="0"/>
              <a:t>Detalus</a:t>
            </a:r>
            <a:r>
              <a:rPr lang="en-US" dirty="0"/>
              <a:t> </a:t>
            </a:r>
            <a:r>
              <a:rPr lang="lt-LT" dirty="0"/>
              <a:t>vaizdų</a:t>
            </a:r>
            <a:r>
              <a:rPr lang="en-US" dirty="0"/>
              <a:t> </a:t>
            </a:r>
            <a:r>
              <a:rPr lang="lt-LT" dirty="0"/>
              <a:t>panašumas</a:t>
            </a:r>
            <a:r>
              <a:rPr lang="en-US" dirty="0"/>
              <a:t> </a:t>
            </a:r>
            <a:r>
              <a:rPr lang="lt-LT" dirty="0"/>
              <a:t>naudojant</a:t>
            </a:r>
            <a:r>
              <a:rPr lang="en-US" dirty="0"/>
              <a:t> </a:t>
            </a:r>
            <a:r>
              <a:rPr lang="lt-LT" dirty="0"/>
              <a:t>trejetų</a:t>
            </a:r>
            <a:r>
              <a:rPr lang="en-US" dirty="0"/>
              <a:t> </a:t>
            </a:r>
            <a:r>
              <a:rPr lang="lt-LT" dirty="0"/>
              <a:t>tinklus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202D6-98B2-4150-86EC-84FA746F5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10277475" cy="1655762"/>
          </a:xfrm>
        </p:spPr>
        <p:txBody>
          <a:bodyPr>
            <a:normAutofit/>
          </a:bodyPr>
          <a:lstStyle/>
          <a:p>
            <a:pPr algn="l"/>
            <a:r>
              <a:rPr lang="lt-LT" dirty="0"/>
              <a:t>		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0ABA3-0874-4423-A2E6-157BE9F5E189}"/>
              </a:ext>
            </a:extLst>
          </p:cNvPr>
          <p:cNvSpPr txBox="1"/>
          <p:nvPr/>
        </p:nvSpPr>
        <p:spPr>
          <a:xfrm>
            <a:off x="4514850" y="5912094"/>
            <a:ext cx="272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2800" dirty="0">
                <a:solidFill>
                  <a:schemeClr val="bg1"/>
                </a:solidFill>
              </a:rPr>
              <a:t>Vilnius - 2020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852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C0FB-4B62-4407-A514-49F63EA1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Išvados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FA293-8A2A-4706-98AC-491CCB3A4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585" y="1854517"/>
            <a:ext cx="10384789" cy="3148965"/>
          </a:xfrm>
        </p:spPr>
        <p:txBody>
          <a:bodyPr>
            <a:norm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2800" dirty="0"/>
              <a:t>Pasirinktas trejetų tinklų modelis parodė neblogus rezultatus identifikuojant žmonių eisenos kadrus. 85.7</a:t>
            </a:r>
            <a:r>
              <a:rPr lang="en-US" sz="2800" dirty="0"/>
              <a:t>% </a:t>
            </a:r>
            <a:r>
              <a:rPr lang="en-US" sz="2800" dirty="0" err="1"/>
              <a:t>tikslumas</a:t>
            </a:r>
            <a:r>
              <a:rPr lang="en-US" sz="2800" dirty="0"/>
              <a:t>, kai </a:t>
            </a:r>
            <a:r>
              <a:rPr lang="en-US" sz="2800" dirty="0" err="1"/>
              <a:t>tuo</a:t>
            </a:r>
            <a:r>
              <a:rPr lang="en-US" sz="2800" dirty="0"/>
              <a:t> </a:t>
            </a:r>
            <a:r>
              <a:rPr lang="en-US" sz="2800" dirty="0" err="1"/>
              <a:t>metu</a:t>
            </a:r>
            <a:r>
              <a:rPr lang="en-US" sz="2800" dirty="0"/>
              <a:t> </a:t>
            </a:r>
            <a:r>
              <a:rPr lang="en-US" sz="2800" dirty="0" err="1"/>
              <a:t>rinkoje</a:t>
            </a:r>
            <a:r>
              <a:rPr lang="en-US" sz="2800" dirty="0"/>
              <a:t> </a:t>
            </a:r>
            <a:r>
              <a:rPr lang="lt-LT" sz="2800" dirty="0"/>
              <a:t>geriausi</a:t>
            </a:r>
            <a:r>
              <a:rPr lang="en-US" sz="2800" dirty="0"/>
              <a:t> </a:t>
            </a:r>
            <a:r>
              <a:rPr lang="en-US" sz="2800" dirty="0" err="1"/>
              <a:t>modeliai</a:t>
            </a:r>
            <a:r>
              <a:rPr lang="en-US" sz="2800" dirty="0"/>
              <a:t> </a:t>
            </a:r>
            <a:r>
              <a:rPr lang="en-US" sz="2800" dirty="0" err="1"/>
              <a:t>fiksavo</a:t>
            </a:r>
            <a:r>
              <a:rPr lang="en-US" sz="2800" dirty="0"/>
              <a:t> </a:t>
            </a:r>
            <a:r>
              <a:rPr lang="en-US" sz="2800" dirty="0" err="1"/>
              <a:t>nuo</a:t>
            </a:r>
            <a:r>
              <a:rPr lang="en-US" sz="2800" dirty="0"/>
              <a:t> 86.6% </a:t>
            </a:r>
            <a:r>
              <a:rPr lang="en-US" sz="2800" dirty="0" err="1"/>
              <a:t>iki</a:t>
            </a:r>
            <a:r>
              <a:rPr lang="en-US" sz="2800" dirty="0"/>
              <a:t> 96.7% </a:t>
            </a:r>
            <a:r>
              <a:rPr lang="en-US" sz="2800" dirty="0" err="1"/>
              <a:t>tikslum</a:t>
            </a:r>
            <a:r>
              <a:rPr lang="lt-LT" sz="2800" dirty="0"/>
              <a:t>ą.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2800" dirty="0"/>
              <a:t>Identifikuoti siluetus yra sudėtinga užduotis, susiduriama su </a:t>
            </a:r>
            <a:r>
              <a:rPr lang="lt-LT" sz="2800" dirty="0" err="1"/>
              <a:t>okliuzijos</a:t>
            </a:r>
            <a:r>
              <a:rPr lang="lt-LT" sz="2800" dirty="0"/>
              <a:t>, eisenos trajektorijos skirtumais, prastu apšvietimu.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593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BBBB-6D39-46BA-8F16-D297D806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Turinys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66F9-556C-447F-93A4-F74FF82D1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111" y="2156460"/>
            <a:ext cx="8493760" cy="3148965"/>
          </a:xfrm>
        </p:spPr>
        <p:txBody>
          <a:bodyPr>
            <a:normAutofit fontScale="92500" lnSpcReduction="10000"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200" dirty="0"/>
              <a:t>Užduotys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200" dirty="0"/>
              <a:t>Vaizdų palyginimo ir atpažinimo taikymas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200" dirty="0"/>
              <a:t>Trejetų tinklų modelis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200" dirty="0"/>
              <a:t>Nuostolių funkcija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Trejet</a:t>
            </a:r>
            <a:r>
              <a:rPr lang="lt-LT" sz="3200" dirty="0"/>
              <a:t>ų tinklų modelis siluetų atpažinimui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200" dirty="0"/>
              <a:t>Išvados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8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C239-A84A-47C4-B615-C742AC87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Užduotys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1FEEB-23C6-4C14-B558-9B072AF98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955" y="2156460"/>
            <a:ext cx="10118089" cy="3148965"/>
          </a:xfrm>
        </p:spPr>
        <p:txBody>
          <a:bodyPr>
            <a:noAutofit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lt-LT" sz="2800" dirty="0"/>
              <a:t>Pasiūlyti pasirinktą trejetų tinklų modelį bei atpažinti vaizdų panašumus iš pasirinkto duomenų rinkinio.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lt-LT" sz="2800" dirty="0"/>
              <a:t>Išskirti metrikas pagal kurias galėtų analizuoti gautus rezultatus, panaudojant trejetų tinklus.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lt-LT" sz="2800" dirty="0"/>
              <a:t>Išskirti pasirinkto tyrimo rezultatų trūkumus ir išsiaiškinti galimas sritis ateities darbams.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370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F49D-44A8-4095-A889-A8C9CC7A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Vaizdų palyginimo ir atpažinimo taikymas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BCF62-5202-4677-B425-07EC70F59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1" y="2560955"/>
            <a:ext cx="10641964" cy="3148965"/>
          </a:xfrm>
        </p:spPr>
        <p:txBody>
          <a:bodyPr>
            <a:no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400" dirty="0"/>
              <a:t>Vaizdinės tapatybės nustatymui.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400" dirty="0"/>
              <a:t>Esamos lokacijos aptikimui (dažniausiai bepiločiams lėktuvams).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400" dirty="0"/>
              <a:t>Vaizdų radimui, pasitelkiant paieškos sistemas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400" dirty="0"/>
              <a:t>Veido, silueto atpažinimui.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79617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3AE2-53BE-4E27-8BF3-90195AF3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Trejetų tinklų modelis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7F3B1-D894-4015-A7C4-EA86B93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786" y="1854517"/>
            <a:ext cx="10641964" cy="3148965"/>
          </a:xfrm>
        </p:spPr>
        <p:txBody>
          <a:bodyPr>
            <a:no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2800" dirty="0"/>
              <a:t>Veikimo principas susideda iš trijų identiškų </a:t>
            </a:r>
            <a:r>
              <a:rPr lang="lt-LT" sz="2800" dirty="0" err="1"/>
              <a:t>konvoliucinių</a:t>
            </a:r>
            <a:r>
              <a:rPr lang="lt-LT" sz="2800" dirty="0"/>
              <a:t> neuroninių tinklo atšakų.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2800" dirty="0"/>
              <a:t>Įvestyje – trys elementai. Pagrindinis elementas, kuris yra lyginamas. Teigiamas – panašus elementas į pagrindinį. Neigiamas – lyginamas elementas kuris nėra panašus į pagrindinį elementą.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2398D-FAFE-4ADC-9BD8-5D567BAF7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41" y="4470523"/>
            <a:ext cx="52101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9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3EA9-79E6-4653-8A83-5489F84B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Nuostolių funkcija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67CB5-93C9-4124-85DD-2BEF01733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436" y="1854517"/>
            <a:ext cx="9975214" cy="3148965"/>
          </a:xfrm>
        </p:spPr>
        <p:txBody>
          <a:bodyPr>
            <a:norm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400" dirty="0"/>
              <a:t>Nusako, kaip teisingai algoritmas modeliuoja pasirinktą duomenų rinkinį.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400" dirty="0"/>
              <a:t>Jeigu prognozė neteisinga – grąžinama didesnė reikšmė</a:t>
            </a:r>
            <a:endParaRPr lang="en-US" sz="3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7EE47-17B2-4E1B-96B1-ADC1D6651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613007"/>
            <a:ext cx="6987298" cy="141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5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F6-4350-4264-AB24-D773C3ADC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Trejet</a:t>
            </a:r>
            <a:r>
              <a:rPr lang="lt-LT" dirty="0"/>
              <a:t>ų tinklų modelis siluetų atpažinimui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0EC95-928F-4C37-A08F-2477034D6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1" y="2560955"/>
            <a:ext cx="10470514" cy="3148965"/>
          </a:xfrm>
        </p:spPr>
        <p:txBody>
          <a:bodyPr>
            <a:no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2800" dirty="0"/>
              <a:t>Šiame darbe buvo pasiūlytas trejetų tinklų modelis, kuris gebėtų atpažinti žmonių siluetų kadrus.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2800" dirty="0"/>
              <a:t>Modelis buvo ištreniruotas ant Windows 10, naudojant </a:t>
            </a:r>
            <a:r>
              <a:rPr lang="lt-LT" sz="2800" dirty="0" err="1"/>
              <a:t>Nvidia</a:t>
            </a:r>
            <a:r>
              <a:rPr lang="lt-LT" sz="2800" dirty="0"/>
              <a:t> GTX 960m 4GB vaizdo plokštę, CUDA </a:t>
            </a:r>
            <a:r>
              <a:rPr lang="lt-LT" sz="2800" dirty="0" err="1"/>
              <a:t>Nvidia</a:t>
            </a:r>
            <a:r>
              <a:rPr lang="lt-LT" sz="2800" dirty="0"/>
              <a:t> PĮ.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2800" dirty="0" err="1"/>
              <a:t>Įgyendinta</a:t>
            </a:r>
            <a:r>
              <a:rPr lang="lt-LT" sz="2800" dirty="0"/>
              <a:t>, naudojant </a:t>
            </a:r>
            <a:r>
              <a:rPr lang="lt-LT" sz="2800" dirty="0" err="1"/>
              <a:t>TensorFlow</a:t>
            </a:r>
            <a:r>
              <a:rPr lang="lt-LT" sz="2800" dirty="0"/>
              <a:t> karkasą, pačio modelio kodo bazė – </a:t>
            </a:r>
            <a:r>
              <a:rPr lang="lt-LT" sz="2800" dirty="0" err="1"/>
              <a:t>Python</a:t>
            </a:r>
            <a:r>
              <a:rPr lang="lt-LT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880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F4BB-CB72-4415-AA37-890A9BDA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Žmonių siluetų atpažinimas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4A6FC-3127-41D7-950A-95CC78C28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489"/>
            <a:ext cx="5157787" cy="82391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/>
              <a:t>Pavyzdinės įvestys su kuriomis modelis prognozavo neteisingai.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7E8B37C-196F-4951-B97E-C95624AF2C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643" y="3289911"/>
            <a:ext cx="707597" cy="18869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8FA64-AC18-4FD0-8CBE-2BA140125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7575" y="2011489"/>
            <a:ext cx="5937250" cy="82391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/>
              <a:t>Pavyzdinė įvestis su kuria modelis prognozavo teisingus palyginimo rezultatus.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1417455-97A1-4C00-9916-EE5FCD98111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195" y="3289913"/>
            <a:ext cx="707597" cy="188692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9131C2-5396-4E3F-B4D5-62DCD7EC9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00" y="3289912"/>
            <a:ext cx="3587486" cy="188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9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E048-6A3C-408B-9C50-26BF09A9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Palyginimo rezultatai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423E3-5A74-4336-BCDF-F0E8EAAA2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0" y="2061210"/>
            <a:ext cx="9946639" cy="3148965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lt-LT" sz="3400" dirty="0"/>
              <a:t>Pasirinktas modelis demonstravo 85.7</a:t>
            </a:r>
            <a:r>
              <a:rPr lang="en-US" sz="3400" dirty="0"/>
              <a:t>% </a:t>
            </a:r>
            <a:r>
              <a:rPr lang="en-US" sz="3400" dirty="0" err="1"/>
              <a:t>atpa</a:t>
            </a:r>
            <a:r>
              <a:rPr lang="lt-LT" sz="3400" dirty="0"/>
              <a:t>žinimo tikslumo su duomenų rinkiniu – CUHK01.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lt-LT" sz="3400" dirty="0"/>
              <a:t>Rezultatai naudojant kitus tinklų modelius.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46098-AEF4-4351-98AD-73955263E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20" y="4391880"/>
            <a:ext cx="3856203" cy="204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60184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VU">
      <a:dk1>
        <a:srgbClr val="7A003B"/>
      </a:dk1>
      <a:lt1>
        <a:srgbClr val="FFFFFF"/>
      </a:lt1>
      <a:dk2>
        <a:srgbClr val="7A003B"/>
      </a:dk2>
      <a:lt2>
        <a:srgbClr val="FEFFFE"/>
      </a:lt2>
      <a:accent1>
        <a:srgbClr val="E03357"/>
      </a:accent1>
      <a:accent2>
        <a:srgbClr val="E2E3E2"/>
      </a:accent2>
      <a:accent3>
        <a:srgbClr val="3B3C3A"/>
      </a:accent3>
      <a:accent4>
        <a:srgbClr val="989998"/>
      </a:accent4>
      <a:accent5>
        <a:srgbClr val="D5D5D5"/>
      </a:accent5>
      <a:accent6>
        <a:srgbClr val="797979"/>
      </a:accent6>
      <a:hlink>
        <a:srgbClr val="E03357"/>
      </a:hlink>
      <a:folHlink>
        <a:srgbClr val="E2E3E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 kursinio pristatymas.pptx" id="{D822889B-CBAF-4382-83A8-FCE515023F05}" vid="{AE4DE3A2-053C-4E9A-BDDD-36B8D425C199}"/>
    </a:ext>
  </a:extLst>
</a:theme>
</file>

<file path=ppt/theme/theme2.xml><?xml version="1.0" encoding="utf-8"?>
<a:theme xmlns:a="http://schemas.openxmlformats.org/drawingml/2006/main" name="Custom Design">
  <a:themeElements>
    <a:clrScheme name="VU">
      <a:dk1>
        <a:srgbClr val="7A003B"/>
      </a:dk1>
      <a:lt1>
        <a:srgbClr val="FFFFFF"/>
      </a:lt1>
      <a:dk2>
        <a:srgbClr val="7A003B"/>
      </a:dk2>
      <a:lt2>
        <a:srgbClr val="FEFFFE"/>
      </a:lt2>
      <a:accent1>
        <a:srgbClr val="E03357"/>
      </a:accent1>
      <a:accent2>
        <a:srgbClr val="E2E3E2"/>
      </a:accent2>
      <a:accent3>
        <a:srgbClr val="3B3C3A"/>
      </a:accent3>
      <a:accent4>
        <a:srgbClr val="989998"/>
      </a:accent4>
      <a:accent5>
        <a:srgbClr val="D5D5D5"/>
      </a:accent5>
      <a:accent6>
        <a:srgbClr val="797979"/>
      </a:accent6>
      <a:hlink>
        <a:srgbClr val="E03357"/>
      </a:hlink>
      <a:folHlink>
        <a:srgbClr val="E2E3E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 kursinio pristatymas.pptx" id="{D822889B-CBAF-4382-83A8-FCE515023F05}" vid="{771ABCCC-A194-4229-9BA9-CDF105445C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 kursinio pristatymas</Template>
  <TotalTime>189</TotalTime>
  <Words>309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1_Custom Design</vt:lpstr>
      <vt:lpstr>Custom Design</vt:lpstr>
      <vt:lpstr>Detalus vaizdų panašumas naudojant trejetų tinklus</vt:lpstr>
      <vt:lpstr>Turinys</vt:lpstr>
      <vt:lpstr>Užduotys</vt:lpstr>
      <vt:lpstr>Vaizdų palyginimo ir atpažinimo taikymas</vt:lpstr>
      <vt:lpstr>Trejetų tinklų modelis</vt:lpstr>
      <vt:lpstr>Nuostolių funkcija</vt:lpstr>
      <vt:lpstr>Trejetų tinklų modelis siluetų atpažinimui</vt:lpstr>
      <vt:lpstr>Žmonių siluetų atpažinimas</vt:lpstr>
      <vt:lpstr>Palyginimo rezultatai</vt:lpstr>
      <vt:lpstr>Išvados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Detalus vaizdų panašumas naudojant trejetų tinklus</dc:title>
  <dc:creator>Andrius</dc:creator>
  <cp:lastModifiedBy>Andrius</cp:lastModifiedBy>
  <cp:revision>9</cp:revision>
  <dcterms:created xsi:type="dcterms:W3CDTF">2020-02-16T11:26:02Z</dcterms:created>
  <dcterms:modified xsi:type="dcterms:W3CDTF">2020-02-16T14:50:56Z</dcterms:modified>
</cp:coreProperties>
</file>