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1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3" r:id="rId15"/>
    <p:sldId id="272" r:id="rId16"/>
    <p:sldId id="275" r:id="rId17"/>
    <p:sldId id="274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56" autoAdjust="0"/>
    <p:restoredTop sz="94660"/>
  </p:normalViewPr>
  <p:slideViewPr>
    <p:cSldViewPr>
      <p:cViewPr varScale="1">
        <p:scale>
          <a:sx n="66" d="100"/>
          <a:sy n="66" d="100"/>
        </p:scale>
        <p:origin x="-159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86AB9F-80A6-489D-AB73-016962F19EFC}" type="datetimeFigureOut">
              <a:rPr lang="zh-CN" altLang="en-US" smtClean="0"/>
              <a:t>2015/3/25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77C8DA-4BD1-4F60-B6DA-5FA0C6367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3469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4A205-5ACD-46B2-B812-BEABA6DC3512}" type="datetimeFigureOut">
              <a:rPr lang="zh-CN" altLang="en-US" smtClean="0"/>
              <a:t>2015/3/25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0A89C-1FA3-4D87-88FF-8B099B2BA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210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42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A39408AF-377F-4F54-922D-FF2A98196521}" type="slidenum">
              <a:rPr lang="zh-CN" altLang="en-US" sz="1200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zh-CN" altLang="en-US" sz="12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6502102"/>
            <a:ext cx="9144000" cy="952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TextBox 7"/>
          <p:cNvSpPr txBox="1">
            <a:spLocks noChangeArrowheads="1"/>
          </p:cNvSpPr>
          <p:nvPr userDrawn="1"/>
        </p:nvSpPr>
        <p:spPr bwMode="auto">
          <a:xfrm>
            <a:off x="7452320" y="6294003"/>
            <a:ext cx="863378" cy="51937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70" tIns="51435" rIns="102870" bIns="51435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700" dirty="0" smtClean="0">
                <a:solidFill>
                  <a:srgbClr val="00B0F0"/>
                </a:solidFill>
                <a:latin typeface="Impact" pitchFamily="34" charset="0"/>
              </a:rPr>
              <a:t>VWC</a:t>
            </a:r>
            <a:endParaRPr lang="zh-CN" altLang="en-US" sz="2700" dirty="0" smtClean="0">
              <a:solidFill>
                <a:srgbClr val="00B0F0"/>
              </a:solidFill>
              <a:latin typeface="Impac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502102"/>
            <a:ext cx="9144000" cy="952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7452320" y="6294003"/>
            <a:ext cx="863378" cy="51937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70" tIns="51435" rIns="102870" bIns="51435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700" dirty="0" smtClean="0">
                <a:solidFill>
                  <a:srgbClr val="00B0F0"/>
                </a:solidFill>
                <a:latin typeface="Impact" pitchFamily="34" charset="0"/>
              </a:rPr>
              <a:t>VWC</a:t>
            </a:r>
            <a:endParaRPr lang="zh-CN" altLang="en-US" sz="2700" dirty="0" smtClean="0">
              <a:solidFill>
                <a:srgbClr val="00B0F0"/>
              </a:solidFill>
              <a:latin typeface="Impac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502102"/>
            <a:ext cx="9144000" cy="952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7452320" y="6294003"/>
            <a:ext cx="863378" cy="51937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defRPr/>
            </a:pPr>
            <a:r>
              <a:rPr lang="en-US" altLang="zh-CN" sz="2700" dirty="0" smtClean="0">
                <a:solidFill>
                  <a:srgbClr val="00B0F0"/>
                </a:solidFill>
                <a:latin typeface="Impact" pitchFamily="34" charset="0"/>
              </a:rPr>
              <a:t>VWC</a:t>
            </a:r>
            <a:endParaRPr lang="zh-CN" altLang="en-US" sz="2700" dirty="0" smtClean="0">
              <a:solidFill>
                <a:srgbClr val="00B0F0"/>
              </a:solidFill>
              <a:latin typeface="Impac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6502102"/>
            <a:ext cx="9144000" cy="952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7452320" y="6294003"/>
            <a:ext cx="863378" cy="51937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defRPr/>
            </a:pPr>
            <a:r>
              <a:rPr lang="en-US" altLang="zh-CN" sz="2700" dirty="0" smtClean="0">
                <a:solidFill>
                  <a:srgbClr val="00B0F0"/>
                </a:solidFill>
                <a:latin typeface="Impact" pitchFamily="34" charset="0"/>
              </a:rPr>
              <a:t>VWC</a:t>
            </a:r>
            <a:endParaRPr lang="zh-CN" altLang="en-US" sz="2700" dirty="0" smtClean="0">
              <a:solidFill>
                <a:srgbClr val="00B0F0"/>
              </a:solidFill>
              <a:latin typeface="Impac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6502102"/>
            <a:ext cx="9144000" cy="952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7452320" y="6294003"/>
            <a:ext cx="863378" cy="51937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defRPr/>
            </a:pPr>
            <a:r>
              <a:rPr lang="en-US" altLang="zh-CN" sz="2700" dirty="0" smtClean="0">
                <a:solidFill>
                  <a:srgbClr val="00B0F0"/>
                </a:solidFill>
                <a:latin typeface="Impact" pitchFamily="34" charset="0"/>
              </a:rPr>
              <a:t>VWC</a:t>
            </a:r>
            <a:endParaRPr lang="zh-CN" altLang="en-US" sz="2700" dirty="0" smtClean="0">
              <a:solidFill>
                <a:srgbClr val="00B0F0"/>
              </a:solidFill>
              <a:latin typeface="Impac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502102"/>
            <a:ext cx="9144000" cy="952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7452320" y="6294003"/>
            <a:ext cx="863378" cy="51937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defRPr/>
            </a:pPr>
            <a:r>
              <a:rPr lang="en-US" altLang="zh-CN" sz="2700" dirty="0" smtClean="0">
                <a:solidFill>
                  <a:srgbClr val="00B0F0"/>
                </a:solidFill>
                <a:latin typeface="Impact" pitchFamily="34" charset="0"/>
              </a:rPr>
              <a:t>VWC</a:t>
            </a:r>
            <a:endParaRPr lang="zh-CN" altLang="en-US" sz="2700" dirty="0" smtClean="0">
              <a:solidFill>
                <a:srgbClr val="00B0F0"/>
              </a:solidFill>
              <a:latin typeface="Impac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502102"/>
            <a:ext cx="9144000" cy="952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7452320" y="6294003"/>
            <a:ext cx="863378" cy="51937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70" tIns="51435" rIns="102870" bIns="51435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700" dirty="0" smtClean="0">
                <a:solidFill>
                  <a:srgbClr val="00B0F0"/>
                </a:solidFill>
                <a:latin typeface="Impact" pitchFamily="34" charset="0"/>
              </a:rPr>
              <a:t>VWC</a:t>
            </a:r>
            <a:endParaRPr lang="zh-CN" altLang="en-US" sz="2700" dirty="0" smtClean="0">
              <a:solidFill>
                <a:srgbClr val="00B0F0"/>
              </a:solidFill>
              <a:latin typeface="Impact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1806" y="3139181"/>
            <a:ext cx="5704109" cy="820729"/>
          </a:xfrm>
          <a:prstGeom prst="rect">
            <a:avLst/>
          </a:prstGeom>
          <a:noFill/>
        </p:spPr>
        <p:txBody>
          <a:bodyPr wrap="none" lIns="81272" tIns="40636" rIns="81272" bIns="40636">
            <a:spAutoFit/>
          </a:bodyPr>
          <a:lstStyle/>
          <a:p>
            <a:pPr algn="ctr">
              <a:defRPr/>
            </a:pPr>
            <a:r>
              <a:rPr lang="zh-CN" altLang="en-US" sz="4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细说垂直型网络爬虫</a:t>
            </a:r>
            <a:endParaRPr lang="zh-CN" altLang="en-US" sz="4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51" name="TextBox 42"/>
          <p:cNvSpPr txBox="1">
            <a:spLocks noChangeArrowheads="1"/>
          </p:cNvSpPr>
          <p:nvPr/>
        </p:nvSpPr>
        <p:spPr bwMode="auto">
          <a:xfrm>
            <a:off x="5076056" y="1585330"/>
            <a:ext cx="3884380" cy="1292651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5" rIns="91431" bIns="45715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7800" dirty="0" smtClean="0">
                <a:solidFill>
                  <a:schemeClr val="bg1"/>
                </a:solidFill>
                <a:latin typeface="Impact" pitchFamily="34" charset="0"/>
              </a:rPr>
              <a:t>Crawlers</a:t>
            </a:r>
            <a:endParaRPr lang="zh-CN" altLang="en-US" sz="7800" dirty="0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076056" y="3889586"/>
            <a:ext cx="3737289" cy="359065"/>
          </a:xfrm>
          <a:prstGeom prst="rect">
            <a:avLst/>
          </a:prstGeom>
        </p:spPr>
        <p:txBody>
          <a:bodyPr wrap="none" lIns="81272" tIns="40636" rIns="81272" bIns="40636">
            <a:spAutoFit/>
          </a:bodyPr>
          <a:lstStyle/>
          <a:p>
            <a:pPr algn="ctr">
              <a:defRPr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A lecture about 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vertical web crawlers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53" name="TextBox 7"/>
          <p:cNvSpPr txBox="1">
            <a:spLocks noChangeArrowheads="1"/>
          </p:cNvSpPr>
          <p:nvPr/>
        </p:nvSpPr>
        <p:spPr bwMode="auto">
          <a:xfrm>
            <a:off x="7687412" y="4402374"/>
            <a:ext cx="1125933" cy="4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1272" tIns="40636" rIns="81272" bIns="40636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2500" dirty="0">
                <a:solidFill>
                  <a:srgbClr val="00B0F0"/>
                </a:solidFill>
              </a:rPr>
              <a:t>梁擎宇</a:t>
            </a:r>
          </a:p>
        </p:txBody>
      </p:sp>
      <p:sp>
        <p:nvSpPr>
          <p:cNvPr id="8" name="矩形 7"/>
          <p:cNvSpPr/>
          <p:nvPr/>
        </p:nvSpPr>
        <p:spPr>
          <a:xfrm>
            <a:off x="3928846" y="4043309"/>
            <a:ext cx="4896196" cy="359065"/>
          </a:xfrm>
          <a:prstGeom prst="rect">
            <a:avLst/>
          </a:prstGeom>
        </p:spPr>
        <p:txBody>
          <a:bodyPr wrap="none" lIns="81272" tIns="40636" rIns="81272" bIns="40636">
            <a:spAutoFit/>
          </a:bodyPr>
          <a:lstStyle/>
          <a:p>
            <a:pPr algn="ctr">
              <a:defRPr/>
            </a:pP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_________________________________________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516216" y="4726119"/>
            <a:ext cx="2240662" cy="359065"/>
          </a:xfrm>
          <a:prstGeom prst="rect">
            <a:avLst/>
          </a:prstGeom>
        </p:spPr>
        <p:txBody>
          <a:bodyPr wrap="none" lIns="81272" tIns="40636" rIns="81272" bIns="40636">
            <a:spAutoFit/>
          </a:bodyPr>
          <a:lstStyle/>
          <a:p>
            <a:pPr algn="ctr">
              <a:defRPr/>
            </a:pP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www.liangqingyu.com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5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01663" y="2236788"/>
            <a:ext cx="48434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这里解释最佳优先抓取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03250" y="1760240"/>
            <a:ext cx="619283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最佳</a:t>
            </a:r>
            <a:r>
              <a:rPr lang="zh-CN" altLang="en-US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优先抓取</a:t>
            </a:r>
            <a:endParaRPr lang="zh-CN" altLang="en-US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85788" y="4924425"/>
            <a:ext cx="5351462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最佳</a:t>
            </a:r>
            <a:r>
              <a:rPr lang="zh-CN" altLang="en-US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优先抓取的优缺点</a:t>
            </a:r>
            <a:endParaRPr lang="zh-CN" altLang="en-US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 rot="20358302">
            <a:off x="5037134" y="1115173"/>
            <a:ext cx="3483874" cy="4161887"/>
            <a:chOff x="-2650111" y="1526427"/>
            <a:chExt cx="4180605" cy="4942560"/>
          </a:xfrm>
        </p:grpSpPr>
        <p:sp>
          <p:nvSpPr>
            <p:cNvPr id="11" name="矩形 10"/>
            <p:cNvSpPr/>
            <p:nvPr/>
          </p:nvSpPr>
          <p:spPr>
            <a:xfrm>
              <a:off x="-1530494" y="2108497"/>
              <a:ext cx="3060988" cy="436049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400"/>
            </a:p>
          </p:txBody>
        </p:sp>
        <p:sp>
          <p:nvSpPr>
            <p:cNvPr id="12" name="矩形 11"/>
            <p:cNvSpPr/>
            <p:nvPr/>
          </p:nvSpPr>
          <p:spPr>
            <a:xfrm>
              <a:off x="-2650111" y="1526427"/>
              <a:ext cx="3235899" cy="460965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400" dirty="0" smtClean="0"/>
                <a:t>PHOTO</a:t>
              </a:r>
              <a:endParaRPr lang="zh-CN" altLang="en-US" sz="5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67405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93700" y="450850"/>
            <a:ext cx="8282756" cy="5837029"/>
            <a:chOff x="393700" y="450850"/>
            <a:chExt cx="9926638" cy="5837029"/>
          </a:xfrm>
        </p:grpSpPr>
        <p:sp>
          <p:nvSpPr>
            <p:cNvPr id="13" name="标题 1"/>
            <p:cNvSpPr txBox="1">
              <a:spLocks/>
            </p:cNvSpPr>
            <p:nvPr/>
          </p:nvSpPr>
          <p:spPr>
            <a:xfrm>
              <a:off x="495300" y="450850"/>
              <a:ext cx="9720263" cy="569913"/>
            </a:xfrm>
            <a:prstGeom prst="rect">
              <a:avLst/>
            </a:prstGeom>
            <a:ln w="6350">
              <a:noFill/>
            </a:ln>
          </p:spPr>
          <p:txBody>
            <a:bodyPr lIns="102870" tIns="51435" rIns="102870" bIns="51435" anchor="ctr">
              <a:normAutofit/>
            </a:bodyPr>
            <a:lstStyle>
              <a:lvl1pPr algn="l" defTabSz="1028700" rtl="0" eaLnBrk="1" latinLnBrk="0" hangingPunct="1">
                <a:spcBef>
                  <a:spcPct val="0"/>
                </a:spcBef>
                <a:buNone/>
                <a:defRPr sz="2700" b="1" kern="120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fontAlgn="auto">
                <a:spcAft>
                  <a:spcPts val="0"/>
                </a:spcAft>
                <a:tabLst>
                  <a:tab pos="5294313" algn="l"/>
                </a:tabLst>
                <a:defRPr/>
              </a:pPr>
              <a:r>
                <a:rPr lang="zh-CN" altLang="en-US" dirty="0" smtClean="0"/>
                <a:t>常用的工具</a:t>
              </a:r>
              <a:endPara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4" name="TextBox 1"/>
            <p:cNvSpPr txBox="1">
              <a:spLocks noChangeArrowheads="1"/>
            </p:cNvSpPr>
            <p:nvPr/>
          </p:nvSpPr>
          <p:spPr bwMode="auto">
            <a:xfrm>
              <a:off x="508000" y="1287463"/>
              <a:ext cx="320675" cy="522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rgbClr val="00B0F0"/>
                  </a:solidFill>
                  <a:latin typeface="Impact" pitchFamily="34" charset="0"/>
                  <a:ea typeface="MS UI Gothic" pitchFamily="34" charset="-128"/>
                </a:rPr>
                <a:t>1</a:t>
              </a:r>
              <a:endParaRPr lang="zh-CN" altLang="en-US" sz="2800">
                <a:solidFill>
                  <a:srgbClr val="00B0F0"/>
                </a:solidFill>
                <a:latin typeface="Impact" pitchFamily="34" charset="0"/>
                <a:ea typeface="MS UI Gothic" pitchFamily="34" charset="-128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 flipH="1">
              <a:off x="508000" y="1287463"/>
              <a:ext cx="590550" cy="5905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7"/>
            <p:cNvSpPr>
              <a:spLocks noChangeArrowheads="1"/>
            </p:cNvSpPr>
            <p:nvPr/>
          </p:nvSpPr>
          <p:spPr bwMode="auto">
            <a:xfrm>
              <a:off x="960437" y="1382713"/>
              <a:ext cx="318427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页面下载阶段（</a:t>
              </a:r>
              <a:r>
                <a:rPr lang="en-US" altLang="zh-CN" b="1" dirty="0" smtClean="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Fetch</a:t>
              </a:r>
              <a:r>
                <a:rPr lang="zh-CN" altLang="en-US" b="1" dirty="0" smtClean="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）</a:t>
              </a:r>
              <a:endParaRPr lang="zh-CN" altLang="en-US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矩形 8"/>
            <p:cNvSpPr>
              <a:spLocks noChangeArrowheads="1"/>
            </p:cNvSpPr>
            <p:nvPr/>
          </p:nvSpPr>
          <p:spPr bwMode="auto">
            <a:xfrm>
              <a:off x="960437" y="1864759"/>
              <a:ext cx="9359901" cy="377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dirty="0" err="1" smtClean="0">
                  <a:latin typeface="微软雅黑" pitchFamily="34" charset="-122"/>
                  <a:ea typeface="微软雅黑" pitchFamily="34" charset="-122"/>
                </a:rPr>
                <a:t>HttpClient</a:t>
              </a:r>
              <a:r>
                <a:rPr lang="en-US" altLang="zh-CN" sz="1400" dirty="0">
                  <a:latin typeface="微软雅黑" pitchFamily="34" charset="-122"/>
                  <a:ea typeface="微软雅黑" pitchFamily="34" charset="-122"/>
                </a:rPr>
                <a:t>: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Box 10"/>
            <p:cNvSpPr txBox="1">
              <a:spLocks noChangeArrowheads="1"/>
            </p:cNvSpPr>
            <p:nvPr/>
          </p:nvSpPr>
          <p:spPr bwMode="auto">
            <a:xfrm>
              <a:off x="512763" y="3032125"/>
              <a:ext cx="363537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rgbClr val="00B0F0"/>
                  </a:solidFill>
                  <a:latin typeface="Impact" pitchFamily="34" charset="0"/>
                  <a:ea typeface="MS UI Gothic" pitchFamily="34" charset="-128"/>
                </a:rPr>
                <a:t>2</a:t>
              </a:r>
              <a:endParaRPr lang="zh-CN" altLang="en-US" sz="2800">
                <a:solidFill>
                  <a:srgbClr val="00B0F0"/>
                </a:solidFill>
                <a:latin typeface="Impact" pitchFamily="34" charset="0"/>
                <a:ea typeface="MS UI Gothic" pitchFamily="34" charset="-128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512763" y="3032125"/>
              <a:ext cx="590550" cy="5905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2"/>
            <p:cNvSpPr>
              <a:spLocks noChangeArrowheads="1"/>
            </p:cNvSpPr>
            <p:nvPr/>
          </p:nvSpPr>
          <p:spPr bwMode="auto">
            <a:xfrm>
              <a:off x="960437" y="3127375"/>
              <a:ext cx="31853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页面解释阶段（</a:t>
              </a:r>
              <a:r>
                <a:rPr lang="en-US" altLang="zh-CN" b="1" dirty="0" smtClean="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Parse</a:t>
              </a:r>
              <a:r>
                <a:rPr lang="zh-CN" altLang="en-US" b="1" dirty="0" smtClean="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）</a:t>
              </a:r>
              <a:endParaRPr lang="zh-CN" altLang="en-US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矩形 9"/>
            <p:cNvSpPr>
              <a:spLocks noChangeArrowheads="1"/>
            </p:cNvSpPr>
            <p:nvPr/>
          </p:nvSpPr>
          <p:spPr bwMode="auto">
            <a:xfrm>
              <a:off x="960437" y="3556000"/>
              <a:ext cx="9359901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dirty="0" err="1" smtClean="0">
                  <a:latin typeface="微软雅黑" pitchFamily="34" charset="-122"/>
                  <a:ea typeface="微软雅黑" pitchFamily="34" charset="-122"/>
                </a:rPr>
                <a:t>Jsoup</a:t>
              </a:r>
              <a:endParaRPr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dirty="0" err="1" smtClean="0">
                  <a:latin typeface="微软雅黑" pitchFamily="34" charset="-122"/>
                  <a:ea typeface="微软雅黑" pitchFamily="34" charset="-122"/>
                </a:rPr>
                <a:t>HtmlCleaner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TextBox 14"/>
            <p:cNvSpPr txBox="1">
              <a:spLocks noChangeArrowheads="1"/>
            </p:cNvSpPr>
            <p:nvPr/>
          </p:nvSpPr>
          <p:spPr bwMode="auto">
            <a:xfrm>
              <a:off x="393700" y="4702175"/>
              <a:ext cx="37465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rgbClr val="00B0F0"/>
                  </a:solidFill>
                  <a:latin typeface="Impact" pitchFamily="34" charset="0"/>
                  <a:ea typeface="MS UI Gothic" pitchFamily="34" charset="-128"/>
                </a:rPr>
                <a:t>3</a:t>
              </a:r>
              <a:endParaRPr lang="zh-CN" altLang="en-US" sz="2800">
                <a:solidFill>
                  <a:srgbClr val="00B0F0"/>
                </a:solidFill>
                <a:latin typeface="Impact" pitchFamily="34" charset="0"/>
                <a:ea typeface="MS UI Gothic" pitchFamily="34" charset="-128"/>
              </a:endParaRPr>
            </a:p>
          </p:txBody>
        </p:sp>
        <p:cxnSp>
          <p:nvCxnSpPr>
            <p:cNvPr id="23" name="直接连接符 22"/>
            <p:cNvCxnSpPr/>
            <p:nvPr/>
          </p:nvCxnSpPr>
          <p:spPr>
            <a:xfrm flipH="1">
              <a:off x="393700" y="4702175"/>
              <a:ext cx="590550" cy="5905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16"/>
            <p:cNvSpPr>
              <a:spLocks noChangeArrowheads="1"/>
            </p:cNvSpPr>
            <p:nvPr/>
          </p:nvSpPr>
          <p:spPr bwMode="auto">
            <a:xfrm>
              <a:off x="960437" y="4797425"/>
              <a:ext cx="188119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抓取过程调度</a:t>
              </a:r>
              <a:endParaRPr lang="zh-CN" altLang="en-US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矩形 17"/>
            <p:cNvSpPr>
              <a:spLocks noChangeArrowheads="1"/>
            </p:cNvSpPr>
            <p:nvPr/>
          </p:nvSpPr>
          <p:spPr bwMode="auto">
            <a:xfrm>
              <a:off x="960437" y="5226050"/>
              <a:ext cx="9359901" cy="10618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dirty="0" err="1" smtClean="0">
                  <a:latin typeface="微软雅黑" pitchFamily="34" charset="-122"/>
                  <a:ea typeface="微软雅黑" pitchFamily="34" charset="-122"/>
                </a:rPr>
                <a:t>Redis</a:t>
              </a:r>
              <a:endParaRPr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Kafka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ZK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581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46899" y="450850"/>
            <a:ext cx="8142133" cy="1123313"/>
            <a:chOff x="457457" y="450850"/>
            <a:chExt cx="9758106" cy="1123313"/>
          </a:xfrm>
        </p:grpSpPr>
        <p:sp>
          <p:nvSpPr>
            <p:cNvPr id="13" name="标题 1"/>
            <p:cNvSpPr txBox="1">
              <a:spLocks/>
            </p:cNvSpPr>
            <p:nvPr/>
          </p:nvSpPr>
          <p:spPr>
            <a:xfrm>
              <a:off x="495300" y="450850"/>
              <a:ext cx="9720263" cy="569913"/>
            </a:xfrm>
            <a:prstGeom prst="rect">
              <a:avLst/>
            </a:prstGeom>
            <a:ln w="6350">
              <a:noFill/>
            </a:ln>
          </p:spPr>
          <p:txBody>
            <a:bodyPr lIns="102870" tIns="51435" rIns="102870" bIns="51435" anchor="ctr">
              <a:normAutofit/>
            </a:bodyPr>
            <a:lstStyle>
              <a:lvl1pPr algn="l" defTabSz="1028700" rtl="0" eaLnBrk="1" latinLnBrk="0" hangingPunct="1">
                <a:spcBef>
                  <a:spcPct val="0"/>
                </a:spcBef>
                <a:buNone/>
                <a:defRPr sz="2700" b="1" kern="120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fontAlgn="auto">
                <a:spcAft>
                  <a:spcPts val="0"/>
                </a:spcAft>
                <a:tabLst>
                  <a:tab pos="5294313" algn="l"/>
                </a:tabLst>
                <a:defRPr/>
              </a:pPr>
              <a:r>
                <a:rPr lang="en-US" altLang="zh-CN" dirty="0" smtClean="0"/>
                <a:t>Hello World</a:t>
              </a:r>
              <a:endPara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" name="矩形 9"/>
            <p:cNvSpPr>
              <a:spLocks noChangeArrowheads="1"/>
            </p:cNvSpPr>
            <p:nvPr/>
          </p:nvSpPr>
          <p:spPr bwMode="auto">
            <a:xfrm>
              <a:off x="457457" y="1196752"/>
              <a:ext cx="9359901" cy="377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这里写一个抓取小程序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4812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09450" y="2400905"/>
            <a:ext cx="4921844" cy="1328561"/>
          </a:xfrm>
          <a:prstGeom prst="rect">
            <a:avLst/>
          </a:prstGeom>
        </p:spPr>
        <p:txBody>
          <a:bodyPr wrap="none" lIns="81272" tIns="40636" rIns="81272" bIns="40636">
            <a:spAutoFit/>
          </a:bodyPr>
          <a:lstStyle/>
          <a:p>
            <a:pPr>
              <a:defRPr/>
            </a:pPr>
            <a:r>
              <a:rPr lang="zh-CN" altLang="en-US" sz="53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爬虫程序的架构</a:t>
            </a:r>
            <a:endParaRPr lang="en-US" altLang="zh-CN" sz="5300" b="1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抓取、解析、调度</a:t>
            </a:r>
            <a:endParaRPr lang="zh-CN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43" name="TextBox 4"/>
          <p:cNvSpPr txBox="1">
            <a:spLocks noChangeArrowheads="1"/>
          </p:cNvSpPr>
          <p:nvPr/>
        </p:nvSpPr>
        <p:spPr bwMode="auto">
          <a:xfrm>
            <a:off x="1675863" y="1843013"/>
            <a:ext cx="1970716" cy="2451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1272" tIns="40636" rIns="81272" bIns="40636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5400" dirty="0" smtClean="0">
                <a:solidFill>
                  <a:srgbClr val="00B0F0"/>
                </a:solidFill>
                <a:latin typeface="Latha" pitchFamily="34" charset="0"/>
                <a:cs typeface="Latha" pitchFamily="34" charset="0"/>
              </a:rPr>
              <a:t>[</a:t>
            </a:r>
            <a:r>
              <a:rPr lang="en-US" altLang="zh-CN" sz="15400" dirty="0">
                <a:solidFill>
                  <a:srgbClr val="00B0F0"/>
                </a:solidFill>
                <a:latin typeface="FrankRuehl" pitchFamily="34" charset="-79"/>
                <a:cs typeface="FrankRuehl" pitchFamily="34" charset="-79"/>
              </a:rPr>
              <a:t>2</a:t>
            </a:r>
            <a:r>
              <a:rPr lang="en-US" altLang="zh-CN" sz="15400" dirty="0" smtClean="0">
                <a:solidFill>
                  <a:srgbClr val="00B0F0"/>
                </a:solidFill>
                <a:latin typeface="Latha" pitchFamily="34" charset="0"/>
                <a:cs typeface="Latha" pitchFamily="34" charset="0"/>
              </a:rPr>
              <a:t>]</a:t>
            </a:r>
            <a:endParaRPr lang="zh-CN" altLang="en-US" sz="15400" dirty="0">
              <a:solidFill>
                <a:srgbClr val="00B0F0"/>
              </a:solidFill>
              <a:latin typeface="Latha" pitchFamily="34" charset="0"/>
              <a:cs typeface="Latha" pitchFamily="34" charset="0"/>
            </a:endParaRPr>
          </a:p>
        </p:txBody>
      </p:sp>
      <p:sp>
        <p:nvSpPr>
          <p:cNvPr id="10244" name="TextBox 5"/>
          <p:cNvSpPr txBox="1">
            <a:spLocks noChangeArrowheads="1"/>
          </p:cNvSpPr>
          <p:nvPr/>
        </p:nvSpPr>
        <p:spPr bwMode="auto">
          <a:xfrm>
            <a:off x="2917640" y="3153834"/>
            <a:ext cx="766538" cy="46165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5" rIns="91431" bIns="45715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0B0F0"/>
                </a:solidFill>
                <a:latin typeface="Impact" pitchFamily="34" charset="0"/>
              </a:rPr>
              <a:t>VW</a:t>
            </a:r>
            <a:r>
              <a:rPr lang="en-US" altLang="zh-CN" sz="2400" dirty="0" smtClean="0">
                <a:solidFill>
                  <a:srgbClr val="00B0F0"/>
                </a:solidFill>
                <a:latin typeface="Impact" pitchFamily="34" charset="0"/>
              </a:rPr>
              <a:t>C</a:t>
            </a:r>
            <a:endParaRPr lang="zh-CN" altLang="en-US" sz="2400" dirty="0">
              <a:solidFill>
                <a:srgbClr val="00B0F0"/>
              </a:solidFill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59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685397" y="1502834"/>
            <a:ext cx="1005385" cy="338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1" tIns="45715" rIns="91431" bIns="45715">
            <a:sp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图片展示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zh-CN" altLang="en-US" dirty="0" smtClean="0"/>
              <a:t>通用爬虫架构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85397" y="2100282"/>
            <a:ext cx="7848596" cy="390043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272" tIns="40636" rIns="81272" bIns="40636" rtlCol="0" anchor="ctr"/>
          <a:lstStyle/>
          <a:p>
            <a:pPr algn="ctr"/>
            <a:r>
              <a:rPr lang="en-US" altLang="zh-CN" sz="4800" dirty="0"/>
              <a:t>PHOTO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19002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46899" y="450850"/>
            <a:ext cx="8142133" cy="3746723"/>
            <a:chOff x="457457" y="450850"/>
            <a:chExt cx="9758106" cy="3746723"/>
          </a:xfrm>
        </p:grpSpPr>
        <p:sp>
          <p:nvSpPr>
            <p:cNvPr id="13" name="标题 1"/>
            <p:cNvSpPr txBox="1">
              <a:spLocks/>
            </p:cNvSpPr>
            <p:nvPr/>
          </p:nvSpPr>
          <p:spPr>
            <a:xfrm>
              <a:off x="495300" y="450850"/>
              <a:ext cx="9720263" cy="569913"/>
            </a:xfrm>
            <a:prstGeom prst="rect">
              <a:avLst/>
            </a:prstGeom>
            <a:ln w="6350">
              <a:noFill/>
            </a:ln>
          </p:spPr>
          <p:txBody>
            <a:bodyPr lIns="102870" tIns="51435" rIns="102870" bIns="51435" anchor="ctr">
              <a:normAutofit/>
            </a:bodyPr>
            <a:lstStyle>
              <a:lvl1pPr algn="l" defTabSz="1028700" rtl="0" eaLnBrk="1" latinLnBrk="0" hangingPunct="1">
                <a:spcBef>
                  <a:spcPct val="0"/>
                </a:spcBef>
                <a:buNone/>
                <a:defRPr sz="2700" b="1" kern="120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fontAlgn="auto">
                <a:spcAft>
                  <a:spcPts val="0"/>
                </a:spcAft>
                <a:tabLst>
                  <a:tab pos="5294313" algn="l"/>
                </a:tabLst>
                <a:defRPr/>
              </a:pPr>
              <a:r>
                <a:rPr lang="zh-CN" altLang="en-US" dirty="0" smtClean="0"/>
                <a:t>页面下载过程需要</a:t>
              </a:r>
              <a:r>
                <a:rPr lang="zh-CN" altLang="en-US" dirty="0" smtClean="0"/>
                <a:t>考虑的若干问题</a:t>
              </a:r>
              <a:endPara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" name="矩形 9"/>
            <p:cNvSpPr>
              <a:spLocks noChangeArrowheads="1"/>
            </p:cNvSpPr>
            <p:nvPr/>
          </p:nvSpPr>
          <p:spPr bwMode="auto">
            <a:xfrm>
              <a:off x="457457" y="1196752"/>
              <a:ext cx="9359901" cy="30008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抓取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策略如果选择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？</a:t>
              </a:r>
              <a:endParaRPr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爬虫自身信息</a:t>
              </a:r>
              <a:endParaRPr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抓取深度</a:t>
              </a:r>
              <a:endParaRPr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同一个</a:t>
              </a:r>
              <a:r>
                <a:rPr lang="en-US" altLang="zh-CN" sz="1400" dirty="0">
                  <a:latin typeface="微软雅黑" pitchFamily="34" charset="-122"/>
                  <a:ea typeface="微软雅黑" pitchFamily="34" charset="-122"/>
                </a:rPr>
                <a:t>Host</a:t>
              </a: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的延时时长？同一个</a:t>
              </a:r>
              <a:r>
                <a:rPr lang="en-US" altLang="zh-CN" sz="1400" dirty="0">
                  <a:latin typeface="微软雅黑" pitchFamily="34" charset="-122"/>
                  <a:ea typeface="微软雅黑" pitchFamily="34" charset="-122"/>
                </a:rPr>
                <a:t>Host</a:t>
              </a: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的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并发</a:t>
              </a:r>
              <a:endParaRPr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dirty="0" err="1" smtClean="0">
                  <a:latin typeface="微软雅黑" pitchFamily="34" charset="-122"/>
                  <a:ea typeface="微软雅黑" pitchFamily="34" charset="-122"/>
                </a:rPr>
                <a:t>FetchResult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的基本处理</a:t>
              </a:r>
              <a:endParaRPr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新</a:t>
              </a: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URL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的发现</a:t>
              </a:r>
              <a:endParaRPr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URL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队列的管理</a:t>
              </a:r>
              <a:endParaRPr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是否遵循</a:t>
              </a: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robots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协议？</a:t>
              </a:r>
              <a:endParaRPr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代理的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使用</a:t>
              </a:r>
              <a:endParaRPr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6338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46899" y="450850"/>
            <a:ext cx="8142133" cy="1123313"/>
            <a:chOff x="457457" y="450850"/>
            <a:chExt cx="9758106" cy="1123313"/>
          </a:xfrm>
        </p:grpSpPr>
        <p:sp>
          <p:nvSpPr>
            <p:cNvPr id="13" name="标题 1"/>
            <p:cNvSpPr txBox="1">
              <a:spLocks/>
            </p:cNvSpPr>
            <p:nvPr/>
          </p:nvSpPr>
          <p:spPr>
            <a:xfrm>
              <a:off x="495300" y="450850"/>
              <a:ext cx="9720263" cy="569913"/>
            </a:xfrm>
            <a:prstGeom prst="rect">
              <a:avLst/>
            </a:prstGeom>
            <a:ln w="6350">
              <a:noFill/>
            </a:ln>
          </p:spPr>
          <p:txBody>
            <a:bodyPr lIns="102870" tIns="51435" rIns="102870" bIns="51435" anchor="ctr">
              <a:normAutofit/>
            </a:bodyPr>
            <a:lstStyle>
              <a:lvl1pPr algn="l" defTabSz="1028700" rtl="0" eaLnBrk="1" latinLnBrk="0" hangingPunct="1">
                <a:spcBef>
                  <a:spcPct val="0"/>
                </a:spcBef>
                <a:buNone/>
                <a:defRPr sz="2700" b="1" kern="120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fontAlgn="auto">
                <a:spcAft>
                  <a:spcPts val="0"/>
                </a:spcAft>
                <a:tabLst>
                  <a:tab pos="5294313" algn="l"/>
                </a:tabLst>
                <a:defRPr/>
              </a:pPr>
              <a:r>
                <a:rPr lang="zh-CN" altLang="en-US" dirty="0" smtClean="0"/>
                <a:t>最佳优先抓取</a:t>
              </a:r>
              <a:endPara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" name="矩形 9"/>
            <p:cNvSpPr>
              <a:spLocks noChangeArrowheads="1"/>
            </p:cNvSpPr>
            <p:nvPr/>
          </p:nvSpPr>
          <p:spPr bwMode="auto">
            <a:xfrm>
              <a:off x="457457" y="1196752"/>
              <a:ext cx="9359901" cy="377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选择策略</a:t>
              </a:r>
              <a:endParaRPr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8342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46899" y="450850"/>
            <a:ext cx="8142133" cy="3746723"/>
            <a:chOff x="457457" y="450850"/>
            <a:chExt cx="9758106" cy="3746723"/>
          </a:xfrm>
        </p:grpSpPr>
        <p:sp>
          <p:nvSpPr>
            <p:cNvPr id="13" name="标题 1"/>
            <p:cNvSpPr txBox="1">
              <a:spLocks/>
            </p:cNvSpPr>
            <p:nvPr/>
          </p:nvSpPr>
          <p:spPr>
            <a:xfrm>
              <a:off x="495300" y="450850"/>
              <a:ext cx="9720263" cy="569913"/>
            </a:xfrm>
            <a:prstGeom prst="rect">
              <a:avLst/>
            </a:prstGeom>
            <a:ln w="6350">
              <a:noFill/>
            </a:ln>
          </p:spPr>
          <p:txBody>
            <a:bodyPr lIns="102870" tIns="51435" rIns="102870" bIns="51435" anchor="ctr">
              <a:normAutofit/>
            </a:bodyPr>
            <a:lstStyle>
              <a:lvl1pPr algn="l" defTabSz="1028700" rtl="0" eaLnBrk="1" latinLnBrk="0" hangingPunct="1">
                <a:spcBef>
                  <a:spcPct val="0"/>
                </a:spcBef>
                <a:buNone/>
                <a:defRPr sz="2700" b="1" kern="120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fontAlgn="auto">
                <a:spcAft>
                  <a:spcPts val="0"/>
                </a:spcAft>
                <a:tabLst>
                  <a:tab pos="5294313" algn="l"/>
                </a:tabLst>
                <a:defRPr/>
              </a:pPr>
              <a:r>
                <a:rPr lang="zh-CN" altLang="en-US" dirty="0" smtClean="0"/>
                <a:t>需要考虑的若干问题</a:t>
              </a:r>
              <a:endPara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" name="矩形 9"/>
            <p:cNvSpPr>
              <a:spLocks noChangeArrowheads="1"/>
            </p:cNvSpPr>
            <p:nvPr/>
          </p:nvSpPr>
          <p:spPr bwMode="auto">
            <a:xfrm>
              <a:off x="457457" y="1196752"/>
              <a:ext cx="9359901" cy="30008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、采集量是多少？单机还是分布式？</a:t>
              </a:r>
              <a:endParaRPr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、抓取策略如果选择？</a:t>
              </a:r>
              <a:endParaRPr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、同一个</a:t>
              </a: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Host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的延时时长？同一个</a:t>
              </a: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Host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的并发？</a:t>
              </a:r>
              <a:endParaRPr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4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、解析规则如何管理？</a:t>
              </a:r>
              <a:endParaRPr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、</a:t>
              </a: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403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禁止访问的处理方法？</a:t>
              </a:r>
              <a:endParaRPr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6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、网站改版怎么处理？</a:t>
              </a:r>
              <a:endParaRPr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7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、</a:t>
              </a:r>
              <a:endParaRPr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8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、</a:t>
              </a:r>
              <a:endParaRPr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0580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5357" y="1200181"/>
            <a:ext cx="5823328" cy="354769"/>
          </a:xfrm>
          <a:prstGeom prst="rect">
            <a:avLst/>
          </a:prstGeom>
          <a:noFill/>
        </p:spPr>
        <p:txBody>
          <a:bodyPr wrap="square" lIns="81272" tIns="40636" rIns="81272" bIns="40636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800">
                <a:latin typeface="幼圆" pitchFamily="49" charset="-122"/>
                <a:ea typeface="幼圆" pitchFamily="49" charset="-122"/>
              </a:defRPr>
            </a:lvl1pPr>
          </a:lstStyle>
          <a:p>
            <a:r>
              <a:rPr lang="zh-CN" altLang="en-US" sz="1400" dirty="0" smtClean="0"/>
              <a:t>可定制化信息采集系统</a:t>
            </a:r>
            <a:endParaRPr lang="zh-CN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495357" y="1757386"/>
            <a:ext cx="6070488" cy="354769"/>
          </a:xfrm>
          <a:prstGeom prst="rect">
            <a:avLst/>
          </a:prstGeom>
          <a:noFill/>
        </p:spPr>
        <p:txBody>
          <a:bodyPr wrap="square" lIns="81272" tIns="40636" rIns="81272" bIns="40636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幼圆" pitchFamily="49" charset="-122"/>
                <a:ea typeface="幼圆" pitchFamily="49" charset="-122"/>
              </a:rPr>
              <a:t>这里画一个信息采集系统的模块流程图</a:t>
            </a:r>
            <a:endParaRPr lang="zh-CN" altLang="en-US" sz="14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99128" y="5439361"/>
            <a:ext cx="2664816" cy="682230"/>
          </a:xfrm>
          <a:prstGeom prst="rect">
            <a:avLst/>
          </a:prstGeom>
          <a:noFill/>
        </p:spPr>
        <p:txBody>
          <a:bodyPr wrap="none" lIns="81272" tIns="40636" rIns="81272" bIns="40636" rtlCol="0">
            <a:spAutoFit/>
          </a:bodyPr>
          <a:lstStyle>
            <a:defPPr>
              <a:defRPr lang="zh-CN"/>
            </a:defPPr>
            <a:lvl1pPr>
              <a:defRPr>
                <a:latin typeface="幼圆" pitchFamily="49" charset="-122"/>
                <a:ea typeface="幼圆" pitchFamily="49" charset="-122"/>
              </a:defRPr>
            </a:lvl1pPr>
          </a:lstStyle>
          <a:p>
            <a:r>
              <a:rPr lang="zh-CN" altLang="en-US" sz="3900" dirty="0">
                <a:solidFill>
                  <a:srgbClr val="00B0F0"/>
                </a:solidFill>
              </a:rPr>
              <a:t>舒服、简约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541" y="3099427"/>
            <a:ext cx="1173891" cy="132062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116010" y="4329100"/>
            <a:ext cx="1456858" cy="359065"/>
          </a:xfrm>
          <a:prstGeom prst="rect">
            <a:avLst/>
          </a:prstGeom>
          <a:noFill/>
        </p:spPr>
        <p:txBody>
          <a:bodyPr wrap="none" lIns="81272" tIns="40636" rIns="81272" bIns="40636" rtlCol="0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Bread Style</a:t>
            </a:r>
            <a:endParaRPr lang="zh-CN" altLang="en-US" dirty="0">
              <a:solidFill>
                <a:srgbClr val="00B0F0"/>
              </a:solidFill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495300" y="450850"/>
            <a:ext cx="9720263" cy="569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7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目前工作内容</a:t>
            </a:r>
            <a:endParaRPr lang="zh-CN" altLang="en-US" sz="2700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095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72000" y="1071941"/>
            <a:ext cx="4572000" cy="467178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anchor="ctr"/>
          <a:lstStyle/>
          <a:p>
            <a:pPr algn="ctr">
              <a:defRPr/>
            </a:pP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075" name="图片 2" descr="iblrak00648723.jpg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4"/>
          <a:stretch>
            <a:fillRect/>
          </a:stretch>
        </p:blipFill>
        <p:spPr bwMode="auto">
          <a:xfrm>
            <a:off x="1" y="1980595"/>
            <a:ext cx="4437608" cy="2819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 Box 7"/>
          <p:cNvSpPr txBox="1">
            <a:spLocks noChangeArrowheads="1"/>
          </p:cNvSpPr>
          <p:nvPr/>
        </p:nvSpPr>
        <p:spPr bwMode="auto">
          <a:xfrm>
            <a:off x="4977041" y="2252489"/>
            <a:ext cx="2646860" cy="2400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5" rIns="91431" bIns="45715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marL="406359" indent="-406359">
              <a:lnSpc>
                <a:spcPct val="150000"/>
              </a:lnSpc>
              <a:buFont typeface="+mj-lt"/>
              <a:buAutoNum type="alphaUcPeriod"/>
            </a:pP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什么是网络爬虫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406359" indent="-406359">
              <a:lnSpc>
                <a:spcPct val="150000"/>
              </a:lnSpc>
              <a:buFont typeface="+mj-lt"/>
              <a:buAutoNum type="alphaUcPeriod"/>
            </a:pP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爬虫程序的架构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406359" indent="-406359">
              <a:lnSpc>
                <a:spcPct val="150000"/>
              </a:lnSpc>
              <a:buFont typeface="+mj-lt"/>
              <a:buAutoNum type="alphaUcPeriod"/>
            </a:pP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常见的难点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406359" indent="-406359">
              <a:lnSpc>
                <a:spcPct val="150000"/>
              </a:lnSpc>
              <a:buFont typeface="+mj-lt"/>
              <a:buAutoNum type="alphaUcPeriod"/>
            </a:pP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必要的监控和运维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406359" indent="-406359">
              <a:lnSpc>
                <a:spcPct val="150000"/>
              </a:lnSpc>
              <a:buFont typeface="+mj-lt"/>
              <a:buAutoNum type="alphaUcPeriod"/>
            </a:pP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将程序升级为系统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1486371" y="2556632"/>
            <a:ext cx="2514466" cy="1520976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zh-CN" altLang="en-US" sz="4800" dirty="0"/>
              <a:t>目录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zh-CN" altLang="en-US" sz="2800" dirty="0"/>
              <a:t> </a:t>
            </a:r>
            <a:r>
              <a:rPr lang="en-US" altLang="zh-CN" b="0" dirty="0" smtClean="0">
                <a:solidFill>
                  <a:schemeClr val="bg1">
                    <a:lumMod val="50000"/>
                  </a:schemeClr>
                </a:solidFill>
                <a:latin typeface="Impact" pitchFamily="34" charset="0"/>
              </a:rPr>
              <a:t>CONTENTS</a:t>
            </a:r>
            <a:endParaRPr lang="zh-CN" altLang="en-US" b="0" dirty="0">
              <a:solidFill>
                <a:schemeClr val="bg1">
                  <a:lumMod val="50000"/>
                </a:schemeClr>
              </a:solidFill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90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09450" y="2400905"/>
            <a:ext cx="4921844" cy="1328561"/>
          </a:xfrm>
          <a:prstGeom prst="rect">
            <a:avLst/>
          </a:prstGeom>
        </p:spPr>
        <p:txBody>
          <a:bodyPr wrap="none" lIns="81272" tIns="40636" rIns="81272" bIns="40636">
            <a:spAutoFit/>
          </a:bodyPr>
          <a:lstStyle/>
          <a:p>
            <a:pPr>
              <a:defRPr/>
            </a:pPr>
            <a:r>
              <a:rPr lang="zh-CN" altLang="en-US" sz="53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什么是网络爬虫</a:t>
            </a:r>
            <a:endParaRPr lang="en-US" altLang="zh-CN" sz="5300" b="1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定义、原理、作用</a:t>
            </a:r>
            <a:endParaRPr lang="zh-CN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43" name="TextBox 4"/>
          <p:cNvSpPr txBox="1">
            <a:spLocks noChangeArrowheads="1"/>
          </p:cNvSpPr>
          <p:nvPr/>
        </p:nvSpPr>
        <p:spPr bwMode="auto">
          <a:xfrm>
            <a:off x="1675863" y="1843013"/>
            <a:ext cx="1970716" cy="2451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1272" tIns="40636" rIns="81272" bIns="40636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5400">
                <a:solidFill>
                  <a:srgbClr val="00B0F0"/>
                </a:solidFill>
                <a:latin typeface="Latha" pitchFamily="34" charset="0"/>
                <a:cs typeface="Latha" pitchFamily="34" charset="0"/>
              </a:rPr>
              <a:t>[</a:t>
            </a:r>
            <a:r>
              <a:rPr lang="en-US" altLang="zh-CN" sz="15400">
                <a:solidFill>
                  <a:srgbClr val="00B0F0"/>
                </a:solidFill>
                <a:latin typeface="FrankRuehl" pitchFamily="34" charset="-79"/>
                <a:cs typeface="FrankRuehl" pitchFamily="34" charset="-79"/>
              </a:rPr>
              <a:t>1</a:t>
            </a:r>
            <a:r>
              <a:rPr lang="en-US" altLang="zh-CN" sz="15400">
                <a:solidFill>
                  <a:srgbClr val="00B0F0"/>
                </a:solidFill>
                <a:latin typeface="Latha" pitchFamily="34" charset="0"/>
                <a:cs typeface="Latha" pitchFamily="34" charset="0"/>
              </a:rPr>
              <a:t>]</a:t>
            </a:r>
            <a:endParaRPr lang="zh-CN" altLang="en-US" sz="15400">
              <a:solidFill>
                <a:srgbClr val="00B0F0"/>
              </a:solidFill>
              <a:latin typeface="Latha" pitchFamily="34" charset="0"/>
              <a:cs typeface="Latha" pitchFamily="34" charset="0"/>
            </a:endParaRPr>
          </a:p>
        </p:txBody>
      </p:sp>
      <p:sp>
        <p:nvSpPr>
          <p:cNvPr id="10244" name="TextBox 5"/>
          <p:cNvSpPr txBox="1">
            <a:spLocks noChangeArrowheads="1"/>
          </p:cNvSpPr>
          <p:nvPr/>
        </p:nvSpPr>
        <p:spPr bwMode="auto">
          <a:xfrm>
            <a:off x="2917640" y="3153834"/>
            <a:ext cx="766538" cy="46165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5" rIns="91431" bIns="45715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0B0F0"/>
                </a:solidFill>
                <a:latin typeface="Impact" pitchFamily="34" charset="0"/>
              </a:rPr>
              <a:t>VW</a:t>
            </a:r>
            <a:r>
              <a:rPr lang="en-US" altLang="zh-CN" sz="2400" dirty="0" smtClean="0">
                <a:solidFill>
                  <a:srgbClr val="00B0F0"/>
                </a:solidFill>
                <a:latin typeface="Impact" pitchFamily="34" charset="0"/>
              </a:rPr>
              <a:t>C</a:t>
            </a:r>
            <a:endParaRPr lang="zh-CN" altLang="en-US" sz="2400" dirty="0">
              <a:solidFill>
                <a:srgbClr val="00B0F0"/>
              </a:solidFill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43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0" y="3235437"/>
            <a:ext cx="9144000" cy="1005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1272" tIns="40636" rIns="81272" bIns="40636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一段</a:t>
            </a:r>
            <a:r>
              <a:rPr lang="zh-CN" altLang="en-US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可以在互联网上自动</a:t>
            </a:r>
            <a:r>
              <a:rPr lang="zh-CN" altLang="en-US" sz="40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抓取数据</a:t>
            </a:r>
            <a:r>
              <a:rPr lang="zh-CN" altLang="en-US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8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程序</a:t>
            </a:r>
            <a:r>
              <a:rPr lang="zh-CN" altLang="en-US" sz="24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或者</a:t>
            </a:r>
            <a:r>
              <a:rPr lang="zh-CN" altLang="en-US" sz="28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脚本</a:t>
            </a:r>
            <a:endParaRPr lang="zh-CN" altLang="en-US" sz="2400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zh-CN" altLang="en-US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381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624272"/>
            <a:ext cx="4829849" cy="5048955"/>
          </a:xfrm>
          <a:prstGeom prst="rect">
            <a:avLst/>
          </a:prstGeom>
        </p:spPr>
      </p:pic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107504" y="2636880"/>
            <a:ext cx="4464684" cy="187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dirty="0" smtClean="0">
                <a:solidFill>
                  <a:srgbClr val="BFBFBF"/>
                </a:solidFill>
                <a:latin typeface="微软雅黑" pitchFamily="34" charset="-122"/>
                <a:ea typeface="微软雅黑" pitchFamily="34" charset="-122"/>
              </a:rPr>
              <a:t>                    到底是</a:t>
            </a:r>
            <a:endParaRPr lang="en-US" altLang="zh-CN" sz="3600" b="1" dirty="0" smtClean="0">
              <a:solidFill>
                <a:srgbClr val="BFBFBF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3600" b="1" dirty="0" smtClean="0">
                <a:solidFill>
                  <a:srgbClr val="BFBFBF"/>
                </a:solidFill>
                <a:latin typeface="微软雅黑" pitchFamily="34" charset="-122"/>
                <a:ea typeface="微软雅黑" pitchFamily="34" charset="-122"/>
              </a:rPr>
              <a:t>      怎么</a:t>
            </a:r>
            <a:r>
              <a:rPr lang="zh-CN" altLang="en-US" sz="80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爬</a:t>
            </a:r>
            <a:r>
              <a:rPr lang="zh-CN" altLang="en-US" sz="3600" b="1" dirty="0">
                <a:solidFill>
                  <a:srgbClr val="BFBFBF"/>
                </a:solidFill>
                <a:latin typeface="微软雅黑" pitchFamily="34" charset="-122"/>
                <a:ea typeface="微软雅黑" pitchFamily="34" charset="-122"/>
              </a:rPr>
              <a:t>的？</a:t>
            </a:r>
          </a:p>
        </p:txBody>
      </p:sp>
      <p:sp>
        <p:nvSpPr>
          <p:cNvPr id="12" name="矩形 11"/>
          <p:cNvSpPr/>
          <p:nvPr/>
        </p:nvSpPr>
        <p:spPr>
          <a:xfrm>
            <a:off x="1403648" y="1715709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网络爬虫</a:t>
            </a:r>
            <a:endParaRPr lang="zh-CN" altLang="en-US" sz="4000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730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32357" y="2401888"/>
            <a:ext cx="8416107" cy="2954198"/>
            <a:chOff x="116333" y="2401888"/>
            <a:chExt cx="8920163" cy="2954198"/>
          </a:xfrm>
        </p:grpSpPr>
        <p:sp>
          <p:nvSpPr>
            <p:cNvPr id="17" name="TextBox 16"/>
            <p:cNvSpPr txBox="1"/>
            <p:nvPr/>
          </p:nvSpPr>
          <p:spPr>
            <a:xfrm>
              <a:off x="3151633" y="2887663"/>
              <a:ext cx="2808288" cy="23780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B0F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ctr" defTabSz="755650" fontAlgn="auto">
                <a:lnSpc>
                  <a:spcPct val="150000"/>
                </a:lnSpc>
                <a:spcBef>
                  <a:spcPts val="0"/>
                </a:spcBef>
                <a:spcAft>
                  <a:spcPct val="15000"/>
                </a:spcAft>
                <a:defRPr/>
              </a:pP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15508" y="2887663"/>
              <a:ext cx="2808288" cy="23780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B0F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ctr" defTabSz="755650" fontAlgn="auto">
                <a:lnSpc>
                  <a:spcPct val="150000"/>
                </a:lnSpc>
                <a:spcBef>
                  <a:spcPts val="0"/>
                </a:spcBef>
                <a:spcAft>
                  <a:spcPct val="15000"/>
                </a:spcAft>
                <a:defRPr/>
              </a:pP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228208" y="2401888"/>
              <a:ext cx="2808288" cy="36933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最佳优先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16333" y="2887663"/>
              <a:ext cx="2808288" cy="23780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B0F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ctr" defTabSz="755650" fontAlgn="auto">
                <a:lnSpc>
                  <a:spcPct val="150000"/>
                </a:lnSpc>
                <a:spcBef>
                  <a:spcPts val="0"/>
                </a:spcBef>
                <a:spcAft>
                  <a:spcPct val="15000"/>
                </a:spcAft>
                <a:defRPr/>
              </a:pP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Text Box 17"/>
            <p:cNvSpPr txBox="1">
              <a:spLocks noChangeArrowheads="1"/>
            </p:cNvSpPr>
            <p:nvPr/>
          </p:nvSpPr>
          <p:spPr bwMode="auto">
            <a:xfrm>
              <a:off x="377378" y="2978217"/>
              <a:ext cx="2250250" cy="923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优先抓取同级（同一个深度）的页面</a:t>
              </a: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6333" y="2401888"/>
              <a:ext cx="2808288" cy="36933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广度优先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151633" y="2401888"/>
              <a:ext cx="2808288" cy="36933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深度优先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509488" y="4648200"/>
              <a:ext cx="1345956" cy="707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i="1" dirty="0">
                  <a:solidFill>
                    <a:schemeClr val="bg1">
                      <a:lumMod val="75000"/>
                    </a:schemeClr>
                  </a:solidFill>
                  <a:latin typeface="Impact" pitchFamily="34" charset="0"/>
                  <a:ea typeface="+mn-ea"/>
                </a:rPr>
                <a:t>CASE </a:t>
              </a:r>
              <a:r>
                <a:rPr lang="en-US" altLang="zh-CN" sz="4000" i="1" dirty="0">
                  <a:solidFill>
                    <a:schemeClr val="bg1">
                      <a:lumMod val="75000"/>
                    </a:schemeClr>
                  </a:solidFill>
                  <a:latin typeface="Impact" pitchFamily="34" charset="0"/>
                  <a:ea typeface="+mn-ea"/>
                </a:rPr>
                <a:t>1</a:t>
              </a:r>
              <a:endParaRPr lang="zh-CN" altLang="en-US" sz="4000" i="1" dirty="0">
                <a:solidFill>
                  <a:schemeClr val="bg1">
                    <a:lumMod val="75000"/>
                  </a:schemeClr>
                </a:solidFill>
                <a:latin typeface="Impact" pitchFamily="34" charset="0"/>
                <a:ea typeface="+mn-ea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495782" y="4648200"/>
              <a:ext cx="1412217" cy="707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i="1" dirty="0">
                  <a:solidFill>
                    <a:schemeClr val="bg1">
                      <a:lumMod val="75000"/>
                    </a:schemeClr>
                  </a:solidFill>
                  <a:latin typeface="Impact" pitchFamily="34" charset="0"/>
                  <a:ea typeface="+mn-ea"/>
                </a:rPr>
                <a:t>CASE </a:t>
              </a:r>
              <a:r>
                <a:rPr lang="en-US" altLang="zh-CN" sz="4000" i="1" dirty="0">
                  <a:solidFill>
                    <a:schemeClr val="bg1">
                      <a:lumMod val="75000"/>
                    </a:schemeClr>
                  </a:solidFill>
                  <a:latin typeface="Impact" pitchFamily="34" charset="0"/>
                  <a:ea typeface="+mn-ea"/>
                </a:rPr>
                <a:t>2</a:t>
              </a:r>
              <a:endParaRPr lang="zh-CN" altLang="en-US" sz="4000" i="1" dirty="0">
                <a:solidFill>
                  <a:schemeClr val="bg1">
                    <a:lumMod val="75000"/>
                  </a:schemeClr>
                </a:solidFill>
                <a:latin typeface="Impact" pitchFamily="34" charset="0"/>
                <a:ea typeface="+mn-ea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586403" y="4648200"/>
              <a:ext cx="1427509" cy="707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i="1" dirty="0">
                  <a:solidFill>
                    <a:schemeClr val="bg1">
                      <a:lumMod val="75000"/>
                    </a:schemeClr>
                  </a:solidFill>
                  <a:latin typeface="Impact" pitchFamily="34" charset="0"/>
                  <a:ea typeface="+mn-ea"/>
                </a:rPr>
                <a:t>CASE </a:t>
              </a:r>
              <a:r>
                <a:rPr lang="en-US" altLang="zh-CN" sz="4000" i="1" dirty="0">
                  <a:solidFill>
                    <a:schemeClr val="bg1">
                      <a:lumMod val="75000"/>
                    </a:schemeClr>
                  </a:solidFill>
                  <a:latin typeface="Impact" pitchFamily="34" charset="0"/>
                  <a:ea typeface="+mn-ea"/>
                </a:rPr>
                <a:t>3</a:t>
              </a:r>
              <a:endParaRPr lang="zh-CN" altLang="en-US" sz="3200" i="1" dirty="0">
                <a:solidFill>
                  <a:schemeClr val="bg1">
                    <a:lumMod val="75000"/>
                  </a:schemeClr>
                </a:solidFill>
                <a:latin typeface="Impact" pitchFamily="34" charset="0"/>
                <a:ea typeface="+mn-ea"/>
              </a:endParaRPr>
            </a:p>
          </p:txBody>
        </p:sp>
        <p:sp>
          <p:nvSpPr>
            <p:cNvPr id="27" name="Text Box 17"/>
            <p:cNvSpPr txBox="1">
              <a:spLocks noChangeArrowheads="1"/>
            </p:cNvSpPr>
            <p:nvPr/>
          </p:nvSpPr>
          <p:spPr bwMode="auto">
            <a:xfrm>
              <a:off x="3430652" y="2978217"/>
              <a:ext cx="2250250" cy="923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优先抓取子级（深度较大）的页面</a:t>
              </a: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 Box 17"/>
            <p:cNvSpPr txBox="1">
              <a:spLocks noChangeArrowheads="1"/>
            </p:cNvSpPr>
            <p:nvPr/>
          </p:nvSpPr>
          <p:spPr bwMode="auto">
            <a:xfrm>
              <a:off x="6546121" y="2978217"/>
              <a:ext cx="2250250" cy="923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优先抓取离目标页面距离最近的页面</a:t>
              </a: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9" name="标题 1"/>
          <p:cNvSpPr txBox="1">
            <a:spLocks/>
          </p:cNvSpPr>
          <p:nvPr/>
        </p:nvSpPr>
        <p:spPr>
          <a:xfrm>
            <a:off x="-51061" y="902569"/>
            <a:ext cx="9144000" cy="569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zh-CN" altLang="en-US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抓取遍历策略</a:t>
            </a:r>
            <a:endParaRPr lang="zh-CN" altLang="en-US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490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01663" y="2236788"/>
            <a:ext cx="4843462" cy="418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这里解释广度优先抓取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03250" y="1760240"/>
            <a:ext cx="619283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广度优先抓取</a:t>
            </a:r>
            <a:endParaRPr lang="zh-CN" altLang="en-US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85788" y="4924425"/>
            <a:ext cx="5351462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广度优先抓取的优缺点</a:t>
            </a:r>
            <a:endParaRPr lang="zh-CN" altLang="en-US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 rot="20358302">
            <a:off x="5037134" y="1115173"/>
            <a:ext cx="3483874" cy="4161887"/>
            <a:chOff x="-2650111" y="1526427"/>
            <a:chExt cx="4180605" cy="4942560"/>
          </a:xfrm>
        </p:grpSpPr>
        <p:sp>
          <p:nvSpPr>
            <p:cNvPr id="11" name="矩形 10"/>
            <p:cNvSpPr/>
            <p:nvPr/>
          </p:nvSpPr>
          <p:spPr>
            <a:xfrm>
              <a:off x="-1530494" y="2108497"/>
              <a:ext cx="3060988" cy="436049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400"/>
            </a:p>
          </p:txBody>
        </p:sp>
        <p:sp>
          <p:nvSpPr>
            <p:cNvPr id="12" name="矩形 11"/>
            <p:cNvSpPr/>
            <p:nvPr/>
          </p:nvSpPr>
          <p:spPr>
            <a:xfrm>
              <a:off x="-2650111" y="1526427"/>
              <a:ext cx="3235899" cy="460965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400" dirty="0" smtClean="0"/>
                <a:t>PHOTO</a:t>
              </a:r>
              <a:endParaRPr lang="zh-CN" altLang="en-US" sz="5400" dirty="0"/>
            </a:p>
          </p:txBody>
        </p:sp>
      </p:grpSp>
    </p:spTree>
    <p:extLst>
      <p:ext uri="{BB962C8B-B14F-4D97-AF65-F5344CB8AC3E}">
        <p14:creationId xmlns:p14="http://schemas.microsoft.com/office/powerpoint/2010/main" val="82062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01663" y="2236788"/>
            <a:ext cx="48434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这里解释深度优先抓取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03250" y="1760240"/>
            <a:ext cx="619283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深</a:t>
            </a:r>
            <a:r>
              <a:rPr lang="zh-CN" altLang="en-US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度优先抓取</a:t>
            </a:r>
            <a:endParaRPr lang="zh-CN" altLang="en-US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85788" y="4924425"/>
            <a:ext cx="5351462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深</a:t>
            </a:r>
            <a:r>
              <a:rPr lang="zh-CN" altLang="en-US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度优先抓取的优缺点</a:t>
            </a:r>
            <a:endParaRPr lang="zh-CN" altLang="en-US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 rot="20358302">
            <a:off x="5037134" y="1115173"/>
            <a:ext cx="3483874" cy="4161887"/>
            <a:chOff x="-2650111" y="1526427"/>
            <a:chExt cx="4180605" cy="4942560"/>
          </a:xfrm>
        </p:grpSpPr>
        <p:sp>
          <p:nvSpPr>
            <p:cNvPr id="11" name="矩形 10"/>
            <p:cNvSpPr/>
            <p:nvPr/>
          </p:nvSpPr>
          <p:spPr>
            <a:xfrm>
              <a:off x="-1530494" y="2108497"/>
              <a:ext cx="3060988" cy="436049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400"/>
            </a:p>
          </p:txBody>
        </p:sp>
        <p:sp>
          <p:nvSpPr>
            <p:cNvPr id="12" name="矩形 11"/>
            <p:cNvSpPr/>
            <p:nvPr/>
          </p:nvSpPr>
          <p:spPr>
            <a:xfrm>
              <a:off x="-2650111" y="1526427"/>
              <a:ext cx="3235899" cy="460965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400" dirty="0" smtClean="0"/>
                <a:t>PHOTO</a:t>
              </a:r>
              <a:endParaRPr lang="zh-CN" altLang="en-US" sz="5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67405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1835</TotalTime>
  <Words>367</Words>
  <Application>Microsoft Office PowerPoint</Application>
  <PresentationFormat>全屏显示(4:3)</PresentationFormat>
  <Paragraphs>91</Paragraphs>
  <Slides>17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PowerPoint 演示文稿</vt:lpstr>
      <vt:lpstr>PowerPoint 演示文稿</vt:lpstr>
      <vt:lpstr>目录  CONTENTS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通用爬虫架构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liangqingyu</dc:creator>
  <cp:lastModifiedBy>liangqingyu</cp:lastModifiedBy>
  <cp:revision>39</cp:revision>
  <dcterms:created xsi:type="dcterms:W3CDTF">2015-03-07T02:42:19Z</dcterms:created>
  <dcterms:modified xsi:type="dcterms:W3CDTF">2015-03-25T14:53:20Z</dcterms:modified>
</cp:coreProperties>
</file>