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4660"/>
  </p:normalViewPr>
  <p:slideViewPr>
    <p:cSldViewPr>
      <p:cViewPr varScale="1">
        <p:scale>
          <a:sx n="66" d="100"/>
          <a:sy n="66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6AB9F-80A6-489D-AB73-016962F19EFC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C8DA-4BD1-4F60-B6DA-5FA0C636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4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A205-5ACD-46B2-B812-BEABA6DC3512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A89C-1FA3-4D87-88FF-8B099B2B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1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1806" y="3139181"/>
            <a:ext cx="5704109" cy="820729"/>
          </a:xfrm>
          <a:prstGeom prst="rect">
            <a:avLst/>
          </a:prstGeom>
          <a:noFill/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细说垂直型网络爬虫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5076056" y="1585330"/>
            <a:ext cx="3884380" cy="129265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7800" dirty="0" smtClean="0">
                <a:solidFill>
                  <a:schemeClr val="bg1"/>
                </a:solidFill>
                <a:latin typeface="Impact" pitchFamily="34" charset="0"/>
              </a:rPr>
              <a:t>Crawlers</a:t>
            </a:r>
            <a:endParaRPr lang="zh-CN" altLang="en-US" sz="78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6056" y="3889586"/>
            <a:ext cx="3737289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lecture about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vertical web crawlers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3" name="TextBox 7"/>
          <p:cNvSpPr txBox="1">
            <a:spLocks noChangeArrowheads="1"/>
          </p:cNvSpPr>
          <p:nvPr/>
        </p:nvSpPr>
        <p:spPr bwMode="auto">
          <a:xfrm>
            <a:off x="7687412" y="4402374"/>
            <a:ext cx="1125933" cy="4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500" dirty="0">
                <a:solidFill>
                  <a:srgbClr val="00B0F0"/>
                </a:solidFill>
              </a:rPr>
              <a:t>梁擎宇</a:t>
            </a:r>
          </a:p>
        </p:txBody>
      </p:sp>
      <p:sp>
        <p:nvSpPr>
          <p:cNvPr id="8" name="矩形 7"/>
          <p:cNvSpPr/>
          <p:nvPr/>
        </p:nvSpPr>
        <p:spPr>
          <a:xfrm>
            <a:off x="3928846" y="4043309"/>
            <a:ext cx="4896196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_________________________________________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6216" y="4726119"/>
            <a:ext cx="2240662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www.liangqingyu.com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这里解释最佳优先抓取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40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3700" y="450850"/>
            <a:ext cx="8282756" cy="5837029"/>
            <a:chOff x="393700" y="450850"/>
            <a:chExt cx="9926638" cy="5837029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常用的工具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"/>
            <p:cNvSpPr txBox="1">
              <a:spLocks noChangeArrowheads="1"/>
            </p:cNvSpPr>
            <p:nvPr/>
          </p:nvSpPr>
          <p:spPr bwMode="auto">
            <a:xfrm>
              <a:off x="508000" y="1287463"/>
              <a:ext cx="3206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508000" y="1287463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960437" y="1382713"/>
              <a:ext cx="318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页面下载阶段（</a:t>
              </a:r>
              <a:r>
                <a:rPr lang="en-US" altLang="zh-CN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Fetch</a:t>
              </a:r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8"/>
            <p:cNvSpPr>
              <a:spLocks noChangeArrowheads="1"/>
            </p:cNvSpPr>
            <p:nvPr/>
          </p:nvSpPr>
          <p:spPr bwMode="auto">
            <a:xfrm>
              <a:off x="960437" y="1864759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HttpClient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: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512763" y="3032125"/>
              <a:ext cx="3635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2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512763" y="3032125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2"/>
            <p:cNvSpPr>
              <a:spLocks noChangeArrowheads="1"/>
            </p:cNvSpPr>
            <p:nvPr/>
          </p:nvSpPr>
          <p:spPr bwMode="auto">
            <a:xfrm>
              <a:off x="960437" y="3127375"/>
              <a:ext cx="3185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页面解释阶段（</a:t>
              </a:r>
              <a:r>
                <a:rPr lang="en-US" altLang="zh-CN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Parse</a:t>
              </a:r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960437" y="3556000"/>
              <a:ext cx="935990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Jsoup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HtmlCleaner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4"/>
            <p:cNvSpPr txBox="1">
              <a:spLocks noChangeArrowheads="1"/>
            </p:cNvSpPr>
            <p:nvPr/>
          </p:nvSpPr>
          <p:spPr bwMode="auto">
            <a:xfrm>
              <a:off x="393700" y="4702175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3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393700" y="4702175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16"/>
            <p:cNvSpPr>
              <a:spLocks noChangeArrowheads="1"/>
            </p:cNvSpPr>
            <p:nvPr/>
          </p:nvSpPr>
          <p:spPr bwMode="auto">
            <a:xfrm>
              <a:off x="960437" y="4797425"/>
              <a:ext cx="18811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抓取过程调度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17"/>
            <p:cNvSpPr>
              <a:spLocks noChangeArrowheads="1"/>
            </p:cNvSpPr>
            <p:nvPr/>
          </p:nvSpPr>
          <p:spPr bwMode="auto">
            <a:xfrm>
              <a:off x="960437" y="5226050"/>
              <a:ext cx="9359901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Kafka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ZK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Hello World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这里写一个抓取小程序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81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9450" y="2400905"/>
            <a:ext cx="4921844" cy="1328561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爬虫程序的架构</a:t>
            </a:r>
            <a:endParaRPr lang="en-US" altLang="zh-CN" sz="53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抓取、解析、调度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675863" y="1843013"/>
            <a:ext cx="1970716" cy="245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400" dirty="0" smtClean="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5400" dirty="0">
                <a:solidFill>
                  <a:srgbClr val="00B0F0"/>
                </a:solidFill>
                <a:latin typeface="FrankRuehl" pitchFamily="34" charset="-79"/>
                <a:cs typeface="FrankRuehl" pitchFamily="34" charset="-79"/>
              </a:rPr>
              <a:t>2</a:t>
            </a:r>
            <a:r>
              <a:rPr lang="en-US" altLang="zh-CN" sz="15400" dirty="0" smtClean="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5400" dirty="0">
              <a:solidFill>
                <a:srgbClr val="00B0F0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2917640" y="3153834"/>
            <a:ext cx="766538" cy="4616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B0F0"/>
                </a:solidFill>
                <a:latin typeface="Impact" pitchFamily="34" charset="0"/>
              </a:rPr>
              <a:t>VW</a:t>
            </a:r>
            <a:r>
              <a:rPr lang="en-US" altLang="zh-CN" sz="2400" dirty="0" smtClean="0">
                <a:solidFill>
                  <a:srgbClr val="00B0F0"/>
                </a:solidFill>
                <a:latin typeface="Impact" pitchFamily="34" charset="0"/>
              </a:rPr>
              <a:t>C</a:t>
            </a:r>
            <a:endParaRPr lang="zh-CN" altLang="en-US" sz="2400" dirty="0">
              <a:solidFill>
                <a:srgbClr val="00B0F0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5397" y="1502834"/>
            <a:ext cx="1005385" cy="33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图片展示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 smtClean="0"/>
              <a:t>通用爬虫架构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397" y="2100282"/>
            <a:ext cx="7848596" cy="3900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272" tIns="40636" rIns="81272" bIns="40636" rtlCol="0" anchor="ctr"/>
          <a:lstStyle/>
          <a:p>
            <a:pPr algn="ctr"/>
            <a:r>
              <a:rPr lang="en-US" altLang="zh-CN" sz="4800" dirty="0"/>
              <a:t>PHOTO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90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3746723"/>
            <a:chOff x="457457" y="450850"/>
            <a:chExt cx="9758106" cy="374672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需要考虑的若干问题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、采集量是多少？单机还是分布式？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、抓取策略如果选择？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、同一个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的延时时长？同一个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的并发？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、解析规则如何管理？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403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禁止访问的处理方法？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、网站改版怎么处理？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33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57" y="1200181"/>
            <a:ext cx="5823328" cy="354769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dirty="0" smtClean="0"/>
              <a:t>可定制化信息采集系统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57" y="1757386"/>
            <a:ext cx="6070488" cy="354769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这里画一个信息采集系统的模块流程图</a:t>
            </a:r>
            <a:endParaRPr lang="zh-CN" altLang="en-US" sz="1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9128" y="5439361"/>
            <a:ext cx="2664816" cy="682230"/>
          </a:xfrm>
          <a:prstGeom prst="rect">
            <a:avLst/>
          </a:prstGeom>
          <a:noFill/>
        </p:spPr>
        <p:txBody>
          <a:bodyPr wrap="none" lIns="81272" tIns="40636" rIns="81272" bIns="40636" rtlCol="0">
            <a:spAutoFit/>
          </a:bodyPr>
          <a:lstStyle>
            <a:defPPr>
              <a:defRPr lang="zh-CN"/>
            </a:defPPr>
            <a:lvl1pPr>
              <a:defRPr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3900" dirty="0">
                <a:solidFill>
                  <a:srgbClr val="00B0F0"/>
                </a:solidFill>
              </a:rPr>
              <a:t>舒服、简约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41" y="3099427"/>
            <a:ext cx="1173891" cy="13206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6010" y="4329100"/>
            <a:ext cx="1456858" cy="359065"/>
          </a:xfrm>
          <a:prstGeom prst="rect">
            <a:avLst/>
          </a:prstGeom>
          <a:noFill/>
        </p:spPr>
        <p:txBody>
          <a:bodyPr wrap="none" lIns="81272" tIns="40636" rIns="81272" bIns="40636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Bread Style</a:t>
            </a:r>
            <a:endParaRPr lang="zh-CN" altLang="en-US" dirty="0">
              <a:solidFill>
                <a:srgbClr val="00B0F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7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目前工作内容</a:t>
            </a:r>
            <a:endParaRPr lang="zh-CN" altLang="en-US" sz="27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9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0" y="1071941"/>
            <a:ext cx="4572000" cy="46717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图片 2" descr="iblrak00648723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1" y="1980595"/>
            <a:ext cx="4437608" cy="281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4977041" y="2252489"/>
            <a:ext cx="2646860" cy="240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什么是网络爬虫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爬虫程序的架构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常见的难点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必要的监控和运维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将程序升级为系统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486371" y="2556632"/>
            <a:ext cx="2514466" cy="1520976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4800" dirty="0"/>
              <a:t>目录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9450" y="2400905"/>
            <a:ext cx="4921844" cy="1328561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什么是网络爬虫</a:t>
            </a:r>
            <a:endParaRPr lang="en-US" altLang="zh-CN" sz="53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定义、原理、作用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675863" y="1843013"/>
            <a:ext cx="1970716" cy="245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40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5400">
                <a:solidFill>
                  <a:srgbClr val="00B0F0"/>
                </a:solidFill>
                <a:latin typeface="FrankRuehl" pitchFamily="34" charset="-79"/>
                <a:cs typeface="FrankRuehl" pitchFamily="34" charset="-79"/>
              </a:rPr>
              <a:t>1</a:t>
            </a:r>
            <a:r>
              <a:rPr lang="en-US" altLang="zh-CN" sz="1540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5400">
              <a:solidFill>
                <a:srgbClr val="00B0F0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2917640" y="3153834"/>
            <a:ext cx="766538" cy="4616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B0F0"/>
                </a:solidFill>
                <a:latin typeface="Impact" pitchFamily="34" charset="0"/>
              </a:rPr>
              <a:t>VW</a:t>
            </a:r>
            <a:r>
              <a:rPr lang="en-US" altLang="zh-CN" sz="2400" dirty="0" smtClean="0">
                <a:solidFill>
                  <a:srgbClr val="00B0F0"/>
                </a:solidFill>
                <a:latin typeface="Impact" pitchFamily="34" charset="0"/>
              </a:rPr>
              <a:t>C</a:t>
            </a:r>
            <a:endParaRPr lang="zh-CN" altLang="en-US" sz="2400" dirty="0">
              <a:solidFill>
                <a:srgbClr val="00B0F0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3235437"/>
            <a:ext cx="9144000" cy="100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一段</a:t>
            </a: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可以在互联网上自动</a:t>
            </a:r>
            <a:r>
              <a:rPr lang="zh-CN" altLang="en-US" sz="4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抓取数据</a:t>
            </a: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8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24272"/>
            <a:ext cx="4829849" cy="5048955"/>
          </a:xfrm>
          <a:prstGeom prst="rect">
            <a:avLst/>
          </a:prstGeom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7504" y="2636880"/>
            <a:ext cx="4464684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                    到底是</a:t>
            </a:r>
            <a:endParaRPr lang="en-US" altLang="zh-CN" sz="3600" b="1" dirty="0" smtClean="0">
              <a:solidFill>
                <a:srgbClr val="BFBFB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 smtClean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      怎么</a:t>
            </a:r>
            <a:r>
              <a:rPr lang="zh-CN" altLang="en-US" sz="8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爬</a:t>
            </a:r>
            <a:r>
              <a:rPr lang="zh-CN" altLang="en-US" sz="3600" b="1" dirty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的？</a:t>
            </a:r>
          </a:p>
        </p:txBody>
      </p:sp>
      <p:sp>
        <p:nvSpPr>
          <p:cNvPr id="12" name="矩形 11"/>
          <p:cNvSpPr/>
          <p:nvPr/>
        </p:nvSpPr>
        <p:spPr>
          <a:xfrm>
            <a:off x="1403648" y="1715709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网络爬虫</a:t>
            </a:r>
            <a:endParaRPr lang="zh-CN" altLang="en-US" sz="40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3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2357" y="2401888"/>
            <a:ext cx="8416107" cy="2954198"/>
            <a:chOff x="116333" y="2401888"/>
            <a:chExt cx="8920163" cy="2954198"/>
          </a:xfrm>
        </p:grpSpPr>
        <p:sp>
          <p:nvSpPr>
            <p:cNvPr id="17" name="TextBox 16"/>
            <p:cNvSpPr txBox="1"/>
            <p:nvPr/>
          </p:nvSpPr>
          <p:spPr>
            <a:xfrm>
              <a:off x="3151633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5508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208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最佳优先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6333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7378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优先抓取同级（同一个深度）的页面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333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广度优先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51633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深度优先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9488" y="4648200"/>
              <a:ext cx="134595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1</a:t>
              </a:r>
              <a:endParaRPr lang="zh-CN" altLang="en-US" sz="40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5782" y="4648200"/>
              <a:ext cx="141221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2</a:t>
              </a:r>
              <a:endParaRPr lang="zh-CN" altLang="en-US" sz="40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86403" y="4648200"/>
              <a:ext cx="142750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3</a:t>
              </a:r>
              <a:endParaRPr lang="zh-CN" altLang="en-US" sz="32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430652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优先抓取子级（深度较大）的页面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6546121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优先抓取离目标页面距离最近的页面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标题 1"/>
          <p:cNvSpPr txBox="1">
            <a:spLocks/>
          </p:cNvSpPr>
          <p:nvPr/>
        </p:nvSpPr>
        <p:spPr>
          <a:xfrm>
            <a:off x="-51061" y="902569"/>
            <a:ext cx="9144000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抓取遍历策略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9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1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这里解释广度优先抓取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广度优先抓取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广度优先抓取的优缺点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06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这里解释深度优先抓取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深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度优先抓取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深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度优先抓取的优缺点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40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309</Words>
  <Application>Microsoft Office PowerPoint</Application>
  <PresentationFormat>全屏显示(4:3)</PresentationFormat>
  <Paragraphs>79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通用爬虫架构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liangqingyu</dc:creator>
  <cp:lastModifiedBy>liangqingyu</cp:lastModifiedBy>
  <cp:revision>35</cp:revision>
  <dcterms:created xsi:type="dcterms:W3CDTF">2015-03-07T02:42:19Z</dcterms:created>
  <dcterms:modified xsi:type="dcterms:W3CDTF">2015-03-23T14:27:36Z</dcterms:modified>
</cp:coreProperties>
</file>