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1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2" r:id="rId16"/>
    <p:sldId id="275" r:id="rId17"/>
    <p:sldId id="276" r:id="rId18"/>
    <p:sldId id="277" r:id="rId19"/>
    <p:sldId id="278" r:id="rId20"/>
    <p:sldId id="279" r:id="rId21"/>
    <p:sldId id="280" r:id="rId22"/>
    <p:sldId id="274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94660"/>
  </p:normalViewPr>
  <p:slideViewPr>
    <p:cSldViewPr>
      <p:cViewPr varScale="1">
        <p:scale>
          <a:sx n="66" d="100"/>
          <a:sy n="66" d="100"/>
        </p:scale>
        <p:origin x="-15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6AB9F-80A6-489D-AB73-016962F19EFC}" type="datetimeFigureOut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7C8DA-4BD1-4F60-B6DA-5FA0C6367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34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4A205-5ACD-46B2-B812-BEABA6DC3512}" type="datetimeFigureOut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A89C-1FA3-4D87-88FF-8B099B2B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21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39408AF-377F-4F54-922D-FF2A98196521}" type="slidenum">
              <a:rPr lang="zh-CN" altLang="en-US" sz="1200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502102"/>
            <a:ext cx="9144000" cy="95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7"/>
          <p:cNvSpPr txBox="1">
            <a:spLocks noChangeArrowheads="1"/>
          </p:cNvSpPr>
          <p:nvPr userDrawn="1"/>
        </p:nvSpPr>
        <p:spPr bwMode="auto">
          <a:xfrm>
            <a:off x="7452320" y="6294003"/>
            <a:ext cx="863378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700" dirty="0" smtClean="0">
                <a:solidFill>
                  <a:srgbClr val="00B0F0"/>
                </a:solidFill>
                <a:latin typeface="Impact" pitchFamily="34" charset="0"/>
              </a:rPr>
              <a:t>VWC</a:t>
            </a:r>
            <a:endParaRPr lang="zh-CN" altLang="en-US" sz="2700" dirty="0" smtClean="0">
              <a:solidFill>
                <a:srgbClr val="00B0F0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02102"/>
            <a:ext cx="9144000" cy="95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452320" y="6294003"/>
            <a:ext cx="863378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700" dirty="0" smtClean="0">
                <a:solidFill>
                  <a:srgbClr val="00B0F0"/>
                </a:solidFill>
                <a:latin typeface="Impact" pitchFamily="34" charset="0"/>
              </a:rPr>
              <a:t>VWC</a:t>
            </a:r>
            <a:endParaRPr lang="zh-CN" altLang="en-US" sz="2700" dirty="0" smtClean="0">
              <a:solidFill>
                <a:srgbClr val="00B0F0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02102"/>
            <a:ext cx="9144000" cy="95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452320" y="6294003"/>
            <a:ext cx="863378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2700" dirty="0" smtClean="0">
                <a:solidFill>
                  <a:srgbClr val="00B0F0"/>
                </a:solidFill>
                <a:latin typeface="Impact" pitchFamily="34" charset="0"/>
              </a:rPr>
              <a:t>VWC</a:t>
            </a:r>
            <a:endParaRPr lang="zh-CN" altLang="en-US" sz="2700" dirty="0" smtClean="0">
              <a:solidFill>
                <a:srgbClr val="00B0F0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02102"/>
            <a:ext cx="9144000" cy="95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452320" y="6294003"/>
            <a:ext cx="863378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2700" dirty="0" smtClean="0">
                <a:solidFill>
                  <a:srgbClr val="00B0F0"/>
                </a:solidFill>
                <a:latin typeface="Impact" pitchFamily="34" charset="0"/>
              </a:rPr>
              <a:t>VWC</a:t>
            </a:r>
            <a:endParaRPr lang="zh-CN" altLang="en-US" sz="2700" dirty="0" smtClean="0">
              <a:solidFill>
                <a:srgbClr val="00B0F0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02102"/>
            <a:ext cx="9144000" cy="95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7452320" y="6294003"/>
            <a:ext cx="863378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2700" dirty="0" smtClean="0">
                <a:solidFill>
                  <a:srgbClr val="00B0F0"/>
                </a:solidFill>
                <a:latin typeface="Impact" pitchFamily="34" charset="0"/>
              </a:rPr>
              <a:t>VWC</a:t>
            </a:r>
            <a:endParaRPr lang="zh-CN" altLang="en-US" sz="2700" dirty="0" smtClean="0">
              <a:solidFill>
                <a:srgbClr val="00B0F0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02102"/>
            <a:ext cx="9144000" cy="95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452320" y="6294003"/>
            <a:ext cx="863378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2700" dirty="0" smtClean="0">
                <a:solidFill>
                  <a:srgbClr val="00B0F0"/>
                </a:solidFill>
                <a:latin typeface="Impact" pitchFamily="34" charset="0"/>
              </a:rPr>
              <a:t>VWC</a:t>
            </a:r>
            <a:endParaRPr lang="zh-CN" altLang="en-US" sz="2700" dirty="0" smtClean="0">
              <a:solidFill>
                <a:srgbClr val="00B0F0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02102"/>
            <a:ext cx="9144000" cy="95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7452320" y="6294003"/>
            <a:ext cx="863378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700" dirty="0" smtClean="0">
                <a:solidFill>
                  <a:srgbClr val="00B0F0"/>
                </a:solidFill>
                <a:latin typeface="Impact" pitchFamily="34" charset="0"/>
              </a:rPr>
              <a:t>VWC</a:t>
            </a:r>
            <a:endParaRPr lang="zh-CN" altLang="en-US" sz="2700" dirty="0" smtClean="0">
              <a:solidFill>
                <a:srgbClr val="00B0F0"/>
              </a:solidFill>
              <a:latin typeface="Impac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1806" y="3139181"/>
            <a:ext cx="5704109" cy="820729"/>
          </a:xfrm>
          <a:prstGeom prst="rect">
            <a:avLst/>
          </a:prstGeom>
          <a:noFill/>
        </p:spPr>
        <p:txBody>
          <a:bodyPr wrap="none" lIns="81272" tIns="40636" rIns="81272" bIns="40636">
            <a:spAutoFit/>
          </a:bodyPr>
          <a:lstStyle/>
          <a:p>
            <a:pPr algn="ctr">
              <a:defRPr/>
            </a:pPr>
            <a:r>
              <a:rPr lang="zh-CN" altLang="en-US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细说垂直型网络爬虫</a:t>
            </a:r>
            <a:endParaRPr lang="zh-CN" altLang="en-US" sz="4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1" name="TextBox 42"/>
          <p:cNvSpPr txBox="1">
            <a:spLocks noChangeArrowheads="1"/>
          </p:cNvSpPr>
          <p:nvPr/>
        </p:nvSpPr>
        <p:spPr bwMode="auto">
          <a:xfrm>
            <a:off x="5076056" y="1585330"/>
            <a:ext cx="3884380" cy="1292651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7800" dirty="0" smtClean="0">
                <a:solidFill>
                  <a:schemeClr val="bg1"/>
                </a:solidFill>
                <a:latin typeface="Impact" pitchFamily="34" charset="0"/>
              </a:rPr>
              <a:t>Crawlers</a:t>
            </a:r>
            <a:endParaRPr lang="zh-CN" altLang="en-US" sz="78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76056" y="3889586"/>
            <a:ext cx="3737289" cy="359065"/>
          </a:xfrm>
          <a:prstGeom prst="rect">
            <a:avLst/>
          </a:prstGeom>
        </p:spPr>
        <p:txBody>
          <a:bodyPr wrap="none" lIns="81272" tIns="40636" rIns="81272" bIns="40636"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 lecture about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vertical web crawlers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53" name="TextBox 7"/>
          <p:cNvSpPr txBox="1">
            <a:spLocks noChangeArrowheads="1"/>
          </p:cNvSpPr>
          <p:nvPr/>
        </p:nvSpPr>
        <p:spPr bwMode="auto">
          <a:xfrm>
            <a:off x="7687412" y="4402374"/>
            <a:ext cx="1125933" cy="4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1272" tIns="40636" rIns="81272" bIns="4063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500" dirty="0">
                <a:solidFill>
                  <a:srgbClr val="00B0F0"/>
                </a:solidFill>
              </a:rPr>
              <a:t>梁擎宇</a:t>
            </a:r>
          </a:p>
        </p:txBody>
      </p:sp>
      <p:sp>
        <p:nvSpPr>
          <p:cNvPr id="8" name="矩形 7"/>
          <p:cNvSpPr/>
          <p:nvPr/>
        </p:nvSpPr>
        <p:spPr>
          <a:xfrm>
            <a:off x="3928846" y="4043309"/>
            <a:ext cx="4896196" cy="359065"/>
          </a:xfrm>
          <a:prstGeom prst="rect">
            <a:avLst/>
          </a:prstGeom>
        </p:spPr>
        <p:txBody>
          <a:bodyPr wrap="none" lIns="81272" tIns="40636" rIns="81272" bIns="40636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_________________________________________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16216" y="4726119"/>
            <a:ext cx="2240662" cy="359065"/>
          </a:xfrm>
          <a:prstGeom prst="rect">
            <a:avLst/>
          </a:prstGeom>
        </p:spPr>
        <p:txBody>
          <a:bodyPr wrap="none" lIns="81272" tIns="40636" rIns="81272" bIns="40636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www.liangqingyu.com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5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1663" y="2236788"/>
            <a:ext cx="4843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这里解释最佳优先抓取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3250" y="1760240"/>
            <a:ext cx="61928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最佳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优先抓取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85788" y="4924425"/>
            <a:ext cx="53514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最佳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优先抓取的优缺点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 rot="20358302">
            <a:off x="5037134" y="1115173"/>
            <a:ext cx="3483874" cy="4161887"/>
            <a:chOff x="-2650111" y="1526427"/>
            <a:chExt cx="4180605" cy="4942560"/>
          </a:xfrm>
        </p:grpSpPr>
        <p:sp>
          <p:nvSpPr>
            <p:cNvPr id="11" name="矩形 10"/>
            <p:cNvSpPr/>
            <p:nvPr/>
          </p:nvSpPr>
          <p:spPr>
            <a:xfrm>
              <a:off x="-1530494" y="2108497"/>
              <a:ext cx="3060988" cy="43604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-2650111" y="1526427"/>
              <a:ext cx="3235899" cy="46096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 smtClean="0"/>
                <a:t>PHOTO</a:t>
              </a:r>
              <a:endParaRPr lang="zh-CN" alt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40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3700" y="450850"/>
            <a:ext cx="8282756" cy="5837029"/>
            <a:chOff x="393700" y="450850"/>
            <a:chExt cx="9926638" cy="5837029"/>
          </a:xfrm>
        </p:grpSpPr>
        <p:sp>
          <p:nvSpPr>
            <p:cNvPr id="13" name="标题 1"/>
            <p:cNvSpPr txBox="1">
              <a:spLocks/>
            </p:cNvSpPr>
            <p:nvPr/>
          </p:nvSpPr>
          <p:spPr>
            <a:xfrm>
              <a:off x="495300" y="450850"/>
              <a:ext cx="9720263" cy="569913"/>
            </a:xfrm>
            <a:prstGeom prst="rect">
              <a:avLst/>
            </a:prstGeom>
            <a:ln w="6350">
              <a:noFill/>
            </a:ln>
          </p:spPr>
          <p:txBody>
            <a:bodyPr lIns="102870" tIns="51435" rIns="102870" bIns="51435" anchor="ctr">
              <a:normAutofit/>
            </a:bodyPr>
            <a:lstStyle>
              <a:lvl1pPr algn="l" defTabSz="1028700" rtl="0" eaLnBrk="1" latinLnBrk="0" hangingPunct="1">
                <a:spcBef>
                  <a:spcPct val="0"/>
                </a:spcBef>
                <a:buNone/>
                <a:defRPr sz="2700" b="1" kern="12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tabLst>
                  <a:tab pos="5294313" algn="l"/>
                </a:tabLst>
                <a:defRPr/>
              </a:pPr>
              <a:r>
                <a:rPr lang="zh-CN" altLang="en-US" dirty="0" smtClean="0"/>
                <a:t>常用的工具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TextBox 1"/>
            <p:cNvSpPr txBox="1">
              <a:spLocks noChangeArrowheads="1"/>
            </p:cNvSpPr>
            <p:nvPr/>
          </p:nvSpPr>
          <p:spPr bwMode="auto">
            <a:xfrm>
              <a:off x="508000" y="1287463"/>
              <a:ext cx="320675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B0F0"/>
                  </a:solidFill>
                  <a:latin typeface="Impact" pitchFamily="34" charset="0"/>
                  <a:ea typeface="MS UI Gothic" pitchFamily="34" charset="-128"/>
                </a:rPr>
                <a:t>1</a:t>
              </a:r>
              <a:endParaRPr lang="zh-CN" altLang="en-US" sz="2800">
                <a:solidFill>
                  <a:srgbClr val="00B0F0"/>
                </a:solidFill>
                <a:latin typeface="Impact" pitchFamily="34" charset="0"/>
                <a:ea typeface="MS UI Gothic" pitchFamily="34" charset="-128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508000" y="1287463"/>
              <a:ext cx="590550" cy="590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7"/>
            <p:cNvSpPr>
              <a:spLocks noChangeArrowheads="1"/>
            </p:cNvSpPr>
            <p:nvPr/>
          </p:nvSpPr>
          <p:spPr bwMode="auto">
            <a:xfrm>
              <a:off x="960437" y="1382713"/>
              <a:ext cx="31842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页面下载阶段（</a:t>
              </a:r>
              <a:r>
                <a:rPr lang="en-US" altLang="zh-CN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Fetch</a:t>
              </a:r>
              <a:r>
                <a:rPr lang="zh-CN" altLang="en-US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矩形 8"/>
            <p:cNvSpPr>
              <a:spLocks noChangeArrowheads="1"/>
            </p:cNvSpPr>
            <p:nvPr/>
          </p:nvSpPr>
          <p:spPr bwMode="auto">
            <a:xfrm>
              <a:off x="960437" y="1864759"/>
              <a:ext cx="9359901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 err="1" smtClean="0">
                  <a:latin typeface="微软雅黑" pitchFamily="34" charset="-122"/>
                  <a:ea typeface="微软雅黑" pitchFamily="34" charset="-122"/>
                </a:rPr>
                <a:t>HttpClient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: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0"/>
            <p:cNvSpPr txBox="1">
              <a:spLocks noChangeArrowheads="1"/>
            </p:cNvSpPr>
            <p:nvPr/>
          </p:nvSpPr>
          <p:spPr bwMode="auto">
            <a:xfrm>
              <a:off x="512763" y="3032125"/>
              <a:ext cx="363537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B0F0"/>
                  </a:solidFill>
                  <a:latin typeface="Impact" pitchFamily="34" charset="0"/>
                  <a:ea typeface="MS UI Gothic" pitchFamily="34" charset="-128"/>
                </a:rPr>
                <a:t>2</a:t>
              </a:r>
              <a:endParaRPr lang="zh-CN" altLang="en-US" sz="2800">
                <a:solidFill>
                  <a:srgbClr val="00B0F0"/>
                </a:solidFill>
                <a:latin typeface="Impact" pitchFamily="34" charset="0"/>
                <a:ea typeface="MS UI Gothic" pitchFamily="34" charset="-128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512763" y="3032125"/>
              <a:ext cx="590550" cy="590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2"/>
            <p:cNvSpPr>
              <a:spLocks noChangeArrowheads="1"/>
            </p:cNvSpPr>
            <p:nvPr/>
          </p:nvSpPr>
          <p:spPr bwMode="auto">
            <a:xfrm>
              <a:off x="960437" y="3127375"/>
              <a:ext cx="31853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页面解释阶段（</a:t>
              </a:r>
              <a:r>
                <a:rPr lang="en-US" altLang="zh-CN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Parse</a:t>
              </a:r>
              <a:r>
                <a:rPr lang="zh-CN" altLang="en-US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9"/>
            <p:cNvSpPr>
              <a:spLocks noChangeArrowheads="1"/>
            </p:cNvSpPr>
            <p:nvPr/>
          </p:nvSpPr>
          <p:spPr bwMode="auto">
            <a:xfrm>
              <a:off x="960437" y="3556000"/>
              <a:ext cx="9359901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 err="1" smtClean="0">
                  <a:latin typeface="微软雅黑" pitchFamily="34" charset="-122"/>
                  <a:ea typeface="微软雅黑" pitchFamily="34" charset="-122"/>
                </a:rPr>
                <a:t>Jsoup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err="1" smtClean="0">
                  <a:latin typeface="微软雅黑" pitchFamily="34" charset="-122"/>
                  <a:ea typeface="微软雅黑" pitchFamily="34" charset="-122"/>
                </a:rPr>
                <a:t>HtmlCleaner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14"/>
            <p:cNvSpPr txBox="1">
              <a:spLocks noChangeArrowheads="1"/>
            </p:cNvSpPr>
            <p:nvPr/>
          </p:nvSpPr>
          <p:spPr bwMode="auto">
            <a:xfrm>
              <a:off x="393700" y="4702175"/>
              <a:ext cx="3746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B0F0"/>
                  </a:solidFill>
                  <a:latin typeface="Impact" pitchFamily="34" charset="0"/>
                  <a:ea typeface="MS UI Gothic" pitchFamily="34" charset="-128"/>
                </a:rPr>
                <a:t>3</a:t>
              </a:r>
              <a:endParaRPr lang="zh-CN" altLang="en-US" sz="2800">
                <a:solidFill>
                  <a:srgbClr val="00B0F0"/>
                </a:solidFill>
                <a:latin typeface="Impact" pitchFamily="34" charset="0"/>
                <a:ea typeface="MS UI Gothic" pitchFamily="34" charset="-128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393700" y="4702175"/>
              <a:ext cx="590550" cy="590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16"/>
            <p:cNvSpPr>
              <a:spLocks noChangeArrowheads="1"/>
            </p:cNvSpPr>
            <p:nvPr/>
          </p:nvSpPr>
          <p:spPr bwMode="auto">
            <a:xfrm>
              <a:off x="960437" y="4797425"/>
              <a:ext cx="18811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抓取过程调度</a:t>
              </a:r>
              <a:endPara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17"/>
            <p:cNvSpPr>
              <a:spLocks noChangeArrowheads="1"/>
            </p:cNvSpPr>
            <p:nvPr/>
          </p:nvSpPr>
          <p:spPr bwMode="auto">
            <a:xfrm>
              <a:off x="960437" y="5226050"/>
              <a:ext cx="9359901" cy="106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 err="1" smtClean="0">
                  <a:latin typeface="微软雅黑" pitchFamily="34" charset="-122"/>
                  <a:ea typeface="微软雅黑" pitchFamily="34" charset="-122"/>
                </a:rPr>
                <a:t>Redis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Kafka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ZK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58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6899" y="450850"/>
            <a:ext cx="8142133" cy="1123313"/>
            <a:chOff x="457457" y="450850"/>
            <a:chExt cx="9758106" cy="1123313"/>
          </a:xfrm>
        </p:grpSpPr>
        <p:sp>
          <p:nvSpPr>
            <p:cNvPr id="13" name="标题 1"/>
            <p:cNvSpPr txBox="1">
              <a:spLocks/>
            </p:cNvSpPr>
            <p:nvPr/>
          </p:nvSpPr>
          <p:spPr>
            <a:xfrm>
              <a:off x="495300" y="450850"/>
              <a:ext cx="9720263" cy="569913"/>
            </a:xfrm>
            <a:prstGeom prst="rect">
              <a:avLst/>
            </a:prstGeom>
            <a:ln w="6350">
              <a:noFill/>
            </a:ln>
          </p:spPr>
          <p:txBody>
            <a:bodyPr lIns="102870" tIns="51435" rIns="102870" bIns="51435" anchor="ctr">
              <a:normAutofit/>
            </a:bodyPr>
            <a:lstStyle>
              <a:lvl1pPr algn="l" defTabSz="1028700" rtl="0" eaLnBrk="1" latinLnBrk="0" hangingPunct="1">
                <a:spcBef>
                  <a:spcPct val="0"/>
                </a:spcBef>
                <a:buNone/>
                <a:defRPr sz="2700" b="1" kern="12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tabLst>
                  <a:tab pos="5294313" algn="l"/>
                </a:tabLst>
                <a:defRPr/>
              </a:pPr>
              <a:r>
                <a:rPr lang="en-US" altLang="zh-CN" dirty="0" smtClean="0"/>
                <a:t>Hello World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矩形 9"/>
            <p:cNvSpPr>
              <a:spLocks noChangeArrowheads="1"/>
            </p:cNvSpPr>
            <p:nvPr/>
          </p:nvSpPr>
          <p:spPr bwMode="auto">
            <a:xfrm>
              <a:off x="457457" y="1196752"/>
              <a:ext cx="9359901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这里写一个抓取小程序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8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09450" y="2400905"/>
            <a:ext cx="4921844" cy="1328561"/>
          </a:xfrm>
          <a:prstGeom prst="rect">
            <a:avLst/>
          </a:prstGeom>
        </p:spPr>
        <p:txBody>
          <a:bodyPr wrap="none" lIns="81272" tIns="40636" rIns="81272" bIns="40636">
            <a:spAutoFit/>
          </a:bodyPr>
          <a:lstStyle/>
          <a:p>
            <a:pPr>
              <a:defRPr/>
            </a:pPr>
            <a:r>
              <a:rPr lang="zh-CN" altLang="en-US" sz="53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爬虫程序的架构</a:t>
            </a:r>
            <a:endParaRPr lang="en-US" altLang="zh-CN" sz="53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抓取、解析、调度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3" name="TextBox 4"/>
          <p:cNvSpPr txBox="1">
            <a:spLocks noChangeArrowheads="1"/>
          </p:cNvSpPr>
          <p:nvPr/>
        </p:nvSpPr>
        <p:spPr bwMode="auto">
          <a:xfrm>
            <a:off x="1675863" y="1843013"/>
            <a:ext cx="1970716" cy="245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1272" tIns="40636" rIns="81272" bIns="4063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5400" dirty="0" smtClean="0">
                <a:solidFill>
                  <a:srgbClr val="00B0F0"/>
                </a:solidFill>
                <a:latin typeface="Latha" pitchFamily="34" charset="0"/>
                <a:cs typeface="Latha" pitchFamily="34" charset="0"/>
              </a:rPr>
              <a:t>[</a:t>
            </a:r>
            <a:r>
              <a:rPr lang="en-US" altLang="zh-CN" sz="15400" dirty="0">
                <a:solidFill>
                  <a:srgbClr val="00B0F0"/>
                </a:solidFill>
                <a:latin typeface="FrankRuehl" pitchFamily="34" charset="-79"/>
                <a:cs typeface="FrankRuehl" pitchFamily="34" charset="-79"/>
              </a:rPr>
              <a:t>2</a:t>
            </a:r>
            <a:r>
              <a:rPr lang="en-US" altLang="zh-CN" sz="15400" dirty="0" smtClean="0">
                <a:solidFill>
                  <a:srgbClr val="00B0F0"/>
                </a:solidFill>
                <a:latin typeface="Latha" pitchFamily="34" charset="0"/>
                <a:cs typeface="Latha" pitchFamily="34" charset="0"/>
              </a:rPr>
              <a:t>]</a:t>
            </a:r>
            <a:endParaRPr lang="zh-CN" altLang="en-US" sz="15400" dirty="0">
              <a:solidFill>
                <a:srgbClr val="00B0F0"/>
              </a:solidFill>
              <a:latin typeface="Latha" pitchFamily="34" charset="0"/>
              <a:cs typeface="Latha" pitchFamily="34" charset="0"/>
            </a:endParaRPr>
          </a:p>
        </p:txBody>
      </p:sp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1547664" y="3234308"/>
            <a:ext cx="766538" cy="46165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B0F0"/>
                </a:solidFill>
                <a:latin typeface="Impact" pitchFamily="34" charset="0"/>
              </a:rPr>
              <a:t>VW</a:t>
            </a:r>
            <a:r>
              <a:rPr lang="en-US" altLang="zh-CN" sz="2400" dirty="0" smtClean="0">
                <a:solidFill>
                  <a:srgbClr val="00B0F0"/>
                </a:solidFill>
                <a:latin typeface="Impact" pitchFamily="34" charset="0"/>
              </a:rPr>
              <a:t>C</a:t>
            </a:r>
            <a:endParaRPr lang="zh-CN" altLang="en-US" sz="2400" dirty="0">
              <a:solidFill>
                <a:srgbClr val="00B0F0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5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144000" cy="4435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251520" y="842863"/>
            <a:ext cx="8110557" cy="569913"/>
          </a:xfrm>
          <a:prstGeom prst="rect">
            <a:avLst/>
          </a:prstGeom>
          <a:ln w="6350">
            <a:noFill/>
          </a:ln>
        </p:spPr>
        <p:txBody>
          <a:bodyPr lIns="102870" tIns="51435" rIns="102870" bIns="51435" anchor="ctr">
            <a:normAutofit/>
          </a:bodyPr>
          <a:lstStyle>
            <a:lvl1pPr algn="l" defTabSz="10287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tabLst>
                <a:tab pos="5294313" algn="l"/>
              </a:tabLst>
              <a:defRPr/>
            </a:pPr>
            <a:r>
              <a:rPr lang="zh-CN" altLang="en-US" dirty="0" smtClean="0"/>
              <a:t>通用</a:t>
            </a:r>
            <a:r>
              <a:rPr lang="zh-CN" altLang="en-US" dirty="0"/>
              <a:t>爬虫</a:t>
            </a:r>
            <a:r>
              <a:rPr lang="zh-CN" altLang="en-US" dirty="0" smtClean="0"/>
              <a:t>架构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6899" y="450850"/>
            <a:ext cx="8142133" cy="1123313"/>
            <a:chOff x="457457" y="450850"/>
            <a:chExt cx="9758106" cy="1123313"/>
          </a:xfrm>
        </p:grpSpPr>
        <p:sp>
          <p:nvSpPr>
            <p:cNvPr id="13" name="标题 1"/>
            <p:cNvSpPr txBox="1">
              <a:spLocks/>
            </p:cNvSpPr>
            <p:nvPr/>
          </p:nvSpPr>
          <p:spPr>
            <a:xfrm>
              <a:off x="495300" y="450850"/>
              <a:ext cx="9720263" cy="569913"/>
            </a:xfrm>
            <a:prstGeom prst="rect">
              <a:avLst/>
            </a:prstGeom>
            <a:ln w="6350">
              <a:noFill/>
            </a:ln>
          </p:spPr>
          <p:txBody>
            <a:bodyPr lIns="102870" tIns="51435" rIns="102870" bIns="51435" anchor="ctr">
              <a:normAutofit/>
            </a:bodyPr>
            <a:lstStyle>
              <a:lvl1pPr algn="l" defTabSz="1028700" rtl="0" eaLnBrk="1" latinLnBrk="0" hangingPunct="1">
                <a:spcBef>
                  <a:spcPct val="0"/>
                </a:spcBef>
                <a:buNone/>
                <a:defRPr sz="2700" b="1" kern="12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tabLst>
                  <a:tab pos="5294313" algn="l"/>
                </a:tabLst>
                <a:defRPr/>
              </a:pPr>
              <a:r>
                <a:rPr lang="zh-CN" altLang="en-US" dirty="0" smtClean="0"/>
                <a:t>抓取策略的选择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矩形 9"/>
            <p:cNvSpPr>
              <a:spLocks noChangeArrowheads="1"/>
            </p:cNvSpPr>
            <p:nvPr/>
          </p:nvSpPr>
          <p:spPr bwMode="auto">
            <a:xfrm>
              <a:off x="457457" y="1196752"/>
              <a:ext cx="9359901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9512" y="1209138"/>
            <a:ext cx="4981081" cy="4929547"/>
          </a:xfrm>
          <a:prstGeom prst="rect">
            <a:avLst/>
          </a:prstGeom>
          <a:noFill/>
        </p:spPr>
        <p:txBody>
          <a:bodyPr wrap="square" lIns="81272" tIns="40636" rIns="81272" bIns="4063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sz="1400" b="1" dirty="0" smtClean="0">
                <a:solidFill>
                  <a:srgbClr val="00B0F0"/>
                </a:solidFill>
              </a:rPr>
              <a:t>实际需求：尽量快的抓取到新更新的新闻内容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zh-CN" altLang="en-US" sz="1400" b="1" dirty="0" smtClean="0">
                <a:solidFill>
                  <a:srgbClr val="00B0F0"/>
                </a:solidFill>
              </a:rPr>
              <a:t>解决方案：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en-US" altLang="zh-CN" sz="1400" b="1" dirty="0">
                <a:solidFill>
                  <a:srgbClr val="00B0F0"/>
                </a:solidFill>
              </a:rPr>
              <a:t> 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   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方案一：全网抓取（深度优先或广度优先）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en-US" altLang="zh-CN" sz="1400" b="1" dirty="0">
                <a:solidFill>
                  <a:srgbClr val="00B0F0"/>
                </a:solidFill>
              </a:rPr>
              <a:t> 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   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方案二：最佳优先抓取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r>
              <a:rPr lang="zh-CN" altLang="en-US" sz="1400" b="1" dirty="0" smtClean="0">
                <a:solidFill>
                  <a:srgbClr val="00B0F0"/>
                </a:solidFill>
              </a:rPr>
              <a:t>领导提问：还能再快点嘛？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en-US" altLang="zh-CN" sz="1400" b="1" dirty="0">
                <a:solidFill>
                  <a:srgbClr val="00B0F0"/>
                </a:solidFill>
              </a:rPr>
              <a:t> 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   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835" y="1124744"/>
            <a:ext cx="4625717" cy="457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33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6899" y="450850"/>
            <a:ext cx="8142133" cy="1123313"/>
            <a:chOff x="457457" y="450850"/>
            <a:chExt cx="9758106" cy="1123313"/>
          </a:xfrm>
        </p:grpSpPr>
        <p:sp>
          <p:nvSpPr>
            <p:cNvPr id="13" name="标题 1"/>
            <p:cNvSpPr txBox="1">
              <a:spLocks/>
            </p:cNvSpPr>
            <p:nvPr/>
          </p:nvSpPr>
          <p:spPr>
            <a:xfrm>
              <a:off x="495300" y="450850"/>
              <a:ext cx="9720263" cy="569913"/>
            </a:xfrm>
            <a:prstGeom prst="rect">
              <a:avLst/>
            </a:prstGeom>
            <a:ln w="6350">
              <a:noFill/>
            </a:ln>
          </p:spPr>
          <p:txBody>
            <a:bodyPr lIns="102870" tIns="51435" rIns="102870" bIns="51435" anchor="ctr">
              <a:normAutofit/>
            </a:bodyPr>
            <a:lstStyle>
              <a:lvl1pPr algn="l" defTabSz="1028700" rtl="0" eaLnBrk="1" latinLnBrk="0" hangingPunct="1">
                <a:spcBef>
                  <a:spcPct val="0"/>
                </a:spcBef>
                <a:buNone/>
                <a:defRPr sz="2700" b="1" kern="12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tabLst>
                  <a:tab pos="5294313" algn="l"/>
                </a:tabLst>
                <a:defRPr/>
              </a:pPr>
              <a:r>
                <a:rPr lang="en-US" altLang="zh-CN" dirty="0" smtClean="0"/>
                <a:t>Fetch</a:t>
              </a:r>
              <a:r>
                <a:rPr lang="zh-CN" altLang="en-US" dirty="0" smtClean="0"/>
                <a:t>过程疑难点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矩形 9"/>
            <p:cNvSpPr>
              <a:spLocks noChangeArrowheads="1"/>
            </p:cNvSpPr>
            <p:nvPr/>
          </p:nvSpPr>
          <p:spPr bwMode="auto">
            <a:xfrm>
              <a:off x="457457" y="1196752"/>
              <a:ext cx="9359901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9512" y="1209138"/>
            <a:ext cx="4981081" cy="4929547"/>
          </a:xfrm>
          <a:prstGeom prst="rect">
            <a:avLst/>
          </a:prstGeom>
          <a:noFill/>
        </p:spPr>
        <p:txBody>
          <a:bodyPr wrap="square" lIns="81272" tIns="40636" rIns="81272" bIns="4063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sz="1400" b="1" dirty="0" smtClean="0">
                <a:solidFill>
                  <a:srgbClr val="00B0F0"/>
                </a:solidFill>
              </a:rPr>
              <a:t>实际需求：尽量快的抓取到新更新的新闻内容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zh-CN" altLang="en-US" sz="1400" b="1" dirty="0" smtClean="0">
                <a:solidFill>
                  <a:srgbClr val="00B0F0"/>
                </a:solidFill>
              </a:rPr>
              <a:t>解决方案：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en-US" altLang="zh-CN" sz="1400" b="1" dirty="0">
                <a:solidFill>
                  <a:srgbClr val="00B0F0"/>
                </a:solidFill>
              </a:rPr>
              <a:t> 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   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方案一：全网抓取（深度优先或广度优先）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en-US" altLang="zh-CN" sz="1400" b="1" dirty="0">
                <a:solidFill>
                  <a:srgbClr val="00B0F0"/>
                </a:solidFill>
              </a:rPr>
              <a:t> 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   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方案二：最佳优先抓取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r>
              <a:rPr lang="zh-CN" altLang="en-US" sz="1400" b="1" dirty="0" smtClean="0">
                <a:solidFill>
                  <a:srgbClr val="00B0F0"/>
                </a:solidFill>
              </a:rPr>
              <a:t>领导提问：还能再快点嘛？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en-US" altLang="zh-CN" sz="1400" b="1" dirty="0">
                <a:solidFill>
                  <a:srgbClr val="00B0F0"/>
                </a:solidFill>
              </a:rPr>
              <a:t> 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   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835" y="1124744"/>
            <a:ext cx="4625717" cy="457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24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6899" y="450850"/>
            <a:ext cx="8142133" cy="1123313"/>
            <a:chOff x="457457" y="450850"/>
            <a:chExt cx="9758106" cy="1123313"/>
          </a:xfrm>
        </p:grpSpPr>
        <p:sp>
          <p:nvSpPr>
            <p:cNvPr id="13" name="标题 1"/>
            <p:cNvSpPr txBox="1">
              <a:spLocks/>
            </p:cNvSpPr>
            <p:nvPr/>
          </p:nvSpPr>
          <p:spPr>
            <a:xfrm>
              <a:off x="495300" y="450850"/>
              <a:ext cx="9720263" cy="569913"/>
            </a:xfrm>
            <a:prstGeom prst="rect">
              <a:avLst/>
            </a:prstGeom>
            <a:ln w="6350">
              <a:noFill/>
            </a:ln>
          </p:spPr>
          <p:txBody>
            <a:bodyPr lIns="102870" tIns="51435" rIns="102870" bIns="51435" anchor="ctr">
              <a:normAutofit/>
            </a:bodyPr>
            <a:lstStyle>
              <a:lvl1pPr algn="l" defTabSz="1028700" rtl="0" eaLnBrk="1" latinLnBrk="0" hangingPunct="1">
                <a:spcBef>
                  <a:spcPct val="0"/>
                </a:spcBef>
                <a:buNone/>
                <a:defRPr sz="2700" b="1" kern="12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tabLst>
                  <a:tab pos="5294313" algn="l"/>
                </a:tabLst>
                <a:defRPr/>
              </a:pPr>
              <a:r>
                <a:rPr lang="en-US" altLang="zh-CN" dirty="0" smtClean="0"/>
                <a:t>Fetch</a:t>
              </a:r>
              <a:r>
                <a:rPr lang="zh-CN" altLang="en-US" dirty="0" smtClean="0"/>
                <a:t>过程疑难点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矩形 9"/>
            <p:cNvSpPr>
              <a:spLocks noChangeArrowheads="1"/>
            </p:cNvSpPr>
            <p:nvPr/>
          </p:nvSpPr>
          <p:spPr bwMode="auto">
            <a:xfrm>
              <a:off x="457457" y="1196752"/>
              <a:ext cx="9359901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9512" y="1209138"/>
            <a:ext cx="4981081" cy="5252712"/>
          </a:xfrm>
          <a:prstGeom prst="rect">
            <a:avLst/>
          </a:prstGeom>
          <a:noFill/>
        </p:spPr>
        <p:txBody>
          <a:bodyPr wrap="square" lIns="81272" tIns="40636" rIns="81272" bIns="4063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sz="1400" b="1" dirty="0" smtClean="0">
                <a:solidFill>
                  <a:srgbClr val="00B0F0"/>
                </a:solidFill>
              </a:rPr>
              <a:t>实际问题：同一个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Host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的采集设置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zh-CN" altLang="en-US" sz="1400" b="1" dirty="0" smtClean="0">
                <a:solidFill>
                  <a:srgbClr val="00B0F0"/>
                </a:solidFill>
              </a:rPr>
              <a:t>主要参数：访问延时、采集频率、并发数等。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zh-CN" altLang="en-US" sz="1400" b="1" dirty="0" smtClean="0">
                <a:solidFill>
                  <a:srgbClr val="00B0F0"/>
                </a:solidFill>
              </a:rPr>
              <a:t>参数解释：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en-US" altLang="zh-CN" sz="1400" b="1" dirty="0">
                <a:solidFill>
                  <a:srgbClr val="00B0F0"/>
                </a:solidFill>
              </a:rPr>
              <a:t> 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   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访问</a:t>
            </a:r>
            <a:r>
              <a:rPr lang="zh-CN" altLang="en-US" sz="1400" b="1" dirty="0">
                <a:solidFill>
                  <a:srgbClr val="00B0F0"/>
                </a:solidFill>
              </a:rPr>
              <a:t>延时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: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减少对于目标网站的访问压力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en-US" altLang="zh-CN" sz="1400" b="1" dirty="0">
                <a:solidFill>
                  <a:srgbClr val="00B0F0"/>
                </a:solidFill>
              </a:rPr>
              <a:t> 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   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采集频率：多长时间检查一次更新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en-US" altLang="zh-CN" sz="1400" b="1" dirty="0">
                <a:solidFill>
                  <a:srgbClr val="00B0F0"/>
                </a:solidFill>
              </a:rPr>
              <a:t> 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   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并发数：线程数量控制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en-US" altLang="zh-CN" sz="1400" b="1" dirty="0">
                <a:solidFill>
                  <a:srgbClr val="00B0F0"/>
                </a:solidFill>
              </a:rPr>
              <a:t> 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   </a:t>
            </a: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r>
              <a:rPr lang="en-US" altLang="zh-CN" sz="1400" b="1" dirty="0" smtClean="0">
                <a:solidFill>
                  <a:srgbClr val="00B0F0"/>
                </a:solidFill>
              </a:rPr>
              <a:t>    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06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6899" y="450850"/>
            <a:ext cx="8142133" cy="1123313"/>
            <a:chOff x="457457" y="450850"/>
            <a:chExt cx="9758106" cy="1123313"/>
          </a:xfrm>
        </p:grpSpPr>
        <p:sp>
          <p:nvSpPr>
            <p:cNvPr id="13" name="标题 1"/>
            <p:cNvSpPr txBox="1">
              <a:spLocks/>
            </p:cNvSpPr>
            <p:nvPr/>
          </p:nvSpPr>
          <p:spPr>
            <a:xfrm>
              <a:off x="495300" y="450850"/>
              <a:ext cx="9720263" cy="569913"/>
            </a:xfrm>
            <a:prstGeom prst="rect">
              <a:avLst/>
            </a:prstGeom>
            <a:ln w="6350">
              <a:noFill/>
            </a:ln>
          </p:spPr>
          <p:txBody>
            <a:bodyPr lIns="102870" tIns="51435" rIns="102870" bIns="51435" anchor="ctr">
              <a:normAutofit/>
            </a:bodyPr>
            <a:lstStyle>
              <a:lvl1pPr algn="l" defTabSz="1028700" rtl="0" eaLnBrk="1" latinLnBrk="0" hangingPunct="1">
                <a:spcBef>
                  <a:spcPct val="0"/>
                </a:spcBef>
                <a:buNone/>
                <a:defRPr sz="2700" b="1" kern="12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tabLst>
                  <a:tab pos="5294313" algn="l"/>
                </a:tabLst>
                <a:defRPr/>
              </a:pPr>
              <a:r>
                <a:rPr lang="en-US" altLang="zh-CN" dirty="0" smtClean="0"/>
                <a:t>Fetch</a:t>
              </a:r>
              <a:r>
                <a:rPr lang="zh-CN" altLang="en-US" dirty="0" smtClean="0"/>
                <a:t>过程疑难点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矩形 9"/>
            <p:cNvSpPr>
              <a:spLocks noChangeArrowheads="1"/>
            </p:cNvSpPr>
            <p:nvPr/>
          </p:nvSpPr>
          <p:spPr bwMode="auto">
            <a:xfrm>
              <a:off x="457457" y="1196752"/>
              <a:ext cx="9359901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9512" y="1209138"/>
            <a:ext cx="4981081" cy="4929547"/>
          </a:xfrm>
          <a:prstGeom prst="rect">
            <a:avLst/>
          </a:prstGeom>
          <a:noFill/>
        </p:spPr>
        <p:txBody>
          <a:bodyPr wrap="square" lIns="81272" tIns="40636" rIns="81272" bIns="4063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sz="1400" b="1" dirty="0" smtClean="0">
                <a:solidFill>
                  <a:srgbClr val="00B0F0"/>
                </a:solidFill>
              </a:rPr>
              <a:t>实际问题：相关超时设置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zh-CN" altLang="en-US" sz="1400" b="1" dirty="0" smtClean="0">
                <a:solidFill>
                  <a:srgbClr val="00B0F0"/>
                </a:solidFill>
              </a:rPr>
              <a:t>主要参数：</a:t>
            </a:r>
            <a:r>
              <a:rPr lang="en-US" altLang="zh-CN" sz="1400" b="1" dirty="0" err="1">
                <a:solidFill>
                  <a:srgbClr val="00B0F0"/>
                </a:solidFill>
              </a:rPr>
              <a:t>ConnectionTimeout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、</a:t>
            </a:r>
            <a:r>
              <a:rPr lang="en-US" altLang="zh-CN" sz="1400" b="1" dirty="0" err="1" smtClean="0">
                <a:solidFill>
                  <a:srgbClr val="00B0F0"/>
                </a:solidFill>
              </a:rPr>
              <a:t>SocketTimeout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zh-CN" altLang="en-US" sz="1400" b="1" dirty="0" smtClean="0">
                <a:solidFill>
                  <a:srgbClr val="00B0F0"/>
                </a:solidFill>
              </a:rPr>
              <a:t>参数解释：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en-US" altLang="zh-CN" sz="1400" b="1" dirty="0">
                <a:solidFill>
                  <a:srgbClr val="00B0F0"/>
                </a:solidFill>
              </a:rPr>
              <a:t> 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   </a:t>
            </a:r>
            <a:r>
              <a:rPr lang="en-US" altLang="zh-CN" sz="1400" b="1" dirty="0" err="1" smtClean="0">
                <a:solidFill>
                  <a:srgbClr val="00B0F0"/>
                </a:solidFill>
              </a:rPr>
              <a:t>ConnectionTimeout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 :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连接超时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en-US" altLang="zh-CN" sz="1400" b="1" dirty="0" smtClean="0">
                <a:solidFill>
                  <a:srgbClr val="00B0F0"/>
                </a:solidFill>
              </a:rPr>
              <a:t>    </a:t>
            </a:r>
            <a:r>
              <a:rPr lang="en-US" altLang="zh-CN" sz="1400" b="1" dirty="0" err="1" smtClean="0">
                <a:solidFill>
                  <a:srgbClr val="00B0F0"/>
                </a:solidFill>
              </a:rPr>
              <a:t>SocketTimeout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 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：读超时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en-US" altLang="zh-CN" sz="1400" b="1" dirty="0" smtClean="0">
                <a:solidFill>
                  <a:srgbClr val="00B0F0"/>
                </a:solidFill>
              </a:rPr>
              <a:t>        </a:t>
            </a: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r>
              <a:rPr lang="en-US" altLang="zh-CN" sz="1400" b="1" dirty="0" smtClean="0">
                <a:solidFill>
                  <a:srgbClr val="00B0F0"/>
                </a:solidFill>
              </a:rPr>
              <a:t>    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5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6899" y="450850"/>
            <a:ext cx="8142133" cy="1123313"/>
            <a:chOff x="457457" y="450850"/>
            <a:chExt cx="9758106" cy="1123313"/>
          </a:xfrm>
        </p:grpSpPr>
        <p:sp>
          <p:nvSpPr>
            <p:cNvPr id="13" name="标题 1"/>
            <p:cNvSpPr txBox="1">
              <a:spLocks/>
            </p:cNvSpPr>
            <p:nvPr/>
          </p:nvSpPr>
          <p:spPr>
            <a:xfrm>
              <a:off x="495300" y="450850"/>
              <a:ext cx="9720263" cy="569913"/>
            </a:xfrm>
            <a:prstGeom prst="rect">
              <a:avLst/>
            </a:prstGeom>
            <a:ln w="6350">
              <a:noFill/>
            </a:ln>
          </p:spPr>
          <p:txBody>
            <a:bodyPr lIns="102870" tIns="51435" rIns="102870" bIns="51435" anchor="ctr">
              <a:normAutofit/>
            </a:bodyPr>
            <a:lstStyle>
              <a:lvl1pPr algn="l" defTabSz="1028700" rtl="0" eaLnBrk="1" latinLnBrk="0" hangingPunct="1">
                <a:spcBef>
                  <a:spcPct val="0"/>
                </a:spcBef>
                <a:buNone/>
                <a:defRPr sz="2700" b="1" kern="12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tabLst>
                  <a:tab pos="5294313" algn="l"/>
                </a:tabLst>
                <a:defRPr/>
              </a:pPr>
              <a:r>
                <a:rPr lang="en-US" altLang="zh-CN" dirty="0" smtClean="0"/>
                <a:t>Fetch</a:t>
              </a:r>
              <a:r>
                <a:rPr lang="zh-CN" altLang="en-US" dirty="0" smtClean="0"/>
                <a:t>过程疑难点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矩形 9"/>
            <p:cNvSpPr>
              <a:spLocks noChangeArrowheads="1"/>
            </p:cNvSpPr>
            <p:nvPr/>
          </p:nvSpPr>
          <p:spPr bwMode="auto">
            <a:xfrm>
              <a:off x="457457" y="1196752"/>
              <a:ext cx="9359901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9512" y="1209138"/>
            <a:ext cx="4981081" cy="3636885"/>
          </a:xfrm>
          <a:prstGeom prst="rect">
            <a:avLst/>
          </a:prstGeom>
          <a:noFill/>
        </p:spPr>
        <p:txBody>
          <a:bodyPr wrap="square" lIns="81272" tIns="40636" rIns="81272" bIns="4063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sz="1400" b="1" dirty="0" smtClean="0">
                <a:solidFill>
                  <a:srgbClr val="00B0F0"/>
                </a:solidFill>
              </a:rPr>
              <a:t>实际问题：编码以及压缩内容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zh-CN" altLang="en-US" sz="1400" b="1" dirty="0" smtClean="0">
                <a:solidFill>
                  <a:srgbClr val="00B0F0"/>
                </a:solidFill>
              </a:rPr>
              <a:t>解决方案：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        </a:t>
            </a: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r>
              <a:rPr lang="en-US" altLang="zh-CN" sz="1400" b="1" dirty="0" smtClean="0">
                <a:solidFill>
                  <a:srgbClr val="00B0F0"/>
                </a:solidFill>
              </a:rPr>
              <a:t>    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0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023" y="1196752"/>
            <a:ext cx="1944215" cy="1374727"/>
          </a:xfrm>
          <a:prstGeom prst="rect">
            <a:avLst/>
          </a:prstGeom>
          <a:noFill/>
        </p:spPr>
        <p:txBody>
          <a:bodyPr wrap="square" lIns="81272" tIns="40636" rIns="81272" bIns="4063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sz="1400" dirty="0" smtClean="0">
                <a:solidFill>
                  <a:srgbClr val="00B0F0"/>
                </a:solidFill>
              </a:rPr>
              <a:t>    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用户可以依据自己的需求，向采集系统提交需要采集的网址以及最终的数据需求。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95300" y="450850"/>
            <a:ext cx="9720263" cy="569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7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目前工作内容</a:t>
            </a:r>
            <a:r>
              <a:rPr lang="en-US" altLang="zh-CN" sz="27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可定制化信息采集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sz="28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196752"/>
            <a:ext cx="6451881" cy="515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6899" y="450850"/>
            <a:ext cx="8142133" cy="1123313"/>
            <a:chOff x="457457" y="450850"/>
            <a:chExt cx="9758106" cy="1123313"/>
          </a:xfrm>
        </p:grpSpPr>
        <p:sp>
          <p:nvSpPr>
            <p:cNvPr id="13" name="标题 1"/>
            <p:cNvSpPr txBox="1">
              <a:spLocks/>
            </p:cNvSpPr>
            <p:nvPr/>
          </p:nvSpPr>
          <p:spPr>
            <a:xfrm>
              <a:off x="495300" y="450850"/>
              <a:ext cx="9720263" cy="569913"/>
            </a:xfrm>
            <a:prstGeom prst="rect">
              <a:avLst/>
            </a:prstGeom>
            <a:ln w="6350">
              <a:noFill/>
            </a:ln>
          </p:spPr>
          <p:txBody>
            <a:bodyPr lIns="102870" tIns="51435" rIns="102870" bIns="51435" anchor="ctr">
              <a:normAutofit/>
            </a:bodyPr>
            <a:lstStyle>
              <a:lvl1pPr algn="l" defTabSz="1028700" rtl="0" eaLnBrk="1" latinLnBrk="0" hangingPunct="1">
                <a:spcBef>
                  <a:spcPct val="0"/>
                </a:spcBef>
                <a:buNone/>
                <a:defRPr sz="2700" b="1" kern="12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tabLst>
                  <a:tab pos="5294313" algn="l"/>
                </a:tabLst>
                <a:defRPr/>
              </a:pPr>
              <a:r>
                <a:rPr lang="en-US" altLang="zh-CN" dirty="0" smtClean="0"/>
                <a:t>Fetch</a:t>
              </a:r>
              <a:r>
                <a:rPr lang="zh-CN" altLang="en-US" dirty="0" smtClean="0"/>
                <a:t>过程疑难点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矩形 9"/>
            <p:cNvSpPr>
              <a:spLocks noChangeArrowheads="1"/>
            </p:cNvSpPr>
            <p:nvPr/>
          </p:nvSpPr>
          <p:spPr bwMode="auto">
            <a:xfrm>
              <a:off x="457457" y="1196752"/>
              <a:ext cx="9359901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9512" y="1209138"/>
            <a:ext cx="4981081" cy="3636885"/>
          </a:xfrm>
          <a:prstGeom prst="rect">
            <a:avLst/>
          </a:prstGeom>
          <a:noFill/>
        </p:spPr>
        <p:txBody>
          <a:bodyPr wrap="square" lIns="81272" tIns="40636" rIns="81272" bIns="4063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sz="1400" b="1" dirty="0" smtClean="0">
                <a:solidFill>
                  <a:srgbClr val="00B0F0"/>
                </a:solidFill>
              </a:rPr>
              <a:t>实际问题：重定向等</a:t>
            </a:r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en-US" altLang="zh-CN" sz="1400" b="1" dirty="0" smtClean="0">
                <a:solidFill>
                  <a:srgbClr val="00B0F0"/>
                </a:solidFill>
              </a:rPr>
              <a:t>        </a:t>
            </a: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r>
              <a:rPr lang="en-US" altLang="zh-CN" sz="1400" b="1" dirty="0" smtClean="0">
                <a:solidFill>
                  <a:srgbClr val="00B0F0"/>
                </a:solidFill>
              </a:rPr>
              <a:t>    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0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6899" y="450850"/>
            <a:ext cx="8142133" cy="1123313"/>
            <a:chOff x="457457" y="450850"/>
            <a:chExt cx="9758106" cy="1123313"/>
          </a:xfrm>
        </p:grpSpPr>
        <p:sp>
          <p:nvSpPr>
            <p:cNvPr id="13" name="标题 1"/>
            <p:cNvSpPr txBox="1">
              <a:spLocks/>
            </p:cNvSpPr>
            <p:nvPr/>
          </p:nvSpPr>
          <p:spPr>
            <a:xfrm>
              <a:off x="495300" y="450850"/>
              <a:ext cx="9720263" cy="569913"/>
            </a:xfrm>
            <a:prstGeom prst="rect">
              <a:avLst/>
            </a:prstGeom>
            <a:ln w="6350">
              <a:noFill/>
            </a:ln>
          </p:spPr>
          <p:txBody>
            <a:bodyPr lIns="102870" tIns="51435" rIns="102870" bIns="51435" anchor="ctr">
              <a:normAutofit/>
            </a:bodyPr>
            <a:lstStyle>
              <a:lvl1pPr algn="l" defTabSz="1028700" rtl="0" eaLnBrk="1" latinLnBrk="0" hangingPunct="1">
                <a:spcBef>
                  <a:spcPct val="0"/>
                </a:spcBef>
                <a:buNone/>
                <a:defRPr sz="2700" b="1" kern="12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tabLst>
                  <a:tab pos="5294313" algn="l"/>
                </a:tabLst>
                <a:defRPr/>
              </a:pPr>
              <a:r>
                <a:rPr lang="en-US" altLang="zh-CN" dirty="0"/>
                <a:t>Parser</a:t>
              </a:r>
              <a:r>
                <a:rPr lang="zh-CN" altLang="en-US" dirty="0" smtClean="0"/>
                <a:t>过程</a:t>
              </a:r>
              <a:r>
                <a:rPr lang="zh-CN" altLang="en-US" dirty="0" smtClean="0"/>
                <a:t>疑难点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矩形 9"/>
            <p:cNvSpPr>
              <a:spLocks noChangeArrowheads="1"/>
            </p:cNvSpPr>
            <p:nvPr/>
          </p:nvSpPr>
          <p:spPr bwMode="auto">
            <a:xfrm>
              <a:off x="457457" y="1196752"/>
              <a:ext cx="9359901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9512" y="1209138"/>
            <a:ext cx="4981081" cy="3636885"/>
          </a:xfrm>
          <a:prstGeom prst="rect">
            <a:avLst/>
          </a:prstGeom>
          <a:noFill/>
        </p:spPr>
        <p:txBody>
          <a:bodyPr wrap="square" lIns="81272" tIns="40636" rIns="81272" bIns="40636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latin typeface="幼圆" pitchFamily="49" charset="-122"/>
                <a:ea typeface="幼圆" pitchFamily="49" charset="-122"/>
              </a:defRPr>
            </a:lvl1pPr>
          </a:lstStyle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r>
              <a:rPr lang="en-US" altLang="zh-CN" sz="1400" b="1" dirty="0" smtClean="0">
                <a:solidFill>
                  <a:srgbClr val="00B0F0"/>
                </a:solidFill>
              </a:rPr>
              <a:t>        </a:t>
            </a: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 smtClean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endParaRPr lang="en-US" altLang="zh-CN" sz="1400" b="1" dirty="0">
              <a:solidFill>
                <a:srgbClr val="00B0F0"/>
              </a:solidFill>
            </a:endParaRPr>
          </a:p>
          <a:p>
            <a:r>
              <a:rPr lang="en-US" altLang="zh-CN" sz="1400" b="1" dirty="0" smtClean="0">
                <a:solidFill>
                  <a:srgbClr val="00B0F0"/>
                </a:solidFill>
              </a:rPr>
              <a:t>    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6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6899" y="450850"/>
            <a:ext cx="8142133" cy="3746723"/>
            <a:chOff x="457457" y="450850"/>
            <a:chExt cx="9758106" cy="3746723"/>
          </a:xfrm>
        </p:grpSpPr>
        <p:sp>
          <p:nvSpPr>
            <p:cNvPr id="13" name="标题 1"/>
            <p:cNvSpPr txBox="1">
              <a:spLocks/>
            </p:cNvSpPr>
            <p:nvPr/>
          </p:nvSpPr>
          <p:spPr>
            <a:xfrm>
              <a:off x="495300" y="450850"/>
              <a:ext cx="9720263" cy="569913"/>
            </a:xfrm>
            <a:prstGeom prst="rect">
              <a:avLst/>
            </a:prstGeom>
            <a:ln w="6350">
              <a:noFill/>
            </a:ln>
          </p:spPr>
          <p:txBody>
            <a:bodyPr lIns="102870" tIns="51435" rIns="102870" bIns="51435" anchor="ctr">
              <a:normAutofit/>
            </a:bodyPr>
            <a:lstStyle>
              <a:lvl1pPr algn="l" defTabSz="1028700" rtl="0" eaLnBrk="1" latinLnBrk="0" hangingPunct="1">
                <a:spcBef>
                  <a:spcPct val="0"/>
                </a:spcBef>
                <a:buNone/>
                <a:defRPr sz="2700" b="1" kern="120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tabLst>
                  <a:tab pos="5294313" algn="l"/>
                </a:tabLst>
                <a:defRPr/>
              </a:pPr>
              <a:r>
                <a:rPr lang="zh-CN" altLang="en-US" dirty="0" smtClean="0"/>
                <a:t>需要考虑的若干问题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矩形 9"/>
            <p:cNvSpPr>
              <a:spLocks noChangeArrowheads="1"/>
            </p:cNvSpPr>
            <p:nvPr/>
          </p:nvSpPr>
          <p:spPr bwMode="auto">
            <a:xfrm>
              <a:off x="457457" y="1196752"/>
              <a:ext cx="9359901" cy="3000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、采集量是多少？单机还是分布式？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、抓取策略如果选择？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、同一个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Host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的延时时长？同一个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Host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的并发？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、解析规则如何管理？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403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禁止访问的处理方法？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、网站改版怎么处理？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、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、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65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0" y="1071941"/>
            <a:ext cx="4572000" cy="46717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anchor="ctr"/>
          <a:lstStyle/>
          <a:p>
            <a:pPr algn="ctr">
              <a:defRPr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5" name="图片 2" descr="iblrak00648723.jpg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"/>
          <a:stretch>
            <a:fillRect/>
          </a:stretch>
        </p:blipFill>
        <p:spPr bwMode="auto">
          <a:xfrm>
            <a:off x="1" y="1980595"/>
            <a:ext cx="4437608" cy="2819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4977041" y="2252489"/>
            <a:ext cx="2646860" cy="2400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406359" indent="-406359">
              <a:lnSpc>
                <a:spcPct val="150000"/>
              </a:lnSpc>
              <a:buFont typeface="+mj-lt"/>
              <a:buAutoNum type="alphaUcPeriod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什么是网络爬虫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06359" indent="-406359">
              <a:lnSpc>
                <a:spcPct val="150000"/>
              </a:lnSpc>
              <a:buFont typeface="+mj-lt"/>
              <a:buAutoNum type="alphaUcPeriod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爬虫程序的架构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06359" indent="-406359">
              <a:lnSpc>
                <a:spcPct val="150000"/>
              </a:lnSpc>
              <a:buFont typeface="+mj-lt"/>
              <a:buAutoNum type="alphaUcPeriod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常见的难点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06359" indent="-406359">
              <a:lnSpc>
                <a:spcPct val="150000"/>
              </a:lnSpc>
              <a:buFont typeface="+mj-lt"/>
              <a:buAutoNum type="alphaUcPeriod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必要的监控和运维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06359" indent="-406359">
              <a:lnSpc>
                <a:spcPct val="150000"/>
              </a:lnSpc>
              <a:buFont typeface="+mj-lt"/>
              <a:buAutoNum type="alphaUcPeriod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将程序升级为系统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486371" y="2556632"/>
            <a:ext cx="2514466" cy="1520976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zh-CN" altLang="en-US" sz="4800" dirty="0"/>
              <a:t>目录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> </a:t>
            </a:r>
            <a:r>
              <a:rPr lang="en-US" altLang="zh-CN" b="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CONTENTS</a:t>
            </a:r>
            <a:endParaRPr lang="zh-CN" altLang="en-US" b="0" dirty="0">
              <a:solidFill>
                <a:schemeClr val="bg1">
                  <a:lumMod val="50000"/>
                </a:schemeClr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09450" y="2400905"/>
            <a:ext cx="4921844" cy="1328561"/>
          </a:xfrm>
          <a:prstGeom prst="rect">
            <a:avLst/>
          </a:prstGeom>
        </p:spPr>
        <p:txBody>
          <a:bodyPr wrap="none" lIns="81272" tIns="40636" rIns="81272" bIns="40636">
            <a:spAutoFit/>
          </a:bodyPr>
          <a:lstStyle/>
          <a:p>
            <a:pPr>
              <a:defRPr/>
            </a:pPr>
            <a:r>
              <a:rPr lang="zh-CN" altLang="en-US" sz="53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什么是网络爬虫</a:t>
            </a:r>
            <a:endParaRPr lang="en-US" altLang="zh-CN" sz="53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定义、原理、作用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3" name="TextBox 4"/>
          <p:cNvSpPr txBox="1">
            <a:spLocks noChangeArrowheads="1"/>
          </p:cNvSpPr>
          <p:nvPr/>
        </p:nvSpPr>
        <p:spPr bwMode="auto">
          <a:xfrm>
            <a:off x="1675863" y="1843013"/>
            <a:ext cx="1970716" cy="245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1272" tIns="40636" rIns="81272" bIns="4063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5400">
                <a:solidFill>
                  <a:srgbClr val="00B0F0"/>
                </a:solidFill>
                <a:latin typeface="Latha" pitchFamily="34" charset="0"/>
                <a:cs typeface="Latha" pitchFamily="34" charset="0"/>
              </a:rPr>
              <a:t>[</a:t>
            </a:r>
            <a:r>
              <a:rPr lang="en-US" altLang="zh-CN" sz="15400">
                <a:solidFill>
                  <a:srgbClr val="00B0F0"/>
                </a:solidFill>
                <a:latin typeface="FrankRuehl" pitchFamily="34" charset="-79"/>
                <a:cs typeface="FrankRuehl" pitchFamily="34" charset="-79"/>
              </a:rPr>
              <a:t>1</a:t>
            </a:r>
            <a:r>
              <a:rPr lang="en-US" altLang="zh-CN" sz="15400">
                <a:solidFill>
                  <a:srgbClr val="00B0F0"/>
                </a:solidFill>
                <a:latin typeface="Latha" pitchFamily="34" charset="0"/>
                <a:cs typeface="Latha" pitchFamily="34" charset="0"/>
              </a:rPr>
              <a:t>]</a:t>
            </a:r>
            <a:endParaRPr lang="zh-CN" altLang="en-US" sz="15400">
              <a:solidFill>
                <a:srgbClr val="00B0F0"/>
              </a:solidFill>
              <a:latin typeface="Latha" pitchFamily="34" charset="0"/>
              <a:cs typeface="Latha" pitchFamily="34" charset="0"/>
            </a:endParaRPr>
          </a:p>
        </p:txBody>
      </p:sp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2917640" y="3153834"/>
            <a:ext cx="766538" cy="46165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5" rIns="91431" bIns="4571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B0F0"/>
                </a:solidFill>
                <a:latin typeface="Impact" pitchFamily="34" charset="0"/>
              </a:rPr>
              <a:t>VW</a:t>
            </a:r>
            <a:r>
              <a:rPr lang="en-US" altLang="zh-CN" sz="2400" dirty="0" smtClean="0">
                <a:solidFill>
                  <a:srgbClr val="00B0F0"/>
                </a:solidFill>
                <a:latin typeface="Impact" pitchFamily="34" charset="0"/>
              </a:rPr>
              <a:t>C</a:t>
            </a:r>
            <a:endParaRPr lang="zh-CN" altLang="en-US" sz="2400" dirty="0">
              <a:solidFill>
                <a:srgbClr val="00B0F0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4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0" y="3235437"/>
            <a:ext cx="9144000" cy="1005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1272" tIns="40636" rIns="81272" bIns="4063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一段</a:t>
            </a:r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可以在互联网上自动</a:t>
            </a:r>
            <a:r>
              <a:rPr lang="zh-CN" altLang="en-US" sz="40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抓取数据</a:t>
            </a:r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zh-CN" altLang="en-US" sz="24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zh-CN" altLang="en-US" sz="28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脚本</a:t>
            </a:r>
            <a:endParaRPr lang="zh-CN" altLang="en-US" sz="2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38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624272"/>
            <a:ext cx="4829849" cy="5048955"/>
          </a:xfrm>
          <a:prstGeom prst="rect">
            <a:avLst/>
          </a:prstGeom>
        </p:spPr>
      </p:pic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07504" y="2636880"/>
            <a:ext cx="4464684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BFBFBF"/>
                </a:solidFill>
                <a:latin typeface="微软雅黑" pitchFamily="34" charset="-122"/>
                <a:ea typeface="微软雅黑" pitchFamily="34" charset="-122"/>
              </a:rPr>
              <a:t>                    到底是</a:t>
            </a:r>
            <a:endParaRPr lang="en-US" altLang="zh-CN" sz="3600" b="1" dirty="0" smtClean="0">
              <a:solidFill>
                <a:srgbClr val="BFBFB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b="1" dirty="0" smtClean="0">
                <a:solidFill>
                  <a:srgbClr val="BFBFBF"/>
                </a:solidFill>
                <a:latin typeface="微软雅黑" pitchFamily="34" charset="-122"/>
                <a:ea typeface="微软雅黑" pitchFamily="34" charset="-122"/>
              </a:rPr>
              <a:t>      怎么</a:t>
            </a:r>
            <a:r>
              <a:rPr lang="zh-CN" altLang="en-US" sz="80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爬</a:t>
            </a:r>
            <a:r>
              <a:rPr lang="zh-CN" altLang="en-US" sz="3600" b="1" dirty="0">
                <a:solidFill>
                  <a:srgbClr val="BFBFBF"/>
                </a:solidFill>
                <a:latin typeface="微软雅黑" pitchFamily="34" charset="-122"/>
                <a:ea typeface="微软雅黑" pitchFamily="34" charset="-122"/>
              </a:rPr>
              <a:t>的？</a:t>
            </a:r>
          </a:p>
        </p:txBody>
      </p:sp>
      <p:sp>
        <p:nvSpPr>
          <p:cNvPr id="12" name="矩形 11"/>
          <p:cNvSpPr/>
          <p:nvPr/>
        </p:nvSpPr>
        <p:spPr>
          <a:xfrm>
            <a:off x="1403648" y="1715709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网络爬虫</a:t>
            </a:r>
            <a:endParaRPr lang="zh-CN" altLang="en-US" sz="40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30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32357" y="2401888"/>
            <a:ext cx="8416107" cy="2954198"/>
            <a:chOff x="116333" y="2401888"/>
            <a:chExt cx="8920163" cy="2954198"/>
          </a:xfrm>
        </p:grpSpPr>
        <p:sp>
          <p:nvSpPr>
            <p:cNvPr id="17" name="TextBox 16"/>
            <p:cNvSpPr txBox="1"/>
            <p:nvPr/>
          </p:nvSpPr>
          <p:spPr>
            <a:xfrm>
              <a:off x="3151633" y="2887663"/>
              <a:ext cx="2808288" cy="2378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 defTabSz="755650" fontAlgn="auto">
                <a:lnSpc>
                  <a:spcPct val="150000"/>
                </a:lnSpc>
                <a:spcBef>
                  <a:spcPts val="0"/>
                </a:spcBef>
                <a:spcAft>
                  <a:spcPct val="15000"/>
                </a:spcAft>
                <a:defRPr/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5508" y="2887663"/>
              <a:ext cx="2808288" cy="2378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 defTabSz="755650" fontAlgn="auto">
                <a:lnSpc>
                  <a:spcPct val="150000"/>
                </a:lnSpc>
                <a:spcBef>
                  <a:spcPts val="0"/>
                </a:spcBef>
                <a:spcAft>
                  <a:spcPct val="15000"/>
                </a:spcAft>
                <a:defRPr/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28208" y="2401888"/>
              <a:ext cx="2808288" cy="3693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最佳优先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6333" y="2887663"/>
              <a:ext cx="2808288" cy="2378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 defTabSz="755650" fontAlgn="auto">
                <a:lnSpc>
                  <a:spcPct val="150000"/>
                </a:lnSpc>
                <a:spcBef>
                  <a:spcPts val="0"/>
                </a:spcBef>
                <a:spcAft>
                  <a:spcPct val="15000"/>
                </a:spcAft>
                <a:defRPr/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377378" y="2978217"/>
              <a:ext cx="2250250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优先抓取同级（同一个深度）的页面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6333" y="2401888"/>
              <a:ext cx="2808288" cy="3693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广度优先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51633" y="2401888"/>
              <a:ext cx="2808288" cy="3693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深度优先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09488" y="4648200"/>
              <a:ext cx="1345956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i="1" dirty="0">
                  <a:solidFill>
                    <a:schemeClr val="bg1">
                      <a:lumMod val="75000"/>
                    </a:schemeClr>
                  </a:solidFill>
                  <a:latin typeface="Impact" pitchFamily="34" charset="0"/>
                  <a:ea typeface="+mn-ea"/>
                </a:rPr>
                <a:t>CASE </a:t>
              </a:r>
              <a:r>
                <a:rPr lang="en-US" altLang="zh-CN" sz="4000" i="1" dirty="0">
                  <a:solidFill>
                    <a:schemeClr val="bg1">
                      <a:lumMod val="75000"/>
                    </a:schemeClr>
                  </a:solidFill>
                  <a:latin typeface="Impact" pitchFamily="34" charset="0"/>
                  <a:ea typeface="+mn-ea"/>
                </a:rPr>
                <a:t>1</a:t>
              </a:r>
              <a:endParaRPr lang="zh-CN" altLang="en-US" sz="4000" i="1" dirty="0">
                <a:solidFill>
                  <a:schemeClr val="bg1">
                    <a:lumMod val="75000"/>
                  </a:schemeClr>
                </a:solidFill>
                <a:latin typeface="Impact" pitchFamily="34" charset="0"/>
                <a:ea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95782" y="4648200"/>
              <a:ext cx="1412217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i="1" dirty="0">
                  <a:solidFill>
                    <a:schemeClr val="bg1">
                      <a:lumMod val="75000"/>
                    </a:schemeClr>
                  </a:solidFill>
                  <a:latin typeface="Impact" pitchFamily="34" charset="0"/>
                  <a:ea typeface="+mn-ea"/>
                </a:rPr>
                <a:t>CASE </a:t>
              </a:r>
              <a:r>
                <a:rPr lang="en-US" altLang="zh-CN" sz="4000" i="1" dirty="0">
                  <a:solidFill>
                    <a:schemeClr val="bg1">
                      <a:lumMod val="75000"/>
                    </a:schemeClr>
                  </a:solidFill>
                  <a:latin typeface="Impact" pitchFamily="34" charset="0"/>
                  <a:ea typeface="+mn-ea"/>
                </a:rPr>
                <a:t>2</a:t>
              </a:r>
              <a:endParaRPr lang="zh-CN" altLang="en-US" sz="4000" i="1" dirty="0">
                <a:solidFill>
                  <a:schemeClr val="bg1">
                    <a:lumMod val="75000"/>
                  </a:schemeClr>
                </a:solidFill>
                <a:latin typeface="Impact" pitchFamily="34" charset="0"/>
                <a:ea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86403" y="4648200"/>
              <a:ext cx="1427509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i="1" dirty="0">
                  <a:solidFill>
                    <a:schemeClr val="bg1">
                      <a:lumMod val="75000"/>
                    </a:schemeClr>
                  </a:solidFill>
                  <a:latin typeface="Impact" pitchFamily="34" charset="0"/>
                  <a:ea typeface="+mn-ea"/>
                </a:rPr>
                <a:t>CASE </a:t>
              </a:r>
              <a:r>
                <a:rPr lang="en-US" altLang="zh-CN" sz="4000" i="1" dirty="0">
                  <a:solidFill>
                    <a:schemeClr val="bg1">
                      <a:lumMod val="75000"/>
                    </a:schemeClr>
                  </a:solidFill>
                  <a:latin typeface="Impact" pitchFamily="34" charset="0"/>
                  <a:ea typeface="+mn-ea"/>
                </a:rPr>
                <a:t>3</a:t>
              </a:r>
              <a:endParaRPr lang="zh-CN" altLang="en-US" sz="3200" i="1" dirty="0">
                <a:solidFill>
                  <a:schemeClr val="bg1">
                    <a:lumMod val="75000"/>
                  </a:schemeClr>
                </a:solidFill>
                <a:latin typeface="Impact" pitchFamily="34" charset="0"/>
                <a:ea typeface="+mn-ea"/>
              </a:endParaRPr>
            </a:p>
          </p:txBody>
        </p:sp>
        <p:sp>
          <p:nvSpPr>
            <p:cNvPr id="27" name="Text Box 17"/>
            <p:cNvSpPr txBox="1">
              <a:spLocks noChangeArrowheads="1"/>
            </p:cNvSpPr>
            <p:nvPr/>
          </p:nvSpPr>
          <p:spPr bwMode="auto">
            <a:xfrm>
              <a:off x="3430652" y="2978217"/>
              <a:ext cx="2250250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优先抓取子级（深度较大）的页面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 Box 17"/>
            <p:cNvSpPr txBox="1">
              <a:spLocks noChangeArrowheads="1"/>
            </p:cNvSpPr>
            <p:nvPr/>
          </p:nvSpPr>
          <p:spPr bwMode="auto">
            <a:xfrm>
              <a:off x="6546121" y="2978217"/>
              <a:ext cx="2250250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优先抓取离目标页面距离最近的页面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标题 1"/>
          <p:cNvSpPr txBox="1">
            <a:spLocks/>
          </p:cNvSpPr>
          <p:nvPr/>
        </p:nvSpPr>
        <p:spPr>
          <a:xfrm>
            <a:off x="-51061" y="902569"/>
            <a:ext cx="9144000" cy="569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抓取遍历策略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90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1663" y="2236788"/>
            <a:ext cx="4843462" cy="418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这里解释广度优先抓取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3250" y="1760240"/>
            <a:ext cx="61928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广度优先抓取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85788" y="4924425"/>
            <a:ext cx="53514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广度优先抓取的优缺点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 rot="20358302">
            <a:off x="5037134" y="1115173"/>
            <a:ext cx="3483874" cy="4161887"/>
            <a:chOff x="-2650111" y="1526427"/>
            <a:chExt cx="4180605" cy="4942560"/>
          </a:xfrm>
        </p:grpSpPr>
        <p:sp>
          <p:nvSpPr>
            <p:cNvPr id="11" name="矩形 10"/>
            <p:cNvSpPr/>
            <p:nvPr/>
          </p:nvSpPr>
          <p:spPr>
            <a:xfrm>
              <a:off x="-1530494" y="2108497"/>
              <a:ext cx="3060988" cy="43604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-2650111" y="1526427"/>
              <a:ext cx="3235899" cy="46096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 smtClean="0"/>
                <a:t>PHOTO</a:t>
              </a:r>
              <a:endParaRPr lang="zh-CN" alt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062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1663" y="2236788"/>
            <a:ext cx="4843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这里解释深度优先抓取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3250" y="1760240"/>
            <a:ext cx="61928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深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度优先抓取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85788" y="4924425"/>
            <a:ext cx="53514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深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度优先抓取的优缺点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 rot="20358302">
            <a:off x="5037134" y="1115173"/>
            <a:ext cx="3483874" cy="4161887"/>
            <a:chOff x="-2650111" y="1526427"/>
            <a:chExt cx="4180605" cy="4942560"/>
          </a:xfrm>
        </p:grpSpPr>
        <p:sp>
          <p:nvSpPr>
            <p:cNvPr id="11" name="矩形 10"/>
            <p:cNvSpPr/>
            <p:nvPr/>
          </p:nvSpPr>
          <p:spPr>
            <a:xfrm>
              <a:off x="-1530494" y="2108497"/>
              <a:ext cx="3060988" cy="43604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-2650111" y="1526427"/>
              <a:ext cx="3235899" cy="46096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 smtClean="0"/>
                <a:t>PHOTO</a:t>
              </a:r>
              <a:endParaRPr lang="zh-CN" alt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40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2592</TotalTime>
  <Words>542</Words>
  <Application>Microsoft Office PowerPoint</Application>
  <PresentationFormat>全屏显示(4:3)</PresentationFormat>
  <Paragraphs>175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PowerPoint 演示文稿</vt:lpstr>
      <vt:lpstr>目录 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liangqingyu</dc:creator>
  <cp:lastModifiedBy>liangqingyu</cp:lastModifiedBy>
  <cp:revision>51</cp:revision>
  <dcterms:created xsi:type="dcterms:W3CDTF">2015-03-07T02:42:19Z</dcterms:created>
  <dcterms:modified xsi:type="dcterms:W3CDTF">2015-04-06T12:01:32Z</dcterms:modified>
</cp:coreProperties>
</file>