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68" r:id="rId2"/>
    <p:sldId id="266" r:id="rId3"/>
    <p:sldId id="277" r:id="rId4"/>
    <p:sldId id="278" r:id="rId5"/>
    <p:sldId id="304" r:id="rId6"/>
    <p:sldId id="305" r:id="rId7"/>
    <p:sldId id="296" r:id="rId8"/>
    <p:sldId id="298" r:id="rId9"/>
    <p:sldId id="295" r:id="rId10"/>
    <p:sldId id="299" r:id="rId11"/>
    <p:sldId id="300" r:id="rId12"/>
    <p:sldId id="303" r:id="rId13"/>
    <p:sldId id="301" r:id="rId14"/>
    <p:sldId id="302" r:id="rId15"/>
    <p:sldId id="306" r:id="rId16"/>
    <p:sldId id="307" r:id="rId17"/>
    <p:sldId id="308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2F3FF"/>
    <a:srgbClr val="FFF3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05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2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3D18-6204-5E40-9435-4B933A95FCF9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0B73-7C7C-EF4F-A2FF-4B43ACB39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Ayles</a:t>
            </a:r>
            <a:r>
              <a:rPr lang="en-US" dirty="0" smtClean="0"/>
              <a:t> Ice Shelf </a:t>
            </a:r>
            <a:r>
              <a:rPr lang="en-US" smtClean="0"/>
              <a:t>- Canada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5FFD-40F5-3C4D-B9F5-F9AC32DB2D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Ayles</a:t>
            </a:r>
            <a:r>
              <a:rPr lang="en-US" dirty="0" smtClean="0"/>
              <a:t> Ice Shelf </a:t>
            </a:r>
            <a:r>
              <a:rPr lang="en-US" smtClean="0"/>
              <a:t>- Canada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5FFD-40F5-3C4D-B9F5-F9AC32DB2D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Ayles</a:t>
            </a:r>
            <a:r>
              <a:rPr lang="en-US" dirty="0" smtClean="0"/>
              <a:t> Ice Shelf </a:t>
            </a:r>
            <a:r>
              <a:rPr lang="en-US" smtClean="0"/>
              <a:t>- Canada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5FFD-40F5-3C4D-B9F5-F9AC32DB2DF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B625-7508-C141-906F-FF5CF90A5661}" type="datetimeFigureOut">
              <a:rPr lang="en-US" smtClean="0"/>
              <a:pPr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FA16-347B-D64E-ADC3-015C42DE6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Antarctic ice shelf vulnerability to surface-melt-induced collapse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Karen Alley, Brent Butler, and Melissa Cushing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_scatter_plot_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411034"/>
            <a:ext cx="6227698" cy="45984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plot of melt days vs. backscatter averaged over each ice shelf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849533" y="2540000"/>
            <a:ext cx="397934" cy="118533"/>
          </a:xfrm>
          <a:prstGeom prst="roundRect">
            <a:avLst/>
          </a:prstGeom>
          <a:solidFill>
            <a:srgbClr val="FFF3A2">
              <a:alpha val="49000"/>
            </a:srgbClr>
          </a:solidFill>
          <a:ln>
            <a:solidFill>
              <a:srgbClr val="FFF3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33632" y="2709331"/>
            <a:ext cx="397934" cy="118533"/>
          </a:xfrm>
          <a:prstGeom prst="roundRect">
            <a:avLst/>
          </a:prstGeom>
          <a:solidFill>
            <a:srgbClr val="FFF3A2">
              <a:alpha val="49000"/>
            </a:srgbClr>
          </a:solidFill>
          <a:ln>
            <a:solidFill>
              <a:srgbClr val="FFF3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4165" y="2015068"/>
            <a:ext cx="397934" cy="118533"/>
          </a:xfrm>
          <a:prstGeom prst="roundRect">
            <a:avLst/>
          </a:prstGeom>
          <a:solidFill>
            <a:srgbClr val="FFF3A2">
              <a:alpha val="49000"/>
            </a:srgbClr>
          </a:solidFill>
          <a:ln>
            <a:solidFill>
              <a:srgbClr val="FFF3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1599" y="2988733"/>
            <a:ext cx="1007534" cy="118533"/>
          </a:xfrm>
          <a:prstGeom prst="roundRect">
            <a:avLst/>
          </a:prstGeom>
          <a:solidFill>
            <a:srgbClr val="FFF3A2">
              <a:alpha val="49000"/>
            </a:srgbClr>
          </a:solidFill>
          <a:ln>
            <a:solidFill>
              <a:srgbClr val="FFF3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5900" y="1411228"/>
            <a:ext cx="6159500" cy="4598238"/>
            <a:chOff x="1485900" y="1411228"/>
            <a:chExt cx="6159500" cy="4598238"/>
          </a:xfrm>
        </p:grpSpPr>
        <p:pic>
          <p:nvPicPr>
            <p:cNvPr id="11" name="Picture 10" descr="Shelf_avg_plot.png"/>
            <p:cNvPicPr>
              <a:picLocks noChangeAspect="1"/>
            </p:cNvPicPr>
            <p:nvPr/>
          </p:nvPicPr>
          <p:blipFill>
            <a:blip r:embed="rId3"/>
            <a:srcRect t="95468"/>
            <a:stretch>
              <a:fillRect/>
            </a:stretch>
          </p:blipFill>
          <p:spPr>
            <a:xfrm>
              <a:off x="1485900" y="5737553"/>
              <a:ext cx="6159500" cy="208413"/>
            </a:xfrm>
            <a:prstGeom prst="rect">
              <a:avLst/>
            </a:prstGeom>
          </p:spPr>
        </p:pic>
        <p:pic>
          <p:nvPicPr>
            <p:cNvPr id="12" name="Picture 11" descr="Shelf_avg_plot.png"/>
            <p:cNvPicPr>
              <a:picLocks noChangeAspect="1"/>
            </p:cNvPicPr>
            <p:nvPr/>
          </p:nvPicPr>
          <p:blipFill>
            <a:blip r:embed="rId3"/>
            <a:srcRect r="92491"/>
            <a:stretch>
              <a:fillRect/>
            </a:stretch>
          </p:blipFill>
          <p:spPr>
            <a:xfrm>
              <a:off x="1485900" y="1411228"/>
              <a:ext cx="462505" cy="4598238"/>
            </a:xfrm>
            <a:prstGeom prst="rect">
              <a:avLst/>
            </a:prstGeom>
          </p:spPr>
        </p:pic>
        <p:pic>
          <p:nvPicPr>
            <p:cNvPr id="13" name="Picture 12" descr="Shelf_avg_plot.png"/>
            <p:cNvPicPr>
              <a:picLocks noChangeAspect="1"/>
            </p:cNvPicPr>
            <p:nvPr/>
          </p:nvPicPr>
          <p:blipFill>
            <a:blip r:embed="rId3"/>
            <a:srcRect b="90611"/>
            <a:stretch>
              <a:fillRect/>
            </a:stretch>
          </p:blipFill>
          <p:spPr>
            <a:xfrm>
              <a:off x="1485900" y="1411228"/>
              <a:ext cx="6159500" cy="4317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_scatter_plot_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411034"/>
            <a:ext cx="6227698" cy="45984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plot of melt days vs. backscatter averaged over each ice shelf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929467" y="5096934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9667" y="4902200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4332" y="3776134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2000" y="3352801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85900" y="1411228"/>
            <a:ext cx="6159500" cy="4598238"/>
            <a:chOff x="1485900" y="1411228"/>
            <a:chExt cx="6159500" cy="4598238"/>
          </a:xfrm>
        </p:grpSpPr>
        <p:pic>
          <p:nvPicPr>
            <p:cNvPr id="10" name="Picture 9" descr="Shelf_avg_plot.png"/>
            <p:cNvPicPr>
              <a:picLocks noChangeAspect="1"/>
            </p:cNvPicPr>
            <p:nvPr/>
          </p:nvPicPr>
          <p:blipFill>
            <a:blip r:embed="rId3"/>
            <a:srcRect t="95468"/>
            <a:stretch>
              <a:fillRect/>
            </a:stretch>
          </p:blipFill>
          <p:spPr>
            <a:xfrm>
              <a:off x="1485900" y="5737553"/>
              <a:ext cx="6159500" cy="208413"/>
            </a:xfrm>
            <a:prstGeom prst="rect">
              <a:avLst/>
            </a:prstGeom>
          </p:spPr>
        </p:pic>
        <p:pic>
          <p:nvPicPr>
            <p:cNvPr id="11" name="Picture 10" descr="Shelf_avg_plot.png"/>
            <p:cNvPicPr>
              <a:picLocks noChangeAspect="1"/>
            </p:cNvPicPr>
            <p:nvPr/>
          </p:nvPicPr>
          <p:blipFill>
            <a:blip r:embed="rId3"/>
            <a:srcRect r="92491"/>
            <a:stretch>
              <a:fillRect/>
            </a:stretch>
          </p:blipFill>
          <p:spPr>
            <a:xfrm>
              <a:off x="1485900" y="1411228"/>
              <a:ext cx="462505" cy="4598238"/>
            </a:xfrm>
            <a:prstGeom prst="rect">
              <a:avLst/>
            </a:prstGeom>
          </p:spPr>
        </p:pic>
        <p:pic>
          <p:nvPicPr>
            <p:cNvPr id="12" name="Picture 11" descr="Shelf_avg_plot.png"/>
            <p:cNvPicPr>
              <a:picLocks noChangeAspect="1"/>
            </p:cNvPicPr>
            <p:nvPr/>
          </p:nvPicPr>
          <p:blipFill>
            <a:blip r:embed="rId3"/>
            <a:srcRect b="90611"/>
            <a:stretch>
              <a:fillRect/>
            </a:stretch>
          </p:blipFill>
          <p:spPr>
            <a:xfrm>
              <a:off x="1485900" y="1411228"/>
              <a:ext cx="6159500" cy="4317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_scatter_plot_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411034"/>
            <a:ext cx="6227698" cy="45984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plot of melt days vs. backscatter averaged over each ice shelf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929467" y="5096934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9667" y="4902200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4332" y="3776134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2000" y="3352801"/>
            <a:ext cx="9652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1485900" y="1411228"/>
            <a:ext cx="6159500" cy="4598238"/>
            <a:chOff x="1485900" y="1411228"/>
            <a:chExt cx="6159500" cy="4598238"/>
          </a:xfrm>
        </p:grpSpPr>
        <p:pic>
          <p:nvPicPr>
            <p:cNvPr id="10" name="Picture 9" descr="Shelf_avg_plot.png"/>
            <p:cNvPicPr>
              <a:picLocks noChangeAspect="1"/>
            </p:cNvPicPr>
            <p:nvPr/>
          </p:nvPicPr>
          <p:blipFill>
            <a:blip r:embed="rId3"/>
            <a:srcRect t="95468"/>
            <a:stretch>
              <a:fillRect/>
            </a:stretch>
          </p:blipFill>
          <p:spPr>
            <a:xfrm>
              <a:off x="1485900" y="5737553"/>
              <a:ext cx="6159500" cy="208413"/>
            </a:xfrm>
            <a:prstGeom prst="rect">
              <a:avLst/>
            </a:prstGeom>
          </p:spPr>
        </p:pic>
        <p:pic>
          <p:nvPicPr>
            <p:cNvPr id="11" name="Picture 10" descr="Shelf_avg_plot.png"/>
            <p:cNvPicPr>
              <a:picLocks noChangeAspect="1"/>
            </p:cNvPicPr>
            <p:nvPr/>
          </p:nvPicPr>
          <p:blipFill>
            <a:blip r:embed="rId3"/>
            <a:srcRect r="92491"/>
            <a:stretch>
              <a:fillRect/>
            </a:stretch>
          </p:blipFill>
          <p:spPr>
            <a:xfrm>
              <a:off x="1485900" y="1411228"/>
              <a:ext cx="462505" cy="4598238"/>
            </a:xfrm>
            <a:prstGeom prst="rect">
              <a:avLst/>
            </a:prstGeom>
          </p:spPr>
        </p:pic>
        <p:pic>
          <p:nvPicPr>
            <p:cNvPr id="12" name="Picture 11" descr="Shelf_avg_plot.png"/>
            <p:cNvPicPr>
              <a:picLocks noChangeAspect="1"/>
            </p:cNvPicPr>
            <p:nvPr/>
          </p:nvPicPr>
          <p:blipFill>
            <a:blip r:embed="rId3"/>
            <a:srcRect b="90611"/>
            <a:stretch>
              <a:fillRect/>
            </a:stretch>
          </p:blipFill>
          <p:spPr>
            <a:xfrm>
              <a:off x="1485900" y="1411228"/>
              <a:ext cx="6159500" cy="431741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 rot="3266060">
            <a:off x="4745892" y="1236860"/>
            <a:ext cx="431800" cy="4290943"/>
          </a:xfrm>
          <a:prstGeom prst="roundRect">
            <a:avLst>
              <a:gd name="adj" fmla="val 50000"/>
            </a:avLst>
          </a:prstGeom>
          <a:solidFill>
            <a:srgbClr val="A2F3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1046263">
            <a:off x="6443749" y="2022620"/>
            <a:ext cx="431800" cy="1379763"/>
          </a:xfrm>
          <a:prstGeom prst="roundRect">
            <a:avLst>
              <a:gd name="adj" fmla="val 50000"/>
            </a:avLst>
          </a:prstGeom>
          <a:solidFill>
            <a:srgbClr val="A2F3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_scatter_plot_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411034"/>
            <a:ext cx="6227698" cy="45984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Prototype vulnerability index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1516327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2007395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439195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2887930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353595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3836195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301861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42127" y="3708400"/>
            <a:ext cx="367453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7581" y="18684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03025" y="187192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9024" y="187192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2194" y="187192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7638" y="187192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57554" y="18684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97820" y="18684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1737" y="187192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85900" y="1411228"/>
            <a:ext cx="6159500" cy="4598238"/>
            <a:chOff x="1485900" y="1411228"/>
            <a:chExt cx="6159500" cy="4598238"/>
          </a:xfrm>
        </p:grpSpPr>
        <p:pic>
          <p:nvPicPr>
            <p:cNvPr id="24" name="Picture 23" descr="Shelf_avg_plot.png"/>
            <p:cNvPicPr>
              <a:picLocks noChangeAspect="1"/>
            </p:cNvPicPr>
            <p:nvPr/>
          </p:nvPicPr>
          <p:blipFill>
            <a:blip r:embed="rId3"/>
            <a:srcRect t="95468"/>
            <a:stretch>
              <a:fillRect/>
            </a:stretch>
          </p:blipFill>
          <p:spPr>
            <a:xfrm>
              <a:off x="1485900" y="5737553"/>
              <a:ext cx="6159500" cy="208413"/>
            </a:xfrm>
            <a:prstGeom prst="rect">
              <a:avLst/>
            </a:prstGeom>
          </p:spPr>
        </p:pic>
        <p:pic>
          <p:nvPicPr>
            <p:cNvPr id="25" name="Picture 24" descr="Shelf_avg_plot.png"/>
            <p:cNvPicPr>
              <a:picLocks noChangeAspect="1"/>
            </p:cNvPicPr>
            <p:nvPr/>
          </p:nvPicPr>
          <p:blipFill>
            <a:blip r:embed="rId3"/>
            <a:srcRect r="92491"/>
            <a:stretch>
              <a:fillRect/>
            </a:stretch>
          </p:blipFill>
          <p:spPr>
            <a:xfrm>
              <a:off x="1485900" y="1411228"/>
              <a:ext cx="462505" cy="4598238"/>
            </a:xfrm>
            <a:prstGeom prst="rect">
              <a:avLst/>
            </a:prstGeom>
          </p:spPr>
        </p:pic>
        <p:pic>
          <p:nvPicPr>
            <p:cNvPr id="26" name="Picture 25" descr="Shelf_avg_plot.png"/>
            <p:cNvPicPr>
              <a:picLocks noChangeAspect="1"/>
            </p:cNvPicPr>
            <p:nvPr/>
          </p:nvPicPr>
          <p:blipFill>
            <a:blip r:embed="rId3"/>
            <a:srcRect b="90611"/>
            <a:stretch>
              <a:fillRect/>
            </a:stretch>
          </p:blipFill>
          <p:spPr>
            <a:xfrm>
              <a:off x="1485900" y="1411228"/>
              <a:ext cx="6159500" cy="4317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mapping the prototype vulnerability index</a:t>
            </a:r>
            <a:endParaRPr lang="en-US" sz="2800" dirty="0"/>
          </a:p>
        </p:txBody>
      </p:sp>
      <p:pic>
        <p:nvPicPr>
          <p:cNvPr id="5" name="Picture 4" descr="Reclass_map_ed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44" y="1702739"/>
            <a:ext cx="7205712" cy="46209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Melissa’s programming challenges slides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Melissa’s limitations and error slides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Brent’s limitations and error slides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Quick recap: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4904" y="5489858"/>
            <a:ext cx="228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Scambos</a:t>
            </a:r>
            <a:r>
              <a:rPr lang="en-US" dirty="0" smtClean="0"/>
              <a:t> et al. 2003</a:t>
            </a:r>
            <a:endParaRPr lang="en-US" dirty="0"/>
          </a:p>
        </p:txBody>
      </p:sp>
      <p:pic>
        <p:nvPicPr>
          <p:cNvPr id="6" name="Picture 5" descr="AGUfi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5458"/>
            <a:ext cx="9144000" cy="345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744" y="1327542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want to take backscatter data like this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rot="16200000" flipH="1">
            <a:off x="2356236" y="1837995"/>
            <a:ext cx="338584" cy="5634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Quick recap: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4904" y="5489858"/>
            <a:ext cx="228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Scambos</a:t>
            </a:r>
            <a:r>
              <a:rPr lang="en-US" dirty="0" smtClean="0"/>
              <a:t> et al. 2003</a:t>
            </a:r>
            <a:endParaRPr lang="en-US" dirty="0"/>
          </a:p>
        </p:txBody>
      </p:sp>
      <p:pic>
        <p:nvPicPr>
          <p:cNvPr id="6" name="Picture 5" descr="AGUfi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5458"/>
            <a:ext cx="9144000" cy="345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744" y="1327542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want to take backscatter data like this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3724" y="5859190"/>
            <a:ext cx="326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And plot it with melt days data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rot="16200000" flipH="1">
            <a:off x="2356236" y="1837995"/>
            <a:ext cx="338584" cy="5634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5400000" flipH="1" flipV="1">
            <a:off x="6041844" y="5403769"/>
            <a:ext cx="369313" cy="541530"/>
          </a:xfrm>
          <a:prstGeom prst="straightConnector1">
            <a:avLst/>
          </a:prstGeom>
          <a:ln w="38100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Quick recap: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4904" y="5489858"/>
            <a:ext cx="228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Scambos</a:t>
            </a:r>
            <a:r>
              <a:rPr lang="en-US" dirty="0" smtClean="0"/>
              <a:t> et al. 2003</a:t>
            </a:r>
            <a:endParaRPr lang="en-US" dirty="0"/>
          </a:p>
        </p:txBody>
      </p:sp>
      <p:pic>
        <p:nvPicPr>
          <p:cNvPr id="6" name="Picture 5" descr="AGUfi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5458"/>
            <a:ext cx="9144000" cy="345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744" y="1327542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want to take backscatter data like this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3724" y="5859190"/>
            <a:ext cx="326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And plot it with melt days data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836749" y="1864376"/>
            <a:ext cx="1307251" cy="1756297"/>
          </a:xfrm>
          <a:prstGeom prst="ellipse">
            <a:avLst/>
          </a:prstGeom>
          <a:noFill/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0207" y="1041507"/>
            <a:ext cx="286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So we can find out which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ice shelves might collapse</a:t>
            </a:r>
          </a:p>
          <a:p>
            <a:pPr algn="ctr"/>
            <a:r>
              <a:rPr lang="en-US" dirty="0" smtClean="0">
                <a:solidFill>
                  <a:srgbClr val="C0504D"/>
                </a:solidFill>
              </a:rPr>
              <a:t>soon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rot="16200000" flipH="1">
            <a:off x="2356236" y="1837995"/>
            <a:ext cx="338584" cy="5634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5400000" flipH="1" flipV="1">
            <a:off x="6041842" y="5403767"/>
            <a:ext cx="369317" cy="541530"/>
          </a:xfrm>
          <a:prstGeom prst="straightConnector1">
            <a:avLst/>
          </a:prstGeom>
          <a:ln w="38100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7228726" y="1696874"/>
            <a:ext cx="799465" cy="424706"/>
          </a:xfrm>
          <a:prstGeom prst="straightConnector1">
            <a:avLst/>
          </a:prstGeom>
          <a:ln w="38100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Brent’s method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and discussion: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pixel-by-pixel plot of melt days (1979-2012) vs. backscatter (2005-2008)</a:t>
            </a:r>
            <a:endParaRPr lang="en-US" sz="2800" dirty="0"/>
          </a:p>
        </p:txBody>
      </p:sp>
      <p:pic>
        <p:nvPicPr>
          <p:cNvPr id="4" name="Picture 3" descr="Pixe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520158"/>
            <a:ext cx="6240399" cy="465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expected results</a:t>
            </a:r>
            <a:endParaRPr lang="en-US" dirty="0"/>
          </a:p>
        </p:txBody>
      </p:sp>
      <p:pic>
        <p:nvPicPr>
          <p:cNvPr id="4" name="Picture 3" descr="AGUfig4.png"/>
          <p:cNvPicPr>
            <a:picLocks noChangeAspect="1"/>
          </p:cNvPicPr>
          <p:nvPr/>
        </p:nvPicPr>
        <p:blipFill>
          <a:blip r:embed="rId2"/>
          <a:srcRect l="49246"/>
          <a:stretch>
            <a:fillRect/>
          </a:stretch>
        </p:blipFill>
        <p:spPr>
          <a:xfrm>
            <a:off x="50800" y="1570038"/>
            <a:ext cx="4640640" cy="3454400"/>
          </a:xfrm>
          <a:prstGeom prst="rect">
            <a:avLst/>
          </a:prstGeom>
        </p:spPr>
      </p:pic>
      <p:pic>
        <p:nvPicPr>
          <p:cNvPr id="6" name="Picture 5" descr="Pixel_plot.png"/>
          <p:cNvPicPr>
            <a:picLocks noChangeAspect="1"/>
          </p:cNvPicPr>
          <p:nvPr/>
        </p:nvPicPr>
        <p:blipFill>
          <a:blip r:embed="rId3"/>
          <a:srcRect l="3750" t="5025" r="7499"/>
          <a:stretch>
            <a:fillRect/>
          </a:stretch>
        </p:blipFill>
        <p:spPr>
          <a:xfrm>
            <a:off x="4678741" y="1504803"/>
            <a:ext cx="4421624" cy="353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_scatter_plot_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411034"/>
            <a:ext cx="6227698" cy="45984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Results: plot of melt days vs. backscatter averaged over each ice shelf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85900" y="1411228"/>
            <a:ext cx="6159500" cy="4598238"/>
            <a:chOff x="1485900" y="1411228"/>
            <a:chExt cx="6159500" cy="4598238"/>
          </a:xfrm>
        </p:grpSpPr>
        <p:pic>
          <p:nvPicPr>
            <p:cNvPr id="17" name="Picture 16" descr="Shelf_avg_plot.png"/>
            <p:cNvPicPr>
              <a:picLocks noChangeAspect="1"/>
            </p:cNvPicPr>
            <p:nvPr/>
          </p:nvPicPr>
          <p:blipFill>
            <a:blip r:embed="rId3"/>
            <a:srcRect t="95468"/>
            <a:stretch>
              <a:fillRect/>
            </a:stretch>
          </p:blipFill>
          <p:spPr>
            <a:xfrm>
              <a:off x="1485900" y="5737553"/>
              <a:ext cx="6159500" cy="208413"/>
            </a:xfrm>
            <a:prstGeom prst="rect">
              <a:avLst/>
            </a:prstGeom>
          </p:spPr>
        </p:pic>
        <p:pic>
          <p:nvPicPr>
            <p:cNvPr id="18" name="Picture 17" descr="Shelf_avg_plot.png"/>
            <p:cNvPicPr>
              <a:picLocks noChangeAspect="1"/>
            </p:cNvPicPr>
            <p:nvPr/>
          </p:nvPicPr>
          <p:blipFill>
            <a:blip r:embed="rId3"/>
            <a:srcRect r="92491"/>
            <a:stretch>
              <a:fillRect/>
            </a:stretch>
          </p:blipFill>
          <p:spPr>
            <a:xfrm>
              <a:off x="1485900" y="1411228"/>
              <a:ext cx="462505" cy="4598238"/>
            </a:xfrm>
            <a:prstGeom prst="rect">
              <a:avLst/>
            </a:prstGeom>
          </p:spPr>
        </p:pic>
        <p:pic>
          <p:nvPicPr>
            <p:cNvPr id="19" name="Picture 18" descr="Shelf_avg_plot.png"/>
            <p:cNvPicPr>
              <a:picLocks noChangeAspect="1"/>
            </p:cNvPicPr>
            <p:nvPr/>
          </p:nvPicPr>
          <p:blipFill>
            <a:blip r:embed="rId3"/>
            <a:srcRect b="90611"/>
            <a:stretch>
              <a:fillRect/>
            </a:stretch>
          </p:blipFill>
          <p:spPr>
            <a:xfrm>
              <a:off x="1485900" y="1411228"/>
              <a:ext cx="6159500" cy="4317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235</Words>
  <Application>Microsoft Macintosh PowerPoint</Application>
  <PresentationFormat>On-screen Show (4:3)</PresentationFormat>
  <Paragraphs>44</Paragraphs>
  <Slides>18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Antarctic ice shelf vulnerability to surface-melt-induced collapse</vt:lpstr>
      <vt:lpstr>Quick recap:</vt:lpstr>
      <vt:lpstr>Quick recap:</vt:lpstr>
      <vt:lpstr>Quick recap:</vt:lpstr>
      <vt:lpstr>Brent’s method slides</vt:lpstr>
      <vt:lpstr>Results and discussion:</vt:lpstr>
      <vt:lpstr>Results: pixel-by-pixel plot of melt days (1979-2012) vs. backscatter (2005-2008)</vt:lpstr>
      <vt:lpstr>Compare with expected results</vt:lpstr>
      <vt:lpstr>Results: plot of melt days vs. backscatter averaged over each ice shelf</vt:lpstr>
      <vt:lpstr>Results: plot of melt days vs. backscatter averaged over each ice shelf</vt:lpstr>
      <vt:lpstr>Results: plot of melt days vs. backscatter averaged over each ice shelf</vt:lpstr>
      <vt:lpstr>Results: plot of melt days vs. backscatter averaged over each ice shelf</vt:lpstr>
      <vt:lpstr>Prototype vulnerability index</vt:lpstr>
      <vt:lpstr>Results: mapping the prototype vulnerability index</vt:lpstr>
      <vt:lpstr>Melissa’s programming challenges slides</vt:lpstr>
      <vt:lpstr>Melissa’s limitations and error slides</vt:lpstr>
      <vt:lpstr>Brent’s limitations and error slides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Antarctic ice shelf vulnerability to surface-melt-induced collapse</dc:title>
  <dc:creator>Karen Alley</dc:creator>
  <cp:lastModifiedBy>Karen Alley</cp:lastModifiedBy>
  <cp:revision>14</cp:revision>
  <dcterms:created xsi:type="dcterms:W3CDTF">2014-04-26T22:04:25Z</dcterms:created>
  <dcterms:modified xsi:type="dcterms:W3CDTF">2014-04-27T23:09:46Z</dcterms:modified>
</cp:coreProperties>
</file>