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8" r:id="rId2"/>
    <p:sldId id="266" r:id="rId3"/>
    <p:sldId id="277" r:id="rId4"/>
    <p:sldId id="278" r:id="rId5"/>
    <p:sldId id="274" r:id="rId6"/>
    <p:sldId id="275" r:id="rId7"/>
    <p:sldId id="276" r:id="rId8"/>
    <p:sldId id="279" r:id="rId9"/>
    <p:sldId id="280" r:id="rId10"/>
    <p:sldId id="291" r:id="rId11"/>
    <p:sldId id="289" r:id="rId12"/>
    <p:sldId id="29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ableStyles" Target="tableStyles.xml"/><Relationship Id="rId14" Type="http://schemas.openxmlformats.org/officeDocument/2006/relationships/slide" Target="slides/slide13.xml"/><Relationship Id="rId23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26" Type="http://schemas.openxmlformats.org/officeDocument/2006/relationships/theme" Target="theme/theme1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13D18-6204-5E40-9435-4B933A95FCF9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E0B73-7C7C-EF4F-A2FF-4B43ACB3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8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Ayles</a:t>
            </a:r>
            <a:r>
              <a:rPr lang="en-US" dirty="0" smtClean="0"/>
              <a:t> Ice Shelf </a:t>
            </a:r>
            <a:r>
              <a:rPr lang="en-US" smtClean="0"/>
              <a:t>- Canada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5FFD-40F5-3C4D-B9F5-F9AC32DB2DF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Ayles</a:t>
            </a:r>
            <a:r>
              <a:rPr lang="en-US" dirty="0" smtClean="0"/>
              <a:t> Ice Shelf </a:t>
            </a:r>
            <a:r>
              <a:rPr lang="en-US" smtClean="0"/>
              <a:t>- Canada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5FFD-40F5-3C4D-B9F5-F9AC32DB2DF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Ayles</a:t>
            </a:r>
            <a:r>
              <a:rPr lang="en-US" dirty="0" smtClean="0"/>
              <a:t> Ice Shelf </a:t>
            </a:r>
            <a:r>
              <a:rPr lang="en-US" smtClean="0"/>
              <a:t>- Canada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5FFD-40F5-3C4D-B9F5-F9AC32DB2DF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3B625-7508-C141-906F-FF5CF90A5661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Antarctic ice shelf vulnerability to surface-melt-induced collapse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Karen Alley, Brent Butler, and Melissa Cushing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 -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Annual melt days data for 35 years= Tiff file with 35 bands</a:t>
            </a:r>
          </a:p>
          <a:p>
            <a:r>
              <a:rPr lang="en-US" dirty="0" smtClean="0"/>
              <a:t>Imported each individual band, converted it to a </a:t>
            </a:r>
            <a:r>
              <a:rPr lang="en-US" dirty="0" err="1" smtClean="0"/>
              <a:t>numpy</a:t>
            </a:r>
            <a:r>
              <a:rPr lang="en-US" dirty="0" smtClean="0"/>
              <a:t> array, summed, averaged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Picture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03" y="4158857"/>
            <a:ext cx="5803174" cy="2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3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 spatial reference</a:t>
            </a:r>
            <a:endParaRPr lang="en-US" dirty="0"/>
          </a:p>
        </p:txBody>
      </p:sp>
      <p:sp>
        <p:nvSpPr>
          <p:cNvPr id="66" name="Content Placeholder 6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Provided as a grid projected in NSIDC South Polar Stereographic on the Hughes 1980 ellipsoid</a:t>
            </a:r>
          </a:p>
          <a:p>
            <a:r>
              <a:rPr lang="en-US" dirty="0" smtClean="0"/>
              <a:t>Given: the </a:t>
            </a:r>
            <a:r>
              <a:rPr lang="en-US" dirty="0" err="1" smtClean="0"/>
              <a:t>xy</a:t>
            </a:r>
            <a:r>
              <a:rPr lang="en-US" dirty="0" smtClean="0"/>
              <a:t> coordinate in the NSIDC grid for the upper left corner (using the wrong origin) and the grid size (using the wrong units), and a grid that read upside-down</a:t>
            </a:r>
          </a:p>
          <a:p>
            <a:r>
              <a:rPr lang="en-US" dirty="0" smtClean="0"/>
              <a:t>Eventually got everything converted and flipped, told </a:t>
            </a:r>
            <a:r>
              <a:rPr lang="en-US" dirty="0" err="1" smtClean="0"/>
              <a:t>ArcPy</a:t>
            </a:r>
            <a:r>
              <a:rPr lang="en-US" dirty="0" smtClean="0"/>
              <a:t> the correct lower left corner and the correct code for the projection, and saved it as a tiff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…And a non-standard ellipsoid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NSIDC projects on the WGS 1984 datum but displays on the Hughes 1980 ellipsoid (and currently regrets it)</a:t>
            </a:r>
          </a:p>
          <a:p>
            <a:r>
              <a:rPr lang="en-US" dirty="0" smtClean="0"/>
              <a:t>Backscatter data is in polar stereographic on WGS 1984.  </a:t>
            </a:r>
          </a:p>
          <a:p>
            <a:r>
              <a:rPr lang="en-US" dirty="0" smtClean="0"/>
              <a:t>Had to convince </a:t>
            </a:r>
            <a:r>
              <a:rPr lang="en-US" dirty="0" err="1" smtClean="0"/>
              <a:t>ArcMap</a:t>
            </a:r>
            <a:r>
              <a:rPr lang="en-US" dirty="0" smtClean="0"/>
              <a:t> to deal with that… stay tuned.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Resampling (up-sampling)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3447298" y="1600200"/>
            <a:ext cx="5239502" cy="4816546"/>
          </a:xfrm>
        </p:spPr>
        <p:txBody>
          <a:bodyPr>
            <a:normAutofit/>
          </a:bodyPr>
          <a:lstStyle/>
          <a:p>
            <a:r>
              <a:rPr lang="en-US" dirty="0" smtClean="0"/>
              <a:t>Melt days data at 25 km resolution; backscatter data at 2.25 km resolution</a:t>
            </a:r>
          </a:p>
          <a:p>
            <a:r>
              <a:rPr lang="en-US" dirty="0" smtClean="0"/>
              <a:t>The backscatter data is really the important part – so we match the resolution of the melt days data to the backscatter data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57200" y="3682422"/>
            <a:ext cx="2391664" cy="1002279"/>
            <a:chOff x="457200" y="3682422"/>
            <a:chExt cx="2391664" cy="1002279"/>
          </a:xfrm>
        </p:grpSpPr>
        <p:sp>
          <p:nvSpPr>
            <p:cNvPr id="7" name="Parallelogram 6"/>
            <p:cNvSpPr/>
            <p:nvPr/>
          </p:nvSpPr>
          <p:spPr>
            <a:xfrm>
              <a:off x="457200" y="3694972"/>
              <a:ext cx="2391664" cy="989729"/>
            </a:xfrm>
            <a:prstGeom prst="parallelogram">
              <a:avLst>
                <a:gd name="adj" fmla="val 5166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1275952" y="3907967"/>
              <a:ext cx="989729" cy="5386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737310" y="3920517"/>
              <a:ext cx="989729" cy="5386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1814593" y="3920517"/>
              <a:ext cx="989729" cy="5386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52386" y="4094797"/>
              <a:ext cx="188601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4458" y="4490677"/>
              <a:ext cx="188601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96390" y="2808991"/>
            <a:ext cx="2391664" cy="1002282"/>
            <a:chOff x="6383277" y="4045338"/>
            <a:chExt cx="2391664" cy="1002282"/>
          </a:xfrm>
          <a:solidFill>
            <a:schemeClr val="accent2"/>
          </a:solidFill>
        </p:grpSpPr>
        <p:sp>
          <p:nvSpPr>
            <p:cNvPr id="19" name="Parallelogram 18"/>
            <p:cNvSpPr/>
            <p:nvPr/>
          </p:nvSpPr>
          <p:spPr>
            <a:xfrm>
              <a:off x="6383277" y="4057891"/>
              <a:ext cx="2391664" cy="989729"/>
            </a:xfrm>
            <a:prstGeom prst="parallelogram">
              <a:avLst>
                <a:gd name="adj" fmla="val 51665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 flipH="1" flipV="1">
              <a:off x="7202029" y="4270886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6394066" y="4270885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6663387" y="4283436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6932708" y="4270884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 flipV="1">
              <a:off x="7471349" y="4270883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7740670" y="4283436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89967" y="4239336"/>
              <a:ext cx="1886010" cy="1588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678463" y="4457716"/>
              <a:ext cx="1886010" cy="1588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79499" y="4655656"/>
              <a:ext cx="1886010" cy="1588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480535" y="4853596"/>
              <a:ext cx="1886010" cy="1588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 rot="5400000" flipH="1" flipV="1">
            <a:off x="1200985" y="4150976"/>
            <a:ext cx="679403" cy="1588"/>
          </a:xfrm>
          <a:prstGeom prst="straightConnector1">
            <a:avLst/>
          </a:prstGeom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Resampling</a:t>
            </a:r>
            <a:r>
              <a:rPr lang="en-US" dirty="0" smtClean="0"/>
              <a:t> (up-sampling)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463" y="1756106"/>
            <a:ext cx="5210175" cy="4038600"/>
          </a:xfrm>
          <a:prstGeom prst="rect">
            <a:avLst/>
          </a:prstGeom>
        </p:spPr>
      </p:pic>
      <p:grpSp>
        <p:nvGrpSpPr>
          <p:cNvPr id="3" name="Group 29"/>
          <p:cNvGrpSpPr/>
          <p:nvPr/>
        </p:nvGrpSpPr>
        <p:grpSpPr>
          <a:xfrm>
            <a:off x="457200" y="3682422"/>
            <a:ext cx="2391664" cy="1002279"/>
            <a:chOff x="457200" y="3682422"/>
            <a:chExt cx="2391664" cy="1002279"/>
          </a:xfrm>
        </p:grpSpPr>
        <p:sp>
          <p:nvSpPr>
            <p:cNvPr id="7" name="Parallelogram 6"/>
            <p:cNvSpPr/>
            <p:nvPr/>
          </p:nvSpPr>
          <p:spPr>
            <a:xfrm>
              <a:off x="457200" y="3694972"/>
              <a:ext cx="2391664" cy="989729"/>
            </a:xfrm>
            <a:prstGeom prst="parallelogram">
              <a:avLst>
                <a:gd name="adj" fmla="val 5166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1275952" y="3907967"/>
              <a:ext cx="989729" cy="5386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737310" y="3920517"/>
              <a:ext cx="989729" cy="5386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1814593" y="3920517"/>
              <a:ext cx="989729" cy="5386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52386" y="4094797"/>
              <a:ext cx="188601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4458" y="4490677"/>
              <a:ext cx="188601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7"/>
          <p:cNvGrpSpPr/>
          <p:nvPr/>
        </p:nvGrpSpPr>
        <p:grpSpPr>
          <a:xfrm>
            <a:off x="496390" y="2808991"/>
            <a:ext cx="2391664" cy="1002282"/>
            <a:chOff x="6383277" y="4045338"/>
            <a:chExt cx="2391664" cy="1002282"/>
          </a:xfrm>
          <a:solidFill>
            <a:schemeClr val="accent2"/>
          </a:solidFill>
        </p:grpSpPr>
        <p:sp>
          <p:nvSpPr>
            <p:cNvPr id="19" name="Parallelogram 18"/>
            <p:cNvSpPr/>
            <p:nvPr/>
          </p:nvSpPr>
          <p:spPr>
            <a:xfrm>
              <a:off x="6383277" y="4057891"/>
              <a:ext cx="2391664" cy="989729"/>
            </a:xfrm>
            <a:prstGeom prst="parallelogram">
              <a:avLst>
                <a:gd name="adj" fmla="val 51665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 flipH="1" flipV="1">
              <a:off x="7202029" y="4270886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6394066" y="4270885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6663387" y="4283436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6932708" y="4270884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 flipV="1">
              <a:off x="7471349" y="4270883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7740670" y="4283436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89967" y="4239336"/>
              <a:ext cx="1886010" cy="1588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678463" y="4457716"/>
              <a:ext cx="1886010" cy="1588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79499" y="4655656"/>
              <a:ext cx="1886010" cy="1588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480535" y="4853596"/>
              <a:ext cx="1886010" cy="1588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 rot="5400000" flipH="1" flipV="1">
            <a:off x="1200985" y="4150976"/>
            <a:ext cx="679403" cy="1588"/>
          </a:xfrm>
          <a:prstGeom prst="straightConnector1">
            <a:avLst/>
          </a:prstGeom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headed next: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5815" y="310729"/>
            <a:ext cx="2918513" cy="513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Backscatter .sir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13915" y="310729"/>
            <a:ext cx="2918513" cy="513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Melt days </a:t>
            </a:r>
            <a:r>
              <a:rPr lang="en-US" dirty="0" err="1" smtClean="0"/>
              <a:t>NetCDF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0800" y="1306703"/>
            <a:ext cx="4161584" cy="31750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Convert data to tiffs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0800" y="2097721"/>
            <a:ext cx="4161584" cy="31679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Calculate temporal averages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0800" y="2955604"/>
            <a:ext cx="4161584" cy="33774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Resample to same resolution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10800" y="3768317"/>
            <a:ext cx="4161584" cy="31369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Subset based on ice shelf shape files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10800" y="4556541"/>
            <a:ext cx="4161584" cy="31369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Plot melt days vs. backscatter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10800" y="5315543"/>
            <a:ext cx="4161584" cy="33774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Determine vulnerability index from plot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0800" y="6113054"/>
            <a:ext cx="4161584" cy="3076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Map the vulnerability index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3280" y="3531048"/>
            <a:ext cx="1535047" cy="788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Ice shelf shape files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 rot="16200000" flipH="1">
            <a:off x="2893403" y="335777"/>
            <a:ext cx="482595" cy="145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</p:cNvCxnSpPr>
          <p:nvPr/>
        </p:nvCxnSpPr>
        <p:spPr>
          <a:xfrm rot="5400000">
            <a:off x="5302247" y="335777"/>
            <a:ext cx="482595" cy="1459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 rot="5400000">
            <a:off x="4054835" y="1860964"/>
            <a:ext cx="4735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 rot="5400000">
            <a:off x="4021047" y="2685058"/>
            <a:ext cx="54109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 rot="5400000">
            <a:off x="4054110" y="3530835"/>
            <a:ext cx="4749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rot="5400000">
            <a:off x="4054327" y="4319276"/>
            <a:ext cx="4745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 rot="5400000">
            <a:off x="4068938" y="5092889"/>
            <a:ext cx="4453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3" idx="0"/>
          </p:cNvCxnSpPr>
          <p:nvPr/>
        </p:nvCxnSpPr>
        <p:spPr>
          <a:xfrm rot="5400000">
            <a:off x="4061711" y="5883173"/>
            <a:ext cx="45976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0" idx="1"/>
          </p:cNvCxnSpPr>
          <p:nvPr/>
        </p:nvCxnSpPr>
        <p:spPr>
          <a:xfrm>
            <a:off x="1758327" y="3925160"/>
            <a:ext cx="4524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ight Brace 43"/>
          <p:cNvSpPr/>
          <p:nvPr/>
        </p:nvSpPr>
        <p:spPr>
          <a:xfrm>
            <a:off x="6907714" y="1224152"/>
            <a:ext cx="530289" cy="54070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569955" y="3208898"/>
            <a:ext cx="1369024" cy="143253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Assemble functions into coherent script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5815" y="310729"/>
            <a:ext cx="2918513" cy="513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Backscatter .sir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13915" y="310729"/>
            <a:ext cx="2918513" cy="513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Melt days </a:t>
            </a:r>
            <a:r>
              <a:rPr lang="en-US" dirty="0" err="1" smtClean="0"/>
              <a:t>NetCDF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0800" y="1306703"/>
            <a:ext cx="4161584" cy="31750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Convert data to tiffs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0800" y="2097721"/>
            <a:ext cx="4161584" cy="31679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Calculate temporal averages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0800" y="2955604"/>
            <a:ext cx="4161584" cy="33774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Resample to same resolution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10800" y="3768317"/>
            <a:ext cx="4161584" cy="31369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Subset based on ice shelf shape files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10800" y="4556541"/>
            <a:ext cx="4161584" cy="31369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Plot melt days vs. backscatter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10800" y="5315543"/>
            <a:ext cx="4161584" cy="33774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Determine vulnerability index from plot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0800" y="6113054"/>
            <a:ext cx="4161584" cy="3076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Map the vulnerability index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3280" y="3531048"/>
            <a:ext cx="1535047" cy="788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Ice shelf shape files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 rot="16200000" flipH="1">
            <a:off x="2893403" y="335777"/>
            <a:ext cx="482595" cy="145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</p:cNvCxnSpPr>
          <p:nvPr/>
        </p:nvCxnSpPr>
        <p:spPr>
          <a:xfrm rot="5400000">
            <a:off x="5302247" y="335777"/>
            <a:ext cx="482595" cy="1459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 rot="5400000">
            <a:off x="4054835" y="1860964"/>
            <a:ext cx="4735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 rot="5400000">
            <a:off x="4021047" y="2685058"/>
            <a:ext cx="54109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 rot="5400000">
            <a:off x="4054110" y="3530835"/>
            <a:ext cx="4749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rot="5400000">
            <a:off x="4054327" y="4319276"/>
            <a:ext cx="4745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 rot="5400000">
            <a:off x="4068938" y="5092889"/>
            <a:ext cx="4453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3" idx="0"/>
          </p:cNvCxnSpPr>
          <p:nvPr/>
        </p:nvCxnSpPr>
        <p:spPr>
          <a:xfrm rot="5400000">
            <a:off x="4061711" y="5883173"/>
            <a:ext cx="45976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0" idx="1"/>
          </p:cNvCxnSpPr>
          <p:nvPr/>
        </p:nvCxnSpPr>
        <p:spPr>
          <a:xfrm>
            <a:off x="1758327" y="3925160"/>
            <a:ext cx="4524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ight Brace 43"/>
          <p:cNvSpPr/>
          <p:nvPr/>
        </p:nvSpPr>
        <p:spPr>
          <a:xfrm>
            <a:off x="6907714" y="1224152"/>
            <a:ext cx="530289" cy="54070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569955" y="3208898"/>
            <a:ext cx="1369024" cy="143253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Assemble functions into coherent script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862691" y="4253292"/>
            <a:ext cx="4944898" cy="91263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674" y="4500717"/>
            <a:ext cx="148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Next-most-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challenging?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5815" y="310729"/>
            <a:ext cx="2918513" cy="513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Backscatter .sir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13915" y="310729"/>
            <a:ext cx="2918513" cy="513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Melt days </a:t>
            </a:r>
            <a:r>
              <a:rPr lang="en-US" dirty="0" err="1" smtClean="0"/>
              <a:t>NetCDF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0800" y="1306703"/>
            <a:ext cx="4161584" cy="31750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Convert data to tiffs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0800" y="2097721"/>
            <a:ext cx="4161584" cy="31679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Calculate temporal averages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0800" y="2955604"/>
            <a:ext cx="4161584" cy="33774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Resample to same resolution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10800" y="3768317"/>
            <a:ext cx="4161584" cy="31369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Subset based on ice shelf shape files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10800" y="4556541"/>
            <a:ext cx="4161584" cy="31369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Plot melt days vs. backscatter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10800" y="5315543"/>
            <a:ext cx="4161584" cy="33774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Determine vulnerability index from plot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0800" y="6113054"/>
            <a:ext cx="4161584" cy="3076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Map the vulnerability index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3280" y="3531048"/>
            <a:ext cx="1535047" cy="788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Ice shelf shape files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 rot="16200000" flipH="1">
            <a:off x="2893403" y="335777"/>
            <a:ext cx="482595" cy="145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</p:cNvCxnSpPr>
          <p:nvPr/>
        </p:nvCxnSpPr>
        <p:spPr>
          <a:xfrm rot="5400000">
            <a:off x="5302247" y="335777"/>
            <a:ext cx="482595" cy="1459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 rot="5400000">
            <a:off x="4054835" y="1860964"/>
            <a:ext cx="4735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 rot="5400000">
            <a:off x="4021047" y="2685058"/>
            <a:ext cx="54109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 rot="5400000">
            <a:off x="4054110" y="3530835"/>
            <a:ext cx="4749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rot="5400000">
            <a:off x="4054327" y="4319276"/>
            <a:ext cx="4745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 rot="5400000">
            <a:off x="4068938" y="5092889"/>
            <a:ext cx="4453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3" idx="0"/>
          </p:cNvCxnSpPr>
          <p:nvPr/>
        </p:nvCxnSpPr>
        <p:spPr>
          <a:xfrm rot="5400000">
            <a:off x="4061711" y="5883173"/>
            <a:ext cx="45976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0" idx="1"/>
          </p:cNvCxnSpPr>
          <p:nvPr/>
        </p:nvCxnSpPr>
        <p:spPr>
          <a:xfrm>
            <a:off x="1758327" y="3925160"/>
            <a:ext cx="4524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ight Brace 43"/>
          <p:cNvSpPr/>
          <p:nvPr/>
        </p:nvSpPr>
        <p:spPr>
          <a:xfrm>
            <a:off x="6907714" y="1224152"/>
            <a:ext cx="530289" cy="54070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569955" y="3208898"/>
            <a:ext cx="1369024" cy="143253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Assemble functions into coherent script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470" y="5156210"/>
            <a:ext cx="1557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Mathematical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expression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23" idx="3"/>
            <a:endCxn id="12" idx="1"/>
          </p:cNvCxnSpPr>
          <p:nvPr/>
        </p:nvCxnSpPr>
        <p:spPr>
          <a:xfrm>
            <a:off x="1708845" y="5479376"/>
            <a:ext cx="501955" cy="50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5815" y="310729"/>
            <a:ext cx="2918513" cy="513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Backscatter .sir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13915" y="310729"/>
            <a:ext cx="2918513" cy="513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Melt days </a:t>
            </a:r>
            <a:r>
              <a:rPr lang="en-US" dirty="0" err="1" smtClean="0"/>
              <a:t>NetCDF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0800" y="1306703"/>
            <a:ext cx="4161584" cy="31750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Convert data to tiffs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0800" y="2097721"/>
            <a:ext cx="4161584" cy="31679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Calculate temporal averages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0800" y="2955604"/>
            <a:ext cx="4161584" cy="33774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Resample to same resolution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10800" y="3768317"/>
            <a:ext cx="4161584" cy="31369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Subset based on ice shelf shape files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10800" y="4556541"/>
            <a:ext cx="4161584" cy="31369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Plot melt days vs. backscatter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10800" y="5315543"/>
            <a:ext cx="4161584" cy="33774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Determine vulnerability index from plot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0800" y="6113054"/>
            <a:ext cx="4161584" cy="3076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Map the vulnerability index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3280" y="3531048"/>
            <a:ext cx="1535047" cy="788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Ice shelf shape files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 rot="16200000" flipH="1">
            <a:off x="2893403" y="335777"/>
            <a:ext cx="482595" cy="145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</p:cNvCxnSpPr>
          <p:nvPr/>
        </p:nvCxnSpPr>
        <p:spPr>
          <a:xfrm rot="5400000">
            <a:off x="5302247" y="335777"/>
            <a:ext cx="482595" cy="1459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 rot="5400000">
            <a:off x="4054835" y="1860964"/>
            <a:ext cx="4735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 rot="5400000">
            <a:off x="4021047" y="2685058"/>
            <a:ext cx="54109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 rot="5400000">
            <a:off x="4054110" y="3530835"/>
            <a:ext cx="4749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rot="5400000">
            <a:off x="4054327" y="4319276"/>
            <a:ext cx="4745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 rot="5400000">
            <a:off x="4068938" y="5092889"/>
            <a:ext cx="4453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3" idx="0"/>
          </p:cNvCxnSpPr>
          <p:nvPr/>
        </p:nvCxnSpPr>
        <p:spPr>
          <a:xfrm rot="5400000">
            <a:off x="4061711" y="5883173"/>
            <a:ext cx="45976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0" idx="1"/>
          </p:cNvCxnSpPr>
          <p:nvPr/>
        </p:nvCxnSpPr>
        <p:spPr>
          <a:xfrm>
            <a:off x="1758327" y="3925160"/>
            <a:ext cx="4524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ight Brace 43"/>
          <p:cNvSpPr/>
          <p:nvPr/>
        </p:nvSpPr>
        <p:spPr>
          <a:xfrm>
            <a:off x="6907714" y="1224152"/>
            <a:ext cx="530289" cy="54070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569955" y="3208898"/>
            <a:ext cx="1369024" cy="143253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Assemble functions into coherent script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470" y="5935371"/>
            <a:ext cx="171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Reclassify with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raster math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1862583" y="6258537"/>
            <a:ext cx="348217" cy="50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Quick recap: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4904" y="5489858"/>
            <a:ext cx="228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Scambos</a:t>
            </a:r>
            <a:r>
              <a:rPr lang="en-US" dirty="0" smtClean="0"/>
              <a:t> et al. 2003</a:t>
            </a:r>
            <a:endParaRPr lang="en-US" dirty="0"/>
          </a:p>
        </p:txBody>
      </p:sp>
      <p:pic>
        <p:nvPicPr>
          <p:cNvPr id="6" name="Picture 5" descr="AGUfig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5458"/>
            <a:ext cx="9144000" cy="345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744" y="1327542"/>
            <a:ext cx="442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We want to take backscatter data like this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rot="16200000" flipH="1">
            <a:off x="2356236" y="1837995"/>
            <a:ext cx="338584" cy="56342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5815" y="310729"/>
            <a:ext cx="2918513" cy="513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Backscatter .sir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13915" y="310729"/>
            <a:ext cx="2918513" cy="513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Melt days </a:t>
            </a:r>
            <a:r>
              <a:rPr lang="en-US" dirty="0" err="1" smtClean="0"/>
              <a:t>NetCDF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0800" y="1306703"/>
            <a:ext cx="4161584" cy="31750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Convert data to tiffs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0800" y="2097721"/>
            <a:ext cx="4161584" cy="31679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Calculate temporal averages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0800" y="2955604"/>
            <a:ext cx="4161584" cy="33774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Resample to same resolution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10800" y="3768317"/>
            <a:ext cx="4161584" cy="31369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Subset based on ice shelf shape files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10800" y="4556541"/>
            <a:ext cx="4161584" cy="31369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Plot melt days vs. backscatter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10800" y="5315543"/>
            <a:ext cx="4161584" cy="33774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Determine vulnerability index from plot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0800" y="6113054"/>
            <a:ext cx="4161584" cy="3076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Map the vulnerability index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3280" y="3531048"/>
            <a:ext cx="1535047" cy="788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Ice shelf shape files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 rot="16200000" flipH="1">
            <a:off x="2893403" y="335777"/>
            <a:ext cx="482595" cy="145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</p:cNvCxnSpPr>
          <p:nvPr/>
        </p:nvCxnSpPr>
        <p:spPr>
          <a:xfrm rot="5400000">
            <a:off x="5302247" y="335777"/>
            <a:ext cx="482595" cy="1459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 rot="5400000">
            <a:off x="4054835" y="1860964"/>
            <a:ext cx="4735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 rot="5400000">
            <a:off x="4021047" y="2685058"/>
            <a:ext cx="54109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 rot="5400000">
            <a:off x="4054110" y="3530835"/>
            <a:ext cx="4749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rot="5400000">
            <a:off x="4054327" y="4319276"/>
            <a:ext cx="4745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 rot="5400000">
            <a:off x="4068938" y="5092889"/>
            <a:ext cx="4453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3" idx="0"/>
          </p:cNvCxnSpPr>
          <p:nvPr/>
        </p:nvCxnSpPr>
        <p:spPr>
          <a:xfrm rot="5400000">
            <a:off x="4061711" y="5883173"/>
            <a:ext cx="45976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0" idx="1"/>
          </p:cNvCxnSpPr>
          <p:nvPr/>
        </p:nvCxnSpPr>
        <p:spPr>
          <a:xfrm>
            <a:off x="1758327" y="3925160"/>
            <a:ext cx="4524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ight Brace 43"/>
          <p:cNvSpPr/>
          <p:nvPr/>
        </p:nvSpPr>
        <p:spPr>
          <a:xfrm>
            <a:off x="6907714" y="1224152"/>
            <a:ext cx="530289" cy="54070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569955" y="3208898"/>
            <a:ext cx="1369024" cy="143253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Assemble functions into coherent script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5" name="Straight Arrow Connector 24"/>
          <p:cNvCxnSpPr>
            <a:endCxn id="45" idx="2"/>
          </p:cNvCxnSpPr>
          <p:nvPr/>
        </p:nvCxnSpPr>
        <p:spPr>
          <a:xfrm rot="16200000" flipV="1">
            <a:off x="7921987" y="4973911"/>
            <a:ext cx="674113" cy="9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58505" y="5316337"/>
            <a:ext cx="2011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…And we should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definitely start thinking about this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Quick recap: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4904" y="5489858"/>
            <a:ext cx="228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Scambos</a:t>
            </a:r>
            <a:r>
              <a:rPr lang="en-US" dirty="0" smtClean="0"/>
              <a:t> et al. 2003</a:t>
            </a:r>
            <a:endParaRPr lang="en-US" dirty="0"/>
          </a:p>
        </p:txBody>
      </p:sp>
      <p:pic>
        <p:nvPicPr>
          <p:cNvPr id="6" name="Picture 5" descr="AGUfig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5458"/>
            <a:ext cx="9144000" cy="345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744" y="1327542"/>
            <a:ext cx="442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We want to take backscatter data like this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23724" y="5859190"/>
            <a:ext cx="326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And plot it with melt days data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rot="16200000" flipH="1">
            <a:off x="2356236" y="1837995"/>
            <a:ext cx="338584" cy="56342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rot="5400000" flipH="1" flipV="1">
            <a:off x="6041844" y="5403769"/>
            <a:ext cx="369313" cy="541530"/>
          </a:xfrm>
          <a:prstGeom prst="straightConnector1">
            <a:avLst/>
          </a:prstGeom>
          <a:ln w="38100" cap="flat" cmpd="sng" algn="ctr">
            <a:solidFill>
              <a:srgbClr val="C0504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Quick recap: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4904" y="5489858"/>
            <a:ext cx="228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Scambos</a:t>
            </a:r>
            <a:r>
              <a:rPr lang="en-US" dirty="0" smtClean="0"/>
              <a:t> et al. 2003</a:t>
            </a:r>
            <a:endParaRPr lang="en-US" dirty="0"/>
          </a:p>
        </p:txBody>
      </p:sp>
      <p:pic>
        <p:nvPicPr>
          <p:cNvPr id="6" name="Picture 5" descr="AGUfig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5458"/>
            <a:ext cx="9144000" cy="345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744" y="1327542"/>
            <a:ext cx="442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We want to take backscatter data like this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23724" y="5859190"/>
            <a:ext cx="326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And plot it with melt days data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836749" y="1864376"/>
            <a:ext cx="1307251" cy="1756297"/>
          </a:xfrm>
          <a:prstGeom prst="ellipse">
            <a:avLst/>
          </a:prstGeom>
          <a:noFill/>
          <a:ln w="2540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00207" y="1041507"/>
            <a:ext cx="2866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504D"/>
                </a:solidFill>
              </a:rPr>
              <a:t>So we can find out which</a:t>
            </a:r>
          </a:p>
          <a:p>
            <a:pPr algn="ctr"/>
            <a:r>
              <a:rPr lang="en-US" dirty="0" smtClean="0">
                <a:solidFill>
                  <a:srgbClr val="C0504D"/>
                </a:solidFill>
              </a:rPr>
              <a:t>ice shelves might collapse</a:t>
            </a:r>
          </a:p>
          <a:p>
            <a:pPr algn="ctr"/>
            <a:r>
              <a:rPr lang="en-US" dirty="0" smtClean="0">
                <a:solidFill>
                  <a:srgbClr val="C0504D"/>
                </a:solidFill>
              </a:rPr>
              <a:t>soon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rot="16200000" flipH="1">
            <a:off x="2356236" y="1837995"/>
            <a:ext cx="338584" cy="56342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rot="5400000" flipH="1" flipV="1">
            <a:off x="6041842" y="5403767"/>
            <a:ext cx="369317" cy="541530"/>
          </a:xfrm>
          <a:prstGeom prst="straightConnector1">
            <a:avLst/>
          </a:prstGeom>
          <a:ln w="38100" cap="flat" cmpd="sng" algn="ctr">
            <a:solidFill>
              <a:srgbClr val="C0504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1"/>
          </p:cNvCxnSpPr>
          <p:nvPr/>
        </p:nvCxnSpPr>
        <p:spPr>
          <a:xfrm>
            <a:off x="7228726" y="1696874"/>
            <a:ext cx="799465" cy="424706"/>
          </a:xfrm>
          <a:prstGeom prst="straightConnector1">
            <a:avLst/>
          </a:prstGeom>
          <a:ln w="38100" cap="flat" cmpd="sng" algn="ctr">
            <a:solidFill>
              <a:srgbClr val="C0504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5815" y="310729"/>
            <a:ext cx="2918513" cy="513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Backscatter .sir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13915" y="310729"/>
            <a:ext cx="2918513" cy="513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Melt days </a:t>
            </a:r>
            <a:r>
              <a:rPr lang="en-US" dirty="0" err="1" smtClean="0"/>
              <a:t>NetCDF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0800" y="1306703"/>
            <a:ext cx="4161584" cy="31750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Convert data to tiffs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0800" y="2097721"/>
            <a:ext cx="4161584" cy="31679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Calculate temporal averages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0800" y="2955604"/>
            <a:ext cx="4161584" cy="33774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Resample to same resolution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10800" y="3768317"/>
            <a:ext cx="4161584" cy="31369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Subset based on ice shelf shape files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10800" y="4556541"/>
            <a:ext cx="4161584" cy="31369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Plot melt days vs. backscatter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10800" y="5315543"/>
            <a:ext cx="4161584" cy="33774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Determine vulnerability index from plot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0800" y="6113054"/>
            <a:ext cx="4161584" cy="3076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Map the vulnerability index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3280" y="3531048"/>
            <a:ext cx="1535047" cy="788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Ice shelf shape files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 rot="16200000" flipH="1">
            <a:off x="2893403" y="335777"/>
            <a:ext cx="482595" cy="145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</p:cNvCxnSpPr>
          <p:nvPr/>
        </p:nvCxnSpPr>
        <p:spPr>
          <a:xfrm rot="5400000">
            <a:off x="5302247" y="335777"/>
            <a:ext cx="482595" cy="1459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 rot="5400000">
            <a:off x="4054835" y="1860964"/>
            <a:ext cx="4735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 rot="5400000">
            <a:off x="4021047" y="2685058"/>
            <a:ext cx="54109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 rot="5400000">
            <a:off x="4054110" y="3530835"/>
            <a:ext cx="4749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rot="5400000">
            <a:off x="4054327" y="4319276"/>
            <a:ext cx="4745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 rot="5400000">
            <a:off x="4068938" y="5092889"/>
            <a:ext cx="4453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3" idx="0"/>
          </p:cNvCxnSpPr>
          <p:nvPr/>
        </p:nvCxnSpPr>
        <p:spPr>
          <a:xfrm rot="5400000">
            <a:off x="4061711" y="5883173"/>
            <a:ext cx="45976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0" idx="1"/>
          </p:cNvCxnSpPr>
          <p:nvPr/>
        </p:nvCxnSpPr>
        <p:spPr>
          <a:xfrm>
            <a:off x="1758327" y="3925160"/>
            <a:ext cx="4524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ight Brace 43"/>
          <p:cNvSpPr/>
          <p:nvPr/>
        </p:nvSpPr>
        <p:spPr>
          <a:xfrm>
            <a:off x="6907714" y="1224152"/>
            <a:ext cx="530289" cy="54070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569955" y="3208898"/>
            <a:ext cx="1369024" cy="143253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Assemble functions into coherent script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5815" y="310729"/>
            <a:ext cx="2918513" cy="513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Backscatter .sir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13915" y="310729"/>
            <a:ext cx="2918513" cy="513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Melt days </a:t>
            </a:r>
            <a:r>
              <a:rPr lang="en-US" dirty="0" err="1" smtClean="0"/>
              <a:t>NetCDF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0800" y="1306703"/>
            <a:ext cx="4161584" cy="31750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Convert data to tiffs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0800" y="2097721"/>
            <a:ext cx="4161584" cy="31679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Calculate temporal averages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0800" y="2955604"/>
            <a:ext cx="4161584" cy="33774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Resample to same resolution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10800" y="3768317"/>
            <a:ext cx="4161584" cy="31369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Subset based on ice shelf shape files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10800" y="4556541"/>
            <a:ext cx="4161584" cy="31369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Plot melt days vs. backscatter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10800" y="5315543"/>
            <a:ext cx="4161584" cy="33774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Determine vulnerability index from plot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0800" y="6113054"/>
            <a:ext cx="4161584" cy="3076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Map the vulnerability index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3280" y="3531048"/>
            <a:ext cx="1535047" cy="788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Ice shelf shape files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 rot="16200000" flipH="1">
            <a:off x="2893403" y="335777"/>
            <a:ext cx="482595" cy="145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</p:cNvCxnSpPr>
          <p:nvPr/>
        </p:nvCxnSpPr>
        <p:spPr>
          <a:xfrm rot="5400000">
            <a:off x="5302247" y="335777"/>
            <a:ext cx="482595" cy="1459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 rot="5400000">
            <a:off x="4054835" y="1860964"/>
            <a:ext cx="4735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 rot="5400000">
            <a:off x="4021047" y="2685058"/>
            <a:ext cx="54109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 rot="5400000">
            <a:off x="4054110" y="3530835"/>
            <a:ext cx="4749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rot="5400000">
            <a:off x="4054327" y="4319276"/>
            <a:ext cx="4745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 rot="5400000">
            <a:off x="4068938" y="5092889"/>
            <a:ext cx="4453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3" idx="0"/>
          </p:cNvCxnSpPr>
          <p:nvPr/>
        </p:nvCxnSpPr>
        <p:spPr>
          <a:xfrm rot="5400000">
            <a:off x="4061711" y="5883173"/>
            <a:ext cx="45976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0" idx="1"/>
          </p:cNvCxnSpPr>
          <p:nvPr/>
        </p:nvCxnSpPr>
        <p:spPr>
          <a:xfrm>
            <a:off x="1758327" y="3925160"/>
            <a:ext cx="4524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429328" y="1185884"/>
            <a:ext cx="5102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29328" y="1958151"/>
            <a:ext cx="5102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29328" y="2816034"/>
            <a:ext cx="5102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29328" y="3648165"/>
            <a:ext cx="7664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ea typeface="Zapf Dingbats"/>
                <a:cs typeface="Zapf Dingbats"/>
              </a:rPr>
              <a:t>(</a:t>
            </a:r>
            <a:r>
              <a:rPr lang="en-US" sz="3000" dirty="0" smtClean="0">
                <a:latin typeface="Zapf Dingbats"/>
                <a:ea typeface="Zapf Dingbats"/>
                <a:cs typeface="Zapf Dingbats"/>
              </a:rPr>
              <a:t>✔</a:t>
            </a:r>
            <a:r>
              <a:rPr lang="en-US" sz="3000" dirty="0" smtClean="0">
                <a:ea typeface="Zapf Dingbats"/>
                <a:cs typeface="Zapf Dingbats"/>
              </a:rPr>
              <a:t>)</a:t>
            </a:r>
            <a:endParaRPr lang="en-US" sz="3000" dirty="0"/>
          </a:p>
        </p:txBody>
      </p:sp>
      <p:sp>
        <p:nvSpPr>
          <p:cNvPr id="27" name="Right Brace 26"/>
          <p:cNvSpPr/>
          <p:nvPr/>
        </p:nvSpPr>
        <p:spPr>
          <a:xfrm>
            <a:off x="6907714" y="1224152"/>
            <a:ext cx="530289" cy="54070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569955" y="3208898"/>
            <a:ext cx="1369024" cy="143253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Assemble functions into coherent script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5815" y="310729"/>
            <a:ext cx="2918513" cy="513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Backscatter .sir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13915" y="310729"/>
            <a:ext cx="2918513" cy="513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Melt days </a:t>
            </a:r>
            <a:r>
              <a:rPr lang="en-US" dirty="0" err="1" smtClean="0"/>
              <a:t>NetCDF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0800" y="1306703"/>
            <a:ext cx="4161584" cy="31750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Convert data to tiffs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0800" y="2097721"/>
            <a:ext cx="4161584" cy="31679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Calculate temporal averages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0800" y="2955604"/>
            <a:ext cx="4161584" cy="33774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Resample to same resolution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10800" y="3768317"/>
            <a:ext cx="4161584" cy="31369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Subset based on ice shelf shape files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10800" y="4556541"/>
            <a:ext cx="4161584" cy="31369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Plot melt days vs. backscatter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10800" y="5315543"/>
            <a:ext cx="4161584" cy="33774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Determine vulnerability index from plot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0800" y="6113054"/>
            <a:ext cx="4161584" cy="3076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Map the vulnerability index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3280" y="3531048"/>
            <a:ext cx="1535047" cy="788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Ice shelf shape files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 rot="16200000" flipH="1">
            <a:off x="2893403" y="335777"/>
            <a:ext cx="482595" cy="145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</p:cNvCxnSpPr>
          <p:nvPr/>
        </p:nvCxnSpPr>
        <p:spPr>
          <a:xfrm rot="5400000">
            <a:off x="5302247" y="335777"/>
            <a:ext cx="482595" cy="1459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 rot="5400000">
            <a:off x="4054835" y="1860964"/>
            <a:ext cx="4735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 rot="5400000">
            <a:off x="4021047" y="2685058"/>
            <a:ext cx="54109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 rot="5400000">
            <a:off x="4054110" y="3530835"/>
            <a:ext cx="4749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rot="5400000">
            <a:off x="4054327" y="4319276"/>
            <a:ext cx="4745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 rot="5400000">
            <a:off x="4068938" y="5092889"/>
            <a:ext cx="4453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3" idx="0"/>
          </p:cNvCxnSpPr>
          <p:nvPr/>
        </p:nvCxnSpPr>
        <p:spPr>
          <a:xfrm rot="5400000">
            <a:off x="4061711" y="5883173"/>
            <a:ext cx="45976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0" idx="1"/>
          </p:cNvCxnSpPr>
          <p:nvPr/>
        </p:nvCxnSpPr>
        <p:spPr>
          <a:xfrm>
            <a:off x="1758327" y="3925160"/>
            <a:ext cx="4524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429328" y="1185884"/>
            <a:ext cx="5102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29328" y="1958151"/>
            <a:ext cx="5102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29328" y="2816034"/>
            <a:ext cx="5102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29328" y="3648165"/>
            <a:ext cx="7664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ea typeface="Zapf Dingbats"/>
                <a:cs typeface="Zapf Dingbats"/>
              </a:rPr>
              <a:t>(</a:t>
            </a:r>
            <a:r>
              <a:rPr lang="en-US" sz="3000" dirty="0" smtClean="0">
                <a:latin typeface="Zapf Dingbats"/>
                <a:ea typeface="Zapf Dingbats"/>
                <a:cs typeface="Zapf Dingbats"/>
              </a:rPr>
              <a:t>✔</a:t>
            </a:r>
            <a:r>
              <a:rPr lang="en-US" sz="3000" dirty="0" smtClean="0">
                <a:ea typeface="Zapf Dingbats"/>
                <a:cs typeface="Zapf Dingbats"/>
              </a:rPr>
              <a:t>)</a:t>
            </a:r>
            <a:endParaRPr lang="en-US" sz="3000" dirty="0"/>
          </a:p>
        </p:txBody>
      </p:sp>
      <p:sp>
        <p:nvSpPr>
          <p:cNvPr id="27" name="Right Brace 26"/>
          <p:cNvSpPr/>
          <p:nvPr/>
        </p:nvSpPr>
        <p:spPr>
          <a:xfrm>
            <a:off x="6907714" y="1224152"/>
            <a:ext cx="530289" cy="54070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569955" y="3208898"/>
            <a:ext cx="1369024" cy="143253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Assemble functions into coherent script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994643" y="996035"/>
            <a:ext cx="4944898" cy="91263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4710" y="976998"/>
            <a:ext cx="1318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Biggest challenge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 far!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Brigham Young University .sir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NetCDF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84868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Community Standard</a:t>
            </a:r>
          </a:p>
          <a:p>
            <a:r>
              <a:rPr lang="en-US" dirty="0" smtClean="0"/>
              <a:t> Array – oriented data</a:t>
            </a:r>
          </a:p>
          <a:p>
            <a:r>
              <a:rPr lang="en-US" dirty="0" smtClean="0"/>
              <a:t>Self – Describing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Difficulties?</a:t>
            </a:r>
          </a:p>
          <a:p>
            <a:r>
              <a:rPr lang="en-US" dirty="0" smtClean="0"/>
              <a:t>We had little information about the parameters used in our </a:t>
            </a:r>
            <a:r>
              <a:rPr lang="en-US" dirty="0" err="1" smtClean="0"/>
              <a:t>NetCDF</a:t>
            </a:r>
            <a:r>
              <a:rPr lang="en-US" dirty="0" smtClean="0"/>
              <a:t> files: variables used, layer “names”, etc.</a:t>
            </a:r>
          </a:p>
          <a:p>
            <a:r>
              <a:rPr lang="en-US" dirty="0" smtClean="0"/>
              <a:t>In </a:t>
            </a:r>
            <a:r>
              <a:rPr lang="en-US" dirty="0" err="1"/>
              <a:t>A</a:t>
            </a:r>
            <a:r>
              <a:rPr lang="en-US" dirty="0" err="1" smtClean="0"/>
              <a:t>rcpy</a:t>
            </a:r>
            <a:r>
              <a:rPr lang="en-US" dirty="0" smtClean="0"/>
              <a:t> the Arc tool outputs a strange data format: “Result”</a:t>
            </a:r>
          </a:p>
          <a:p>
            <a:r>
              <a:rPr lang="en-US" dirty="0" smtClean="0"/>
              <a:t>Able to convert in </a:t>
            </a:r>
            <a:r>
              <a:rPr lang="en-US" dirty="0" err="1" smtClean="0"/>
              <a:t>ArcMap</a:t>
            </a:r>
            <a:r>
              <a:rPr lang="en-US" dirty="0" smtClean="0"/>
              <a:t> finally…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6383277" y="4028843"/>
            <a:ext cx="2391664" cy="1002282"/>
            <a:chOff x="6383277" y="4045338"/>
            <a:chExt cx="2391664" cy="1002282"/>
          </a:xfrm>
        </p:grpSpPr>
        <p:sp>
          <p:nvSpPr>
            <p:cNvPr id="4" name="Parallelogram 3"/>
            <p:cNvSpPr/>
            <p:nvPr/>
          </p:nvSpPr>
          <p:spPr>
            <a:xfrm>
              <a:off x="6383277" y="4057891"/>
              <a:ext cx="2391664" cy="989729"/>
            </a:xfrm>
            <a:prstGeom prst="parallelogram">
              <a:avLst>
                <a:gd name="adj" fmla="val 5166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 flipH="1" flipV="1">
              <a:off x="7202029" y="4270886"/>
              <a:ext cx="989729" cy="5386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6394066" y="4270885"/>
              <a:ext cx="989729" cy="5386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6663387" y="4283436"/>
              <a:ext cx="989729" cy="5386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6932708" y="4270884"/>
              <a:ext cx="989729" cy="5386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7471349" y="4270883"/>
              <a:ext cx="989729" cy="5386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7740670" y="4283436"/>
              <a:ext cx="989729" cy="5386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789967" y="4239336"/>
              <a:ext cx="188601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678463" y="4457716"/>
              <a:ext cx="188601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579499" y="4655656"/>
              <a:ext cx="188601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480535" y="4853596"/>
              <a:ext cx="188601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422467" y="3617275"/>
            <a:ext cx="2391664" cy="1002282"/>
            <a:chOff x="6383277" y="4045338"/>
            <a:chExt cx="2391664" cy="1002282"/>
          </a:xfrm>
          <a:solidFill>
            <a:schemeClr val="accent2"/>
          </a:solidFill>
        </p:grpSpPr>
        <p:sp>
          <p:nvSpPr>
            <p:cNvPr id="31" name="Parallelogram 30"/>
            <p:cNvSpPr/>
            <p:nvPr/>
          </p:nvSpPr>
          <p:spPr>
            <a:xfrm>
              <a:off x="6383277" y="4057891"/>
              <a:ext cx="2391664" cy="989729"/>
            </a:xfrm>
            <a:prstGeom prst="parallelogram">
              <a:avLst>
                <a:gd name="adj" fmla="val 51665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rot="5400000" flipH="1" flipV="1">
              <a:off x="7202029" y="4270886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6394066" y="4270885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6663387" y="4283436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6932708" y="4270884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 flipH="1" flipV="1">
              <a:off x="7471349" y="4270883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 flipH="1" flipV="1">
              <a:off x="7740670" y="4283436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789967" y="4239336"/>
              <a:ext cx="1886010" cy="1588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78463" y="4457716"/>
              <a:ext cx="1886010" cy="1588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579499" y="4655656"/>
              <a:ext cx="1886010" cy="1588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480535" y="4853596"/>
              <a:ext cx="1886010" cy="1588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383277" y="3221392"/>
            <a:ext cx="2391664" cy="1002282"/>
            <a:chOff x="6383277" y="4045338"/>
            <a:chExt cx="2391664" cy="1002282"/>
          </a:xfrm>
          <a:solidFill>
            <a:schemeClr val="accent3"/>
          </a:solidFill>
        </p:grpSpPr>
        <p:sp>
          <p:nvSpPr>
            <p:cNvPr id="43" name="Parallelogram 42"/>
            <p:cNvSpPr/>
            <p:nvPr/>
          </p:nvSpPr>
          <p:spPr>
            <a:xfrm>
              <a:off x="6383277" y="4057891"/>
              <a:ext cx="2391664" cy="989729"/>
            </a:xfrm>
            <a:prstGeom prst="parallelogram">
              <a:avLst>
                <a:gd name="adj" fmla="val 51665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 flipH="1" flipV="1">
              <a:off x="7202029" y="4270886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6394066" y="4270885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 flipH="1" flipV="1">
              <a:off x="6663387" y="4283436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 flipV="1">
              <a:off x="6932708" y="4270884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 flipH="1" flipV="1">
              <a:off x="7471349" y="4270883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 flipH="1" flipV="1">
              <a:off x="7740670" y="4283436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789967" y="4239336"/>
              <a:ext cx="1886010" cy="1588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678463" y="4457716"/>
              <a:ext cx="1886010" cy="1588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579499" y="4655656"/>
              <a:ext cx="1886010" cy="1588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480535" y="4853596"/>
              <a:ext cx="1886010" cy="1588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422467" y="2812933"/>
            <a:ext cx="2391664" cy="1002282"/>
            <a:chOff x="6383277" y="4045338"/>
            <a:chExt cx="2391664" cy="1002282"/>
          </a:xfrm>
          <a:solidFill>
            <a:schemeClr val="accent4"/>
          </a:solidFill>
        </p:grpSpPr>
        <p:sp>
          <p:nvSpPr>
            <p:cNvPr id="55" name="Parallelogram 54"/>
            <p:cNvSpPr/>
            <p:nvPr/>
          </p:nvSpPr>
          <p:spPr>
            <a:xfrm>
              <a:off x="6383277" y="4057891"/>
              <a:ext cx="2391664" cy="989729"/>
            </a:xfrm>
            <a:prstGeom prst="parallelogram">
              <a:avLst>
                <a:gd name="adj" fmla="val 51665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 rot="5400000" flipH="1" flipV="1">
              <a:off x="7202029" y="4270886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 flipH="1" flipV="1">
              <a:off x="6394066" y="4270885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 flipH="1" flipV="1">
              <a:off x="6663387" y="4283436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6932708" y="4270884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 flipH="1" flipV="1">
              <a:off x="7471349" y="4270883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7740670" y="4283436"/>
              <a:ext cx="989729" cy="53864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789967" y="4239336"/>
              <a:ext cx="1886010" cy="1588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678463" y="4457716"/>
              <a:ext cx="1886010" cy="1588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79499" y="4655656"/>
              <a:ext cx="1886010" cy="1588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480535" y="4853596"/>
              <a:ext cx="1886010" cy="1588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833</Words>
  <Application>Microsoft Macintosh PowerPoint</Application>
  <PresentationFormat>On-screen Show (4:3)</PresentationFormat>
  <Paragraphs>154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Antarctic ice shelf vulnerability to surface-melt-induced collapse</vt:lpstr>
      <vt:lpstr>Quick recap:</vt:lpstr>
      <vt:lpstr>Quick recap:</vt:lpstr>
      <vt:lpstr>Quick recap:</vt:lpstr>
      <vt:lpstr>PowerPoint Presentation</vt:lpstr>
      <vt:lpstr>PowerPoint Presentation</vt:lpstr>
      <vt:lpstr>PowerPoint Presentation</vt:lpstr>
      <vt:lpstr>Brigham Young University .sir files</vt:lpstr>
      <vt:lpstr>NetCDF files</vt:lpstr>
      <vt:lpstr>Melt - Days</vt:lpstr>
      <vt:lpstr>Adding a spatial reference</vt:lpstr>
      <vt:lpstr>…And a non-standard ellipsoid</vt:lpstr>
      <vt:lpstr>Resampling (up-sampling)</vt:lpstr>
      <vt:lpstr>Resampling (up-sampling)</vt:lpstr>
      <vt:lpstr>Where we’re headed next: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Antarctic ice shelf vulnerability to surface-melt-induced collapse</dc:title>
  <dc:creator>Karen Alley</dc:creator>
  <cp:lastModifiedBy>Brent</cp:lastModifiedBy>
  <cp:revision>9</cp:revision>
  <dcterms:created xsi:type="dcterms:W3CDTF">2014-04-12T20:51:31Z</dcterms:created>
  <dcterms:modified xsi:type="dcterms:W3CDTF">2014-04-14T17:56:22Z</dcterms:modified>
</cp:coreProperties>
</file>