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Source Code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iita.com/nvtomo1029/items/b737f283e87008845bfb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iita.com/JDM/items/b1decdd6d876d88d80b5" TargetMode="External"/><Relationship Id="rId3" Type="http://schemas.openxmlformats.org/officeDocument/2006/relationships/hyperlink" Target="https://udemy.benesse.co.jp/ai/convolution-neural-network.htm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qiita.com/yoshiki_1122/items/53b032e7993b06c4b95c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9cabb8d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9cabb8d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9cabb8d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c9cabb8d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c9cabb8d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c9cabb8d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第二次ブームに開発されたAIはこんなものがある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MYCIN：抗生物質処方AI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DENDRAL：有機化合物の特定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c9cabb8d4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c9cabb8d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333333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人工知能 これまで／今／これから 2017/03版</a:t>
            </a:r>
            <a:r>
              <a:rPr lang="ja" sz="1000">
                <a:latin typeface="HiraKakuPro-W3"/>
                <a:ea typeface="HiraKakuPro-W3"/>
                <a:cs typeface="HiraKakuPro-W3"/>
                <a:sym typeface="HiraKakuPro-W3"/>
              </a:rPr>
              <a:t>　</a:t>
            </a:r>
            <a:r>
              <a:rPr lang="ja" sz="1000" u="sng">
                <a:solidFill>
                  <a:schemeClr val="hlink"/>
                </a:solidFill>
                <a:hlinkClick r:id="rId2"/>
              </a:rPr>
              <a:t>https://qiita.com/nvtomo1029/items/b737f283e87008845bfb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9cabb8d4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9cabb8d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c9cabb8d4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c9cabb8d4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333333"/>
                </a:solidFill>
              </a:rPr>
              <a:t>ディープラーニング温故知新・AlexNet編</a:t>
            </a:r>
            <a:r>
              <a:rPr lang="ja" sz="1000"/>
              <a:t>　</a:t>
            </a:r>
            <a:r>
              <a:rPr lang="ja" sz="1000" u="sng">
                <a:solidFill>
                  <a:schemeClr val="hlink"/>
                </a:solidFill>
                <a:hlinkClick r:id="rId2"/>
              </a:rPr>
              <a:t>https://qiita.com/JDM/items/b1decdd6d876d88d80b5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000"/>
              <a:t>畳み込みニューラルネットワークとは？　</a:t>
            </a:r>
            <a:r>
              <a:rPr lang="ja" sz="1000" u="sng">
                <a:solidFill>
                  <a:schemeClr val="hlink"/>
                </a:solidFill>
                <a:hlinkClick r:id="rId3"/>
              </a:rPr>
              <a:t>https://udemy.benesse.co.jp/ai/convolution-neural-network.html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c9cabb8d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c9cabb8d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c9cabb8d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c9cabb8d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チェスロボットなどフレームを合わせやすいAIにはフレーム問題は起こらないが、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掃除・洗濯など複数の家事をするAI（汎用的な動きが求められる）などに起こる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c9cabb8d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c9cabb8d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c9cabb8d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c9cabb8d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c9cabb8d4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c9cabb8d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E696C"/>
                </a:solidFill>
              </a:rPr>
              <a:t>意味ネットワークQiita　</a:t>
            </a:r>
            <a:r>
              <a:rPr lang="ja" sz="1000" u="sng">
                <a:solidFill>
                  <a:schemeClr val="hlink"/>
                </a:solidFill>
                <a:hlinkClick r:id="rId2"/>
              </a:rPr>
              <a:t>https://qiita.com/yoshiki_1122/items/53b032e7993b06c4b95c</a:t>
            </a:r>
            <a:endParaRPr sz="1000">
              <a:solidFill>
                <a:srgbClr val="5E696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E696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E696C"/>
                </a:solidFill>
              </a:rPr>
              <a:t>テストでは↑のような図のノード同士の関係を「is-a」「part-of」「function」などから選ぶ</a:t>
            </a:r>
            <a:endParaRPr sz="1000">
              <a:solidFill>
                <a:srgbClr val="5E696C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c9cabb8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c9cabb8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c9cabb8d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c9cabb8d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9cabb8d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c9cabb8d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c9cabb8d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c9cabb8d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9cabb8d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c9cabb8d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9cabb8d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9cabb8d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9cabb8d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9cabb8d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c9cabb8d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c9cabb8d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RFC439はこちら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https://www.rfc-editor.org/info/rfc439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fc-editor.org/info/rfc439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1.AIの歴史と動向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ctrTitle"/>
          </p:nvPr>
        </p:nvSpPr>
        <p:spPr>
          <a:xfrm>
            <a:off x="3096300" y="19023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AIブーム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AIブームはこれで3度目！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1268000" y="1344425"/>
            <a:ext cx="1462200" cy="766800"/>
          </a:xfrm>
          <a:prstGeom prst="wedgeRoundRectCallout">
            <a:avLst>
              <a:gd fmla="val -20630" name="adj1"/>
              <a:gd fmla="val 68411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1950-60's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第一次ブーム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405725" y="3051725"/>
            <a:ext cx="2529600" cy="1713300"/>
          </a:xfrm>
          <a:prstGeom prst="wedgeRoundRectCallout">
            <a:avLst>
              <a:gd fmla="val 4299" name="adj1"/>
              <a:gd fmla="val -63026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探索と推論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ゲーム、パズルを解くコンピュータの開発が中心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→あれ?現実世界の役に立たなくない?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2"/>
                </a:solidFill>
              </a:rPr>
              <a:t>（</a:t>
            </a:r>
            <a:r>
              <a:rPr lang="ja" sz="1100">
                <a:solidFill>
                  <a:schemeClr val="dk1"/>
                </a:solidFill>
              </a:rPr>
              <a:t>トイプロブレム</a:t>
            </a:r>
            <a:r>
              <a:rPr lang="ja" sz="1100">
                <a:solidFill>
                  <a:schemeClr val="dk2"/>
                </a:solidFill>
              </a:rPr>
              <a:t>）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130" name="Google Shape;130;p23"/>
          <p:cNvGrpSpPr/>
          <p:nvPr/>
        </p:nvGrpSpPr>
        <p:grpSpPr>
          <a:xfrm>
            <a:off x="916375" y="2315500"/>
            <a:ext cx="7229400" cy="420600"/>
            <a:chOff x="906175" y="2821625"/>
            <a:chExt cx="7229400" cy="420600"/>
          </a:xfrm>
        </p:grpSpPr>
        <p:grpSp>
          <p:nvGrpSpPr>
            <p:cNvPr id="131" name="Google Shape;131;p23"/>
            <p:cNvGrpSpPr/>
            <p:nvPr/>
          </p:nvGrpSpPr>
          <p:grpSpPr>
            <a:xfrm>
              <a:off x="906175" y="2821625"/>
              <a:ext cx="7229400" cy="420600"/>
              <a:chOff x="906175" y="2821625"/>
              <a:chExt cx="7229400" cy="420600"/>
            </a:xfrm>
          </p:grpSpPr>
          <p:cxnSp>
            <p:nvCxnSpPr>
              <p:cNvPr id="132" name="Google Shape;132;p23"/>
              <p:cNvCxnSpPr/>
              <p:nvPr/>
            </p:nvCxnSpPr>
            <p:spPr>
              <a:xfrm flipH="1" rot="10800000">
                <a:off x="906175" y="3016625"/>
                <a:ext cx="7229400" cy="30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33" name="Google Shape;133;p23"/>
              <p:cNvSpPr/>
              <p:nvPr/>
            </p:nvSpPr>
            <p:spPr>
              <a:xfrm>
                <a:off x="1512525" y="2821625"/>
                <a:ext cx="397800" cy="420600"/>
              </a:xfrm>
              <a:prstGeom prst="star5">
                <a:avLst>
                  <a:gd fmla="val 19098" name="adj"/>
                  <a:gd fmla="val 105146" name="hf"/>
                  <a:gd fmla="val 110557" name="vf"/>
                </a:avLst>
              </a:prstGeom>
              <a:solidFill>
                <a:schemeClr val="accent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" name="Google Shape;134;p23"/>
            <p:cNvSpPr/>
            <p:nvPr/>
          </p:nvSpPr>
          <p:spPr>
            <a:xfrm>
              <a:off x="4212588" y="2821625"/>
              <a:ext cx="397800" cy="4206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6912650" y="2821625"/>
              <a:ext cx="397800" cy="4206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3"/>
          <p:cNvSpPr/>
          <p:nvPr/>
        </p:nvSpPr>
        <p:spPr>
          <a:xfrm>
            <a:off x="3997275" y="1344425"/>
            <a:ext cx="1462200" cy="766800"/>
          </a:xfrm>
          <a:prstGeom prst="wedgeRoundRectCallout">
            <a:avLst>
              <a:gd fmla="val -20630" name="adj1"/>
              <a:gd fmla="val 68411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19</a:t>
            </a:r>
            <a:r>
              <a:rPr lang="ja">
                <a:solidFill>
                  <a:srgbClr val="FFFFFF"/>
                </a:solidFill>
              </a:rPr>
              <a:t>80</a:t>
            </a:r>
            <a:r>
              <a:rPr lang="ja">
                <a:solidFill>
                  <a:srgbClr val="FFFFFF"/>
                </a:solidFill>
              </a:rPr>
              <a:t>'s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第二次ブーム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3206575" y="3051725"/>
            <a:ext cx="2529600" cy="1713300"/>
          </a:xfrm>
          <a:prstGeom prst="wedgeRoundRectCallout">
            <a:avLst>
              <a:gd fmla="val -6981" name="adj1"/>
              <a:gd fmla="val -64586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エキスパートシステム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専門家の知識をコンピュータに移植して現実世界の役に立てる開発を試みた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（</a:t>
            </a:r>
            <a:r>
              <a:rPr lang="ja" sz="1000">
                <a:solidFill>
                  <a:schemeClr val="dk1"/>
                </a:solidFill>
              </a:rPr>
              <a:t>知識ベース→推論エンジン</a:t>
            </a:r>
            <a:r>
              <a:rPr lang="ja" sz="1000">
                <a:solidFill>
                  <a:schemeClr val="dk2"/>
                </a:solidFill>
              </a:rPr>
              <a:t>）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→</a:t>
            </a:r>
            <a:r>
              <a:rPr lang="ja" sz="1000">
                <a:solidFill>
                  <a:schemeClr val="dk2"/>
                </a:solidFill>
              </a:rPr>
              <a:t>専門家の知識は定式化するのが難しく、イレギュラーケースに対応できなかった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6007425" y="3051725"/>
            <a:ext cx="2529600" cy="1713300"/>
          </a:xfrm>
          <a:prstGeom prst="wedgeRoundRectCallout">
            <a:avLst>
              <a:gd fmla="val -10581" name="adj1"/>
              <a:gd fmla="val -64586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　ディープラーニング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コンピュータの性能UP、ネット、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クラウド…技術革新が追い風になった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ex.　Googleの猫、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2"/>
                </a:solidFill>
              </a:rPr>
              <a:t>　　アルファ碁（強化学習）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6683575" y="1344425"/>
            <a:ext cx="1462200" cy="766800"/>
          </a:xfrm>
          <a:prstGeom prst="wedgeRoundRectCallout">
            <a:avLst>
              <a:gd fmla="val -20630" name="adj1"/>
              <a:gd fmla="val 68411" name="adj2"/>
              <a:gd fmla="val 0" name="adj3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2000</a:t>
            </a:r>
            <a:r>
              <a:rPr lang="ja">
                <a:solidFill>
                  <a:srgbClr val="FFFFFF"/>
                </a:solidFill>
              </a:rPr>
              <a:t>'s-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FFFFFF"/>
                </a:solidFill>
              </a:rPr>
              <a:t>第二次ブーム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第三次AIブーム　主な出来事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1997　チェス　コンピュータが世界チャンピオンに勝利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2006　ディープラーニングの実用方法が登場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SiriなどのAIがどんどん登場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2011　IBMワトソンがクイズ番組で人間に勝利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2012　GoogleのAIがYOUTUBEで学習→猫の認識に成功（Googleの猫）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2012　画像認識コンペでディープラーニングを用いたチームが優勝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優勝したAI：</a:t>
            </a:r>
            <a:r>
              <a:rPr lang="ja">
                <a:solidFill>
                  <a:schemeClr val="dk1"/>
                </a:solidFill>
              </a:rPr>
              <a:t>AlexNet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2016　アルファ碁がプロ棋士に勝利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096300" y="19023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ディープ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ラーニング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ディープラーニング　注目のきっかけ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画像認識コンペティション、</a:t>
            </a:r>
            <a:r>
              <a:rPr lang="ja">
                <a:solidFill>
                  <a:schemeClr val="dk1"/>
                </a:solidFill>
              </a:rPr>
              <a:t>ILSVRC2012</a:t>
            </a:r>
            <a:r>
              <a:rPr lang="ja"/>
              <a:t>で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ジェフェリー・ヒントン</a:t>
            </a:r>
            <a:r>
              <a:rPr lang="ja"/>
              <a:t>率いるチームが圧倒的な差をつけ優勝した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→チームが使った</a:t>
            </a:r>
            <a:r>
              <a:rPr lang="ja">
                <a:solidFill>
                  <a:schemeClr val="dk1"/>
                </a:solidFill>
              </a:rPr>
              <a:t>AlexNet</a:t>
            </a:r>
            <a:r>
              <a:rPr lang="ja"/>
              <a:t>がディープラーニングを用いたAIだったので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　ディープラーニングが注目されるようになった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3000"/>
              <a:t>AlexNet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全8層からなる畳み込みニューラルネットワーク（CNN）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ctrTitle"/>
          </p:nvPr>
        </p:nvSpPr>
        <p:spPr>
          <a:xfrm>
            <a:off x="3096300" y="19023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技術的な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課題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フレーム問題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AIが未知の状況で「考慮が必要・不要」の判断を瞬時に行うのが難しい問題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6275"/>
            <a:ext cx="2194792" cy="31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2679125" y="1646275"/>
            <a:ext cx="6346500" cy="31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洞窟からバッテリーを取り出してくるロボットを開発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前号ロボで失敗したことを改良したが、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「トレーを動かしたら天井が落ちない？」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「洞窟に入ったら壁の色が変わらない？」など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バッテリーを取り出すのに無関係なことまで考えてしまう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→ロボはどこにフレームを合わせればいいか分からない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フレーム問題を乗り越えるには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550" y="1152475"/>
            <a:ext cx="8520600" cy="3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ロボット自身から「距離が近いもの」に対してだけ考慮するようにする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→　近い：トレーの上の爆弾を洞窟に置いてくる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→　遠い：洞窟の壁の色が変わることは考慮しなくて済む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距離のようにAIにも分かりやすい判断基準を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与えればフレーム問題は乗り越えられる！</a:t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25" y="2827375"/>
            <a:ext cx="3046275" cy="20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ctrTitle"/>
          </p:nvPr>
        </p:nvSpPr>
        <p:spPr>
          <a:xfrm>
            <a:off x="3096300" y="19023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知識表現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意味ネットワーク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4928750" y="1313875"/>
            <a:ext cx="40698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コンピュータにどうやって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知識を身につけさせる？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→　知識表現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意味ネットワークは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言葉同士の繋がりを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関係図にして表現するモデル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25" y="1017450"/>
            <a:ext cx="4674825" cy="3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AI・機械学習とは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AI（人工知能）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	コンピュータによる</a:t>
            </a:r>
            <a:r>
              <a:rPr lang="ja">
                <a:solidFill>
                  <a:schemeClr val="dk1"/>
                </a:solidFill>
              </a:rPr>
              <a:t>知的な情報処理システム</a:t>
            </a:r>
            <a:r>
              <a:rPr lang="ja"/>
              <a:t>の設計や実現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機械学習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	コンピュータで</a:t>
            </a:r>
            <a:r>
              <a:rPr lang="ja">
                <a:solidFill>
                  <a:schemeClr val="dk1"/>
                </a:solidFill>
              </a:rPr>
              <a:t>人の学習能力</a:t>
            </a:r>
            <a:r>
              <a:rPr lang="ja"/>
              <a:t>を実現させる技術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AIの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パイオニア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Arthur Lee Samuel（1901-1990）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668900" y="1142250"/>
            <a:ext cx="63372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"Machine Learning"</a:t>
            </a:r>
            <a:r>
              <a:rPr lang="ja"/>
              <a:t>という言葉を生み出した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→　明示的にプログラムしなくても学習する能力を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コンピュータに与える研究分野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MIT出身→IBMで開発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ボードゲームをするコンピュータを開発していた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ハッシュテーブルも生み出した（すごい）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50" y="1449800"/>
            <a:ext cx="20574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Alan Mathieson Turing（1912-1954）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037025" y="1121800"/>
            <a:ext cx="597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AIの概念を生み出した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機械がAIかどうかを判定するテストを提案した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→　</a:t>
            </a:r>
            <a:r>
              <a:rPr lang="ja">
                <a:solidFill>
                  <a:schemeClr val="dk1"/>
                </a:solidFill>
              </a:rPr>
              <a:t>チューリングテスト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ノイマンの友達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9850"/>
            <a:ext cx="2548150" cy="3471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096300" y="1902300"/>
            <a:ext cx="2951400" cy="15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チューリング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テスト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チューリングテスト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29500" y="1070675"/>
            <a:ext cx="79350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テスト対象（機械）を判定員（人間）と会話させ、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判定員が「人間と会話している」と思ったら</a:t>
            </a:r>
            <a:r>
              <a:rPr lang="ja">
                <a:solidFill>
                  <a:schemeClr val="dk1"/>
                </a:solidFill>
              </a:rPr>
              <a:t>テスト対象はAIと言える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550" y="2443975"/>
            <a:ext cx="1871275" cy="17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100" y="2443975"/>
            <a:ext cx="1267350" cy="18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4649" y="2143013"/>
            <a:ext cx="1546600" cy="23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882850" y="4513300"/>
            <a:ext cx="2950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相手が見えないように別室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2024700" y="2443975"/>
            <a:ext cx="1267200" cy="685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400">
                <a:latin typeface="Source Code Pro"/>
                <a:ea typeface="Source Code Pro"/>
                <a:cs typeface="Source Code Pro"/>
                <a:sym typeface="Source Code Pro"/>
              </a:rPr>
              <a:t>HELLO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チューリングテストの猛者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957325" y="1152475"/>
            <a:ext cx="4875000" cy="35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イライザ　自然言語処理プログラム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DOCTORシミュレーションが有名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（イライザがセラピスト役で対話する）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人間　    ）頭が痛い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ELIZA　）なんで頭が痛いの？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約30％の判定者が人間と間違えた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00" y="1527750"/>
            <a:ext cx="3579948" cy="24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016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ELIZA、後輩とおしゃべり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42425"/>
            <a:ext cx="6620400" cy="21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PARRY</a:t>
            </a:r>
            <a:r>
              <a:rPr lang="ja"/>
              <a:t>　会話ロボット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統合失調症</a:t>
            </a:r>
            <a:r>
              <a:rPr lang="ja">
                <a:highlight>
                  <a:srgbClr val="FFFFFF"/>
                </a:highlight>
              </a:rPr>
              <a:t>患者をシミューレートする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highlight>
                  <a:srgbClr val="FFFFFF"/>
                </a:highlight>
              </a:rPr>
              <a:t>ELIZAとPARRYは何度か会話している（DOCTOR）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>
                <a:highlight>
                  <a:srgbClr val="FFFFFF"/>
                </a:highlight>
              </a:rPr>
              <a:t>→最初の会話が</a:t>
            </a:r>
            <a:r>
              <a:rPr lang="ja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RFC439</a:t>
            </a:r>
            <a:r>
              <a:rPr lang="ja">
                <a:highlight>
                  <a:srgbClr val="FFFFFF"/>
                </a:highlight>
              </a:rPr>
              <a:t>に記録されている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100" y="2786500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1675" y="2868288"/>
            <a:ext cx="1656575" cy="16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5204350" y="4520700"/>
            <a:ext cx="931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PARRY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7323738" y="4589200"/>
            <a:ext cx="9312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ja"/>
              <a:t>ELIZA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