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Playfair Displ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layfairDisplay-italic.fntdata"/><Relationship Id="rId22" Type="http://schemas.openxmlformats.org/officeDocument/2006/relationships/font" Target="fonts/Lato-regular.fntdata"/><Relationship Id="rId21" Type="http://schemas.openxmlformats.org/officeDocument/2006/relationships/font" Target="fonts/PlayfairDispl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fairDisplay-bold.fntdata"/><Relationship Id="rId18" Type="http://schemas.openxmlformats.org/officeDocument/2006/relationships/font" Target="fonts/PlayfairDi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iita.com/ttskng/items/2a33c1ca925e4501e609"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qiita.com/koshian2/items/debdaf10a859e5953cfa"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newtechnologylifestyle.net/%E6%A9%9F%E6%A2%B0%E5%AD%A6%E7%BF%92%E3%80%81%E3%83%87%E3%82%A3%E3%83%BC%E3%83%97%E3%83%A9%E3%83%BC%E3%83%8B%E3%83%B3%E3%82%B0%E3%81%A7%E3%81%AE%E5%AD%A6%E7%BF%92%E3%83%87%E3%83%BC%E3%82%BF%E3%81%A8/"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 name="Shape 55"/>
        <p:cNvGrpSpPr/>
        <p:nvPr/>
      </p:nvGrpSpPr>
      <p:grpSpPr>
        <a:xfrm>
          <a:off x="0" y="0"/>
          <a:ext cx="0" cy="0"/>
          <a:chOff x="0" y="0"/>
          <a:chExt cx="0" cy="0"/>
        </a:xfrm>
      </p:grpSpPr>
      <p:sp>
        <p:nvSpPr>
          <p:cNvPr id="56" name="Google Shape;56;g6dced5850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6dced5850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7" name="Shape 107"/>
        <p:cNvGrpSpPr/>
        <p:nvPr/>
      </p:nvGrpSpPr>
      <p:grpSpPr>
        <a:xfrm>
          <a:off x="0" y="0"/>
          <a:ext cx="0" cy="0"/>
          <a:chOff x="0" y="0"/>
          <a:chExt cx="0" cy="0"/>
        </a:xfrm>
      </p:grpSpPr>
      <p:sp>
        <p:nvSpPr>
          <p:cNvPr id="108" name="Google Shape;108;g6dced58501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6dced58501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6dced5850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6dced5850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0000"/>
              </a:lnSpc>
              <a:spcBef>
                <a:spcPts val="0"/>
              </a:spcBef>
              <a:spcAft>
                <a:spcPts val="0"/>
              </a:spcAft>
              <a:buNone/>
            </a:pPr>
            <a:r>
              <a:rPr lang="ja" sz="1000">
                <a:solidFill>
                  <a:srgbClr val="333333"/>
                </a:solidFill>
              </a:rPr>
              <a:t>Feature Scalingはなぜ必要？</a:t>
            </a:r>
            <a:r>
              <a:rPr lang="ja" sz="1000">
                <a:solidFill>
                  <a:srgbClr val="5E696C"/>
                </a:solidFill>
              </a:rPr>
              <a:t>　</a:t>
            </a:r>
            <a:r>
              <a:rPr lang="ja" sz="1000" u="sng">
                <a:solidFill>
                  <a:schemeClr val="hlink"/>
                </a:solidFill>
                <a:hlinkClick r:id="rId2"/>
              </a:rPr>
              <a:t>https://qiita.com/ttskng/items/2a33c1ca925e4501e609</a:t>
            </a:r>
            <a:endParaRPr sz="1000">
              <a:solidFill>
                <a:srgbClr val="5E696C"/>
              </a:solidFill>
            </a:endParaRPr>
          </a:p>
          <a:p>
            <a:pPr indent="0" lvl="0" marL="0" rtl="0" algn="l">
              <a:lnSpc>
                <a:spcPct val="140000"/>
              </a:lnSpc>
              <a:spcBef>
                <a:spcPts val="1200"/>
              </a:spcBef>
              <a:spcAft>
                <a:spcPts val="1200"/>
              </a:spcAft>
              <a:buNone/>
            </a:pPr>
            <a:r>
              <a:rPr lang="ja" sz="1000">
                <a:solidFill>
                  <a:srgbClr val="5E696C"/>
                </a:solidFill>
              </a:rPr>
              <a:t>似ているので注意）正則化：過学習を抑制するための手法</a:t>
            </a:r>
            <a:endParaRPr sz="1000">
              <a:solidFill>
                <a:srgbClr val="5E696C"/>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g6dced58501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6dced58501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Qiita　one-hot-encoding　</a:t>
            </a:r>
            <a:r>
              <a:rPr lang="ja" u="sng">
                <a:solidFill>
                  <a:schemeClr val="hlink"/>
                </a:solidFill>
                <a:hlinkClick r:id="rId2"/>
              </a:rPr>
              <a:t>https://qiita.com/koshian2/items/debdaf10a859e5953cfa</a:t>
            </a:r>
            <a:endParaRPr/>
          </a:p>
          <a:p>
            <a:pPr indent="0" lvl="0" marL="0" rtl="0" algn="l">
              <a:spcBef>
                <a:spcPts val="0"/>
              </a:spcBef>
              <a:spcAft>
                <a:spcPts val="0"/>
              </a:spcAft>
              <a:buNone/>
            </a:pPr>
            <a:r>
              <a:rPr lang="ja"/>
              <a:t>多重共線性：高い相関のある（相関係数が1または-1に近い）データを説明変数にすると予測がうまくいかなくなる現象</a:t>
            </a:r>
            <a:endParaRPr/>
          </a:p>
          <a:p>
            <a:pPr indent="0" lvl="0" marL="0" rtl="0" algn="l">
              <a:spcBef>
                <a:spcPts val="0"/>
              </a:spcBef>
              <a:spcAft>
                <a:spcPts val="0"/>
              </a:spcAft>
              <a:buNone/>
            </a:pPr>
            <a:r>
              <a:rPr lang="ja"/>
              <a:t>→　予測がうまくいくように、高い相関のあるデータの組み合わせを作らないようにしておく</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Google Shape;61;g6dced5850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6dced5850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 name="Shape 71"/>
        <p:cNvGrpSpPr/>
        <p:nvPr/>
      </p:nvGrpSpPr>
      <p:grpSpPr>
        <a:xfrm>
          <a:off x="0" y="0"/>
          <a:ext cx="0" cy="0"/>
          <a:chOff x="0" y="0"/>
          <a:chExt cx="0" cy="0"/>
        </a:xfrm>
      </p:grpSpPr>
      <p:sp>
        <p:nvSpPr>
          <p:cNvPr id="72" name="Google Shape;72;g6dced58501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6dced58501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7" name="Shape 77"/>
        <p:cNvGrpSpPr/>
        <p:nvPr/>
      </p:nvGrpSpPr>
      <p:grpSpPr>
        <a:xfrm>
          <a:off x="0" y="0"/>
          <a:ext cx="0" cy="0"/>
          <a:chOff x="0" y="0"/>
          <a:chExt cx="0" cy="0"/>
        </a:xfrm>
      </p:grpSpPr>
      <p:sp>
        <p:nvSpPr>
          <p:cNvPr id="78" name="Google Shape;78;g6dced58501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6dced58501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3" name="Shape 83"/>
        <p:cNvGrpSpPr/>
        <p:nvPr/>
      </p:nvGrpSpPr>
      <p:grpSpPr>
        <a:xfrm>
          <a:off x="0" y="0"/>
          <a:ext cx="0" cy="0"/>
          <a:chOff x="0" y="0"/>
          <a:chExt cx="0" cy="0"/>
        </a:xfrm>
      </p:grpSpPr>
      <p:sp>
        <p:nvSpPr>
          <p:cNvPr id="84" name="Google Shape;84;g6dced58501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6dced58501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46341"/>
              </a:lnSpc>
              <a:spcBef>
                <a:spcPts val="0"/>
              </a:spcBef>
              <a:spcAft>
                <a:spcPts val="0"/>
              </a:spcAft>
              <a:buNone/>
            </a:pPr>
            <a:r>
              <a:rPr lang="ja" sz="1000">
                <a:solidFill>
                  <a:srgbClr val="333333"/>
                </a:solidFill>
              </a:rPr>
              <a:t>機械学習、ディープラーニングでの学習データとテストデータの分割手法について　</a:t>
            </a:r>
            <a:r>
              <a:rPr lang="ja" sz="1000" u="sng">
                <a:solidFill>
                  <a:schemeClr val="hlink"/>
                </a:solidFill>
                <a:hlinkClick r:id="rId2"/>
              </a:rPr>
              <a:t>https://newtechnologylifestyle.net/機械学習、ディープラーニングでの学習データと/</a:t>
            </a:r>
            <a:endParaRPr sz="1000">
              <a:solidFill>
                <a:srgbClr val="5E696C"/>
              </a:solidFill>
            </a:endParaRPr>
          </a:p>
          <a:p>
            <a:pPr indent="0" lvl="0" marL="0" rtl="0" algn="l">
              <a:spcBef>
                <a:spcPts val="800"/>
              </a:spcBef>
              <a:spcAft>
                <a:spcPts val="0"/>
              </a:spcAft>
              <a:buNone/>
            </a:pPr>
            <a:r>
              <a:t/>
            </a:r>
            <a:endParaRPr sz="1000">
              <a:solidFill>
                <a:srgbClr val="5E696C"/>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9" name="Shape 89"/>
        <p:cNvGrpSpPr/>
        <p:nvPr/>
      </p:nvGrpSpPr>
      <p:grpSpPr>
        <a:xfrm>
          <a:off x="0" y="0"/>
          <a:ext cx="0" cy="0"/>
          <a:chOff x="0" y="0"/>
          <a:chExt cx="0" cy="0"/>
        </a:xfrm>
      </p:grpSpPr>
      <p:sp>
        <p:nvSpPr>
          <p:cNvPr id="90" name="Google Shape;90;g6dced58501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6dced58501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4" name="Shape 94"/>
        <p:cNvGrpSpPr/>
        <p:nvPr/>
      </p:nvGrpSpPr>
      <p:grpSpPr>
        <a:xfrm>
          <a:off x="0" y="0"/>
          <a:ext cx="0" cy="0"/>
          <a:chOff x="0" y="0"/>
          <a:chExt cx="0" cy="0"/>
        </a:xfrm>
      </p:grpSpPr>
      <p:sp>
        <p:nvSpPr>
          <p:cNvPr id="95" name="Google Shape;95;g6dced58501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6dced58501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分類（教師あり学習）とクラスタリングの違い</a:t>
            </a:r>
            <a:endParaRPr/>
          </a:p>
          <a:p>
            <a:pPr indent="0" lvl="0" marL="0" rtl="0" algn="l">
              <a:spcBef>
                <a:spcPts val="0"/>
              </a:spcBef>
              <a:spcAft>
                <a:spcPts val="0"/>
              </a:spcAft>
              <a:buNone/>
            </a:pPr>
            <a:r>
              <a:rPr lang="ja"/>
              <a:t>分類：あらかじめクラスを設定する、クラスタリング：クラスは設定しない（データそのものを見る）</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Google Shape;101;g6dced5850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6dced5850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9050" y="748800"/>
            <a:ext cx="3645900" cy="3645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992950" y="992700"/>
            <a:ext cx="3158100" cy="3158100"/>
          </a:xfrm>
          <a:prstGeom prst="rect">
            <a:avLst/>
          </a:prstGeom>
          <a:noFill/>
          <a:ln cap="flat" cmpd="sng" w="28575">
            <a:solidFill>
              <a:schemeClr val="lt1"/>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096250" y="1627200"/>
            <a:ext cx="2951400" cy="1584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200"/>
              <a:buFont typeface="Lato"/>
              <a:buNone/>
              <a:defRPr>
                <a:solidFill>
                  <a:schemeClr val="lt1"/>
                </a:solidFill>
                <a:latin typeface="Lato"/>
                <a:ea typeface="Lato"/>
                <a:cs typeface="Lato"/>
                <a:sym typeface="Lato"/>
              </a:defRPr>
            </a:lvl1pPr>
            <a:lvl2pPr lvl="1" algn="ctr">
              <a:spcBef>
                <a:spcPts val="0"/>
              </a:spcBef>
              <a:spcAft>
                <a:spcPts val="0"/>
              </a:spcAft>
              <a:buClr>
                <a:schemeClr val="lt1"/>
              </a:buClr>
              <a:buSzPts val="3200"/>
              <a:buFont typeface="Lato"/>
              <a:buNone/>
              <a:defRPr>
                <a:solidFill>
                  <a:schemeClr val="lt1"/>
                </a:solidFill>
                <a:latin typeface="Lato"/>
                <a:ea typeface="Lato"/>
                <a:cs typeface="Lato"/>
                <a:sym typeface="Lato"/>
              </a:defRPr>
            </a:lvl2pPr>
            <a:lvl3pPr lvl="2" algn="ctr">
              <a:spcBef>
                <a:spcPts val="0"/>
              </a:spcBef>
              <a:spcAft>
                <a:spcPts val="0"/>
              </a:spcAft>
              <a:buClr>
                <a:schemeClr val="lt1"/>
              </a:buClr>
              <a:buSzPts val="3200"/>
              <a:buFont typeface="Lato"/>
              <a:buNone/>
              <a:defRPr>
                <a:solidFill>
                  <a:schemeClr val="lt1"/>
                </a:solidFill>
                <a:latin typeface="Lato"/>
                <a:ea typeface="Lato"/>
                <a:cs typeface="Lato"/>
                <a:sym typeface="Lato"/>
              </a:defRPr>
            </a:lvl3pPr>
            <a:lvl4pPr lvl="3" algn="ctr">
              <a:spcBef>
                <a:spcPts val="0"/>
              </a:spcBef>
              <a:spcAft>
                <a:spcPts val="0"/>
              </a:spcAft>
              <a:buClr>
                <a:schemeClr val="lt1"/>
              </a:buClr>
              <a:buSzPts val="3200"/>
              <a:buFont typeface="Lato"/>
              <a:buNone/>
              <a:defRPr>
                <a:solidFill>
                  <a:schemeClr val="lt1"/>
                </a:solidFill>
                <a:latin typeface="Lato"/>
                <a:ea typeface="Lato"/>
                <a:cs typeface="Lato"/>
                <a:sym typeface="Lato"/>
              </a:defRPr>
            </a:lvl4pPr>
            <a:lvl5pPr lvl="4" algn="ctr">
              <a:spcBef>
                <a:spcPts val="0"/>
              </a:spcBef>
              <a:spcAft>
                <a:spcPts val="0"/>
              </a:spcAft>
              <a:buClr>
                <a:schemeClr val="lt1"/>
              </a:buClr>
              <a:buSzPts val="3200"/>
              <a:buFont typeface="Lato"/>
              <a:buNone/>
              <a:defRPr>
                <a:solidFill>
                  <a:schemeClr val="lt1"/>
                </a:solidFill>
                <a:latin typeface="Lato"/>
                <a:ea typeface="Lato"/>
                <a:cs typeface="Lato"/>
                <a:sym typeface="Lato"/>
              </a:defRPr>
            </a:lvl5pPr>
            <a:lvl6pPr lvl="5" algn="ctr">
              <a:spcBef>
                <a:spcPts val="0"/>
              </a:spcBef>
              <a:spcAft>
                <a:spcPts val="0"/>
              </a:spcAft>
              <a:buClr>
                <a:schemeClr val="lt1"/>
              </a:buClr>
              <a:buSzPts val="3200"/>
              <a:buFont typeface="Lato"/>
              <a:buNone/>
              <a:defRPr>
                <a:solidFill>
                  <a:schemeClr val="lt1"/>
                </a:solidFill>
                <a:latin typeface="Lato"/>
                <a:ea typeface="Lato"/>
                <a:cs typeface="Lato"/>
                <a:sym typeface="Lato"/>
              </a:defRPr>
            </a:lvl6pPr>
            <a:lvl7pPr lvl="6" algn="ctr">
              <a:spcBef>
                <a:spcPts val="0"/>
              </a:spcBef>
              <a:spcAft>
                <a:spcPts val="0"/>
              </a:spcAft>
              <a:buClr>
                <a:schemeClr val="lt1"/>
              </a:buClr>
              <a:buSzPts val="3200"/>
              <a:buFont typeface="Lato"/>
              <a:buNone/>
              <a:defRPr>
                <a:solidFill>
                  <a:schemeClr val="lt1"/>
                </a:solidFill>
                <a:latin typeface="Lato"/>
                <a:ea typeface="Lato"/>
                <a:cs typeface="Lato"/>
                <a:sym typeface="Lato"/>
              </a:defRPr>
            </a:lvl7pPr>
            <a:lvl8pPr lvl="7" algn="ctr">
              <a:spcBef>
                <a:spcPts val="0"/>
              </a:spcBef>
              <a:spcAft>
                <a:spcPts val="0"/>
              </a:spcAft>
              <a:buClr>
                <a:schemeClr val="lt1"/>
              </a:buClr>
              <a:buSzPts val="3200"/>
              <a:buFont typeface="Lato"/>
              <a:buNone/>
              <a:defRPr>
                <a:solidFill>
                  <a:schemeClr val="lt1"/>
                </a:solidFill>
                <a:latin typeface="Lato"/>
                <a:ea typeface="Lato"/>
                <a:cs typeface="Lato"/>
                <a:sym typeface="Lato"/>
              </a:defRPr>
            </a:lvl8pPr>
            <a:lvl9pPr lvl="8" algn="ctr">
              <a:spcBef>
                <a:spcPts val="0"/>
              </a:spcBef>
              <a:spcAft>
                <a:spcPts val="0"/>
              </a:spcAft>
              <a:buClr>
                <a:schemeClr val="lt1"/>
              </a:buClr>
              <a:buSzPts val="3200"/>
              <a:buFont typeface="Lato"/>
              <a:buNone/>
              <a:defRPr>
                <a:solidFill>
                  <a:schemeClr val="lt1"/>
                </a:solidFill>
                <a:latin typeface="Lato"/>
                <a:ea typeface="Lato"/>
                <a:cs typeface="Lato"/>
                <a:sym typeface="Lato"/>
              </a:defRPr>
            </a:lvl9pPr>
          </a:lstStyle>
          <a:p/>
        </p:txBody>
      </p:sp>
      <p:sp>
        <p:nvSpPr>
          <p:cNvPr id="13" name="Google Shape;13;p2"/>
          <p:cNvSpPr txBox="1"/>
          <p:nvPr>
            <p:ph idx="1" type="subTitle"/>
          </p:nvPr>
        </p:nvSpPr>
        <p:spPr>
          <a:xfrm>
            <a:off x="3096363" y="3266930"/>
            <a:ext cx="2951400" cy="701400"/>
          </a:xfrm>
          <a:prstGeom prst="rect">
            <a:avLst/>
          </a:prstGeom>
        </p:spPr>
        <p:txBody>
          <a:bodyPr anchorCtr="0" anchor="b" bIns="91425" lIns="91425" spcFirstLastPara="1" rIns="91425" wrap="square" tIns="91425">
            <a:noAutofit/>
          </a:bodyPr>
          <a:lstStyle>
            <a:lvl1pPr lvl="0" algn="ctr">
              <a:lnSpc>
                <a:spcPct val="100000"/>
              </a:lnSpc>
              <a:spcBef>
                <a:spcPts val="0"/>
              </a:spcBef>
              <a:spcAft>
                <a:spcPts val="0"/>
              </a:spcAft>
              <a:buClr>
                <a:schemeClr val="lt1"/>
              </a:buClr>
              <a:buSzPts val="1800"/>
              <a:buFont typeface="Playfair Display"/>
              <a:buNone/>
              <a:defRPr b="1">
                <a:solidFill>
                  <a:schemeClr val="lt1"/>
                </a:solidFill>
                <a:latin typeface="Playfair Display"/>
                <a:ea typeface="Playfair Display"/>
                <a:cs typeface="Playfair Display"/>
                <a:sym typeface="Playfair Display"/>
              </a:defRPr>
            </a:lvl1pPr>
            <a:lvl2pPr lvl="1"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2pPr>
            <a:lvl3pPr lvl="2"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3pPr>
            <a:lvl4pPr lvl="3"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4pPr>
            <a:lvl5pPr lvl="4"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5pPr>
            <a:lvl6pPr lvl="5"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6pPr>
            <a:lvl7pPr lvl="6"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7pPr>
            <a:lvl8pPr lvl="7"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8pPr>
            <a:lvl9pPr lvl="8" algn="ctr">
              <a:lnSpc>
                <a:spcPct val="100000"/>
              </a:lnSpc>
              <a:spcBef>
                <a:spcPts val="0"/>
              </a:spcBef>
              <a:spcAft>
                <a:spcPts val="0"/>
              </a:spcAft>
              <a:buClr>
                <a:schemeClr val="lt1"/>
              </a:buClr>
              <a:buSzPts val="1800"/>
              <a:buFont typeface="Playfair Display"/>
              <a:buNone/>
              <a:defRPr b="1" sz="1800">
                <a:solidFill>
                  <a:schemeClr val="lt1"/>
                </a:solidFill>
                <a:latin typeface="Playfair Display"/>
                <a:ea typeface="Playfair Display"/>
                <a:cs typeface="Playfair Display"/>
                <a:sym typeface="Playfair Display"/>
              </a:defRPr>
            </a:lvl9pPr>
          </a:lstStyle>
          <a:p/>
        </p:txBody>
      </p:sp>
      <p:sp>
        <p:nvSpPr>
          <p:cNvPr id="14" name="Google Shape;14;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1233100"/>
            <a:ext cx="8520600" cy="1610100"/>
          </a:xfrm>
          <a:prstGeom prst="rect">
            <a:avLst/>
          </a:prstGeom>
        </p:spPr>
        <p:txBody>
          <a:bodyPr anchorCtr="0" anchor="b" bIns="91425" lIns="91425" spcFirstLastPara="1" rIns="91425" wrap="square" tIns="91425">
            <a:noAutofit/>
          </a:bodyPr>
          <a:lstStyle>
            <a:lvl1pPr lvl="0" algn="ctr">
              <a:spcBef>
                <a:spcPts val="0"/>
              </a:spcBef>
              <a:spcAft>
                <a:spcPts val="0"/>
              </a:spcAft>
              <a:buSzPts val="10000"/>
              <a:buFont typeface="Lato"/>
              <a:buNone/>
              <a:defRPr sz="10000">
                <a:latin typeface="Lato"/>
                <a:ea typeface="Lato"/>
                <a:cs typeface="Lato"/>
                <a:sym typeface="Lato"/>
              </a:defRPr>
            </a:lvl1pPr>
            <a:lvl2pPr lvl="1" algn="ctr">
              <a:spcBef>
                <a:spcPts val="0"/>
              </a:spcBef>
              <a:spcAft>
                <a:spcPts val="0"/>
              </a:spcAft>
              <a:buSzPts val="10000"/>
              <a:buFont typeface="Lato"/>
              <a:buNone/>
              <a:defRPr sz="10000">
                <a:latin typeface="Lato"/>
                <a:ea typeface="Lato"/>
                <a:cs typeface="Lato"/>
                <a:sym typeface="Lato"/>
              </a:defRPr>
            </a:lvl2pPr>
            <a:lvl3pPr lvl="2" algn="ctr">
              <a:spcBef>
                <a:spcPts val="0"/>
              </a:spcBef>
              <a:spcAft>
                <a:spcPts val="0"/>
              </a:spcAft>
              <a:buSzPts val="10000"/>
              <a:buFont typeface="Lato"/>
              <a:buNone/>
              <a:defRPr sz="10000">
                <a:latin typeface="Lato"/>
                <a:ea typeface="Lato"/>
                <a:cs typeface="Lato"/>
                <a:sym typeface="Lato"/>
              </a:defRPr>
            </a:lvl3pPr>
            <a:lvl4pPr lvl="3" algn="ctr">
              <a:spcBef>
                <a:spcPts val="0"/>
              </a:spcBef>
              <a:spcAft>
                <a:spcPts val="0"/>
              </a:spcAft>
              <a:buSzPts val="10000"/>
              <a:buFont typeface="Lato"/>
              <a:buNone/>
              <a:defRPr sz="10000">
                <a:latin typeface="Lato"/>
                <a:ea typeface="Lato"/>
                <a:cs typeface="Lato"/>
                <a:sym typeface="Lato"/>
              </a:defRPr>
            </a:lvl4pPr>
            <a:lvl5pPr lvl="4" algn="ctr">
              <a:spcBef>
                <a:spcPts val="0"/>
              </a:spcBef>
              <a:spcAft>
                <a:spcPts val="0"/>
              </a:spcAft>
              <a:buSzPts val="10000"/>
              <a:buFont typeface="Lato"/>
              <a:buNone/>
              <a:defRPr sz="10000">
                <a:latin typeface="Lato"/>
                <a:ea typeface="Lato"/>
                <a:cs typeface="Lato"/>
                <a:sym typeface="Lato"/>
              </a:defRPr>
            </a:lvl5pPr>
            <a:lvl6pPr lvl="5" algn="ctr">
              <a:spcBef>
                <a:spcPts val="0"/>
              </a:spcBef>
              <a:spcAft>
                <a:spcPts val="0"/>
              </a:spcAft>
              <a:buSzPts val="10000"/>
              <a:buFont typeface="Lato"/>
              <a:buNone/>
              <a:defRPr sz="10000">
                <a:latin typeface="Lato"/>
                <a:ea typeface="Lato"/>
                <a:cs typeface="Lato"/>
                <a:sym typeface="Lato"/>
              </a:defRPr>
            </a:lvl6pPr>
            <a:lvl7pPr lvl="6" algn="ctr">
              <a:spcBef>
                <a:spcPts val="0"/>
              </a:spcBef>
              <a:spcAft>
                <a:spcPts val="0"/>
              </a:spcAft>
              <a:buSzPts val="10000"/>
              <a:buFont typeface="Lato"/>
              <a:buNone/>
              <a:defRPr sz="10000">
                <a:latin typeface="Lato"/>
                <a:ea typeface="Lato"/>
                <a:cs typeface="Lato"/>
                <a:sym typeface="Lato"/>
              </a:defRPr>
            </a:lvl7pPr>
            <a:lvl8pPr lvl="7" algn="ctr">
              <a:spcBef>
                <a:spcPts val="0"/>
              </a:spcBef>
              <a:spcAft>
                <a:spcPts val="0"/>
              </a:spcAft>
              <a:buSzPts val="10000"/>
              <a:buFont typeface="Lato"/>
              <a:buNone/>
              <a:defRPr sz="10000">
                <a:latin typeface="Lato"/>
                <a:ea typeface="Lato"/>
                <a:cs typeface="Lato"/>
                <a:sym typeface="Lato"/>
              </a:defRPr>
            </a:lvl8pPr>
            <a:lvl9pPr lvl="8" algn="ctr">
              <a:spcBef>
                <a:spcPts val="0"/>
              </a:spcBef>
              <a:spcAft>
                <a:spcPts val="0"/>
              </a:spcAft>
              <a:buSzPts val="10000"/>
              <a:buFont typeface="Lato"/>
              <a:buNone/>
              <a:defRPr sz="10000">
                <a:latin typeface="Lato"/>
                <a:ea typeface="Lato"/>
                <a:cs typeface="Lato"/>
                <a:sym typeface="Lato"/>
              </a:defRPr>
            </a:lvl9pPr>
          </a:lstStyle>
          <a:p>
            <a:r>
              <a:t>xx%</a:t>
            </a:r>
          </a:p>
        </p:txBody>
      </p:sp>
      <p:sp>
        <p:nvSpPr>
          <p:cNvPr id="51" name="Google Shape;51;p11"/>
          <p:cNvSpPr txBox="1"/>
          <p:nvPr>
            <p:ph idx="1" type="body"/>
          </p:nvPr>
        </p:nvSpPr>
        <p:spPr>
          <a:xfrm>
            <a:off x="311700" y="291945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sp>
        <p:nvSpPr>
          <p:cNvPr id="16" name="Google Shape;16;p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lgn="ctr">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17" name="Google Shape;17;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30" name="Google Shape;30;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91378"/>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dk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Font typeface="Lato"/>
              <a:buNone/>
              <a:defRPr b="0" sz="4800">
                <a:solidFill>
                  <a:schemeClr val="lt1"/>
                </a:solidFill>
                <a:latin typeface="Lato"/>
                <a:ea typeface="Lato"/>
                <a:cs typeface="Lato"/>
                <a:sym typeface="Lato"/>
              </a:defRPr>
            </a:lvl1pPr>
            <a:lvl2pPr lvl="1">
              <a:spcBef>
                <a:spcPts val="0"/>
              </a:spcBef>
              <a:spcAft>
                <a:spcPts val="0"/>
              </a:spcAft>
              <a:buClr>
                <a:schemeClr val="lt1"/>
              </a:buClr>
              <a:buSzPts val="4800"/>
              <a:buFont typeface="Lato"/>
              <a:buNone/>
              <a:defRPr b="0" sz="4800">
                <a:solidFill>
                  <a:schemeClr val="lt1"/>
                </a:solidFill>
                <a:latin typeface="Lato"/>
                <a:ea typeface="Lato"/>
                <a:cs typeface="Lato"/>
                <a:sym typeface="Lato"/>
              </a:defRPr>
            </a:lvl2pPr>
            <a:lvl3pPr lvl="2">
              <a:spcBef>
                <a:spcPts val="0"/>
              </a:spcBef>
              <a:spcAft>
                <a:spcPts val="0"/>
              </a:spcAft>
              <a:buClr>
                <a:schemeClr val="lt1"/>
              </a:buClr>
              <a:buSzPts val="4800"/>
              <a:buFont typeface="Lato"/>
              <a:buNone/>
              <a:defRPr b="0" sz="4800">
                <a:solidFill>
                  <a:schemeClr val="lt1"/>
                </a:solidFill>
                <a:latin typeface="Lato"/>
                <a:ea typeface="Lato"/>
                <a:cs typeface="Lato"/>
                <a:sym typeface="Lato"/>
              </a:defRPr>
            </a:lvl3pPr>
            <a:lvl4pPr lvl="3">
              <a:spcBef>
                <a:spcPts val="0"/>
              </a:spcBef>
              <a:spcAft>
                <a:spcPts val="0"/>
              </a:spcAft>
              <a:buClr>
                <a:schemeClr val="lt1"/>
              </a:buClr>
              <a:buSzPts val="4800"/>
              <a:buFont typeface="Lato"/>
              <a:buNone/>
              <a:defRPr b="0" sz="4800">
                <a:solidFill>
                  <a:schemeClr val="lt1"/>
                </a:solidFill>
                <a:latin typeface="Lato"/>
                <a:ea typeface="Lato"/>
                <a:cs typeface="Lato"/>
                <a:sym typeface="Lato"/>
              </a:defRPr>
            </a:lvl4pPr>
            <a:lvl5pPr lvl="4">
              <a:spcBef>
                <a:spcPts val="0"/>
              </a:spcBef>
              <a:spcAft>
                <a:spcPts val="0"/>
              </a:spcAft>
              <a:buClr>
                <a:schemeClr val="lt1"/>
              </a:buClr>
              <a:buSzPts val="4800"/>
              <a:buFont typeface="Lato"/>
              <a:buNone/>
              <a:defRPr b="0" sz="4800">
                <a:solidFill>
                  <a:schemeClr val="lt1"/>
                </a:solidFill>
                <a:latin typeface="Lato"/>
                <a:ea typeface="Lato"/>
                <a:cs typeface="Lato"/>
                <a:sym typeface="Lato"/>
              </a:defRPr>
            </a:lvl5pPr>
            <a:lvl6pPr lvl="5">
              <a:spcBef>
                <a:spcPts val="0"/>
              </a:spcBef>
              <a:spcAft>
                <a:spcPts val="0"/>
              </a:spcAft>
              <a:buClr>
                <a:schemeClr val="lt1"/>
              </a:buClr>
              <a:buSzPts val="4800"/>
              <a:buFont typeface="Lato"/>
              <a:buNone/>
              <a:defRPr b="0" sz="4800">
                <a:solidFill>
                  <a:schemeClr val="lt1"/>
                </a:solidFill>
                <a:latin typeface="Lato"/>
                <a:ea typeface="Lato"/>
                <a:cs typeface="Lato"/>
                <a:sym typeface="Lato"/>
              </a:defRPr>
            </a:lvl6pPr>
            <a:lvl7pPr lvl="6">
              <a:spcBef>
                <a:spcPts val="0"/>
              </a:spcBef>
              <a:spcAft>
                <a:spcPts val="0"/>
              </a:spcAft>
              <a:buClr>
                <a:schemeClr val="lt1"/>
              </a:buClr>
              <a:buSzPts val="4800"/>
              <a:buFont typeface="Lato"/>
              <a:buNone/>
              <a:defRPr b="0" sz="4800">
                <a:solidFill>
                  <a:schemeClr val="lt1"/>
                </a:solidFill>
                <a:latin typeface="Lato"/>
                <a:ea typeface="Lato"/>
                <a:cs typeface="Lato"/>
                <a:sym typeface="Lato"/>
              </a:defRPr>
            </a:lvl7pPr>
            <a:lvl8pPr lvl="7">
              <a:spcBef>
                <a:spcPts val="0"/>
              </a:spcBef>
              <a:spcAft>
                <a:spcPts val="0"/>
              </a:spcAft>
              <a:buClr>
                <a:schemeClr val="lt1"/>
              </a:buClr>
              <a:buSzPts val="4800"/>
              <a:buFont typeface="Lato"/>
              <a:buNone/>
              <a:defRPr b="0" sz="4800">
                <a:solidFill>
                  <a:schemeClr val="lt1"/>
                </a:solidFill>
                <a:latin typeface="Lato"/>
                <a:ea typeface="Lato"/>
                <a:cs typeface="Lato"/>
                <a:sym typeface="Lato"/>
              </a:defRPr>
            </a:lvl8pPr>
            <a:lvl9pPr lvl="8">
              <a:spcBef>
                <a:spcPts val="0"/>
              </a:spcBef>
              <a:spcAft>
                <a:spcPts val="0"/>
              </a:spcAft>
              <a:buClr>
                <a:schemeClr val="lt1"/>
              </a:buClr>
              <a:buSzPts val="4800"/>
              <a:buFont typeface="Lato"/>
              <a:buNone/>
              <a:defRPr b="0" sz="4800">
                <a:solidFill>
                  <a:schemeClr val="lt1"/>
                </a:solidFill>
                <a:latin typeface="Lato"/>
                <a:ea typeface="Lato"/>
                <a:cs typeface="Lato"/>
                <a:sym typeface="Lato"/>
              </a:defRPr>
            </a:lvl9pPr>
          </a:lstStyle>
          <a:p/>
        </p:txBody>
      </p:sp>
      <p:sp>
        <p:nvSpPr>
          <p:cNvPr id="37" name="Google Shape;37;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1" name="Google Shape;41;p9"/>
          <p:cNvSpPr txBox="1"/>
          <p:nvPr>
            <p:ph type="title"/>
          </p:nvPr>
        </p:nvSpPr>
        <p:spPr>
          <a:xfrm>
            <a:off x="265500" y="1107950"/>
            <a:ext cx="4045200" cy="16836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7" name="Google Shape;47;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j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oral">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91350"/>
            <a:ext cx="8520600" cy="626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200"/>
              <a:buFont typeface="Playfair Display"/>
              <a:buNone/>
              <a:defRPr b="1" sz="32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ja"/>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 name="Shape 58"/>
        <p:cNvGrpSpPr/>
        <p:nvPr/>
      </p:nvGrpSpPr>
      <p:grpSpPr>
        <a:xfrm>
          <a:off x="0" y="0"/>
          <a:ext cx="0" cy="0"/>
          <a:chOff x="0" y="0"/>
          <a:chExt cx="0" cy="0"/>
        </a:xfrm>
      </p:grpSpPr>
      <p:sp>
        <p:nvSpPr>
          <p:cNvPr id="59" name="Google Shape;59;p13"/>
          <p:cNvSpPr txBox="1"/>
          <p:nvPr>
            <p:ph type="title"/>
          </p:nvPr>
        </p:nvSpPr>
        <p:spPr>
          <a:xfrm>
            <a:off x="509550" y="1423875"/>
            <a:ext cx="8124900" cy="1798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ja"/>
              <a:t>2.機械学習の基礎</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0" name="Shape 110"/>
        <p:cNvGrpSpPr/>
        <p:nvPr/>
      </p:nvGrpSpPr>
      <p:grpSpPr>
        <a:xfrm>
          <a:off x="0" y="0"/>
          <a:ext cx="0" cy="0"/>
          <a:chOff x="0" y="0"/>
          <a:chExt cx="0" cy="0"/>
        </a:xfrm>
      </p:grpSpPr>
      <p:sp>
        <p:nvSpPr>
          <p:cNvPr id="111" name="Google Shape;111;p22"/>
          <p:cNvSpPr txBox="1"/>
          <p:nvPr>
            <p:ph type="ctrTitle"/>
          </p:nvPr>
        </p:nvSpPr>
        <p:spPr>
          <a:xfrm>
            <a:off x="3096300" y="1841950"/>
            <a:ext cx="2951400" cy="1584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
              <a:t>前処理</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データ前処理</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正規化</a:t>
            </a:r>
            <a:endParaRPr sz="2400"/>
          </a:p>
          <a:p>
            <a:pPr indent="0" lvl="0" marL="0" rtl="0" algn="l">
              <a:spcBef>
                <a:spcPts val="1600"/>
              </a:spcBef>
              <a:spcAft>
                <a:spcPts val="0"/>
              </a:spcAft>
              <a:buNone/>
            </a:pPr>
            <a:r>
              <a:rPr lang="ja"/>
              <a:t>	データの大きさをスケーリングする（-1〜1の間など）</a:t>
            </a:r>
            <a:endParaRPr/>
          </a:p>
          <a:p>
            <a:pPr indent="0" lvl="0" marL="0" rtl="0" algn="l">
              <a:spcBef>
                <a:spcPts val="1600"/>
              </a:spcBef>
              <a:spcAft>
                <a:spcPts val="0"/>
              </a:spcAft>
              <a:buNone/>
            </a:pPr>
            <a:r>
              <a:rPr lang="ja" sz="2400"/>
              <a:t>標準化</a:t>
            </a:r>
            <a:endParaRPr sz="2400"/>
          </a:p>
          <a:p>
            <a:pPr indent="0" lvl="0" marL="0" rtl="0" algn="l">
              <a:spcBef>
                <a:spcPts val="1600"/>
              </a:spcBef>
              <a:spcAft>
                <a:spcPts val="0"/>
              </a:spcAft>
              <a:buNone/>
            </a:pPr>
            <a:r>
              <a:rPr lang="ja"/>
              <a:t>	データの平均値を0、平均からどれくらい離れているか（分散）を1とする</a:t>
            </a:r>
            <a:endParaRPr/>
          </a:p>
          <a:p>
            <a:pPr indent="0" lvl="0" marL="0" rtl="0" algn="l">
              <a:spcBef>
                <a:spcPts val="1600"/>
              </a:spcBef>
              <a:spcAft>
                <a:spcPts val="0"/>
              </a:spcAft>
              <a:buNone/>
            </a:pPr>
            <a:r>
              <a:rPr lang="ja" sz="2400"/>
              <a:t>基礎集計</a:t>
            </a:r>
            <a:endParaRPr sz="2400"/>
          </a:p>
          <a:p>
            <a:pPr indent="0" lvl="0" marL="0" rtl="0" algn="l">
              <a:spcBef>
                <a:spcPts val="1600"/>
              </a:spcBef>
              <a:spcAft>
                <a:spcPts val="1600"/>
              </a:spcAft>
              <a:buNone/>
            </a:pPr>
            <a:r>
              <a:rPr lang="ja"/>
              <a:t>	データの代表値を計算、散布図を作成</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特徴量エンジニアリング</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モデル（機械学習プログラム）が</a:t>
            </a:r>
            <a:r>
              <a:rPr lang="ja">
                <a:solidFill>
                  <a:schemeClr val="dk1"/>
                </a:solidFill>
              </a:rPr>
              <a:t>認識しやすい特徴</a:t>
            </a:r>
            <a:r>
              <a:rPr lang="ja"/>
              <a:t>をデータから作成すること</a:t>
            </a:r>
            <a:endParaRPr/>
          </a:p>
          <a:p>
            <a:pPr indent="0" lvl="0" marL="0" rtl="0" algn="l">
              <a:spcBef>
                <a:spcPts val="1600"/>
              </a:spcBef>
              <a:spcAft>
                <a:spcPts val="0"/>
              </a:spcAft>
              <a:buNone/>
            </a:pPr>
            <a:r>
              <a:rPr lang="ja"/>
              <a:t>（特徴量：データの特徴を数値で表したもの）</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ja"/>
              <a:t>ex.　カテゴリカル変数を</a:t>
            </a:r>
            <a:r>
              <a:rPr lang="ja">
                <a:solidFill>
                  <a:schemeClr val="dk1"/>
                </a:solidFill>
              </a:rPr>
              <a:t>one-hot-encoding</a:t>
            </a:r>
            <a:r>
              <a:rPr lang="ja"/>
              <a:t>の形に変換</a:t>
            </a:r>
            <a:endParaRPr/>
          </a:p>
          <a:p>
            <a:pPr indent="0" lvl="0" marL="0" rtl="0" algn="l">
              <a:spcBef>
                <a:spcPts val="1600"/>
              </a:spcBef>
              <a:spcAft>
                <a:spcPts val="1600"/>
              </a:spcAft>
              <a:buNone/>
            </a:pPr>
            <a:r>
              <a:rPr lang="ja"/>
              <a:t>　　重回帰分析で</a:t>
            </a:r>
            <a:r>
              <a:rPr lang="ja">
                <a:solidFill>
                  <a:schemeClr val="dk1"/>
                </a:solidFill>
              </a:rPr>
              <a:t>多重共線性</a:t>
            </a:r>
            <a:r>
              <a:rPr lang="ja"/>
              <a:t>を見つけ出す</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機械学習の種類</a:t>
            </a:r>
            <a:endParaRPr/>
          </a:p>
        </p:txBody>
      </p:sp>
      <p:sp>
        <p:nvSpPr>
          <p:cNvPr id="65" name="Google Shape;65;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教師あり学習</a:t>
            </a:r>
            <a:endParaRPr sz="2400"/>
          </a:p>
          <a:p>
            <a:pPr indent="0" lvl="0" marL="0" rtl="0" algn="l">
              <a:spcBef>
                <a:spcPts val="1600"/>
              </a:spcBef>
              <a:spcAft>
                <a:spcPts val="0"/>
              </a:spcAft>
              <a:buNone/>
            </a:pPr>
            <a:r>
              <a:rPr lang="ja"/>
              <a:t>	教師データ（学習データ）を用いて学習をして入力値に対する正解を出す</a:t>
            </a:r>
            <a:endParaRPr/>
          </a:p>
          <a:p>
            <a:pPr indent="0" lvl="0" marL="0" rtl="0" algn="l">
              <a:spcBef>
                <a:spcPts val="1600"/>
              </a:spcBef>
              <a:spcAft>
                <a:spcPts val="0"/>
              </a:spcAft>
              <a:buNone/>
            </a:pPr>
            <a:r>
              <a:rPr lang="ja" sz="2400"/>
              <a:t>教師なし学習</a:t>
            </a:r>
            <a:endParaRPr sz="2400"/>
          </a:p>
          <a:p>
            <a:pPr indent="0" lvl="0" marL="0" rtl="0" algn="l">
              <a:spcBef>
                <a:spcPts val="1600"/>
              </a:spcBef>
              <a:spcAft>
                <a:spcPts val="0"/>
              </a:spcAft>
              <a:buNone/>
            </a:pPr>
            <a:r>
              <a:rPr lang="ja"/>
              <a:t>	データが持つ本質的な構造を抽出する</a:t>
            </a:r>
            <a:endParaRPr/>
          </a:p>
          <a:p>
            <a:pPr indent="0" lvl="0" marL="0" rtl="0" algn="l">
              <a:spcBef>
                <a:spcPts val="1600"/>
              </a:spcBef>
              <a:spcAft>
                <a:spcPts val="0"/>
              </a:spcAft>
              <a:buNone/>
            </a:pPr>
            <a:r>
              <a:rPr lang="ja" sz="2400"/>
              <a:t>強化学習</a:t>
            </a:r>
            <a:endParaRPr sz="2400"/>
          </a:p>
          <a:p>
            <a:pPr indent="0" lvl="0" marL="0" rtl="0" algn="l">
              <a:spcBef>
                <a:spcPts val="1600"/>
              </a:spcBef>
              <a:spcAft>
                <a:spcPts val="0"/>
              </a:spcAft>
              <a:buNone/>
            </a:pPr>
            <a:r>
              <a:rPr lang="ja"/>
              <a:t>	収益を最大化する方策を獲得する</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5"/>
          <p:cNvSpPr txBox="1"/>
          <p:nvPr>
            <p:ph type="ctrTitle"/>
          </p:nvPr>
        </p:nvSpPr>
        <p:spPr>
          <a:xfrm>
            <a:off x="3096300" y="1841950"/>
            <a:ext cx="2951400" cy="1584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
              <a:t>教師あり</a:t>
            </a:r>
            <a:endParaRPr/>
          </a:p>
          <a:p>
            <a:pPr indent="0" lvl="0" marL="0" rtl="0" algn="ctr">
              <a:lnSpc>
                <a:spcPct val="115000"/>
              </a:lnSpc>
              <a:spcBef>
                <a:spcPts val="0"/>
              </a:spcBef>
              <a:spcAft>
                <a:spcPts val="0"/>
              </a:spcAft>
              <a:buNone/>
            </a:pPr>
            <a:r>
              <a:rPr lang="ja"/>
              <a:t>学習</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教師あり学習</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回帰</a:t>
            </a:r>
            <a:endParaRPr sz="2400"/>
          </a:p>
          <a:p>
            <a:pPr indent="0" lvl="0" marL="0" rtl="0" algn="l">
              <a:spcBef>
                <a:spcPts val="1600"/>
              </a:spcBef>
              <a:spcAft>
                <a:spcPts val="0"/>
              </a:spcAft>
              <a:buNone/>
            </a:pPr>
            <a:r>
              <a:rPr lang="ja"/>
              <a:t>	入力データに対応する実数の出力値を</a:t>
            </a:r>
            <a:r>
              <a:rPr lang="ja">
                <a:solidFill>
                  <a:schemeClr val="dk1"/>
                </a:solidFill>
              </a:rPr>
              <a:t>予測（近似）する</a:t>
            </a:r>
            <a:endParaRPr>
              <a:solidFill>
                <a:schemeClr val="dk1"/>
              </a:solidFill>
            </a:endParaRPr>
          </a:p>
          <a:p>
            <a:pPr indent="0" lvl="0" marL="0" rtl="0" algn="l">
              <a:spcBef>
                <a:spcPts val="1600"/>
              </a:spcBef>
              <a:spcAft>
                <a:spcPts val="0"/>
              </a:spcAft>
              <a:buNone/>
            </a:pPr>
            <a:r>
              <a:rPr lang="ja"/>
              <a:t>	ex.　</a:t>
            </a:r>
            <a:r>
              <a:rPr lang="ja">
                <a:solidFill>
                  <a:schemeClr val="dk1"/>
                </a:solidFill>
              </a:rPr>
              <a:t>線形回帰</a:t>
            </a:r>
            <a:endParaRPr>
              <a:solidFill>
                <a:schemeClr val="dk1"/>
              </a:solidFill>
            </a:endParaRPr>
          </a:p>
          <a:p>
            <a:pPr indent="0" lvl="0" marL="0" rtl="0" algn="l">
              <a:spcBef>
                <a:spcPts val="1600"/>
              </a:spcBef>
              <a:spcAft>
                <a:spcPts val="0"/>
              </a:spcAft>
              <a:buNone/>
            </a:pPr>
            <a:r>
              <a:rPr lang="ja" sz="2400"/>
              <a:t>分類</a:t>
            </a:r>
            <a:endParaRPr sz="2400"/>
          </a:p>
          <a:p>
            <a:pPr indent="0" lvl="0" marL="0" rtl="0" algn="l">
              <a:spcBef>
                <a:spcPts val="1600"/>
              </a:spcBef>
              <a:spcAft>
                <a:spcPts val="0"/>
              </a:spcAft>
              <a:buNone/>
            </a:pPr>
            <a:r>
              <a:rPr lang="ja"/>
              <a:t>	入力データが</a:t>
            </a:r>
            <a:r>
              <a:rPr lang="ja">
                <a:solidFill>
                  <a:schemeClr val="dk1"/>
                </a:solidFill>
              </a:rPr>
              <a:t>どのクラスに属するか</a:t>
            </a:r>
            <a:r>
              <a:rPr lang="ja"/>
              <a:t>を判定する</a:t>
            </a:r>
            <a:endParaRPr/>
          </a:p>
          <a:p>
            <a:pPr indent="0" lvl="0" marL="0" rtl="0" algn="l">
              <a:spcBef>
                <a:spcPts val="1600"/>
              </a:spcBef>
              <a:spcAft>
                <a:spcPts val="1600"/>
              </a:spcAft>
              <a:buNone/>
            </a:pPr>
            <a:r>
              <a:rPr lang="ja"/>
              <a:t>	ex.　</a:t>
            </a:r>
            <a:r>
              <a:rPr lang="ja">
                <a:solidFill>
                  <a:schemeClr val="dk1"/>
                </a:solidFill>
              </a:rPr>
              <a:t>サポートベクターマシン</a:t>
            </a:r>
            <a:r>
              <a:rPr lang="ja"/>
              <a:t>、決定木、ロジスティック回帰、KNN法</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訓練データとテストデータに分ける</a:t>
            </a:r>
            <a:endParaRPr/>
          </a:p>
        </p:txBody>
      </p:sp>
      <p:sp>
        <p:nvSpPr>
          <p:cNvPr id="82" name="Google Shape;82;p17"/>
          <p:cNvSpPr txBox="1"/>
          <p:nvPr>
            <p:ph idx="1" type="body"/>
          </p:nvPr>
        </p:nvSpPr>
        <p:spPr>
          <a:xfrm>
            <a:off x="311700" y="1152475"/>
            <a:ext cx="8520600" cy="378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二分法</a:t>
            </a:r>
            <a:endParaRPr sz="2400"/>
          </a:p>
          <a:p>
            <a:pPr indent="0" lvl="0" marL="0" rtl="0" algn="l">
              <a:spcBef>
                <a:spcPts val="1600"/>
              </a:spcBef>
              <a:spcAft>
                <a:spcPts val="0"/>
              </a:spcAft>
              <a:buNone/>
            </a:pPr>
            <a:r>
              <a:rPr lang="ja"/>
              <a:t>	教師データを訓練データ、テストデータに分けて</a:t>
            </a:r>
            <a:endParaRPr/>
          </a:p>
          <a:p>
            <a:pPr indent="0" lvl="0" marL="0" rtl="0" algn="l">
              <a:spcBef>
                <a:spcPts val="1600"/>
              </a:spcBef>
              <a:spcAft>
                <a:spcPts val="0"/>
              </a:spcAft>
              <a:buNone/>
            </a:pPr>
            <a:r>
              <a:rPr lang="ja"/>
              <a:t>	それぞれ、学習、検証（予測精度を測る）に用いる方法</a:t>
            </a:r>
            <a:endParaRPr/>
          </a:p>
          <a:p>
            <a:pPr indent="0" lvl="0" marL="0" rtl="0" algn="l">
              <a:spcBef>
                <a:spcPts val="1600"/>
              </a:spcBef>
              <a:spcAft>
                <a:spcPts val="0"/>
              </a:spcAft>
              <a:buNone/>
            </a:pPr>
            <a:r>
              <a:rPr lang="ja"/>
              <a:t>→　全てのデータを学習に使わないのは</a:t>
            </a:r>
            <a:r>
              <a:rPr lang="ja">
                <a:solidFill>
                  <a:schemeClr val="dk1"/>
                </a:solidFill>
              </a:rPr>
              <a:t>過学習</a:t>
            </a:r>
            <a:r>
              <a:rPr lang="ja"/>
              <a:t>になっていないかを見るため</a:t>
            </a:r>
            <a:endParaRPr/>
          </a:p>
          <a:p>
            <a:pPr indent="0" lvl="0" marL="0" rtl="0" algn="l">
              <a:spcBef>
                <a:spcPts val="1600"/>
              </a:spcBef>
              <a:spcAft>
                <a:spcPts val="0"/>
              </a:spcAft>
              <a:buNone/>
            </a:pPr>
            <a:r>
              <a:rPr lang="ja" sz="2400"/>
              <a:t>過学習</a:t>
            </a:r>
            <a:endParaRPr sz="2400"/>
          </a:p>
          <a:p>
            <a:pPr indent="0" lvl="0" marL="0" rtl="0" algn="l">
              <a:spcBef>
                <a:spcPts val="1600"/>
              </a:spcBef>
              <a:spcAft>
                <a:spcPts val="0"/>
              </a:spcAft>
              <a:buNone/>
            </a:pPr>
            <a:r>
              <a:rPr lang="ja"/>
              <a:t>	学習データに対してはちゃんと予測精度が出ているのに、</a:t>
            </a:r>
            <a:endParaRPr/>
          </a:p>
          <a:p>
            <a:pPr indent="0" lvl="0" marL="0" rtl="0" algn="l">
              <a:spcBef>
                <a:spcPts val="1600"/>
              </a:spcBef>
              <a:spcAft>
                <a:spcPts val="1600"/>
              </a:spcAft>
              <a:buNone/>
            </a:pPr>
            <a:r>
              <a:rPr lang="ja"/>
              <a:t>	それ以外（未知）のデータに対して予測精度が低い状態</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学習したモデルの性能を評価する</a:t>
            </a:r>
            <a:endParaRPr/>
          </a:p>
        </p:txBody>
      </p:sp>
      <p:sp>
        <p:nvSpPr>
          <p:cNvPr id="88" name="Google Shape;88;p18"/>
          <p:cNvSpPr txBox="1"/>
          <p:nvPr>
            <p:ph idx="1" type="body"/>
          </p:nvPr>
        </p:nvSpPr>
        <p:spPr>
          <a:xfrm>
            <a:off x="311700" y="1152475"/>
            <a:ext cx="8520600" cy="3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交差検証</a:t>
            </a:r>
            <a:endParaRPr sz="2400"/>
          </a:p>
          <a:p>
            <a:pPr indent="0" lvl="0" marL="0" rtl="0" algn="l">
              <a:spcBef>
                <a:spcPts val="1600"/>
              </a:spcBef>
              <a:spcAft>
                <a:spcPts val="0"/>
              </a:spcAft>
              <a:buNone/>
            </a:pPr>
            <a:r>
              <a:rPr lang="ja"/>
              <a:t>	</a:t>
            </a:r>
            <a:r>
              <a:rPr lang="ja">
                <a:solidFill>
                  <a:schemeClr val="dk1"/>
                </a:solidFill>
              </a:rPr>
              <a:t>教師データを分割</a:t>
            </a:r>
            <a:r>
              <a:rPr lang="ja"/>
              <a:t>してその中から検証に使うデータを順に選択して</a:t>
            </a:r>
            <a:endParaRPr/>
          </a:p>
          <a:p>
            <a:pPr indent="0" lvl="0" marL="0" rtl="0" algn="l">
              <a:spcBef>
                <a:spcPts val="1600"/>
              </a:spcBef>
              <a:spcAft>
                <a:spcPts val="0"/>
              </a:spcAft>
              <a:buNone/>
            </a:pPr>
            <a:r>
              <a:rPr lang="ja"/>
              <a:t>	検証結果（予測精度）を平均してモデルの性能を評価する手法</a:t>
            </a:r>
            <a:endParaRPr/>
          </a:p>
          <a:p>
            <a:pPr indent="0" lvl="0" marL="0" rtl="0" algn="l">
              <a:spcBef>
                <a:spcPts val="1600"/>
              </a:spcBef>
              <a:spcAft>
                <a:spcPts val="0"/>
              </a:spcAft>
              <a:buNone/>
            </a:pPr>
            <a:r>
              <a:rPr lang="ja"/>
              <a:t>	メリット：データ数が少なくても信頼できる検証ができる</a:t>
            </a:r>
            <a:endParaRPr/>
          </a:p>
          <a:p>
            <a:pPr indent="0" lvl="0" marL="0" rtl="0" algn="l">
              <a:spcBef>
                <a:spcPts val="1600"/>
              </a:spcBef>
              <a:spcAft>
                <a:spcPts val="0"/>
              </a:spcAft>
              <a:buNone/>
            </a:pPr>
            <a:r>
              <a:rPr lang="ja"/>
              <a:t>	デメリット：計算量が多い</a:t>
            </a:r>
            <a:endParaRPr/>
          </a:p>
          <a:p>
            <a:pPr indent="0" lvl="0" marL="0" rtl="0" algn="l">
              <a:spcBef>
                <a:spcPts val="1600"/>
              </a:spcBef>
              <a:spcAft>
                <a:spcPts val="0"/>
              </a:spcAft>
              <a:buNone/>
            </a:pPr>
            <a:r>
              <a:rPr lang="ja"/>
              <a:t>ホールドアウト法</a:t>
            </a:r>
            <a:endParaRPr/>
          </a:p>
          <a:p>
            <a:pPr indent="0" lvl="0" marL="0" rtl="0" algn="l">
              <a:spcBef>
                <a:spcPts val="1600"/>
              </a:spcBef>
              <a:spcAft>
                <a:spcPts val="0"/>
              </a:spcAft>
              <a:buNone/>
            </a:pPr>
            <a:r>
              <a:rPr lang="ja"/>
              <a:t>	教師データを</a:t>
            </a:r>
            <a:r>
              <a:rPr lang="ja">
                <a:solidFill>
                  <a:schemeClr val="dk1"/>
                </a:solidFill>
              </a:rPr>
              <a:t>訓練：検証＝8：2のように分割</a:t>
            </a:r>
            <a:r>
              <a:rPr lang="ja"/>
              <a:t>して予測精度を検証する</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2" name="Shape 92"/>
        <p:cNvGrpSpPr/>
        <p:nvPr/>
      </p:nvGrpSpPr>
      <p:grpSpPr>
        <a:xfrm>
          <a:off x="0" y="0"/>
          <a:ext cx="0" cy="0"/>
          <a:chOff x="0" y="0"/>
          <a:chExt cx="0" cy="0"/>
        </a:xfrm>
      </p:grpSpPr>
      <p:sp>
        <p:nvSpPr>
          <p:cNvPr id="93" name="Google Shape;93;p19"/>
          <p:cNvSpPr txBox="1"/>
          <p:nvPr>
            <p:ph type="ctrTitle"/>
          </p:nvPr>
        </p:nvSpPr>
        <p:spPr>
          <a:xfrm>
            <a:off x="3096300" y="1841950"/>
            <a:ext cx="2951400" cy="1584300"/>
          </a:xfrm>
          <a:prstGeom prst="rect">
            <a:avLst/>
          </a:prstGeom>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ja"/>
              <a:t>教師</a:t>
            </a:r>
            <a:r>
              <a:rPr lang="ja"/>
              <a:t>なし</a:t>
            </a:r>
            <a:endParaRPr/>
          </a:p>
          <a:p>
            <a:pPr indent="0" lvl="0" marL="0" rtl="0" algn="ctr">
              <a:lnSpc>
                <a:spcPct val="115000"/>
              </a:lnSpc>
              <a:spcBef>
                <a:spcPts val="0"/>
              </a:spcBef>
              <a:spcAft>
                <a:spcPts val="0"/>
              </a:spcAft>
              <a:buNone/>
            </a:pPr>
            <a:r>
              <a:rPr lang="ja"/>
              <a:t>学習</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教師なし学習</a:t>
            </a:r>
            <a:endParaRPr/>
          </a:p>
        </p:txBody>
      </p:sp>
      <p:sp>
        <p:nvSpPr>
          <p:cNvPr id="99" name="Google Shape;99;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sz="2400"/>
              <a:t>クラスタリング</a:t>
            </a:r>
            <a:endParaRPr sz="2400"/>
          </a:p>
          <a:p>
            <a:pPr indent="457200" lvl="0" marL="0" rtl="0" algn="l">
              <a:spcBef>
                <a:spcPts val="1600"/>
              </a:spcBef>
              <a:spcAft>
                <a:spcPts val="0"/>
              </a:spcAft>
              <a:buNone/>
            </a:pPr>
            <a:r>
              <a:rPr lang="ja"/>
              <a:t>データから共通する特徴を持つグループを見つける</a:t>
            </a:r>
            <a:endParaRPr/>
          </a:p>
          <a:p>
            <a:pPr indent="457200" lvl="0" marL="0" rtl="0" algn="l">
              <a:spcBef>
                <a:spcPts val="1600"/>
              </a:spcBef>
              <a:spcAft>
                <a:spcPts val="0"/>
              </a:spcAft>
              <a:buNone/>
            </a:pPr>
            <a:r>
              <a:rPr lang="ja"/>
              <a:t>ex.　</a:t>
            </a:r>
            <a:r>
              <a:rPr lang="ja">
                <a:solidFill>
                  <a:schemeClr val="dk1"/>
                </a:solidFill>
              </a:rPr>
              <a:t>k-means法</a:t>
            </a:r>
            <a:endParaRPr>
              <a:solidFill>
                <a:schemeClr val="dk1"/>
              </a:solidFill>
            </a:endParaRPr>
          </a:p>
          <a:p>
            <a:pPr indent="0" lvl="0" marL="0" rtl="0" algn="l">
              <a:spcBef>
                <a:spcPts val="1600"/>
              </a:spcBef>
              <a:spcAft>
                <a:spcPts val="0"/>
              </a:spcAft>
              <a:buNone/>
            </a:pPr>
            <a:r>
              <a:rPr lang="ja" sz="2400"/>
              <a:t>次元削減</a:t>
            </a:r>
            <a:endParaRPr sz="2400"/>
          </a:p>
          <a:p>
            <a:pPr indent="0" lvl="0" marL="0" rtl="0" algn="l">
              <a:spcBef>
                <a:spcPts val="1600"/>
              </a:spcBef>
              <a:spcAft>
                <a:spcPts val="0"/>
              </a:spcAft>
              <a:buNone/>
            </a:pPr>
            <a:r>
              <a:rPr lang="ja"/>
              <a:t>	データの特徴になる情報を抽出するため情報を失わないように圧縮する</a:t>
            </a:r>
            <a:endParaRPr/>
          </a:p>
          <a:p>
            <a:pPr indent="0" lvl="0" marL="0" rtl="0" algn="l">
              <a:spcBef>
                <a:spcPts val="1600"/>
              </a:spcBef>
              <a:spcAft>
                <a:spcPts val="1600"/>
              </a:spcAft>
              <a:buNone/>
            </a:pPr>
            <a:r>
              <a:rPr lang="ja"/>
              <a:t>	ex.　</a:t>
            </a:r>
            <a:r>
              <a:rPr lang="ja">
                <a:solidFill>
                  <a:schemeClr val="dk1"/>
                </a:solidFill>
              </a:rPr>
              <a:t>主成分分析（PCA）</a:t>
            </a:r>
            <a:endParaRPr>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391350"/>
            <a:ext cx="8520600" cy="62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強化学習</a:t>
            </a:r>
            <a:endParaRPr/>
          </a:p>
        </p:txBody>
      </p:sp>
      <p:sp>
        <p:nvSpPr>
          <p:cNvPr id="105" name="Google Shape;105;p21"/>
          <p:cNvSpPr txBox="1"/>
          <p:nvPr>
            <p:ph idx="1" type="body"/>
          </p:nvPr>
        </p:nvSpPr>
        <p:spPr>
          <a:xfrm>
            <a:off x="311700" y="1152475"/>
            <a:ext cx="8520600" cy="374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ja"/>
              <a:t>チェスや囲碁のAIで使われている</a:t>
            </a:r>
            <a:endParaRPr/>
          </a:p>
          <a:p>
            <a:pPr indent="0" lvl="0" marL="0" rtl="0" algn="l">
              <a:spcBef>
                <a:spcPts val="1600"/>
              </a:spcBef>
              <a:spcAft>
                <a:spcPts val="0"/>
              </a:spcAft>
              <a:buNone/>
            </a:pPr>
            <a:r>
              <a:rPr lang="ja"/>
              <a:t>①　碁石の配置から有利になる一手を選択する</a:t>
            </a:r>
            <a:endParaRPr/>
          </a:p>
          <a:p>
            <a:pPr indent="457200" lvl="0" marL="0" rtl="0" algn="l">
              <a:spcBef>
                <a:spcPts val="1600"/>
              </a:spcBef>
              <a:spcAft>
                <a:spcPts val="0"/>
              </a:spcAft>
              <a:buNone/>
            </a:pPr>
            <a:r>
              <a:rPr lang="ja"/>
              <a:t>→　</a:t>
            </a:r>
            <a:r>
              <a:rPr lang="ja">
                <a:solidFill>
                  <a:schemeClr val="dk1"/>
                </a:solidFill>
              </a:rPr>
              <a:t>収益を最大化するよう行動を選択する</a:t>
            </a:r>
            <a:endParaRPr>
              <a:solidFill>
                <a:schemeClr val="dk1"/>
              </a:solidFill>
            </a:endParaRPr>
          </a:p>
          <a:p>
            <a:pPr indent="0" lvl="0" marL="0" rtl="0" algn="l">
              <a:spcBef>
                <a:spcPts val="1600"/>
              </a:spcBef>
              <a:spcAft>
                <a:spcPts val="0"/>
              </a:spcAft>
              <a:buNone/>
            </a:pPr>
            <a:r>
              <a:rPr lang="ja"/>
              <a:t>②　選択した一手を打つ</a:t>
            </a:r>
            <a:endParaRPr/>
          </a:p>
          <a:p>
            <a:pPr indent="0" lvl="0" marL="0" rtl="0" algn="l">
              <a:spcBef>
                <a:spcPts val="1600"/>
              </a:spcBef>
              <a:spcAft>
                <a:spcPts val="0"/>
              </a:spcAft>
              <a:buNone/>
            </a:pPr>
            <a:r>
              <a:rPr lang="ja"/>
              <a:t>	→　</a:t>
            </a:r>
            <a:r>
              <a:rPr lang="ja">
                <a:solidFill>
                  <a:schemeClr val="dk1"/>
                </a:solidFill>
              </a:rPr>
              <a:t>状態</a:t>
            </a:r>
            <a:r>
              <a:rPr lang="ja"/>
              <a:t>が変化する</a:t>
            </a:r>
            <a:endParaRPr/>
          </a:p>
          <a:p>
            <a:pPr indent="0" lvl="0" marL="0" rtl="0" algn="l">
              <a:spcBef>
                <a:spcPts val="1600"/>
              </a:spcBef>
              <a:spcAft>
                <a:spcPts val="0"/>
              </a:spcAft>
              <a:buNone/>
            </a:pPr>
            <a:r>
              <a:rPr lang="ja"/>
              <a:t>③　上記を繰り返して勝利する</a:t>
            </a:r>
            <a:endParaRPr/>
          </a:p>
          <a:p>
            <a:pPr indent="0" lvl="0" marL="0" rtl="0" algn="l">
              <a:spcBef>
                <a:spcPts val="1600"/>
              </a:spcBef>
              <a:spcAft>
                <a:spcPts val="1600"/>
              </a:spcAft>
              <a:buNone/>
            </a:pPr>
            <a:r>
              <a:rPr lang="ja"/>
              <a:t>	→　</a:t>
            </a:r>
            <a:r>
              <a:rPr lang="ja">
                <a:solidFill>
                  <a:schemeClr val="dk1"/>
                </a:solidFill>
              </a:rPr>
              <a:t>収益を最大化する方策を獲得する</a:t>
            </a:r>
            <a:endParaRPr>
              <a:solidFill>
                <a:schemeClr val="dk1"/>
              </a:solidFill>
            </a:endParaRPr>
          </a:p>
        </p:txBody>
      </p:sp>
      <p:pic>
        <p:nvPicPr>
          <p:cNvPr id="106" name="Google Shape;106;p21"/>
          <p:cNvPicPr preferRelativeResize="0"/>
          <p:nvPr/>
        </p:nvPicPr>
        <p:blipFill>
          <a:blip r:embed="rId3">
            <a:alphaModFix/>
          </a:blip>
          <a:stretch>
            <a:fillRect/>
          </a:stretch>
        </p:blipFill>
        <p:spPr>
          <a:xfrm>
            <a:off x="5939575" y="2270101"/>
            <a:ext cx="2984775" cy="26995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ral">
  <a:themeElements>
    <a:clrScheme name="Coral">
      <a:dk1>
        <a:srgbClr val="F55E61"/>
      </a:dk1>
      <a:lt1>
        <a:srgbClr val="FFFFFF"/>
      </a:lt1>
      <a:dk2>
        <a:srgbClr val="5E696C"/>
      </a:dk2>
      <a:lt2>
        <a:srgbClr val="BFC7CA"/>
      </a:lt2>
      <a:accent1>
        <a:srgbClr val="1E2D31"/>
      </a:accent1>
      <a:accent2>
        <a:srgbClr val="273C42"/>
      </a:accent2>
      <a:accent3>
        <a:srgbClr val="83D061"/>
      </a:accent3>
      <a:accent4>
        <a:srgbClr val="F6CD4C"/>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