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Playfair Displ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  <p:embeddedFont>
      <p:font typeface="Source Code Pr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regular.fntdata"/><Relationship Id="rId25" Type="http://schemas.openxmlformats.org/officeDocument/2006/relationships/slide" Target="slides/slide20.xml"/><Relationship Id="rId28" Type="http://schemas.openxmlformats.org/officeDocument/2006/relationships/font" Target="fonts/PlayfairDisplay-italic.fntdata"/><Relationship Id="rId27" Type="http://schemas.openxmlformats.org/officeDocument/2006/relationships/font" Target="fonts/PlayfairDispl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layfairDispl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35" Type="http://schemas.openxmlformats.org/officeDocument/2006/relationships/font" Target="fonts/SourceCodePro-bold.fntdata"/><Relationship Id="rId12" Type="http://schemas.openxmlformats.org/officeDocument/2006/relationships/slide" Target="slides/slide7.xml"/><Relationship Id="rId34" Type="http://schemas.openxmlformats.org/officeDocument/2006/relationships/font" Target="fonts/SourceCodePro-regular.fntdata"/><Relationship Id="rId15" Type="http://schemas.openxmlformats.org/officeDocument/2006/relationships/slide" Target="slides/slide10.xml"/><Relationship Id="rId37" Type="http://schemas.openxmlformats.org/officeDocument/2006/relationships/font" Target="fonts/SourceCodePro-boldItalic.fntdata"/><Relationship Id="rId14" Type="http://schemas.openxmlformats.org/officeDocument/2006/relationships/slide" Target="slides/slide9.xml"/><Relationship Id="rId36" Type="http://schemas.openxmlformats.org/officeDocument/2006/relationships/font" Target="fonts/SourceCodePr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athwords.net/randomforest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albert2005.co.jp/knowledge/data_mining/cluster/non-hierarchical_clustering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qiita.com/yudsuzuk/items/a8e1eee92403f0921d92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buto.qrunch.io/entries/jOnWorgr4OIkEPTr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logics-of-blue.com/svm-concept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c9e5d95b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c9e5d95b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c9e5d95b4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c9e5d95b4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c9e5d95b4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c9e5d95b4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c9e5d95b4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c9e5d95b4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c9e5d95b4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c9e5d95b4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ランダムフォレストの概要を大雑把に解説　</a:t>
            </a:r>
            <a:r>
              <a:rPr lang="ja" u="sng">
                <a:solidFill>
                  <a:schemeClr val="hlink"/>
                </a:solidFill>
                <a:hlinkClick r:id="rId2"/>
              </a:rPr>
              <a:t>https://mathwords.net/randomforest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c9e5d95b4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c9e5d95b4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c9e5d95b4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c9e5d95b4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c9e5d95b4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c9e5d95b4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c9e5d95b4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c9e5d95b4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c9e5d95b4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c9e5d95b4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c9e5d95b4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c9e5d95b4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c9e5d95b4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c9e5d95b4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rgbClr val="5E696C"/>
                </a:solidFill>
              </a:rPr>
              <a:t>k-means法がデモできます！　</a:t>
            </a:r>
            <a:r>
              <a:rPr lang="ja" sz="1000" u="sng">
                <a:solidFill>
                  <a:schemeClr val="hlink"/>
                </a:solidFill>
                <a:hlinkClick r:id="rId2"/>
              </a:rPr>
              <a:t>https://www.albert2005.co.jp/knowledge/data_mining/cluster/non-hierarchical_clustering</a:t>
            </a:r>
            <a:endParaRPr sz="1000">
              <a:solidFill>
                <a:srgbClr val="5E696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E696C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c9e5d95b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c9e5d95b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c9e5d95b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c9e5d95b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c9e5d95b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c9e5d95b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Qiita　パーセプトロンとは　</a:t>
            </a:r>
            <a:r>
              <a:rPr lang="ja" sz="1000" u="sng">
                <a:solidFill>
                  <a:schemeClr val="hlink"/>
                </a:solidFill>
                <a:hlinkClick r:id="rId2"/>
              </a:rPr>
              <a:t>https://qiita.com/yudsuzuk/items/a8e1eee92403f0921d92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c9e5d95b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c9e5d95b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c9e5d95b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c9e5d95b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実際に解いてみました　</a:t>
            </a:r>
            <a:r>
              <a:rPr lang="ja" u="sng">
                <a:solidFill>
                  <a:schemeClr val="hlink"/>
                </a:solidFill>
                <a:hlinkClick r:id="rId2"/>
              </a:rPr>
              <a:t>https://buto.qrunch.io/entries/jOnWorgr4OIkEPTr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c9e5d95b4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c9e5d95b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c9e5d95b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c9e5d95b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サポートベクトルマシンの考え方　</a:t>
            </a:r>
            <a:r>
              <a:rPr lang="ja" sz="1000" u="sng">
                <a:solidFill>
                  <a:schemeClr val="hlink"/>
                </a:solidFill>
                <a:hlinkClick r:id="rId2"/>
              </a:rPr>
              <a:t>https://logics-of-blue.com/svm-concept/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albert2005.co.jp/knowledge/data_mining/cluster/non-hierarchical_clustering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3.機械学習の具体的手法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25842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サポートベクターマシンとは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927500"/>
            <a:ext cx="8520600" cy="39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境界線は直線なのでデータによっては誤分類されてしまう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「誤分類を許容しつつ、ペナルティを科す」のが良い考え方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→　</a:t>
            </a:r>
            <a:r>
              <a:rPr lang="ja">
                <a:solidFill>
                  <a:schemeClr val="dk1"/>
                </a:solidFill>
              </a:rPr>
              <a:t>スラック変数</a:t>
            </a:r>
            <a:r>
              <a:rPr lang="ja"/>
              <a:t>を導入すると対応できる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どの程度の誤分類を許容するかは人が調整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人が調整するパラメータを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>
                <a:solidFill>
                  <a:srgbClr val="F55E61"/>
                </a:solidFill>
              </a:rPr>
              <a:t>ハイパーパラメータ</a:t>
            </a:r>
            <a:r>
              <a:rPr lang="ja"/>
              <a:t>という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9725" y="2218975"/>
            <a:ext cx="3492575" cy="27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直線分離可能でないデータには？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7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カーネル法</a:t>
            </a:r>
            <a:endParaRPr sz="2400"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下図のように平面だと直線の境界線が引けないデータも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3D（高次元）にすれば境界線が引けるようになる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→　カーネル法で実現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計算量が多くなるので、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カーネルトリック</a:t>
            </a:r>
            <a:r>
              <a:rPr lang="ja"/>
              <a:t>を用いて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ja"/>
              <a:t>計算量を抑える</a:t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2575" y="2571750"/>
            <a:ext cx="4862100" cy="232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ctrTitle"/>
          </p:nvPr>
        </p:nvSpPr>
        <p:spPr>
          <a:xfrm>
            <a:off x="3096300" y="17796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/>
              <a:t>決定木</a:t>
            </a:r>
            <a:endParaRPr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25842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決定木とは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7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分類アルゴリズム（回帰にも応用できる）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55E61"/>
                </a:solidFill>
              </a:rPr>
              <a:t>不純度が最も減少するように</a:t>
            </a:r>
            <a:r>
              <a:rPr lang="ja"/>
              <a:t>条件分岐を作り、データを分岐させる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 sz="2400"/>
              <a:t>不純度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	クラスの混じり度　</a:t>
            </a:r>
            <a:r>
              <a:rPr lang="ja">
                <a:solidFill>
                  <a:srgbClr val="F55E61"/>
                </a:solidFill>
              </a:rPr>
              <a:t>ジニ係数、エントロピー</a:t>
            </a:r>
            <a:r>
              <a:rPr lang="ja"/>
              <a:t>で表す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 sz="2400"/>
              <a:t>ランダムフォレスト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	決定木＋バギング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/>
              <a:t>	複数の決定木（分類器）で分類してその結果の多数決を取る方法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ctrTitle"/>
          </p:nvPr>
        </p:nvSpPr>
        <p:spPr>
          <a:xfrm>
            <a:off x="3096300" y="17796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/>
              <a:t>ロジスティック回帰</a:t>
            </a:r>
            <a:endParaRPr sz="3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ロジスティック回帰とは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2</a:t>
            </a:r>
            <a:r>
              <a:rPr lang="ja"/>
              <a:t>クラス分類に使われる教師あり学習のアルゴリズム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①　重回帰分析をして</a:t>
            </a:r>
            <a:r>
              <a:rPr lang="ja">
                <a:solidFill>
                  <a:srgbClr val="F55E61"/>
                </a:solidFill>
              </a:rPr>
              <a:t>対数オッズ</a:t>
            </a:r>
            <a:r>
              <a:rPr lang="ja"/>
              <a:t>を予測する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②　対数オッズに</a:t>
            </a:r>
            <a:r>
              <a:rPr lang="ja">
                <a:solidFill>
                  <a:srgbClr val="F55E61"/>
                </a:solidFill>
              </a:rPr>
              <a:t>ロジット変換</a:t>
            </a:r>
            <a:r>
              <a:rPr lang="ja"/>
              <a:t>をして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「そのクラスに属する確率」の予測値を求める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→　ロジット変換すると出力値が0〜1の間に</a:t>
            </a:r>
            <a:r>
              <a:rPr lang="ja">
                <a:solidFill>
                  <a:srgbClr val="F55E61"/>
                </a:solidFill>
              </a:rPr>
              <a:t>正規化</a:t>
            </a:r>
            <a:r>
              <a:rPr lang="ja"/>
              <a:t>される（確率になる）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/>
              <a:t>③　2クラス分の属する確率を求めて、確率が大きいクラスに分類する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ctrTitle"/>
          </p:nvPr>
        </p:nvSpPr>
        <p:spPr>
          <a:xfrm>
            <a:off x="3096300" y="17796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/>
              <a:t>kNN法</a:t>
            </a:r>
            <a:endParaRPr sz="3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Source Code Pro"/>
                <a:ea typeface="Source Code Pro"/>
                <a:cs typeface="Source Code Pro"/>
                <a:sym typeface="Source Code Pro"/>
              </a:rPr>
              <a:t>k Nearest Neighbor法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311700" y="1152475"/>
            <a:ext cx="8520600" cy="3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クラス分類のアルゴリズム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kに数値を設定して★から近い順に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k個のデータを見る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k個のデータが属するクラスで多数決を取り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★のクラスを分類する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ex.　k=3の場合は★はClass 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/>
              <a:t>	 k=6の場合は★はClass A</a:t>
            </a:r>
            <a:endParaRPr/>
          </a:p>
        </p:txBody>
      </p:sp>
      <p:pic>
        <p:nvPicPr>
          <p:cNvPr id="157" name="Google Shape;1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6854" y="2065600"/>
            <a:ext cx="3847575" cy="283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Source Code Pro"/>
                <a:ea typeface="Source Code Pro"/>
                <a:cs typeface="Source Code Pro"/>
                <a:sym typeface="Source Code Pro"/>
              </a:rPr>
              <a:t>kNN法を</a:t>
            </a:r>
            <a:r>
              <a:rPr lang="ja">
                <a:latin typeface="Source Code Pro"/>
                <a:ea typeface="Source Code Pro"/>
                <a:cs typeface="Source Code Pro"/>
                <a:sym typeface="Source Code Pro"/>
              </a:rPr>
              <a:t>使う時の注意点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前</a:t>
            </a:r>
            <a:r>
              <a:rPr lang="ja"/>
              <a:t>スライドのようにkに設定する値によって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分類するクラスが変わってしまうことがある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→　各クラスのデータ数に偏りがない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/>
              <a:t>	クラスがはっきり分かれている　ことが前提として必要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ctrTitle"/>
          </p:nvPr>
        </p:nvSpPr>
        <p:spPr>
          <a:xfrm>
            <a:off x="3096300" y="17796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/>
              <a:t>k</a:t>
            </a:r>
            <a:r>
              <a:rPr lang="ja" sz="3000"/>
              <a:t>-means法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3096300" y="17796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回帰分析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Source Code Pro"/>
                <a:ea typeface="Source Code Pro"/>
                <a:cs typeface="Source Code Pro"/>
                <a:sym typeface="Source Code Pro"/>
              </a:rPr>
              <a:t>k-means法とは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4" name="Google Shape;174;p32"/>
          <p:cNvSpPr txBox="1"/>
          <p:nvPr>
            <p:ph idx="1" type="body"/>
          </p:nvPr>
        </p:nvSpPr>
        <p:spPr>
          <a:xfrm>
            <a:off x="311700" y="1152475"/>
            <a:ext cx="8520600" cy="3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クラスタリング（教師なし学習）のアルゴリズム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あらかじめｎ個のクラスターに分けると決めてデータを分割する方法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↓デモができる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 sz="10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https://www.albert2005.co.jp/knowledge/data_mining/cluster/non-hierarchical_clustering</a:t>
            </a:r>
            <a:endParaRPr/>
          </a:p>
        </p:txBody>
      </p:sp>
      <p:pic>
        <p:nvPicPr>
          <p:cNvPr id="175" name="Google Shape;17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1550" y="2614150"/>
            <a:ext cx="2993475" cy="225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回帰分析の種類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単回帰分析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	</a:t>
            </a:r>
            <a:r>
              <a:rPr lang="ja">
                <a:solidFill>
                  <a:schemeClr val="dk1"/>
                </a:solidFill>
              </a:rPr>
              <a:t>1つの説明変数</a:t>
            </a:r>
            <a:r>
              <a:rPr lang="ja"/>
              <a:t>で回帰分析をする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重回帰分析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	</a:t>
            </a:r>
            <a:r>
              <a:rPr lang="ja">
                <a:solidFill>
                  <a:schemeClr val="dk1"/>
                </a:solidFill>
              </a:rPr>
              <a:t>複数の説明変数</a:t>
            </a:r>
            <a:r>
              <a:rPr lang="ja"/>
              <a:t>で回帰分析をする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	説明変数同士の相関係数が高いと予測精度が悪化することがある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/>
              <a:t>（</a:t>
            </a:r>
            <a:r>
              <a:rPr lang="ja">
                <a:solidFill>
                  <a:schemeClr val="dk1"/>
                </a:solidFill>
              </a:rPr>
              <a:t>多重共線性</a:t>
            </a:r>
            <a:r>
              <a:rPr lang="ja"/>
              <a:t>）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ctrTitle"/>
          </p:nvPr>
        </p:nvSpPr>
        <p:spPr>
          <a:xfrm>
            <a:off x="3096300" y="17796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/>
              <a:t>パーセプトロン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パーセプトロンとは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機械学習のアルゴリズム　0か1を出力する関数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/>
              <a:t>(入力1×重み1)+</a:t>
            </a:r>
            <a:r>
              <a:rPr lang="ja"/>
              <a:t>(入力2×重み2)+バイアス</a:t>
            </a:r>
            <a:endParaRPr b="1"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6363" y="2250950"/>
            <a:ext cx="4751274" cy="253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パーセプトロンとは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062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出力が「0」または「1」になるので2クラス分類ができる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/>
              <a:t>→　パーセプトロンで解ける問題を</a:t>
            </a:r>
            <a:r>
              <a:rPr lang="ja">
                <a:solidFill>
                  <a:srgbClr val="F55E61"/>
                </a:solidFill>
              </a:rPr>
              <a:t>線形分離可能</a:t>
            </a:r>
            <a:r>
              <a:rPr lang="ja"/>
              <a:t>という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1825" y="2080898"/>
            <a:ext cx="4980350" cy="290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線形分離可能でない問題を解く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多層パーセプトロン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	複数のパーセプトロンで多層化した機械学習モデル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	1つ1つの出力は「0または1」だが、それを複数組み合わせると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/>
              <a:t>	2クラス分類よりも柔軟な分類（判定）ができる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ctrTitle"/>
          </p:nvPr>
        </p:nvSpPr>
        <p:spPr>
          <a:xfrm>
            <a:off x="3096300" y="17796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/>
              <a:t>サポート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/>
              <a:t>ベクターマシン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サポートベクターマシン（SVN）とは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2クラス分類する時にクラスの境界線を正確に引くための手法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/>
              <a:t>2クラス分類なので線形分離可能であることが前提、計算量が少なくて済む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2121800"/>
            <a:ext cx="4382176" cy="288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1"/>
          <p:cNvSpPr/>
          <p:nvPr/>
        </p:nvSpPr>
        <p:spPr>
          <a:xfrm>
            <a:off x="4888150" y="2735350"/>
            <a:ext cx="2239500" cy="940800"/>
          </a:xfrm>
          <a:prstGeom prst="wedgeRoundRectCallout">
            <a:avLst>
              <a:gd fmla="val -63255" name="adj1"/>
              <a:gd fmla="val 22284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55E61"/>
                </a:solidFill>
              </a:rPr>
              <a:t>マージンの最大化</a:t>
            </a:r>
            <a:r>
              <a:rPr lang="ja"/>
              <a:t>で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境界線を引く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4572000" y="3926625"/>
            <a:ext cx="4382100" cy="8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分かれているデータの真ん中で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ja"/>
              <a:t>境界線を引くイメージ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