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layfairDisplay-italic.fntdata"/><Relationship Id="rId6" Type="http://schemas.openxmlformats.org/officeDocument/2006/relationships/slide" Target="slides/slide1.xml"/><Relationship Id="rId18"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roducts.sint.co.jp/aisia/blog/vol1-5" TargetMode="External"/><Relationship Id="rId3" Type="http://schemas.openxmlformats.org/officeDocument/2006/relationships/hyperlink" Target="https://qiita.com/tanuk1647/items/544e2da93d0ae896e72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echblog.nhn-techorus.com/archives/3227#i-2"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e755f957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e755f957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e755f957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e755f957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e755f957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e755f957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e755f957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e755f957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中間層は隠れ層とも言う</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e755f957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e755f957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e755f957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e755f957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e755f957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e755f957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ディープラーニングと機械学習の違い　</a:t>
            </a:r>
            <a:r>
              <a:rPr lang="ja" u="sng">
                <a:solidFill>
                  <a:schemeClr val="hlink"/>
                </a:solidFill>
                <a:hlinkClick r:id="rId2"/>
              </a:rPr>
              <a:t>https://products.sint.co.jp/aisia/blog/vol1-5</a:t>
            </a:r>
            <a:endParaRPr/>
          </a:p>
          <a:p>
            <a:pPr indent="0" lvl="0" marL="0" rtl="0" algn="l">
              <a:lnSpc>
                <a:spcPct val="140000"/>
              </a:lnSpc>
              <a:spcBef>
                <a:spcPts val="0"/>
              </a:spcBef>
              <a:spcAft>
                <a:spcPts val="0"/>
              </a:spcAft>
              <a:buNone/>
            </a:pPr>
            <a:r>
              <a:rPr lang="ja">
                <a:solidFill>
                  <a:srgbClr val="333333"/>
                </a:solidFill>
              </a:rPr>
              <a:t>全結合のNNで層を深く（ディープに）することの意味　</a:t>
            </a:r>
            <a:r>
              <a:rPr lang="ja" u="sng">
                <a:solidFill>
                  <a:schemeClr val="hlink"/>
                </a:solidFill>
                <a:hlinkClick r:id="rId3"/>
              </a:rPr>
              <a:t>https://qiita.com/tanuk1647/items/544e2da93d0ae896e72e</a:t>
            </a:r>
            <a:endParaRPr>
              <a:solidFill>
                <a:srgbClr val="F55E61"/>
              </a:solidFill>
            </a:endParaRPr>
          </a:p>
          <a:p>
            <a:pPr indent="0" lvl="0" marL="0" rtl="0" algn="l">
              <a:lnSpc>
                <a:spcPct val="140000"/>
              </a:lnSpc>
              <a:spcBef>
                <a:spcPts val="0"/>
              </a:spcBef>
              <a:spcAft>
                <a:spcPts val="0"/>
              </a:spcAft>
              <a:buNone/>
            </a:pPr>
            <a:r>
              <a:t/>
            </a:r>
            <a:endParaRPr>
              <a:solidFill>
                <a:srgbClr val="F55E6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e755f957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e755f957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ja"/>
              <a:t>機械学習 オーバーフィッティング（過学習）について　</a:t>
            </a:r>
            <a:r>
              <a:rPr b="1" lang="ja" u="sng">
                <a:solidFill>
                  <a:schemeClr val="hlink"/>
                </a:solidFill>
                <a:hlinkClick r:id="rId2"/>
              </a:rPr>
              <a:t>https://techblog.nhn-techorus.com/archives/3227#i-2</a:t>
            </a:r>
            <a:endParaRPr b="1">
              <a:solidFill>
                <a:srgbClr val="F55E61"/>
              </a:solidFill>
            </a:endParaRPr>
          </a:p>
          <a:p>
            <a:pPr indent="0" lvl="0" marL="0" rtl="0" algn="l">
              <a:lnSpc>
                <a:spcPct val="150000"/>
              </a:lnSpc>
              <a:spcBef>
                <a:spcPts val="0"/>
              </a:spcBef>
              <a:spcAft>
                <a:spcPts val="0"/>
              </a:spcAft>
              <a:buNone/>
            </a:pPr>
            <a:r>
              <a:t/>
            </a:r>
            <a:endParaRPr b="1">
              <a:solidFill>
                <a:srgbClr val="F55E6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e755f957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e755f957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ノーフリーランチ（No Free Lunch）＝無料のランチはない！意味</a:t>
            </a:r>
            <a:endParaRPr/>
          </a:p>
          <a:p>
            <a:pPr indent="0" lvl="0" marL="0" rtl="0" algn="l">
              <a:spcBef>
                <a:spcPts val="0"/>
              </a:spcBef>
              <a:spcAft>
                <a:spcPts val="0"/>
              </a:spcAft>
              <a:buNone/>
            </a:pPr>
            <a:r>
              <a:rPr lang="ja"/>
              <a:t>「ディナータイムにお酒を飲んだお客様はランチ無料です」と言うのはお酒代にランチ代も含まれているからで、本当にランチが無料と言うことではない</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e755f957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e755f957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e755f957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e755f957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5.ディープラーニングの概要</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勾配降下法で学習する</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正解値と予測値の誤差を最小にする→誤差が少ないから正確に予測できている</a:t>
            </a:r>
            <a:endParaRPr/>
          </a:p>
          <a:p>
            <a:pPr indent="0" lvl="0" marL="0" rtl="0" algn="l">
              <a:spcBef>
                <a:spcPts val="1600"/>
              </a:spcBef>
              <a:spcAft>
                <a:spcPts val="0"/>
              </a:spcAft>
              <a:buNone/>
            </a:pPr>
            <a:r>
              <a:rPr lang="ja"/>
              <a:t>誤差の勾配を降下させて誤差を無くしていくイメージ</a:t>
            </a:r>
            <a:endParaRPr/>
          </a:p>
          <a:p>
            <a:pPr indent="0" lvl="0" marL="0" rtl="0" algn="l">
              <a:spcBef>
                <a:spcPts val="1600"/>
              </a:spcBef>
              <a:spcAft>
                <a:spcPts val="0"/>
              </a:spcAft>
              <a:buNone/>
            </a:pPr>
            <a:r>
              <a:rPr lang="ja"/>
              <a:t>重みを操作して画像の赤点を求めるのが目標</a:t>
            </a:r>
            <a:endParaRPr/>
          </a:p>
          <a:p>
            <a:pPr indent="0" lvl="0" marL="0" rtl="0" algn="l">
              <a:spcBef>
                <a:spcPts val="1600"/>
              </a:spcBef>
              <a:spcAft>
                <a:spcPts val="0"/>
              </a:spcAft>
              <a:buNone/>
            </a:pPr>
            <a:r>
              <a:rPr lang="ja"/>
              <a:t>深層学習は重みが多次元なので</a:t>
            </a:r>
            <a:endParaRPr/>
          </a:p>
          <a:p>
            <a:pPr indent="0" lvl="0" marL="0" rtl="0" algn="l">
              <a:spcBef>
                <a:spcPts val="1600"/>
              </a:spcBef>
              <a:spcAft>
                <a:spcPts val="0"/>
              </a:spcAft>
              <a:buNone/>
            </a:pPr>
            <a:r>
              <a:rPr lang="ja"/>
              <a:t>計算が複雑になり最適解でない</a:t>
            </a:r>
            <a:endParaRPr/>
          </a:p>
          <a:p>
            <a:pPr indent="0" lvl="0" marL="0" rtl="0" algn="l">
              <a:spcBef>
                <a:spcPts val="1600"/>
              </a:spcBef>
              <a:spcAft>
                <a:spcPts val="0"/>
              </a:spcAft>
              <a:buNone/>
            </a:pPr>
            <a:r>
              <a:rPr lang="ja"/>
              <a:t>緑点（</a:t>
            </a:r>
            <a:r>
              <a:rPr lang="ja">
                <a:solidFill>
                  <a:schemeClr val="dk1"/>
                </a:solidFill>
              </a:rPr>
              <a:t>局所的最適解</a:t>
            </a:r>
            <a:r>
              <a:rPr lang="ja"/>
              <a:t>）</a:t>
            </a:r>
            <a:endParaRPr/>
          </a:p>
          <a:p>
            <a:pPr indent="0" lvl="0" marL="0" rtl="0" algn="l">
              <a:spcBef>
                <a:spcPts val="1600"/>
              </a:spcBef>
              <a:spcAft>
                <a:spcPts val="1600"/>
              </a:spcAft>
              <a:buNone/>
            </a:pPr>
            <a:r>
              <a:rPr lang="ja"/>
              <a:t>に合わせてしまうこともある</a:t>
            </a:r>
            <a:endParaRPr/>
          </a:p>
        </p:txBody>
      </p:sp>
      <p:pic>
        <p:nvPicPr>
          <p:cNvPr id="121" name="Google Shape;121;p22"/>
          <p:cNvPicPr preferRelativeResize="0"/>
          <p:nvPr/>
        </p:nvPicPr>
        <p:blipFill>
          <a:blip r:embed="rId3">
            <a:alphaModFix/>
          </a:blip>
          <a:stretch>
            <a:fillRect/>
          </a:stretch>
        </p:blipFill>
        <p:spPr>
          <a:xfrm>
            <a:off x="4031546" y="2571750"/>
            <a:ext cx="5018150" cy="236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重みを更新して予測精度を上げる</a:t>
            </a:r>
            <a:endParaRPr/>
          </a:p>
        </p:txBody>
      </p:sp>
      <p:sp>
        <p:nvSpPr>
          <p:cNvPr id="127" name="Google Shape;127;p23"/>
          <p:cNvSpPr txBox="1"/>
          <p:nvPr>
            <p:ph idx="1" type="body"/>
          </p:nvPr>
        </p:nvSpPr>
        <p:spPr>
          <a:xfrm>
            <a:off x="311700" y="1152475"/>
            <a:ext cx="8520600" cy="374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ja"/>
              <a:t>逐次学習</a:t>
            </a:r>
            <a:endParaRPr/>
          </a:p>
          <a:p>
            <a:pPr indent="-317500" lvl="1" marL="914400" rtl="0" algn="l">
              <a:spcBef>
                <a:spcPts val="0"/>
              </a:spcBef>
              <a:spcAft>
                <a:spcPts val="0"/>
              </a:spcAft>
              <a:buSzPts val="1400"/>
              <a:buChar char="○"/>
            </a:pPr>
            <a:r>
              <a:rPr lang="ja"/>
              <a:t>訓練データごとに重みを1回ずつ更新</a:t>
            </a:r>
            <a:endParaRPr/>
          </a:p>
          <a:p>
            <a:pPr indent="-342900" lvl="0" marL="457200" rtl="0" algn="l">
              <a:spcBef>
                <a:spcPts val="0"/>
              </a:spcBef>
              <a:spcAft>
                <a:spcPts val="0"/>
              </a:spcAft>
              <a:buSzPts val="1800"/>
              <a:buChar char="★"/>
            </a:pPr>
            <a:r>
              <a:rPr lang="ja"/>
              <a:t>ミニバッチ学習</a:t>
            </a:r>
            <a:endParaRPr/>
          </a:p>
          <a:p>
            <a:pPr indent="-317500" lvl="1" marL="914400" rtl="0" algn="l">
              <a:spcBef>
                <a:spcPts val="0"/>
              </a:spcBef>
              <a:spcAft>
                <a:spcPts val="0"/>
              </a:spcAft>
              <a:buSzPts val="1400"/>
              <a:buChar char="○"/>
            </a:pPr>
            <a:r>
              <a:rPr lang="ja"/>
              <a:t>訓練データからランダムに選択したデータの集まり（ミニバッチ）ごとに重みを1回更新</a:t>
            </a:r>
            <a:endParaRPr/>
          </a:p>
          <a:p>
            <a:pPr indent="-317500" lvl="1" marL="914400" rtl="0" algn="l">
              <a:spcBef>
                <a:spcPts val="0"/>
              </a:spcBef>
              <a:spcAft>
                <a:spcPts val="0"/>
              </a:spcAft>
              <a:buSzPts val="1400"/>
              <a:buChar char="○"/>
            </a:pPr>
            <a:r>
              <a:rPr lang="ja"/>
              <a:t>ミニバッチに含まれるデータの誤差の和が小さくなるように更新をする</a:t>
            </a:r>
            <a:endParaRPr/>
          </a:p>
          <a:p>
            <a:pPr indent="-317500" lvl="1" marL="914400" rtl="0" algn="l">
              <a:spcBef>
                <a:spcPts val="0"/>
              </a:spcBef>
              <a:spcAft>
                <a:spcPts val="0"/>
              </a:spcAft>
              <a:buSzPts val="1400"/>
              <a:buChar char="○"/>
            </a:pPr>
            <a:r>
              <a:rPr lang="ja"/>
              <a:t>ミニバッチ学習で使われる勾配降下法を</a:t>
            </a:r>
            <a:r>
              <a:rPr lang="ja">
                <a:solidFill>
                  <a:schemeClr val="dk1"/>
                </a:solidFill>
              </a:rPr>
              <a:t>確率的勾配降下法</a:t>
            </a:r>
            <a:r>
              <a:rPr lang="ja"/>
              <a:t>と言う</a:t>
            </a:r>
            <a:endParaRPr/>
          </a:p>
          <a:p>
            <a:pPr indent="-342900" lvl="0" marL="457200" rtl="0" algn="l">
              <a:spcBef>
                <a:spcPts val="0"/>
              </a:spcBef>
              <a:spcAft>
                <a:spcPts val="0"/>
              </a:spcAft>
              <a:buSzPts val="1800"/>
              <a:buChar char="★"/>
            </a:pPr>
            <a:r>
              <a:rPr lang="ja"/>
              <a:t>バッチ学習</a:t>
            </a:r>
            <a:endParaRPr/>
          </a:p>
          <a:p>
            <a:pPr indent="-317500" lvl="1" marL="914400" rtl="0" algn="l">
              <a:spcBef>
                <a:spcPts val="0"/>
              </a:spcBef>
              <a:spcAft>
                <a:spcPts val="0"/>
              </a:spcAft>
              <a:buSzPts val="1400"/>
              <a:buChar char="○"/>
            </a:pPr>
            <a:r>
              <a:rPr lang="ja"/>
              <a:t>訓練データ全ての誤差の和が小さくなるように重みを1回更新する</a:t>
            </a:r>
            <a:endParaRPr/>
          </a:p>
          <a:p>
            <a:pPr indent="-317500" lvl="1" marL="914400" rtl="0" algn="l">
              <a:spcBef>
                <a:spcPts val="0"/>
              </a:spcBef>
              <a:spcAft>
                <a:spcPts val="0"/>
              </a:spcAft>
              <a:buSzPts val="1400"/>
              <a:buChar char="○"/>
            </a:pPr>
            <a:r>
              <a:rPr lang="ja"/>
              <a:t>イテレーション数＝エポック数</a:t>
            </a:r>
            <a:endParaRPr/>
          </a:p>
          <a:p>
            <a:pPr indent="0" lvl="0" marL="0" rtl="0" algn="l">
              <a:lnSpc>
                <a:spcPct val="115000"/>
              </a:lnSpc>
              <a:spcBef>
                <a:spcPts val="1600"/>
              </a:spcBef>
              <a:spcAft>
                <a:spcPts val="0"/>
              </a:spcAft>
              <a:buNone/>
            </a:pPr>
            <a:r>
              <a:t/>
            </a:r>
            <a:endParaRPr/>
          </a:p>
          <a:p>
            <a:pPr indent="-342900" lvl="0" marL="457200" rtl="0" algn="l">
              <a:lnSpc>
                <a:spcPct val="100000"/>
              </a:lnSpc>
              <a:spcBef>
                <a:spcPts val="0"/>
              </a:spcBef>
              <a:spcAft>
                <a:spcPts val="0"/>
              </a:spcAft>
              <a:buSzPts val="1800"/>
              <a:buChar char="●"/>
            </a:pPr>
            <a:r>
              <a:rPr lang="ja"/>
              <a:t>イテレーション数：重みを更新した回数</a:t>
            </a:r>
            <a:endParaRPr/>
          </a:p>
          <a:p>
            <a:pPr indent="-342900" lvl="0" marL="457200" rtl="0" algn="l">
              <a:spcBef>
                <a:spcPts val="0"/>
              </a:spcBef>
              <a:spcAft>
                <a:spcPts val="0"/>
              </a:spcAft>
              <a:buSzPts val="1800"/>
              <a:buChar char="●"/>
            </a:pPr>
            <a:r>
              <a:rPr lang="ja"/>
              <a:t>エポック数：訓練データを学習に使った回数</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ディープラーニングとは</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ja">
                <a:solidFill>
                  <a:schemeClr val="dk1"/>
                </a:solidFill>
              </a:rPr>
              <a:t>ディープニューラルネットワーク</a:t>
            </a:r>
            <a:r>
              <a:rPr lang="ja"/>
              <a:t>を用いた機械学習</a:t>
            </a:r>
            <a:endParaRPr/>
          </a:p>
          <a:p>
            <a:pPr indent="-317500" lvl="1" marL="914400" rtl="0" algn="l">
              <a:spcBef>
                <a:spcPts val="0"/>
              </a:spcBef>
              <a:spcAft>
                <a:spcPts val="0"/>
              </a:spcAft>
              <a:buSzPts val="1400"/>
              <a:buChar char="○"/>
            </a:pPr>
            <a:r>
              <a:rPr lang="ja"/>
              <a:t>ニューラルネットワークを4層以上使ったネットワークのこと</a:t>
            </a:r>
            <a:endParaRPr/>
          </a:p>
        </p:txBody>
      </p:sp>
      <p:pic>
        <p:nvPicPr>
          <p:cNvPr id="66" name="Google Shape;66;p14"/>
          <p:cNvPicPr preferRelativeResize="0"/>
          <p:nvPr/>
        </p:nvPicPr>
        <p:blipFill>
          <a:blip r:embed="rId3">
            <a:alphaModFix/>
          </a:blip>
          <a:stretch>
            <a:fillRect/>
          </a:stretch>
        </p:blipFill>
        <p:spPr>
          <a:xfrm>
            <a:off x="1394575" y="1915125"/>
            <a:ext cx="5829650" cy="3085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ニューロンの仕組み</a:t>
            </a:r>
            <a:endParaRPr/>
          </a:p>
        </p:txBody>
      </p:sp>
      <p:sp>
        <p:nvSpPr>
          <p:cNvPr id="72" name="Google Shape;72;p15"/>
          <p:cNvSpPr txBox="1"/>
          <p:nvPr>
            <p:ph idx="1" type="body"/>
          </p:nvPr>
        </p:nvSpPr>
        <p:spPr>
          <a:xfrm>
            <a:off x="311700" y="1152475"/>
            <a:ext cx="8520600" cy="37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X1〜X3：入力　W1〜W2：重み　b：バイアス　Σ：入力と重みの合計</a:t>
            </a:r>
            <a:endParaRPr/>
          </a:p>
          <a:p>
            <a:pPr indent="0" lvl="0" marL="0" rtl="0" algn="l">
              <a:spcBef>
                <a:spcPts val="1600"/>
              </a:spcBef>
              <a:spcAft>
                <a:spcPts val="0"/>
              </a:spcAft>
              <a:buNone/>
            </a:pPr>
            <a:r>
              <a:rPr lang="ja"/>
              <a:t>f：活性化関数　y：出力</a:t>
            </a:r>
            <a:endParaRPr/>
          </a:p>
          <a:p>
            <a:pPr indent="-342900" lvl="0" marL="457200" rtl="0" algn="l">
              <a:spcBef>
                <a:spcPts val="1600"/>
              </a:spcBef>
              <a:spcAft>
                <a:spcPts val="0"/>
              </a:spcAft>
              <a:buSzPts val="1800"/>
              <a:buAutoNum type="arabicPeriod"/>
            </a:pPr>
            <a:r>
              <a:rPr lang="ja"/>
              <a:t>入力×重みがニューロンに入る</a:t>
            </a:r>
            <a:endParaRPr/>
          </a:p>
          <a:p>
            <a:pPr indent="-342900" lvl="0" marL="457200" rtl="0" algn="l">
              <a:spcBef>
                <a:spcPts val="0"/>
              </a:spcBef>
              <a:spcAft>
                <a:spcPts val="0"/>
              </a:spcAft>
              <a:buSzPts val="1800"/>
              <a:buAutoNum type="arabicPeriod"/>
            </a:pPr>
            <a:r>
              <a:rPr lang="ja"/>
              <a:t>1の合計値＋バイアスがΣになる</a:t>
            </a:r>
            <a:endParaRPr/>
          </a:p>
          <a:p>
            <a:pPr indent="-342900" lvl="0" marL="457200" rtl="0" algn="l">
              <a:spcBef>
                <a:spcPts val="0"/>
              </a:spcBef>
              <a:spcAft>
                <a:spcPts val="0"/>
              </a:spcAft>
              <a:buSzPts val="1800"/>
              <a:buAutoNum type="arabicPeriod"/>
            </a:pPr>
            <a:r>
              <a:rPr lang="ja"/>
              <a:t>Σを活性化関数に通して出力する</a:t>
            </a:r>
            <a:endParaRPr/>
          </a:p>
          <a:p>
            <a:pPr indent="0" lvl="0" marL="0" rtl="0" algn="l">
              <a:spcBef>
                <a:spcPts val="1600"/>
              </a:spcBef>
              <a:spcAft>
                <a:spcPts val="0"/>
              </a:spcAft>
              <a:buNone/>
            </a:pPr>
            <a:r>
              <a:rPr lang="ja"/>
              <a:t>活性化関数はシグモイド関数、ReLU…</a:t>
            </a:r>
            <a:endParaRPr/>
          </a:p>
          <a:p>
            <a:pPr indent="0" lvl="0" marL="0" rtl="0" algn="l">
              <a:spcBef>
                <a:spcPts val="1600"/>
              </a:spcBef>
              <a:spcAft>
                <a:spcPts val="0"/>
              </a:spcAft>
              <a:buNone/>
            </a:pPr>
            <a:r>
              <a:rPr lang="ja"/>
              <a:t>単純な関数を通すと0or1で2クラス分類、</a:t>
            </a:r>
            <a:endParaRPr/>
          </a:p>
          <a:p>
            <a:pPr indent="0" lvl="0" marL="0" rtl="0" algn="l">
              <a:spcBef>
                <a:spcPts val="1600"/>
              </a:spcBef>
              <a:spcAft>
                <a:spcPts val="1600"/>
              </a:spcAft>
              <a:buNone/>
            </a:pPr>
            <a:r>
              <a:rPr lang="ja"/>
              <a:t>0〜1で確率が表現できる</a:t>
            </a:r>
            <a:endParaRPr/>
          </a:p>
        </p:txBody>
      </p:sp>
      <p:pic>
        <p:nvPicPr>
          <p:cNvPr id="73" name="Google Shape;73;p15"/>
          <p:cNvPicPr preferRelativeResize="0"/>
          <p:nvPr/>
        </p:nvPicPr>
        <p:blipFill>
          <a:blip r:embed="rId3">
            <a:alphaModFix/>
          </a:blip>
          <a:stretch>
            <a:fillRect/>
          </a:stretch>
        </p:blipFill>
        <p:spPr>
          <a:xfrm>
            <a:off x="4534125" y="1784322"/>
            <a:ext cx="4298175" cy="3030200"/>
          </a:xfrm>
          <a:prstGeom prst="rect">
            <a:avLst/>
          </a:prstGeom>
          <a:noFill/>
          <a:ln>
            <a:noFill/>
          </a:ln>
        </p:spPr>
      </p:pic>
      <p:cxnSp>
        <p:nvCxnSpPr>
          <p:cNvPr id="74" name="Google Shape;74;p15"/>
          <p:cNvCxnSpPr/>
          <p:nvPr/>
        </p:nvCxnSpPr>
        <p:spPr>
          <a:xfrm>
            <a:off x="7035250" y="2495050"/>
            <a:ext cx="0" cy="286500"/>
          </a:xfrm>
          <a:prstGeom prst="straightConnector1">
            <a:avLst/>
          </a:prstGeom>
          <a:noFill/>
          <a:ln cap="flat" cmpd="sng" w="9525">
            <a:solidFill>
              <a:schemeClr val="dk2"/>
            </a:solidFill>
            <a:prstDash val="solid"/>
            <a:round/>
            <a:headEnd len="med" w="med" type="none"/>
            <a:tailEnd len="med" w="med" type="triangle"/>
          </a:ln>
        </p:spPr>
      </p:cxnSp>
      <p:sp>
        <p:nvSpPr>
          <p:cNvPr id="75" name="Google Shape;75;p15"/>
          <p:cNvSpPr txBox="1"/>
          <p:nvPr/>
        </p:nvSpPr>
        <p:spPr>
          <a:xfrm>
            <a:off x="6467650" y="2193575"/>
            <a:ext cx="11352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latin typeface="Lato"/>
                <a:ea typeface="Lato"/>
                <a:cs typeface="Lato"/>
                <a:sym typeface="Lato"/>
              </a:rPr>
              <a:t>ニューロン</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単純パーセプトロン</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複数の入力と1つの出力を持つモデルのこと　出力は0または1</a:t>
            </a:r>
            <a:endParaRPr/>
          </a:p>
          <a:p>
            <a:pPr indent="0" lvl="0" marL="0" rtl="0" algn="l">
              <a:spcBef>
                <a:spcPts val="1600"/>
              </a:spcBef>
              <a:spcAft>
                <a:spcPts val="1600"/>
              </a:spcAft>
              <a:buNone/>
            </a:pPr>
            <a:r>
              <a:rPr lang="ja"/>
              <a:t>活性化関数は</a:t>
            </a:r>
            <a:r>
              <a:rPr lang="ja">
                <a:solidFill>
                  <a:schemeClr val="dk1"/>
                </a:solidFill>
              </a:rPr>
              <a:t>ステップ関数</a:t>
            </a:r>
            <a:r>
              <a:rPr lang="ja"/>
              <a:t>を使っている</a:t>
            </a:r>
            <a:endParaRPr/>
          </a:p>
        </p:txBody>
      </p:sp>
      <p:pic>
        <p:nvPicPr>
          <p:cNvPr id="82" name="Google Shape;82;p16"/>
          <p:cNvPicPr preferRelativeResize="0"/>
          <p:nvPr/>
        </p:nvPicPr>
        <p:blipFill>
          <a:blip r:embed="rId3">
            <a:alphaModFix/>
          </a:blip>
          <a:stretch>
            <a:fillRect/>
          </a:stretch>
        </p:blipFill>
        <p:spPr>
          <a:xfrm>
            <a:off x="2014425" y="2169775"/>
            <a:ext cx="5115150" cy="2840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なぜディープラーニングを使うのか？</a:t>
            </a:r>
            <a:endParaRPr/>
          </a:p>
        </p:txBody>
      </p:sp>
      <p:sp>
        <p:nvSpPr>
          <p:cNvPr id="88" name="Google Shape;88;p17"/>
          <p:cNvSpPr txBox="1"/>
          <p:nvPr>
            <p:ph idx="1" type="body"/>
          </p:nvPr>
        </p:nvSpPr>
        <p:spPr>
          <a:xfrm>
            <a:off x="311700" y="1152475"/>
            <a:ext cx="8520600" cy="370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ja"/>
              <a:t>層を深くするほど複雑な関数＋高い精度で予測ができる</a:t>
            </a:r>
            <a:endParaRPr/>
          </a:p>
          <a:p>
            <a:pPr indent="-317500" lvl="1" marL="914400" rtl="0" algn="l">
              <a:spcBef>
                <a:spcPts val="0"/>
              </a:spcBef>
              <a:spcAft>
                <a:spcPts val="0"/>
              </a:spcAft>
              <a:buSzPts val="1400"/>
              <a:buChar char="○"/>
            </a:pPr>
            <a:r>
              <a:rPr lang="ja"/>
              <a:t>活性化関数を組み合わせることで複雑な判定や分類ができる</a:t>
            </a:r>
            <a:endParaRPr/>
          </a:p>
          <a:p>
            <a:pPr indent="-317500" lvl="1" marL="914400" rtl="0" algn="l">
              <a:spcBef>
                <a:spcPts val="0"/>
              </a:spcBef>
              <a:spcAft>
                <a:spcPts val="0"/>
              </a:spcAft>
              <a:buSzPts val="1400"/>
              <a:buChar char="○"/>
            </a:pPr>
            <a:r>
              <a:rPr lang="ja"/>
              <a:t>誤差逆伝播法で学習するから予測の精度が高い</a:t>
            </a:r>
            <a:endParaRPr/>
          </a:p>
          <a:p>
            <a:pPr indent="-317500" lvl="2" marL="1371600" rtl="0" algn="l">
              <a:spcBef>
                <a:spcPts val="0"/>
              </a:spcBef>
              <a:spcAft>
                <a:spcPts val="0"/>
              </a:spcAft>
              <a:buSzPts val="1400"/>
              <a:buChar char="■"/>
            </a:pPr>
            <a:r>
              <a:rPr lang="ja"/>
              <a:t>出力層→入力層に向かって正解と予測の誤差を伝播させて重み調整する学習方法</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ja"/>
              <a:t>しかし、層が深くなると</a:t>
            </a:r>
            <a:endParaRPr/>
          </a:p>
          <a:p>
            <a:pPr indent="-342900" lvl="0" marL="914400" rtl="0" algn="l">
              <a:spcBef>
                <a:spcPts val="1600"/>
              </a:spcBef>
              <a:spcAft>
                <a:spcPts val="0"/>
              </a:spcAft>
              <a:buSzPts val="1800"/>
              <a:buChar char="●"/>
            </a:pPr>
            <a:r>
              <a:rPr lang="ja"/>
              <a:t>パラメータが多くなるので調整が難しくなる</a:t>
            </a:r>
            <a:endParaRPr/>
          </a:p>
          <a:p>
            <a:pPr indent="-317500" lvl="1" marL="1371600" rtl="0" algn="l">
              <a:spcBef>
                <a:spcPts val="0"/>
              </a:spcBef>
              <a:spcAft>
                <a:spcPts val="0"/>
              </a:spcAft>
              <a:buSzPts val="1400"/>
              <a:buChar char="○"/>
            </a:pPr>
            <a:r>
              <a:rPr lang="ja"/>
              <a:t>上手く調整できていないと、異常データに引っ張られ過学習を起こす</a:t>
            </a:r>
            <a:endParaRPr/>
          </a:p>
          <a:p>
            <a:pPr indent="-317500" lvl="2" marL="1828800" rtl="0" algn="l">
              <a:spcBef>
                <a:spcPts val="0"/>
              </a:spcBef>
              <a:spcAft>
                <a:spcPts val="0"/>
              </a:spcAft>
              <a:buSzPts val="1400"/>
              <a:buChar char="■"/>
            </a:pPr>
            <a:r>
              <a:rPr lang="ja"/>
              <a:t>予測精度が上がらない…！</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深層学習は過学習を起こしやすい？</a:t>
            </a:r>
            <a:endParaRPr/>
          </a:p>
        </p:txBody>
      </p:sp>
      <p:sp>
        <p:nvSpPr>
          <p:cNvPr id="94" name="Google Shape;94;p18"/>
          <p:cNvSpPr txBox="1"/>
          <p:nvPr>
            <p:ph idx="1" type="body"/>
          </p:nvPr>
        </p:nvSpPr>
        <p:spPr>
          <a:xfrm>
            <a:off x="311700" y="1152475"/>
            <a:ext cx="8520600" cy="380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過学習が起きる原因として以下がある</a:t>
            </a:r>
            <a:endParaRPr/>
          </a:p>
          <a:p>
            <a:pPr indent="0" lvl="0" marL="0" rtl="0" algn="l">
              <a:spcBef>
                <a:spcPts val="1600"/>
              </a:spcBef>
              <a:spcAft>
                <a:spcPts val="0"/>
              </a:spcAft>
              <a:buNone/>
            </a:pPr>
            <a:r>
              <a:rPr lang="ja"/>
              <a:t>①　学習データが少ない</a:t>
            </a:r>
            <a:endParaRPr/>
          </a:p>
          <a:p>
            <a:pPr indent="0" lvl="0" marL="0" rtl="0" algn="l">
              <a:spcBef>
                <a:spcPts val="1600"/>
              </a:spcBef>
              <a:spcAft>
                <a:spcPts val="0"/>
              </a:spcAft>
              <a:buNone/>
            </a:pPr>
            <a:r>
              <a:rPr lang="ja"/>
              <a:t>②　学習データの中に異常データが多い　←こっちで起こりやすい</a:t>
            </a:r>
            <a:endParaRPr/>
          </a:p>
          <a:p>
            <a:pPr indent="0" lvl="0" marL="0" rtl="0" algn="l">
              <a:spcBef>
                <a:spcPts val="1600"/>
              </a:spcBef>
              <a:spcAft>
                <a:spcPts val="0"/>
              </a:spcAft>
              <a:buNone/>
            </a:pPr>
            <a:r>
              <a:rPr lang="ja"/>
              <a:t>ディープラーニングでは層が多いほどたくさんのパラメータ調整が必要</a:t>
            </a:r>
            <a:endParaRPr/>
          </a:p>
          <a:p>
            <a:pPr indent="0" lvl="0" marL="0" rtl="0" algn="l">
              <a:spcBef>
                <a:spcPts val="1600"/>
              </a:spcBef>
              <a:spcAft>
                <a:spcPts val="0"/>
              </a:spcAft>
              <a:buNone/>
            </a:pPr>
            <a:r>
              <a:rPr lang="ja"/>
              <a:t>予測精度に貢献するパラメータは重みを多くかけ（重視）、</a:t>
            </a:r>
            <a:endParaRPr/>
          </a:p>
          <a:p>
            <a:pPr indent="0" lvl="0" marL="0" rtl="0" algn="l">
              <a:spcBef>
                <a:spcPts val="1600"/>
              </a:spcBef>
              <a:spcAft>
                <a:spcPts val="0"/>
              </a:spcAft>
              <a:buNone/>
            </a:pPr>
            <a:r>
              <a:rPr lang="ja"/>
              <a:t>予測精度に邪魔をしそうなパラメータは重みを軽くしたい</a:t>
            </a:r>
            <a:endParaRPr/>
          </a:p>
          <a:p>
            <a:pPr indent="0" lvl="0" marL="0" rtl="0" algn="l">
              <a:spcBef>
                <a:spcPts val="1600"/>
              </a:spcBef>
              <a:spcAft>
                <a:spcPts val="1600"/>
              </a:spcAft>
              <a:buNone/>
            </a:pPr>
            <a:r>
              <a:rPr lang="ja"/>
              <a:t>→　このパラメータ調整が難しいから過学習が起りやすい</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ディープラーニング＝万能じゃない</a:t>
            </a:r>
            <a:endParaRPr/>
          </a:p>
        </p:txBody>
      </p:sp>
      <p:sp>
        <p:nvSpPr>
          <p:cNvPr id="100" name="Google Shape;100;p19"/>
          <p:cNvSpPr txBox="1"/>
          <p:nvPr>
            <p:ph idx="1" type="body"/>
          </p:nvPr>
        </p:nvSpPr>
        <p:spPr>
          <a:xfrm>
            <a:off x="311700" y="1152475"/>
            <a:ext cx="8520600" cy="373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ディープラーニングで問題Aを解く（予測する、分類するなど）モデルを</a:t>
            </a:r>
            <a:endParaRPr/>
          </a:p>
          <a:p>
            <a:pPr indent="0" lvl="0" marL="0" rtl="0" algn="l">
              <a:spcBef>
                <a:spcPts val="1600"/>
              </a:spcBef>
              <a:spcAft>
                <a:spcPts val="0"/>
              </a:spcAft>
              <a:buNone/>
            </a:pPr>
            <a:r>
              <a:rPr lang="ja"/>
              <a:t>作っても、そのモデルで他の問題を解けるか？と言うとそんなことない</a:t>
            </a:r>
            <a:endParaRPr/>
          </a:p>
          <a:p>
            <a:pPr indent="0" lvl="0" marL="0" rtl="0" algn="l">
              <a:spcBef>
                <a:spcPts val="1600"/>
              </a:spcBef>
              <a:spcAft>
                <a:spcPts val="0"/>
              </a:spcAft>
              <a:buNone/>
            </a:pPr>
            <a:r>
              <a:rPr lang="ja"/>
              <a:t>画像は赤線の「ある問題を解くのに特化した」モデルでも他の問題の</a:t>
            </a:r>
            <a:endParaRPr/>
          </a:p>
          <a:p>
            <a:pPr indent="0" lvl="0" marL="0" rtl="0" algn="l">
              <a:spcBef>
                <a:spcPts val="1600"/>
              </a:spcBef>
              <a:spcAft>
                <a:spcPts val="0"/>
              </a:spcAft>
              <a:buNone/>
            </a:pPr>
            <a:r>
              <a:rPr lang="ja"/>
              <a:t>予測精度と平均したら</a:t>
            </a:r>
            <a:endParaRPr/>
          </a:p>
          <a:p>
            <a:pPr indent="0" lvl="0" marL="0" rtl="0" algn="l">
              <a:spcBef>
                <a:spcPts val="1600"/>
              </a:spcBef>
              <a:spcAft>
                <a:spcPts val="0"/>
              </a:spcAft>
              <a:buNone/>
            </a:pPr>
            <a:r>
              <a:rPr lang="ja"/>
              <a:t>汎用アルゴリズム程度の</a:t>
            </a:r>
            <a:endParaRPr/>
          </a:p>
          <a:p>
            <a:pPr indent="0" lvl="0" marL="0" rtl="0" algn="l">
              <a:spcBef>
                <a:spcPts val="1600"/>
              </a:spcBef>
              <a:spcAft>
                <a:spcPts val="0"/>
              </a:spcAft>
              <a:buNone/>
            </a:pPr>
            <a:r>
              <a:rPr lang="ja"/>
              <a:t>予測精度になってしまうこと</a:t>
            </a:r>
            <a:endParaRPr/>
          </a:p>
          <a:p>
            <a:pPr indent="0" lvl="0" marL="0" rtl="0" algn="l">
              <a:spcBef>
                <a:spcPts val="1600"/>
              </a:spcBef>
              <a:spcAft>
                <a:spcPts val="1600"/>
              </a:spcAft>
              <a:buNone/>
            </a:pPr>
            <a:r>
              <a:rPr lang="ja"/>
              <a:t>→　</a:t>
            </a:r>
            <a:r>
              <a:rPr lang="ja">
                <a:solidFill>
                  <a:schemeClr val="dk1"/>
                </a:solidFill>
              </a:rPr>
              <a:t>ノーフリーランチ定理</a:t>
            </a:r>
            <a:endParaRPr>
              <a:solidFill>
                <a:schemeClr val="dk1"/>
              </a:solidFill>
            </a:endParaRPr>
          </a:p>
        </p:txBody>
      </p:sp>
      <p:pic>
        <p:nvPicPr>
          <p:cNvPr id="101" name="Google Shape;101;p19"/>
          <p:cNvPicPr preferRelativeResize="0"/>
          <p:nvPr/>
        </p:nvPicPr>
        <p:blipFill>
          <a:blip r:embed="rId3">
            <a:alphaModFix/>
          </a:blip>
          <a:stretch>
            <a:fillRect/>
          </a:stretch>
        </p:blipFill>
        <p:spPr>
          <a:xfrm>
            <a:off x="3476700" y="2679025"/>
            <a:ext cx="5595701" cy="2331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ディープラーニングで使う活性化関数</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ja"/>
              <a:t>シグモイド関数</a:t>
            </a:r>
            <a:endParaRPr/>
          </a:p>
          <a:p>
            <a:pPr indent="-317500" lvl="1" marL="914400" rtl="0" algn="l">
              <a:spcBef>
                <a:spcPts val="0"/>
              </a:spcBef>
              <a:spcAft>
                <a:spcPts val="0"/>
              </a:spcAft>
              <a:buSzPts val="1400"/>
              <a:buChar char="○"/>
            </a:pPr>
            <a:r>
              <a:rPr lang="ja"/>
              <a:t>ステップ関数と似た形で研究初期に使われていた</a:t>
            </a:r>
            <a:endParaRPr/>
          </a:p>
          <a:p>
            <a:pPr indent="-317500" lvl="1" marL="914400" rtl="0" algn="l">
              <a:spcBef>
                <a:spcPts val="0"/>
              </a:spcBef>
              <a:spcAft>
                <a:spcPts val="0"/>
              </a:spcAft>
              <a:buSzPts val="1400"/>
              <a:buChar char="○"/>
            </a:pPr>
            <a:r>
              <a:rPr lang="ja"/>
              <a:t>勾配消失問題が起りやすいので最近はあまり使われない</a:t>
            </a:r>
            <a:endParaRPr/>
          </a:p>
          <a:p>
            <a:pPr indent="-342900" lvl="0" marL="457200" rtl="0" algn="l">
              <a:spcBef>
                <a:spcPts val="0"/>
              </a:spcBef>
              <a:spcAft>
                <a:spcPts val="0"/>
              </a:spcAft>
              <a:buSzPts val="1800"/>
              <a:buChar char="★"/>
            </a:pPr>
            <a:r>
              <a:rPr lang="ja"/>
              <a:t>ReLU</a:t>
            </a:r>
            <a:endParaRPr/>
          </a:p>
          <a:p>
            <a:pPr indent="-317500" lvl="1" marL="914400" rtl="0" algn="l">
              <a:spcBef>
                <a:spcPts val="0"/>
              </a:spcBef>
              <a:spcAft>
                <a:spcPts val="0"/>
              </a:spcAft>
              <a:buSzPts val="1400"/>
              <a:buChar char="○"/>
            </a:pPr>
            <a:r>
              <a:rPr lang="ja"/>
              <a:t>現在よく使われている（勾配消失問題が起りにくい）</a:t>
            </a:r>
            <a:endParaRPr/>
          </a:p>
          <a:p>
            <a:pPr indent="-342900" lvl="0" marL="457200" rtl="0" algn="l">
              <a:spcBef>
                <a:spcPts val="0"/>
              </a:spcBef>
              <a:spcAft>
                <a:spcPts val="0"/>
              </a:spcAft>
              <a:buSzPts val="1800"/>
              <a:buChar char="★"/>
            </a:pPr>
            <a:r>
              <a:rPr lang="ja"/>
              <a:t>ソフトマックス関数</a:t>
            </a:r>
            <a:endParaRPr/>
          </a:p>
          <a:p>
            <a:pPr indent="-317500" lvl="1" marL="914400" rtl="0" algn="l">
              <a:spcBef>
                <a:spcPts val="0"/>
              </a:spcBef>
              <a:spcAft>
                <a:spcPts val="0"/>
              </a:spcAft>
              <a:buSzPts val="1400"/>
              <a:buChar char="○"/>
            </a:pPr>
            <a:r>
              <a:rPr lang="ja"/>
              <a:t>結果が0〜1なので確率に使える</a:t>
            </a:r>
            <a:endParaRPr/>
          </a:p>
          <a:p>
            <a:pPr indent="-317500" lvl="2" marL="1371600" rtl="0" algn="l">
              <a:spcBef>
                <a:spcPts val="0"/>
              </a:spcBef>
              <a:spcAft>
                <a:spcPts val="0"/>
              </a:spcAft>
              <a:buSzPts val="1400"/>
              <a:buChar char="■"/>
            </a:pPr>
            <a:r>
              <a:rPr lang="ja"/>
              <a:t>他クラス分類</a:t>
            </a:r>
            <a:endParaRPr/>
          </a:p>
          <a:p>
            <a:pPr indent="-317500" lvl="1" marL="914400" rtl="0" algn="l">
              <a:spcBef>
                <a:spcPts val="0"/>
              </a:spcBef>
              <a:spcAft>
                <a:spcPts val="0"/>
              </a:spcAft>
              <a:buSzPts val="1400"/>
              <a:buChar char="○"/>
            </a:pPr>
            <a:r>
              <a:rPr lang="ja"/>
              <a:t>出力層でよく使われる</a:t>
            </a:r>
            <a:endParaRPr/>
          </a:p>
          <a:p>
            <a:pPr indent="-342900" lvl="0" marL="457200" rtl="0" algn="l">
              <a:spcBef>
                <a:spcPts val="0"/>
              </a:spcBef>
              <a:spcAft>
                <a:spcPts val="0"/>
              </a:spcAft>
              <a:buSzPts val="1800"/>
              <a:buChar char="★"/>
            </a:pPr>
            <a:r>
              <a:rPr lang="ja"/>
              <a:t>恒等関数</a:t>
            </a:r>
            <a:endParaRPr/>
          </a:p>
          <a:p>
            <a:pPr indent="-317500" lvl="1" marL="914400" rtl="0" algn="l">
              <a:spcBef>
                <a:spcPts val="0"/>
              </a:spcBef>
              <a:spcAft>
                <a:spcPts val="0"/>
              </a:spcAft>
              <a:buSzPts val="1400"/>
              <a:buChar char="○"/>
            </a:pPr>
            <a:r>
              <a:rPr lang="ja"/>
              <a:t>入力値をそのまま出力する</a:t>
            </a:r>
            <a:endParaRPr/>
          </a:p>
          <a:p>
            <a:pPr indent="-317500" lvl="1" marL="914400" rtl="0" algn="l">
              <a:spcBef>
                <a:spcPts val="0"/>
              </a:spcBef>
              <a:spcAft>
                <a:spcPts val="0"/>
              </a:spcAft>
              <a:buSzPts val="1400"/>
              <a:buChar char="○"/>
            </a:pPr>
            <a:r>
              <a:rPr lang="ja"/>
              <a:t>回帰で使われる</a:t>
            </a:r>
            <a:endParaRPr/>
          </a:p>
        </p:txBody>
      </p:sp>
      <p:pic>
        <p:nvPicPr>
          <p:cNvPr id="108" name="Google Shape;108;p20"/>
          <p:cNvPicPr preferRelativeResize="0"/>
          <p:nvPr/>
        </p:nvPicPr>
        <p:blipFill>
          <a:blip r:embed="rId3">
            <a:alphaModFix/>
          </a:blip>
          <a:stretch>
            <a:fillRect/>
          </a:stretch>
        </p:blipFill>
        <p:spPr>
          <a:xfrm>
            <a:off x="3620875" y="1871300"/>
            <a:ext cx="5295899" cy="3078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勾配消失問題</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勾配降下法で誤差逆伝播で学習すると予測が上手くいかなくなる問題</a:t>
            </a:r>
            <a:endParaRPr/>
          </a:p>
          <a:p>
            <a:pPr indent="0" lvl="0" marL="0" rtl="0" algn="l">
              <a:spcBef>
                <a:spcPts val="1600"/>
              </a:spcBef>
              <a:spcAft>
                <a:spcPts val="0"/>
              </a:spcAft>
              <a:buNone/>
            </a:pPr>
            <a:r>
              <a:rPr lang="ja"/>
              <a:t>（誤差が正しく伝播されなくなっている）</a:t>
            </a:r>
            <a:endParaRPr/>
          </a:p>
          <a:p>
            <a:pPr indent="0" lvl="0" marL="0" rtl="0" algn="l">
              <a:spcBef>
                <a:spcPts val="1600"/>
              </a:spcBef>
              <a:spcAft>
                <a:spcPts val="0"/>
              </a:spcAft>
              <a:buNone/>
            </a:pPr>
            <a:r>
              <a:rPr lang="ja"/>
              <a:t>出力層→入力層に誤差を伝播させ続けると、次第に伝播される誤差が少なくなる</a:t>
            </a:r>
            <a:endParaRPr/>
          </a:p>
          <a:p>
            <a:pPr indent="0" lvl="0" marL="0" rtl="0" algn="l">
              <a:spcBef>
                <a:spcPts val="1600"/>
              </a:spcBef>
              <a:spcAft>
                <a:spcPts val="0"/>
              </a:spcAft>
              <a:buNone/>
            </a:pPr>
            <a:r>
              <a:rPr lang="ja"/>
              <a:t>→　予測精度が高くないのに誤差がない＝予測できていると勘違いする</a:t>
            </a:r>
            <a:endParaRPr/>
          </a:p>
          <a:p>
            <a:pPr indent="0" lvl="0" marL="0" rtl="0" algn="l">
              <a:spcBef>
                <a:spcPts val="1600"/>
              </a:spcBef>
              <a:spcAft>
                <a:spcPts val="1600"/>
              </a:spcAft>
              <a:buNone/>
            </a:pPr>
            <a:r>
              <a:rPr lang="ja"/>
              <a:t>入力層付近で学習が進まなくなってしまう</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