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layfair Displ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Source Code Pr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SourceCodePro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SourceCodePro-italic.fntdata"/><Relationship Id="rId23" Type="http://schemas.openxmlformats.org/officeDocument/2006/relationships/font" Target="fonts/SourceCodePr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SourceCodePr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layfairDisplay-bold.fntdata"/><Relationship Id="rId14" Type="http://schemas.openxmlformats.org/officeDocument/2006/relationships/font" Target="fonts/PlayfairDisplay-regular.fntdata"/><Relationship Id="rId17" Type="http://schemas.openxmlformats.org/officeDocument/2006/relationships/font" Target="fonts/PlayfairDisplay-boldItalic.fntdata"/><Relationship Id="rId16" Type="http://schemas.openxmlformats.org/officeDocument/2006/relationships/font" Target="fonts/PlayfairDisplay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d304596b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d304596b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7d469eddc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7d469edd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7d304596b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7d304596b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d304596b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d304596b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d304596b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d304596b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7d469eddc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7d469edd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d304596b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d304596b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7d469eddc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7d469edd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kenyu-life.com/2019/03/07/convolutional_neural_networ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6.ディープラーニングの手法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ctrTitle"/>
          </p:nvPr>
        </p:nvSpPr>
        <p:spPr>
          <a:xfrm>
            <a:off x="3096300" y="17796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過学習の対策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過学習を抑制する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>
                <a:solidFill>
                  <a:schemeClr val="dk1"/>
                </a:solidFill>
              </a:rPr>
              <a:t>訓練誤差</a:t>
            </a:r>
            <a:r>
              <a:rPr lang="ja"/>
              <a:t>が小さいのに、</a:t>
            </a:r>
            <a:r>
              <a:rPr lang="ja">
                <a:solidFill>
                  <a:schemeClr val="dk1"/>
                </a:solidFill>
              </a:rPr>
              <a:t>汎用誤差</a:t>
            </a:r>
            <a:r>
              <a:rPr lang="ja"/>
              <a:t>は小さくならない状態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（学習データでは予測精度◎、テスト・未知のデータでは予測精度△）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過学習の対策は以下の通り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学習データを増やす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正則化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ドロップアウト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過学習の対策　正則化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極端な値は見ないようにする手法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（重みを減らして予測に影響を与えないようにする）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Lasso回帰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 sz="1800"/>
              <a:t>極端なデータの重みを0にする（L1ノルム正則化）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Ridge回帰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 sz="1800"/>
              <a:t>極端なデータの重みを0に近づける（L2ノルム正則化）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過学習の対策　ドロップアウト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ランダムに活性化関数を非活性にして学習する手法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全ノード活性状態（常に同じ状態）で学習を繰り返すより、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毎回重みが変わった状態で学習をして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その結果を総合すると汎用性能が高くなる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/>
              <a:t>→　アンサンブル学習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ja"/>
              <a:t>　　（ランダムフォレストなど）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7400" y="2249950"/>
            <a:ext cx="3964899" cy="269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ctrTitle"/>
          </p:nvPr>
        </p:nvSpPr>
        <p:spPr>
          <a:xfrm>
            <a:off x="3096300" y="1580100"/>
            <a:ext cx="2951400" cy="198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深層学習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の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手法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ディープラーニングの種類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6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畳み込みニューラルネットワーク（CNN）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画像認識で使われる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一般的なニューラルネットワークよりも認識精度が高い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再帰型ニューラルネットワーク（RNN）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時系列データ、文章などの連続したデータを分析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自然言語処理で使われている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自己符号化器（オートエンコーダ）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次元削除（重要でないデータを削ぎ落とす）に使われる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オートエンコーダで事前学習→深層学習すると勾配消失問題が防げる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★"/>
            </a:pPr>
            <a:r>
              <a:rPr lang="ja"/>
              <a:t>敵対的生成ネットワーク（GAN）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教師なし学習のディープラーニング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ja"/>
              <a:t>合成画像を作ったり、画像に着色できたりする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畳み込みニューラルネットワーク（</a:t>
            </a:r>
            <a:r>
              <a:rPr lang="ja">
                <a:latin typeface="Source Code Pro"/>
                <a:ea typeface="Source Code Pro"/>
                <a:cs typeface="Source Code Pro"/>
                <a:sym typeface="Source Code Pro"/>
              </a:rPr>
              <a:t>CNN</a:t>
            </a:r>
            <a:r>
              <a:rPr lang="ja"/>
              <a:t>）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画像の特徴を効率的に抽出して（</a:t>
            </a:r>
            <a:r>
              <a:rPr lang="ja">
                <a:solidFill>
                  <a:schemeClr val="dk1"/>
                </a:solidFill>
              </a:rPr>
              <a:t>特徴マップ</a:t>
            </a:r>
            <a:r>
              <a:rPr lang="ja"/>
              <a:t>にする）画像認識ができる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ja">
                <a:solidFill>
                  <a:srgbClr val="505050"/>
                </a:solidFill>
                <a:latin typeface="Arial"/>
                <a:ea typeface="Arial"/>
                <a:cs typeface="Arial"/>
                <a:sym typeface="Arial"/>
              </a:rPr>
              <a:t>画像処理でよく使われる畳み込みニューラルネットワークとは</a:t>
            </a:r>
            <a:endParaRPr>
              <a:solidFill>
                <a:srgbClr val="50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ja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https://kenyu-life.com/2019/03/07/convolutional_neural_network/</a:t>
            </a:r>
            <a:endParaRPr>
              <a:solidFill>
                <a:srgbClr val="5E696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