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layfair Display"/>
      <p:regular r:id="rId26"/>
      <p:bold r:id="rId27"/>
      <p:italic r:id="rId28"/>
      <p:boldItalic r:id="rId29"/>
    </p:embeddedFont>
    <p:embeddedFont>
      <p:font typeface="Lato"/>
      <p:regular r:id="rId30"/>
      <p:bold r:id="rId31"/>
      <p:italic r:id="rId32"/>
      <p:boldItalic r:id="rId33"/>
    </p:embeddedFont>
    <p:embeddedFont>
      <p:font typeface="Source Code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slide" Target="slides/slide20.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37" Type="http://schemas.openxmlformats.org/officeDocument/2006/relationships/font" Target="fonts/SourceCodePro-boldItalic.fntdata"/><Relationship Id="rId14" Type="http://schemas.openxmlformats.org/officeDocument/2006/relationships/slide" Target="slides/slide9.xml"/><Relationship Id="rId36" Type="http://schemas.openxmlformats.org/officeDocument/2006/relationships/font" Target="fonts/SourceCodePr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i-scholar.tech/treatise/ai-modal-67/"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volkswagen.co.jp/ja/volkswagen/technology/autonomous-driving.html" TargetMode="External"/><Relationship Id="rId3" Type="http://schemas.openxmlformats.org/officeDocument/2006/relationships/hyperlink" Target="https://www.volkswagen.co.jp/ja/volkswagen/technology/autonomous-driving.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jai.com/speech-recognitio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gis-ri.co.jp/otc/hiroba/technical/similar-document-search/part1.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enyu-life.com/2019/03/10/natural-language-process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d33a80b2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d33a80b2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d41437bd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d41437bd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ja">
                <a:highlight>
                  <a:srgbClr val="FFFFFF"/>
                </a:highlight>
              </a:rPr>
              <a:t>深層学習×マルチモーダル。マルチモーダル学習で未来が広がる　</a:t>
            </a:r>
            <a:r>
              <a:rPr lang="ja" u="sng">
                <a:solidFill>
                  <a:schemeClr val="hlink"/>
                </a:solidFill>
                <a:hlinkClick r:id="rId2"/>
              </a:rPr>
              <a:t>https://ai-scholar.tech/treatise/ai-modal-67/</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d41437bd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d41437bd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d41437bd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d41437bd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505050"/>
                </a:solidFill>
                <a:uFill>
                  <a:noFill/>
                </a:uFill>
                <a:hlinkClick r:id="rId2"/>
              </a:rPr>
              <a:t>自動運転の基礎知識　</a:t>
            </a:r>
            <a:r>
              <a:rPr lang="ja" u="sng">
                <a:solidFill>
                  <a:schemeClr val="hlink"/>
                </a:solidFill>
                <a:hlinkClick r:id="rId3"/>
              </a:rPr>
              <a:t>https://www.volkswagen.co.jp/ja/volkswagen/technology/autonomous-driving.html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d41437bd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d41437b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d4501032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d4501032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d450103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d450103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d450103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d450103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d450103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d45010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d41437bd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d41437bd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d41437bd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d41437bd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d41437bd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d41437bd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d41437bd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d41437bd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d33a80b2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d33a80b2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a:solidFill>
                  <a:srgbClr val="444444"/>
                </a:solidFill>
                <a:highlight>
                  <a:srgbClr val="FFFFFF"/>
                </a:highlight>
              </a:rPr>
              <a:t>音声認識の仕組みと、隠れマルコフモデル（HMM）入門　</a:t>
            </a:r>
            <a:r>
              <a:rPr lang="ja" u="sng">
                <a:solidFill>
                  <a:schemeClr val="hlink"/>
                </a:solidFill>
                <a:hlinkClick r:id="rId2"/>
              </a:rPr>
              <a:t>https://spjai.com/speech-recognition/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d41437b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d41437b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d33a80b2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d33a80b2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0000"/>
              </a:lnSpc>
              <a:spcBef>
                <a:spcPts val="0"/>
              </a:spcBef>
              <a:spcAft>
                <a:spcPts val="500"/>
              </a:spcAft>
              <a:buNone/>
            </a:pPr>
            <a:r>
              <a:rPr lang="ja">
                <a:solidFill>
                  <a:srgbClr val="333333"/>
                </a:solidFill>
                <a:highlight>
                  <a:srgbClr val="FFFFFF"/>
                </a:highlight>
              </a:rPr>
              <a:t>はじめての自然言語処理　</a:t>
            </a:r>
            <a:r>
              <a:rPr lang="ja" u="sng">
                <a:solidFill>
                  <a:schemeClr val="hlink"/>
                </a:solidFill>
                <a:hlinkClick r:id="rId2"/>
              </a:rPr>
              <a:t>https://www.ogis-ri.co.jp/otc/hiroba/technical/similar-document-search/part1.html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d33a80b2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d33a80b2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a:solidFill>
                  <a:srgbClr val="505050"/>
                </a:solidFill>
                <a:highlight>
                  <a:srgbClr val="FFFFFF"/>
                </a:highlight>
              </a:rPr>
              <a:t>自然言語処理 NLP (Natural Language Processing) とは！？　</a:t>
            </a:r>
            <a:r>
              <a:rPr lang="ja" u="sng">
                <a:solidFill>
                  <a:schemeClr val="hlink"/>
                </a:solidFill>
                <a:hlinkClick r:id="rId2"/>
              </a:rPr>
              <a:t>https://kenyu-life.com/2019/03/10/natural-language-processing/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d41437bd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d41437bd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d41437b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41437b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d41437b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d41437b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qiita.com/ishizakiiii/items/5eff79b59bce74fdca0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7.</a:t>
            </a:r>
            <a:r>
              <a:rPr lang="ja"/>
              <a:t>ディープラーニングの</a:t>
            </a:r>
            <a:endParaRPr/>
          </a:p>
          <a:p>
            <a:pPr indent="0" lvl="0" marL="0" rtl="0" algn="ctr">
              <a:spcBef>
                <a:spcPts val="0"/>
              </a:spcBef>
              <a:spcAft>
                <a:spcPts val="0"/>
              </a:spcAft>
              <a:buNone/>
            </a:pPr>
            <a:r>
              <a:rPr lang="ja"/>
              <a:t>研究と応用</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マルチモーダル</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人間が五感を使って行動するように、</a:t>
            </a:r>
            <a:endParaRPr/>
          </a:p>
          <a:p>
            <a:pPr indent="0" lvl="0" marL="0" rtl="0" algn="l">
              <a:spcBef>
                <a:spcPts val="1600"/>
              </a:spcBef>
              <a:spcAft>
                <a:spcPts val="0"/>
              </a:spcAft>
              <a:buNone/>
            </a:pPr>
            <a:r>
              <a:rPr lang="ja"/>
              <a:t>ロボットもセンサーを組み合わせて行動するようにする</a:t>
            </a:r>
            <a:endParaRPr/>
          </a:p>
          <a:p>
            <a:pPr indent="0" lvl="0" marL="0" rtl="0" algn="l">
              <a:spcBef>
                <a:spcPts val="1600"/>
              </a:spcBef>
              <a:spcAft>
                <a:spcPts val="0"/>
              </a:spcAft>
              <a:buNone/>
            </a:pPr>
            <a:r>
              <a:rPr lang="ja"/>
              <a:t>→　</a:t>
            </a:r>
            <a:r>
              <a:rPr lang="ja">
                <a:solidFill>
                  <a:schemeClr val="dk1"/>
                </a:solidFill>
              </a:rPr>
              <a:t>マルチモーダル情報処理</a:t>
            </a:r>
            <a:endParaRPr>
              <a:solidFill>
                <a:schemeClr val="dk1"/>
              </a:solidFill>
            </a:endParaRPr>
          </a:p>
          <a:p>
            <a:pPr indent="0" lvl="0" marL="0" rtl="0" algn="l">
              <a:spcBef>
                <a:spcPts val="1600"/>
              </a:spcBef>
              <a:spcAft>
                <a:spcPts val="0"/>
              </a:spcAft>
              <a:buNone/>
            </a:pPr>
            <a:r>
              <a:rPr lang="ja"/>
              <a:t>視覚（カメラ）のみよりも触覚（温度、圧力センサー）と</a:t>
            </a:r>
            <a:endParaRPr/>
          </a:p>
          <a:p>
            <a:pPr indent="0" lvl="0" marL="0" rtl="0" algn="l">
              <a:spcBef>
                <a:spcPts val="1600"/>
              </a:spcBef>
              <a:spcAft>
                <a:spcPts val="1600"/>
              </a:spcAft>
              <a:buNone/>
            </a:pPr>
            <a:r>
              <a:rPr lang="ja"/>
              <a:t>組み合わせた方が正確な処理結果が出る</a:t>
            </a:r>
            <a:endParaRPr/>
          </a:p>
        </p:txBody>
      </p:sp>
      <p:pic>
        <p:nvPicPr>
          <p:cNvPr id="115" name="Google Shape;115;p22"/>
          <p:cNvPicPr preferRelativeResize="0"/>
          <p:nvPr/>
        </p:nvPicPr>
        <p:blipFill>
          <a:blip r:embed="rId3">
            <a:alphaModFix/>
          </a:blip>
          <a:stretch>
            <a:fillRect/>
          </a:stretch>
        </p:blipFill>
        <p:spPr>
          <a:xfrm>
            <a:off x="6462000" y="2810625"/>
            <a:ext cx="2370300" cy="2157000"/>
          </a:xfrm>
          <a:prstGeom prst="rect">
            <a:avLst/>
          </a:prstGeom>
          <a:noFill/>
          <a:ln>
            <a:noFill/>
          </a:ln>
        </p:spPr>
      </p:pic>
      <p:sp>
        <p:nvSpPr>
          <p:cNvPr id="116" name="Google Shape;116;p22"/>
          <p:cNvSpPr/>
          <p:nvPr/>
        </p:nvSpPr>
        <p:spPr>
          <a:xfrm>
            <a:off x="6531800" y="1957250"/>
            <a:ext cx="1964700" cy="792600"/>
          </a:xfrm>
          <a:prstGeom prst="wedgeRoundRectCallout">
            <a:avLst>
              <a:gd fmla="val 20976" name="adj1"/>
              <a:gd fmla="val 73737"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視覚：カップの位置</a:t>
            </a:r>
            <a:endParaRPr/>
          </a:p>
          <a:p>
            <a:pPr indent="0" lvl="0" marL="0" rtl="0" algn="l">
              <a:spcBef>
                <a:spcPts val="0"/>
              </a:spcBef>
              <a:spcAft>
                <a:spcPts val="0"/>
              </a:spcAft>
              <a:buNone/>
            </a:pPr>
            <a:r>
              <a:rPr lang="ja"/>
              <a:t>触覚：飲み物の温度</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ctrTitle"/>
          </p:nvPr>
        </p:nvSpPr>
        <p:spPr>
          <a:xfrm>
            <a:off x="3138700" y="17796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自動運転</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自動運転はレベル</a:t>
            </a:r>
            <a:r>
              <a:rPr lang="ja" sz="3600">
                <a:latin typeface="Source Code Pro"/>
                <a:ea typeface="Source Code Pro"/>
                <a:cs typeface="Source Code Pro"/>
                <a:sym typeface="Source Code Pro"/>
              </a:rPr>
              <a:t>3</a:t>
            </a:r>
            <a:r>
              <a:rPr lang="ja"/>
              <a:t>から</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日本では自動運転の定義にSEA J3016のレベル分けを使っている</a:t>
            </a:r>
            <a:endParaRPr/>
          </a:p>
          <a:p>
            <a:pPr indent="0" lvl="0" marL="0" rtl="0" algn="l">
              <a:spcBef>
                <a:spcPts val="1600"/>
              </a:spcBef>
              <a:spcAft>
                <a:spcPts val="0"/>
              </a:spcAft>
              <a:buNone/>
            </a:pPr>
            <a:r>
              <a:rPr lang="ja"/>
              <a:t>SEA International（米の乗り物標準化機構）が</a:t>
            </a:r>
            <a:endParaRPr/>
          </a:p>
          <a:p>
            <a:pPr indent="0" lvl="0" marL="0" rtl="0" algn="l">
              <a:spcBef>
                <a:spcPts val="1600"/>
              </a:spcBef>
              <a:spcAft>
                <a:spcPts val="0"/>
              </a:spcAft>
              <a:buNone/>
            </a:pPr>
            <a:r>
              <a:rPr lang="ja"/>
              <a:t>J3016という文書で定めている</a:t>
            </a:r>
            <a:endParaRPr/>
          </a:p>
          <a:p>
            <a:pPr indent="0" lvl="0" marL="0" rtl="0" algn="l">
              <a:spcBef>
                <a:spcPts val="1600"/>
              </a:spcBef>
              <a:spcAft>
                <a:spcPts val="0"/>
              </a:spcAft>
              <a:buNone/>
            </a:pPr>
            <a:r>
              <a:rPr lang="ja"/>
              <a:t>日本ではまだレベル3の自動車は走行できない</a:t>
            </a:r>
            <a:endParaRPr/>
          </a:p>
          <a:p>
            <a:pPr indent="0" lvl="0" marL="0" rtl="0" algn="l">
              <a:spcBef>
                <a:spcPts val="1600"/>
              </a:spcBef>
              <a:spcAft>
                <a:spcPts val="1600"/>
              </a:spcAft>
              <a:buNone/>
            </a:pPr>
            <a:r>
              <a:rPr lang="ja"/>
              <a:t>（海外では走行しているらしい）</a:t>
            </a:r>
            <a:endParaRPr/>
          </a:p>
        </p:txBody>
      </p:sp>
      <p:pic>
        <p:nvPicPr>
          <p:cNvPr id="128" name="Google Shape;128;p24"/>
          <p:cNvPicPr preferRelativeResize="0"/>
          <p:nvPr/>
        </p:nvPicPr>
        <p:blipFill>
          <a:blip r:embed="rId3">
            <a:alphaModFix/>
          </a:blip>
          <a:stretch>
            <a:fillRect/>
          </a:stretch>
        </p:blipFill>
        <p:spPr>
          <a:xfrm>
            <a:off x="5319350" y="2003625"/>
            <a:ext cx="3512951" cy="292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ctrTitle"/>
          </p:nvPr>
        </p:nvSpPr>
        <p:spPr>
          <a:xfrm>
            <a:off x="3138700" y="17796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法整備</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AIが作った作品の著作権は？</a:t>
            </a:r>
            <a:endParaRPr/>
          </a:p>
        </p:txBody>
      </p:sp>
      <p:sp>
        <p:nvSpPr>
          <p:cNvPr id="139" name="Google Shape;139;p26"/>
          <p:cNvSpPr txBox="1"/>
          <p:nvPr>
            <p:ph idx="1" type="body"/>
          </p:nvPr>
        </p:nvSpPr>
        <p:spPr>
          <a:xfrm>
            <a:off x="311700" y="1152475"/>
            <a:ext cx="8520600" cy="37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まだ結論が出ていない</a:t>
            </a:r>
            <a:endParaRPr/>
          </a:p>
          <a:p>
            <a:pPr indent="0" lvl="0" marL="0" rtl="0" algn="l">
              <a:spcBef>
                <a:spcPts val="1600"/>
              </a:spcBef>
              <a:spcAft>
                <a:spcPts val="0"/>
              </a:spcAft>
              <a:buNone/>
            </a:pPr>
            <a:r>
              <a:rPr lang="ja"/>
              <a:t>人間がAIを道具に作った作品は作者（人間）に著作権が発生する</a:t>
            </a:r>
            <a:endParaRPr/>
          </a:p>
          <a:p>
            <a:pPr indent="0" lvl="0" marL="0" rtl="0" algn="l">
              <a:spcBef>
                <a:spcPts val="1600"/>
              </a:spcBef>
              <a:spcAft>
                <a:spcPts val="0"/>
              </a:spcAft>
              <a:buNone/>
            </a:pPr>
            <a:r>
              <a:rPr lang="ja"/>
              <a:t>AIが主体となって作った作品の著作権はまだ決まっていない</a:t>
            </a:r>
            <a:endParaRPr/>
          </a:p>
          <a:p>
            <a:pPr indent="0" lvl="0" marL="0" rtl="0" algn="l">
              <a:spcBef>
                <a:spcPts val="1600"/>
              </a:spcBef>
              <a:spcAft>
                <a:spcPts val="0"/>
              </a:spcAft>
              <a:buNone/>
            </a:pPr>
            <a:r>
              <a:t/>
            </a:r>
            <a:endParaRPr/>
          </a:p>
          <a:p>
            <a:pPr indent="0" lvl="0" marL="0" rtl="0" algn="r">
              <a:spcBef>
                <a:spcPts val="1600"/>
              </a:spcBef>
              <a:spcAft>
                <a:spcPts val="0"/>
              </a:spcAft>
              <a:buNone/>
            </a:pPr>
            <a:r>
              <a:rPr lang="ja"/>
              <a:t>　←　AI作曲サービス　　　　</a:t>
            </a:r>
            <a:endParaRPr/>
          </a:p>
          <a:p>
            <a:pPr indent="0" lvl="0" marL="0" rtl="0" algn="r">
              <a:spcBef>
                <a:spcPts val="1600"/>
              </a:spcBef>
              <a:spcAft>
                <a:spcPts val="1600"/>
              </a:spcAft>
              <a:buNone/>
            </a:pPr>
            <a:r>
              <a:rPr lang="ja"/>
              <a:t>Amber Musicは著作権フリー</a:t>
            </a:r>
            <a:endParaRPr/>
          </a:p>
        </p:txBody>
      </p:sp>
      <p:pic>
        <p:nvPicPr>
          <p:cNvPr id="140" name="Google Shape;140;p26"/>
          <p:cNvPicPr preferRelativeResize="0"/>
          <p:nvPr/>
        </p:nvPicPr>
        <p:blipFill>
          <a:blip r:embed="rId3">
            <a:alphaModFix/>
          </a:blip>
          <a:stretch>
            <a:fillRect/>
          </a:stretch>
        </p:blipFill>
        <p:spPr>
          <a:xfrm>
            <a:off x="311700" y="2651222"/>
            <a:ext cx="5002075" cy="226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学習済みモデルの権利保護</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a:t>学習済みモデル：学習済みでパラメータ調整まで完了しているモデル</a:t>
            </a:r>
            <a:endParaRPr/>
          </a:p>
          <a:p>
            <a:pPr indent="-342900" lvl="0" marL="457200" rtl="0" algn="l">
              <a:lnSpc>
                <a:spcPct val="150000"/>
              </a:lnSpc>
              <a:spcBef>
                <a:spcPts val="1600"/>
              </a:spcBef>
              <a:spcAft>
                <a:spcPts val="0"/>
              </a:spcAft>
              <a:buSzPts val="1800"/>
              <a:buChar char="●"/>
            </a:pPr>
            <a:r>
              <a:rPr lang="ja"/>
              <a:t>技術面での権利保護（モデルのコピーを防ぐ）</a:t>
            </a:r>
            <a:endParaRPr/>
          </a:p>
          <a:p>
            <a:pPr indent="-317500" lvl="1" marL="914400" rtl="0" algn="l">
              <a:lnSpc>
                <a:spcPct val="150000"/>
              </a:lnSpc>
              <a:spcBef>
                <a:spcPts val="0"/>
              </a:spcBef>
              <a:spcAft>
                <a:spcPts val="0"/>
              </a:spcAft>
              <a:buSzPts val="1400"/>
              <a:buChar char="○"/>
            </a:pPr>
            <a:r>
              <a:rPr lang="ja"/>
              <a:t>モデル自体はクラウド上に置いてモデルの出力結果を提供するようにする</a:t>
            </a:r>
            <a:endParaRPr/>
          </a:p>
          <a:p>
            <a:pPr indent="-342900" lvl="0" marL="457200" rtl="0" algn="l">
              <a:lnSpc>
                <a:spcPct val="150000"/>
              </a:lnSpc>
              <a:spcBef>
                <a:spcPts val="0"/>
              </a:spcBef>
              <a:spcAft>
                <a:spcPts val="0"/>
              </a:spcAft>
              <a:buSzPts val="1800"/>
              <a:buChar char="●"/>
            </a:pPr>
            <a:r>
              <a:rPr lang="ja"/>
              <a:t>契約面での権利保護</a:t>
            </a:r>
            <a:endParaRPr/>
          </a:p>
          <a:p>
            <a:pPr indent="-317500" lvl="1" marL="914400" rtl="0" algn="l">
              <a:lnSpc>
                <a:spcPct val="150000"/>
              </a:lnSpc>
              <a:spcBef>
                <a:spcPts val="0"/>
              </a:spcBef>
              <a:spcAft>
                <a:spcPts val="0"/>
              </a:spcAft>
              <a:buSzPts val="1400"/>
              <a:buChar char="○"/>
            </a:pPr>
            <a:r>
              <a:rPr lang="ja"/>
              <a:t>モデルの利用条件、契約違反時のペナルティを設ける</a:t>
            </a:r>
            <a:endParaRPr/>
          </a:p>
          <a:p>
            <a:pPr indent="-342900" lvl="0" marL="457200" rtl="0" algn="l">
              <a:lnSpc>
                <a:spcPct val="150000"/>
              </a:lnSpc>
              <a:spcBef>
                <a:spcPts val="0"/>
              </a:spcBef>
              <a:spcAft>
                <a:spcPts val="0"/>
              </a:spcAft>
              <a:buSzPts val="1800"/>
              <a:buChar char="●"/>
            </a:pPr>
            <a:r>
              <a:rPr lang="ja"/>
              <a:t>法律面での権利保障（知的財産として保護する）</a:t>
            </a:r>
            <a:endParaRPr/>
          </a:p>
          <a:p>
            <a:pPr indent="-317500" lvl="1" marL="914400" rtl="0" algn="l">
              <a:lnSpc>
                <a:spcPct val="150000"/>
              </a:lnSpc>
              <a:spcBef>
                <a:spcPts val="0"/>
              </a:spcBef>
              <a:spcAft>
                <a:spcPts val="0"/>
              </a:spcAft>
              <a:buSzPts val="1400"/>
              <a:buChar char="○"/>
            </a:pPr>
            <a:r>
              <a:rPr lang="ja"/>
              <a:t>特許法、著作権法、不正競争防止法</a:t>
            </a:r>
            <a:endParaRPr/>
          </a:p>
          <a:p>
            <a:pPr indent="-317500" lvl="1" marL="914400" rtl="0" algn="l">
              <a:lnSpc>
                <a:spcPct val="150000"/>
              </a:lnSpc>
              <a:spcBef>
                <a:spcPts val="0"/>
              </a:spcBef>
              <a:spcAft>
                <a:spcPts val="0"/>
              </a:spcAft>
              <a:buSzPts val="1400"/>
              <a:buChar char="○"/>
            </a:pPr>
            <a:r>
              <a:rPr lang="ja"/>
              <a:t>法律でカバーできないところを契約で保護する</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AIの刑事責任</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a:t>結論はまだ出ていないが、</a:t>
            </a:r>
            <a:endParaRPr/>
          </a:p>
          <a:p>
            <a:pPr indent="-342900" lvl="0" marL="457200" rtl="0" algn="l">
              <a:lnSpc>
                <a:spcPct val="150000"/>
              </a:lnSpc>
              <a:spcBef>
                <a:spcPts val="1600"/>
              </a:spcBef>
              <a:spcAft>
                <a:spcPts val="0"/>
              </a:spcAft>
              <a:buSzPts val="1800"/>
              <a:buChar char="●"/>
            </a:pPr>
            <a:r>
              <a:rPr lang="ja"/>
              <a:t>AI所有者</a:t>
            </a:r>
            <a:endParaRPr/>
          </a:p>
          <a:p>
            <a:pPr indent="-317500" lvl="1" marL="914400" rtl="0" algn="l">
              <a:lnSpc>
                <a:spcPct val="150000"/>
              </a:lnSpc>
              <a:spcBef>
                <a:spcPts val="0"/>
              </a:spcBef>
              <a:spcAft>
                <a:spcPts val="0"/>
              </a:spcAft>
              <a:buSzPts val="1400"/>
              <a:buChar char="○"/>
            </a:pPr>
            <a:r>
              <a:rPr lang="ja"/>
              <a:t>不法行為責任が問われる可能性がある（所有者の故意、過失）</a:t>
            </a:r>
            <a:endParaRPr/>
          </a:p>
          <a:p>
            <a:pPr indent="-342900" lvl="0" marL="457200" rtl="0" algn="l">
              <a:lnSpc>
                <a:spcPct val="150000"/>
              </a:lnSpc>
              <a:spcBef>
                <a:spcPts val="0"/>
              </a:spcBef>
              <a:spcAft>
                <a:spcPts val="0"/>
              </a:spcAft>
              <a:buSzPts val="1800"/>
              <a:buChar char="●"/>
            </a:pPr>
            <a:r>
              <a:rPr lang="ja"/>
              <a:t>AI製造者</a:t>
            </a:r>
            <a:endParaRPr/>
          </a:p>
          <a:p>
            <a:pPr indent="-317500" lvl="1" marL="914400" rtl="0" algn="l">
              <a:lnSpc>
                <a:spcPct val="150000"/>
              </a:lnSpc>
              <a:spcBef>
                <a:spcPts val="0"/>
              </a:spcBef>
              <a:spcAft>
                <a:spcPts val="0"/>
              </a:spcAft>
              <a:buSzPts val="1400"/>
              <a:buChar char="○"/>
            </a:pPr>
            <a:r>
              <a:rPr lang="ja"/>
              <a:t>製造物責任が問われる可能性がある</a:t>
            </a:r>
            <a:endParaRPr/>
          </a:p>
          <a:p>
            <a:pPr indent="-317500" lvl="2" marL="1371600" rtl="0" algn="l">
              <a:lnSpc>
                <a:spcPct val="150000"/>
              </a:lnSpc>
              <a:spcBef>
                <a:spcPts val="0"/>
              </a:spcBef>
              <a:spcAft>
                <a:spcPts val="0"/>
              </a:spcAft>
              <a:buSzPts val="1400"/>
              <a:buChar char="■"/>
            </a:pPr>
            <a:r>
              <a:rPr lang="ja"/>
              <a:t>製造物責任は動産にしか生じないので、</a:t>
            </a:r>
            <a:endParaRPr/>
          </a:p>
          <a:p>
            <a:pPr indent="-317500" lvl="2" marL="1371600" rtl="0" algn="l">
              <a:lnSpc>
                <a:spcPct val="150000"/>
              </a:lnSpc>
              <a:spcBef>
                <a:spcPts val="0"/>
              </a:spcBef>
              <a:spcAft>
                <a:spcPts val="0"/>
              </a:spcAft>
              <a:buSzPts val="1400"/>
              <a:buChar char="■"/>
            </a:pPr>
            <a:r>
              <a:rPr lang="ja"/>
              <a:t>プログラム＝AIの場合は責任に問われる可能性は低い</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ctrTitle"/>
          </p:nvPr>
        </p:nvSpPr>
        <p:spPr>
          <a:xfrm>
            <a:off x="3138700" y="17796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よく遭遇する</a:t>
            </a:r>
            <a:endParaRPr/>
          </a:p>
          <a:p>
            <a:pPr indent="0" lvl="0" marL="0" rtl="0" algn="ctr">
              <a:spcBef>
                <a:spcPts val="0"/>
              </a:spcBef>
              <a:spcAft>
                <a:spcPts val="0"/>
              </a:spcAft>
              <a:buNone/>
            </a:pPr>
            <a:r>
              <a:rPr lang="ja"/>
              <a:t>言葉たち</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Elon Reeve Musk</a:t>
            </a:r>
            <a:endParaRPr/>
          </a:p>
        </p:txBody>
      </p:sp>
      <p:sp>
        <p:nvSpPr>
          <p:cNvPr id="163" name="Google Shape;163;p30"/>
          <p:cNvSpPr txBox="1"/>
          <p:nvPr>
            <p:ph idx="1" type="body"/>
          </p:nvPr>
        </p:nvSpPr>
        <p:spPr>
          <a:xfrm>
            <a:off x="2609675" y="1152475"/>
            <a:ext cx="622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テスラ、スペースX社のCEO（大富豪！）</a:t>
            </a:r>
            <a:endParaRPr/>
          </a:p>
          <a:p>
            <a:pPr indent="0" lvl="0" marL="0" rtl="0" algn="l">
              <a:spcBef>
                <a:spcPts val="1600"/>
              </a:spcBef>
              <a:spcAft>
                <a:spcPts val="0"/>
              </a:spcAft>
              <a:buNone/>
            </a:pPr>
            <a:r>
              <a:rPr lang="ja"/>
              <a:t>非営利のAI研究団体</a:t>
            </a:r>
            <a:r>
              <a:rPr lang="ja">
                <a:solidFill>
                  <a:schemeClr val="dk1"/>
                </a:solidFill>
              </a:rPr>
              <a:t>OpenAI</a:t>
            </a:r>
            <a:r>
              <a:rPr lang="ja"/>
              <a:t>を設立した</a:t>
            </a:r>
            <a:endParaRPr/>
          </a:p>
          <a:p>
            <a:pPr indent="0" lvl="0" marL="0" rtl="0" algn="l">
              <a:spcBef>
                <a:spcPts val="1600"/>
              </a:spcBef>
              <a:spcAft>
                <a:spcPts val="0"/>
              </a:spcAft>
              <a:buNone/>
            </a:pPr>
            <a:r>
              <a:rPr lang="ja"/>
              <a:t>OpenAIは人間と上手くいく+オープンソースなAIを</a:t>
            </a:r>
            <a:endParaRPr/>
          </a:p>
          <a:p>
            <a:pPr indent="0" lvl="0" marL="0" rtl="0" algn="l">
              <a:spcBef>
                <a:spcPts val="1600"/>
              </a:spcBef>
              <a:spcAft>
                <a:spcPts val="0"/>
              </a:spcAft>
              <a:buNone/>
            </a:pPr>
            <a:r>
              <a:rPr lang="ja"/>
              <a:t>開発しようとしている団体</a:t>
            </a:r>
            <a:endParaRPr/>
          </a:p>
          <a:p>
            <a:pPr indent="0" lvl="0" marL="0" rtl="0" algn="l">
              <a:spcBef>
                <a:spcPts val="1600"/>
              </a:spcBef>
              <a:spcAft>
                <a:spcPts val="0"/>
              </a:spcAft>
              <a:buNone/>
            </a:pPr>
            <a:r>
              <a:rPr lang="ja"/>
              <a:t>→　</a:t>
            </a:r>
            <a:r>
              <a:rPr lang="ja">
                <a:solidFill>
                  <a:schemeClr val="dk1"/>
                </a:solidFill>
              </a:rPr>
              <a:t>OpenAI Gym</a:t>
            </a:r>
            <a:r>
              <a:rPr lang="ja"/>
              <a:t>で自作の強化学習モデルが</a:t>
            </a:r>
            <a:endParaRPr/>
          </a:p>
          <a:p>
            <a:pPr indent="0" lvl="0" marL="0" rtl="0" algn="l">
              <a:spcBef>
                <a:spcPts val="1600"/>
              </a:spcBef>
              <a:spcAft>
                <a:spcPts val="1600"/>
              </a:spcAft>
              <a:buNone/>
            </a:pPr>
            <a:r>
              <a:rPr lang="ja"/>
              <a:t>　　テストできる！</a:t>
            </a:r>
            <a:endParaRPr/>
          </a:p>
        </p:txBody>
      </p:sp>
      <p:pic>
        <p:nvPicPr>
          <p:cNvPr id="164" name="Google Shape;164;p30"/>
          <p:cNvPicPr preferRelativeResize="0"/>
          <p:nvPr/>
        </p:nvPicPr>
        <p:blipFill>
          <a:blip r:embed="rId3">
            <a:alphaModFix/>
          </a:blip>
          <a:stretch>
            <a:fillRect/>
          </a:stretch>
        </p:blipFill>
        <p:spPr>
          <a:xfrm>
            <a:off x="311700" y="1152463"/>
            <a:ext cx="2095500" cy="3076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Kaggle</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機械学習している人向けのプラットフォーム</a:t>
            </a:r>
            <a:endParaRPr/>
          </a:p>
          <a:p>
            <a:pPr indent="-342900" lvl="0" marL="457200" rtl="0" algn="l">
              <a:lnSpc>
                <a:spcPct val="150000"/>
              </a:lnSpc>
              <a:spcBef>
                <a:spcPts val="1600"/>
              </a:spcBef>
              <a:spcAft>
                <a:spcPts val="0"/>
              </a:spcAft>
              <a:buSzPts val="1800"/>
              <a:buChar char="★"/>
            </a:pPr>
            <a:r>
              <a:rPr lang="ja"/>
              <a:t>初心者</a:t>
            </a:r>
            <a:endParaRPr/>
          </a:p>
          <a:p>
            <a:pPr indent="-317500" lvl="1" marL="914400" rtl="0" algn="l">
              <a:lnSpc>
                <a:spcPct val="150000"/>
              </a:lnSpc>
              <a:spcBef>
                <a:spcPts val="0"/>
              </a:spcBef>
              <a:spcAft>
                <a:spcPts val="0"/>
              </a:spcAft>
              <a:buSzPts val="1400"/>
              <a:buChar char="○"/>
            </a:pPr>
            <a:r>
              <a:rPr lang="ja"/>
              <a:t>Kernels（カーネル）で「データセット」+「分析コード」のお手本が見られる</a:t>
            </a:r>
            <a:endParaRPr/>
          </a:p>
          <a:p>
            <a:pPr indent="-317500" lvl="2" marL="1371600" rtl="0" algn="l">
              <a:lnSpc>
                <a:spcPct val="150000"/>
              </a:lnSpc>
              <a:spcBef>
                <a:spcPts val="0"/>
              </a:spcBef>
              <a:spcAft>
                <a:spcPts val="0"/>
              </a:spcAft>
              <a:buSzPts val="1400"/>
              <a:buChar char="■"/>
            </a:pPr>
            <a:r>
              <a:rPr lang="ja"/>
              <a:t>自分のPCでお手本を実行しながらコードを理解する</a:t>
            </a:r>
            <a:endParaRPr/>
          </a:p>
          <a:p>
            <a:pPr indent="-342900" lvl="0" marL="457200" rtl="0" algn="l">
              <a:lnSpc>
                <a:spcPct val="150000"/>
              </a:lnSpc>
              <a:spcBef>
                <a:spcPts val="0"/>
              </a:spcBef>
              <a:spcAft>
                <a:spcPts val="0"/>
              </a:spcAft>
              <a:buSzPts val="1800"/>
              <a:buChar char="★"/>
            </a:pPr>
            <a:r>
              <a:rPr lang="ja"/>
              <a:t>上級者</a:t>
            </a:r>
            <a:endParaRPr/>
          </a:p>
          <a:p>
            <a:pPr indent="-317500" lvl="1" marL="914400" rtl="0" algn="l">
              <a:lnSpc>
                <a:spcPct val="150000"/>
              </a:lnSpc>
              <a:spcBef>
                <a:spcPts val="0"/>
              </a:spcBef>
              <a:spcAft>
                <a:spcPts val="0"/>
              </a:spcAft>
              <a:buSzPts val="1400"/>
              <a:buChar char="○"/>
            </a:pPr>
            <a:r>
              <a:rPr lang="ja"/>
              <a:t>Competitionで賞金稼ぎ！</a:t>
            </a:r>
            <a:endParaRPr/>
          </a:p>
          <a:p>
            <a:pPr indent="-317500" lvl="2" marL="1371600" rtl="0" algn="l">
              <a:lnSpc>
                <a:spcPct val="150000"/>
              </a:lnSpc>
              <a:spcBef>
                <a:spcPts val="0"/>
              </a:spcBef>
              <a:spcAft>
                <a:spcPts val="0"/>
              </a:spcAft>
              <a:buSzPts val="1400"/>
              <a:buChar char="■"/>
            </a:pPr>
            <a:r>
              <a:rPr lang="ja"/>
              <a:t>企業や政府が出したお題に対してモデルを作成</a:t>
            </a:r>
            <a:endParaRPr/>
          </a:p>
          <a:p>
            <a:pPr indent="-317500" lvl="2" marL="1371600" rtl="0" algn="l">
              <a:lnSpc>
                <a:spcPct val="150000"/>
              </a:lnSpc>
              <a:spcBef>
                <a:spcPts val="0"/>
              </a:spcBef>
              <a:spcAft>
                <a:spcPts val="0"/>
              </a:spcAft>
              <a:buSzPts val="1400"/>
              <a:buChar char="■"/>
            </a:pPr>
            <a:r>
              <a:rPr lang="ja"/>
              <a:t>優秀なモデルを決めるコンテスト</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ctrTitle"/>
          </p:nvPr>
        </p:nvSpPr>
        <p:spPr>
          <a:xfrm>
            <a:off x="3138700" y="17796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音声認識</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機械学習の知識をインプットできる場所</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ja"/>
              <a:t>Google Scholar</a:t>
            </a:r>
            <a:endParaRPr/>
          </a:p>
          <a:p>
            <a:pPr indent="-317500" lvl="1" marL="914400" rtl="0" algn="l">
              <a:lnSpc>
                <a:spcPct val="150000"/>
              </a:lnSpc>
              <a:spcBef>
                <a:spcPts val="0"/>
              </a:spcBef>
              <a:spcAft>
                <a:spcPts val="0"/>
              </a:spcAft>
              <a:buSzPts val="1400"/>
              <a:buChar char="○"/>
            </a:pPr>
            <a:r>
              <a:rPr lang="ja"/>
              <a:t>学術論文の検索エンジン</a:t>
            </a:r>
            <a:endParaRPr/>
          </a:p>
          <a:p>
            <a:pPr indent="-342900" lvl="0" marL="457200" rtl="0" algn="l">
              <a:lnSpc>
                <a:spcPct val="150000"/>
              </a:lnSpc>
              <a:spcBef>
                <a:spcPts val="0"/>
              </a:spcBef>
              <a:spcAft>
                <a:spcPts val="0"/>
              </a:spcAft>
              <a:buSzPts val="1800"/>
              <a:buChar char="★"/>
            </a:pPr>
            <a:r>
              <a:rPr lang="ja"/>
              <a:t>arXiv（アーカイブ）</a:t>
            </a:r>
            <a:endParaRPr/>
          </a:p>
          <a:p>
            <a:pPr indent="-317500" lvl="1" marL="914400" rtl="0" algn="l">
              <a:lnSpc>
                <a:spcPct val="150000"/>
              </a:lnSpc>
              <a:spcBef>
                <a:spcPts val="0"/>
              </a:spcBef>
              <a:spcAft>
                <a:spcPts val="0"/>
              </a:spcAft>
              <a:buSzPts val="1400"/>
              <a:buChar char="○"/>
            </a:pPr>
            <a:r>
              <a:rPr lang="ja"/>
              <a:t>研究論文の公開・閲覧ができるサイト</a:t>
            </a:r>
            <a:endParaRPr/>
          </a:p>
          <a:p>
            <a:pPr indent="-342900" lvl="0" marL="457200" rtl="0" algn="l">
              <a:lnSpc>
                <a:spcPct val="150000"/>
              </a:lnSpc>
              <a:spcBef>
                <a:spcPts val="0"/>
              </a:spcBef>
              <a:spcAft>
                <a:spcPts val="0"/>
              </a:spcAft>
              <a:buSzPts val="1800"/>
              <a:buChar char="★"/>
            </a:pPr>
            <a:r>
              <a:rPr lang="ja"/>
              <a:t>Coursela（コーセラ）</a:t>
            </a:r>
            <a:endParaRPr/>
          </a:p>
          <a:p>
            <a:pPr indent="-317500" lvl="1" marL="914400" rtl="0" algn="l">
              <a:lnSpc>
                <a:spcPct val="150000"/>
              </a:lnSpc>
              <a:spcBef>
                <a:spcPts val="0"/>
              </a:spcBef>
              <a:spcAft>
                <a:spcPts val="0"/>
              </a:spcAft>
              <a:buSzPts val="1400"/>
              <a:buChar char="○"/>
            </a:pPr>
            <a:r>
              <a:rPr lang="ja"/>
              <a:t>世界中の大学の講義がオンライン受講できるサイト</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4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ディープラーニング応用　音声認識</a:t>
            </a:r>
            <a:endParaRPr/>
          </a:p>
        </p:txBody>
      </p:sp>
      <p:sp>
        <p:nvSpPr>
          <p:cNvPr id="70" name="Google Shape;70;p15"/>
          <p:cNvSpPr txBox="1"/>
          <p:nvPr>
            <p:ph idx="1" type="body"/>
          </p:nvPr>
        </p:nvSpPr>
        <p:spPr>
          <a:xfrm>
            <a:off x="311700" y="1086525"/>
            <a:ext cx="8520600" cy="38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音声認識は人間が話したことを文章として認識する</a:t>
            </a:r>
            <a:endParaRPr/>
          </a:p>
          <a:p>
            <a:pPr indent="0" lvl="0" marL="0" rtl="0" algn="l">
              <a:spcBef>
                <a:spcPts val="1600"/>
              </a:spcBef>
              <a:spcAft>
                <a:spcPts val="0"/>
              </a:spcAft>
              <a:buNone/>
            </a:pPr>
            <a:r>
              <a:rPr lang="ja"/>
              <a:t>（Siri：Apple、Alexa：Googleなど）</a:t>
            </a:r>
            <a:endParaRPr/>
          </a:p>
          <a:p>
            <a:pPr indent="0" lvl="0" marL="0" rtl="0" algn="l">
              <a:spcBef>
                <a:spcPts val="1600"/>
              </a:spcBef>
              <a:spcAft>
                <a:spcPts val="0"/>
              </a:spcAft>
              <a:buNone/>
            </a:pPr>
            <a:r>
              <a:rPr lang="ja"/>
              <a:t>音声認識の流れ</a:t>
            </a:r>
            <a:endParaRPr/>
          </a:p>
          <a:p>
            <a:pPr indent="-342900" lvl="0" marL="457200" rtl="0" algn="l">
              <a:spcBef>
                <a:spcPts val="1600"/>
              </a:spcBef>
              <a:spcAft>
                <a:spcPts val="0"/>
              </a:spcAft>
              <a:buSzPts val="1800"/>
              <a:buAutoNum type="arabicPeriod"/>
            </a:pPr>
            <a:r>
              <a:rPr lang="ja"/>
              <a:t>音声をテキスト（文章）にする</a:t>
            </a:r>
            <a:endParaRPr/>
          </a:p>
          <a:p>
            <a:pPr indent="-342900" lvl="0" marL="457200" rtl="0" algn="l">
              <a:spcBef>
                <a:spcPts val="0"/>
              </a:spcBef>
              <a:spcAft>
                <a:spcPts val="0"/>
              </a:spcAft>
              <a:buSzPts val="1800"/>
              <a:buAutoNum type="arabicPeriod"/>
            </a:pPr>
            <a:r>
              <a:rPr lang="ja">
                <a:solidFill>
                  <a:schemeClr val="dk1"/>
                </a:solidFill>
              </a:rPr>
              <a:t>形態素解析</a:t>
            </a:r>
            <a:r>
              <a:rPr lang="ja"/>
              <a:t>で文章を最小単位に細かくする</a:t>
            </a:r>
            <a:r>
              <a:rPr lang="ja" sz="1200"/>
              <a:t>（上画像）</a:t>
            </a:r>
            <a:endParaRPr sz="1200"/>
          </a:p>
          <a:p>
            <a:pPr indent="-342900" lvl="0" marL="457200" rtl="0" algn="l">
              <a:spcBef>
                <a:spcPts val="0"/>
              </a:spcBef>
              <a:spcAft>
                <a:spcPts val="0"/>
              </a:spcAft>
              <a:buSzPts val="1800"/>
              <a:buAutoNum type="arabicPeriod"/>
            </a:pPr>
            <a:r>
              <a:rPr lang="ja"/>
              <a:t>細かくした単語を辞書で検索</a:t>
            </a:r>
            <a:endParaRPr/>
          </a:p>
          <a:p>
            <a:pPr indent="-342900" lvl="0" marL="457200" rtl="0" algn="l">
              <a:spcBef>
                <a:spcPts val="0"/>
              </a:spcBef>
              <a:spcAft>
                <a:spcPts val="0"/>
              </a:spcAft>
              <a:buSzPts val="1800"/>
              <a:buAutoNum type="arabicPeriod"/>
            </a:pPr>
            <a:r>
              <a:rPr lang="ja"/>
              <a:t>読み取れなかった部分は</a:t>
            </a:r>
            <a:r>
              <a:rPr lang="ja">
                <a:solidFill>
                  <a:schemeClr val="dk1"/>
                </a:solidFill>
              </a:rPr>
              <a:t>隠れマルコフモデル</a:t>
            </a:r>
            <a:r>
              <a:rPr lang="ja"/>
              <a:t>で推論</a:t>
            </a:r>
            <a:endParaRPr/>
          </a:p>
          <a:p>
            <a:pPr indent="0" lvl="0" marL="457200" rtl="0" algn="l">
              <a:spcBef>
                <a:spcPts val="0"/>
              </a:spcBef>
              <a:spcAft>
                <a:spcPts val="0"/>
              </a:spcAft>
              <a:buNone/>
            </a:pPr>
            <a:r>
              <a:rPr lang="ja"/>
              <a:t>（この単語に続く単語は〇〇！の確率）</a:t>
            </a:r>
            <a:endParaRPr/>
          </a:p>
          <a:p>
            <a:pPr indent="0" lvl="0" marL="457200" rtl="0" algn="l">
              <a:spcBef>
                <a:spcPts val="0"/>
              </a:spcBef>
              <a:spcAft>
                <a:spcPts val="0"/>
              </a:spcAft>
              <a:buNone/>
            </a:pPr>
            <a:r>
              <a:rPr lang="ja">
                <a:solidFill>
                  <a:schemeClr val="dk1"/>
                </a:solidFill>
              </a:rPr>
              <a:t>→　隠れマルコフが深層学習に置き換わり</a:t>
            </a:r>
            <a:endParaRPr>
              <a:solidFill>
                <a:schemeClr val="dk1"/>
              </a:solidFill>
            </a:endParaRPr>
          </a:p>
          <a:p>
            <a:pPr indent="0" lvl="0" marL="457200" rtl="0" algn="l">
              <a:spcBef>
                <a:spcPts val="0"/>
              </a:spcBef>
              <a:spcAft>
                <a:spcPts val="1600"/>
              </a:spcAft>
              <a:buNone/>
            </a:pPr>
            <a:r>
              <a:rPr lang="ja">
                <a:solidFill>
                  <a:schemeClr val="dk1"/>
                </a:solidFill>
              </a:rPr>
              <a:t>　　推論がパワーアップ！</a:t>
            </a:r>
            <a:endParaRPr>
              <a:solidFill>
                <a:schemeClr val="dk1"/>
              </a:solidFill>
            </a:endParaRPr>
          </a:p>
        </p:txBody>
      </p:sp>
      <p:pic>
        <p:nvPicPr>
          <p:cNvPr id="71" name="Google Shape;71;p15"/>
          <p:cNvPicPr preferRelativeResize="0"/>
          <p:nvPr/>
        </p:nvPicPr>
        <p:blipFill>
          <a:blip r:embed="rId3">
            <a:alphaModFix/>
          </a:blip>
          <a:stretch>
            <a:fillRect/>
          </a:stretch>
        </p:blipFill>
        <p:spPr>
          <a:xfrm>
            <a:off x="6119702" y="1295511"/>
            <a:ext cx="2857675" cy="1576525"/>
          </a:xfrm>
          <a:prstGeom prst="rect">
            <a:avLst/>
          </a:prstGeom>
          <a:noFill/>
          <a:ln>
            <a:noFill/>
          </a:ln>
        </p:spPr>
      </p:pic>
      <p:pic>
        <p:nvPicPr>
          <p:cNvPr id="72" name="Google Shape;72;p15"/>
          <p:cNvPicPr preferRelativeResize="0"/>
          <p:nvPr/>
        </p:nvPicPr>
        <p:blipFill>
          <a:blip r:embed="rId4">
            <a:alphaModFix/>
          </a:blip>
          <a:stretch>
            <a:fillRect/>
          </a:stretch>
        </p:blipFill>
        <p:spPr>
          <a:xfrm>
            <a:off x="6177550" y="2929696"/>
            <a:ext cx="2741975" cy="205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38700" y="17796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自然言語処理</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ディープラーニング応用　自然言語処理</a:t>
            </a:r>
            <a:endParaRPr/>
          </a:p>
        </p:txBody>
      </p:sp>
      <p:sp>
        <p:nvSpPr>
          <p:cNvPr id="83" name="Google Shape;83;p17"/>
          <p:cNvSpPr txBox="1"/>
          <p:nvPr>
            <p:ph idx="1" type="body"/>
          </p:nvPr>
        </p:nvSpPr>
        <p:spPr>
          <a:xfrm>
            <a:off x="311700" y="1152475"/>
            <a:ext cx="8520600" cy="3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アンケートやレビューを解析してマーケティングに使える</a:t>
            </a:r>
            <a:endParaRPr/>
          </a:p>
          <a:p>
            <a:pPr indent="0" lvl="0" marL="0" rtl="0" algn="l">
              <a:spcBef>
                <a:spcPts val="1600"/>
              </a:spcBef>
              <a:spcAft>
                <a:spcPts val="0"/>
              </a:spcAft>
              <a:buNone/>
            </a:pPr>
            <a:r>
              <a:rPr lang="ja"/>
              <a:t>日本語の自然言語処理の流れ</a:t>
            </a:r>
            <a:endParaRPr/>
          </a:p>
          <a:p>
            <a:pPr indent="-342900" lvl="0" marL="457200" rtl="0" algn="l">
              <a:spcBef>
                <a:spcPts val="1600"/>
              </a:spcBef>
              <a:spcAft>
                <a:spcPts val="0"/>
              </a:spcAft>
              <a:buSzPts val="1800"/>
              <a:buAutoNum type="arabicPeriod"/>
            </a:pPr>
            <a:r>
              <a:rPr lang="ja"/>
              <a:t>形態素解析で文章を最小単位に分ける</a:t>
            </a:r>
            <a:endParaRPr/>
          </a:p>
          <a:p>
            <a:pPr indent="-342900" lvl="0" marL="457200" rtl="0" algn="l">
              <a:spcBef>
                <a:spcPts val="0"/>
              </a:spcBef>
              <a:spcAft>
                <a:spcPts val="0"/>
              </a:spcAft>
              <a:buSzPts val="1800"/>
              <a:buAutoNum type="arabicPeriod"/>
            </a:pPr>
            <a:r>
              <a:rPr lang="ja">
                <a:solidFill>
                  <a:schemeClr val="dk1"/>
                </a:solidFill>
              </a:rPr>
              <a:t>データクレンジング</a:t>
            </a:r>
            <a:r>
              <a:rPr lang="ja"/>
              <a:t>で不要な文字を取り除く</a:t>
            </a:r>
            <a:endParaRPr/>
          </a:p>
          <a:p>
            <a:pPr indent="-342900" lvl="0" marL="457200" rtl="0" algn="l">
              <a:spcBef>
                <a:spcPts val="0"/>
              </a:spcBef>
              <a:spcAft>
                <a:spcPts val="0"/>
              </a:spcAft>
              <a:buSzPts val="1800"/>
              <a:buAutoNum type="arabicPeriod"/>
            </a:pPr>
            <a:r>
              <a:rPr lang="ja">
                <a:solidFill>
                  <a:schemeClr val="dk1"/>
                </a:solidFill>
              </a:rPr>
              <a:t>BoW</a:t>
            </a:r>
            <a:r>
              <a:rPr lang="ja"/>
              <a:t>（Bag-of-Words）で単語をベクトルに変換</a:t>
            </a:r>
            <a:endParaRPr/>
          </a:p>
          <a:p>
            <a:pPr indent="-342900" lvl="0" marL="457200" rtl="0" algn="l">
              <a:spcBef>
                <a:spcPts val="0"/>
              </a:spcBef>
              <a:spcAft>
                <a:spcPts val="0"/>
              </a:spcAft>
              <a:buSzPts val="1800"/>
              <a:buAutoNum type="arabicPeriod"/>
            </a:pPr>
            <a:r>
              <a:rPr lang="ja">
                <a:solidFill>
                  <a:schemeClr val="dk1"/>
                </a:solidFill>
              </a:rPr>
              <a:t>TF-IDF</a:t>
            </a:r>
            <a:r>
              <a:rPr lang="ja"/>
              <a:t>で単語ごとに重要度を評価</a:t>
            </a:r>
            <a:endParaRPr/>
          </a:p>
          <a:p>
            <a:pPr indent="-317500" lvl="1" marL="914400" rtl="0" algn="l">
              <a:spcBef>
                <a:spcPts val="0"/>
              </a:spcBef>
              <a:spcAft>
                <a:spcPts val="0"/>
              </a:spcAft>
              <a:buSzPts val="1400"/>
              <a:buAutoNum type="alphaLcPeriod"/>
            </a:pPr>
            <a:r>
              <a:rPr lang="ja"/>
              <a:t>出現回数多：重要</a:t>
            </a:r>
            <a:endParaRPr/>
          </a:p>
          <a:p>
            <a:pPr indent="-317500" lvl="1" marL="914400" rtl="0" algn="l">
              <a:spcBef>
                <a:spcPts val="0"/>
              </a:spcBef>
              <a:spcAft>
                <a:spcPts val="0"/>
              </a:spcAft>
              <a:buSzPts val="1400"/>
              <a:buAutoNum type="alphaLcPeriod"/>
            </a:pPr>
            <a:r>
              <a:rPr lang="ja"/>
              <a:t>出現回数少：重要でない</a:t>
            </a:r>
            <a:endParaRPr/>
          </a:p>
        </p:txBody>
      </p:sp>
      <p:pic>
        <p:nvPicPr>
          <p:cNvPr id="84" name="Google Shape;84;p17"/>
          <p:cNvPicPr preferRelativeResize="0"/>
          <p:nvPr/>
        </p:nvPicPr>
        <p:blipFill rotWithShape="1">
          <a:blip r:embed="rId3">
            <a:alphaModFix/>
          </a:blip>
          <a:srcRect b="0" l="0" r="0" t="56445"/>
          <a:stretch/>
        </p:blipFill>
        <p:spPr>
          <a:xfrm>
            <a:off x="3444700" y="3614225"/>
            <a:ext cx="5618391" cy="139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latin typeface="Source Code Pro"/>
                <a:ea typeface="Source Code Pro"/>
                <a:cs typeface="Source Code Pro"/>
                <a:sym typeface="Source Code Pro"/>
              </a:rPr>
              <a:t>Word2Vec</a:t>
            </a:r>
            <a:endParaRPr>
              <a:latin typeface="Source Code Pro"/>
              <a:ea typeface="Source Code Pro"/>
              <a:cs typeface="Source Code Pro"/>
              <a:sym typeface="Source Code Pro"/>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テキスト分析のモデル　2013年にGoogleが開発した</a:t>
            </a:r>
            <a:endParaRPr/>
          </a:p>
          <a:p>
            <a:pPr indent="0" lvl="0" marL="0" rtl="0" algn="l">
              <a:spcBef>
                <a:spcPts val="1600"/>
              </a:spcBef>
              <a:spcAft>
                <a:spcPts val="1600"/>
              </a:spcAft>
              <a:buNone/>
            </a:pPr>
            <a:r>
              <a:rPr lang="ja"/>
              <a:t>単語をベクトルにして足し算、引き算などの計算ができる</a:t>
            </a:r>
            <a:endParaRPr/>
          </a:p>
        </p:txBody>
      </p:sp>
      <p:pic>
        <p:nvPicPr>
          <p:cNvPr id="91" name="Google Shape;91;p18"/>
          <p:cNvPicPr preferRelativeResize="0"/>
          <p:nvPr/>
        </p:nvPicPr>
        <p:blipFill>
          <a:blip r:embed="rId3">
            <a:alphaModFix/>
          </a:blip>
          <a:stretch>
            <a:fillRect/>
          </a:stretch>
        </p:blipFill>
        <p:spPr>
          <a:xfrm>
            <a:off x="311700" y="2453046"/>
            <a:ext cx="4584701" cy="2377475"/>
          </a:xfrm>
          <a:prstGeom prst="rect">
            <a:avLst/>
          </a:prstGeom>
          <a:noFill/>
          <a:ln>
            <a:noFill/>
          </a:ln>
        </p:spPr>
      </p:pic>
      <p:pic>
        <p:nvPicPr>
          <p:cNvPr id="92" name="Google Shape;92;p18"/>
          <p:cNvPicPr preferRelativeResize="0"/>
          <p:nvPr/>
        </p:nvPicPr>
        <p:blipFill>
          <a:blip r:embed="rId4">
            <a:alphaModFix/>
          </a:blip>
          <a:stretch>
            <a:fillRect/>
          </a:stretch>
        </p:blipFill>
        <p:spPr>
          <a:xfrm>
            <a:off x="5024500" y="3134151"/>
            <a:ext cx="3807799" cy="169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ctrTitle"/>
          </p:nvPr>
        </p:nvSpPr>
        <p:spPr>
          <a:xfrm>
            <a:off x="3138700" y="17796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強化学習</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latin typeface="Source Code Pro"/>
                <a:ea typeface="Source Code Pro"/>
                <a:cs typeface="Source Code Pro"/>
                <a:sym typeface="Source Code Pro"/>
              </a:rPr>
              <a:t>Deep Q Network（DQN）</a:t>
            </a:r>
            <a:endParaRPr>
              <a:latin typeface="Source Code Pro"/>
              <a:ea typeface="Source Code Pro"/>
              <a:cs typeface="Source Code Pro"/>
              <a:sym typeface="Source Code Pro"/>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アルファ碁に使われている</a:t>
            </a:r>
            <a:r>
              <a:rPr lang="ja">
                <a:solidFill>
                  <a:schemeClr val="dk1"/>
                </a:solidFill>
              </a:rPr>
              <a:t>深層強化学習</a:t>
            </a:r>
            <a:r>
              <a:rPr lang="ja"/>
              <a:t>モデル（DeepMind社が開発）</a:t>
            </a:r>
            <a:endParaRPr/>
          </a:p>
          <a:p>
            <a:pPr indent="0" lvl="0" marL="0" rtl="0" algn="l">
              <a:spcBef>
                <a:spcPts val="1600"/>
              </a:spcBef>
              <a:spcAft>
                <a:spcPts val="0"/>
              </a:spcAft>
              <a:buNone/>
            </a:pPr>
            <a:r>
              <a:rPr lang="ja"/>
              <a:t>どんなモデルかは難しくて分からない。。。</a:t>
            </a:r>
            <a:endParaRPr/>
          </a:p>
          <a:p>
            <a:pPr indent="0" lvl="0" marL="0" rtl="0" algn="l">
              <a:lnSpc>
                <a:spcPct val="140000"/>
              </a:lnSpc>
              <a:spcBef>
                <a:spcPts val="1600"/>
              </a:spcBef>
              <a:spcAft>
                <a:spcPts val="0"/>
              </a:spcAft>
              <a:buNone/>
            </a:pPr>
            <a:r>
              <a:rPr b="1" lang="ja">
                <a:solidFill>
                  <a:srgbClr val="333333"/>
                </a:solidFill>
                <a:highlight>
                  <a:srgbClr val="FFFFFF"/>
                </a:highlight>
                <a:latin typeface="Arial"/>
                <a:ea typeface="Arial"/>
                <a:cs typeface="Arial"/>
                <a:sym typeface="Arial"/>
              </a:rPr>
              <a:t>DQN（Deep Q Network）を理解したので、Gopherくんの図を使って説明</a:t>
            </a:r>
            <a:endParaRPr>
              <a:latin typeface="Arial"/>
              <a:ea typeface="Arial"/>
              <a:cs typeface="Arial"/>
              <a:sym typeface="Arial"/>
            </a:endParaRPr>
          </a:p>
          <a:p>
            <a:pPr indent="0" lvl="0" marL="0" rtl="0" algn="l">
              <a:spcBef>
                <a:spcPts val="1200"/>
              </a:spcBef>
              <a:spcAft>
                <a:spcPts val="1600"/>
              </a:spcAft>
              <a:buNone/>
            </a:pPr>
            <a:r>
              <a:rPr lang="ja" sz="1400" u="sng">
                <a:solidFill>
                  <a:schemeClr val="hlink"/>
                </a:solidFill>
                <a:latin typeface="Arial"/>
                <a:ea typeface="Arial"/>
                <a:cs typeface="Arial"/>
                <a:sym typeface="Arial"/>
                <a:hlinkClick r:id="rId3"/>
              </a:rPr>
              <a:t>https://qiita.com/ishizakiiii/items/5eff79b59bce74fdca0d</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ctrTitle"/>
          </p:nvPr>
        </p:nvSpPr>
        <p:spPr>
          <a:xfrm>
            <a:off x="3138700" y="17796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ロボティクス</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