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346c5b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346c5b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60531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60531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597732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597732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60531e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60531e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346c5b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346c5b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5e4cdd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5e4cdd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ED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ラムダ式に入門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ED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自己紹介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武藤　梨沙（ぶとう　りさ）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(株)オープンストリームで働いています。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カーシェアのソフトウェア開発・保守・運用をしています。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Java女子部は２回目の参加です！（前回のもくもく会からです）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ED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わたしの「Lambda」挑戦経歴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2016年春（新入社員）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Java基礎研修にてラムダ式というものを知る。（‐&gt;これかわいい）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2017年になってすぐ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Java Programmer Gold を取得するためにラムダ式は避けられない…！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‐&gt; Consumer とか BiFunction とか暗記しちゃえ～★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2019年春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実務のコードでラムダ式を初めて見る。いい加減、理解しよう！！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ED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匿名クラス？？？　－知らずに使っていた！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11700" y="1152475"/>
            <a:ext cx="8520600" cy="3768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00CE00"/>
                </a:solidFill>
              </a:rPr>
              <a:t>// ReserveTest.java（JUnitテストクラス）</a:t>
            </a:r>
            <a:endParaRPr sz="1800">
              <a:solidFill>
                <a:srgbClr val="00CE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00CE00"/>
                </a:solidFill>
              </a:rPr>
              <a:t>// doOnceRegist() から呼ばれるメソッド</a:t>
            </a:r>
            <a:endParaRPr sz="1800">
              <a:solidFill>
                <a:srgbClr val="00CE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00CE00"/>
                </a:solidFill>
              </a:rPr>
              <a:t>// テスト対象ではないためオーバーライド</a:t>
            </a:r>
            <a:endParaRPr sz="1800">
              <a:solidFill>
                <a:srgbClr val="00CE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</a:rPr>
              <a:t>Reserve </a:t>
            </a:r>
            <a:r>
              <a:rPr lang="ja" sz="2400">
                <a:solidFill>
                  <a:srgbClr val="FF00FF"/>
                </a:solidFill>
              </a:rPr>
              <a:t>reserve</a:t>
            </a:r>
            <a:r>
              <a:rPr lang="ja" sz="2400">
                <a:solidFill>
                  <a:schemeClr val="lt1"/>
                </a:solidFill>
              </a:rPr>
              <a:t> = </a:t>
            </a:r>
            <a:r>
              <a:rPr lang="ja" sz="2400">
                <a:solidFill>
                  <a:srgbClr val="FFFF00"/>
                </a:solidFill>
              </a:rPr>
              <a:t>new</a:t>
            </a:r>
            <a:r>
              <a:rPr lang="ja" sz="2400">
                <a:solidFill>
                  <a:schemeClr val="lt1"/>
                </a:solidFill>
              </a:rPr>
              <a:t> </a:t>
            </a:r>
            <a:r>
              <a:rPr lang="ja" sz="2400">
                <a:solidFill>
                  <a:schemeClr val="lt1"/>
                </a:solidFill>
              </a:rPr>
              <a:t>Reserve </a:t>
            </a:r>
            <a:r>
              <a:rPr lang="ja" sz="2400">
                <a:solidFill>
                  <a:schemeClr val="lt1"/>
                </a:solidFill>
              </a:rPr>
              <a:t>() {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</a:rPr>
              <a:t>		</a:t>
            </a:r>
            <a:r>
              <a:rPr lang="ja" sz="2400">
                <a:solidFill>
                  <a:srgbClr val="00CE00"/>
                </a:solidFill>
              </a:rPr>
              <a:t>@Override</a:t>
            </a:r>
            <a:endParaRPr sz="2400">
              <a:solidFill>
                <a:srgbClr val="00CE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</a:rPr>
              <a:t>           </a:t>
            </a:r>
            <a:r>
              <a:rPr lang="ja" sz="2400">
                <a:solidFill>
                  <a:srgbClr val="FFFF00"/>
                </a:solidFill>
              </a:rPr>
              <a:t>public boolean</a:t>
            </a:r>
            <a:r>
              <a:rPr lang="ja" sz="2400">
                <a:solidFill>
                  <a:schemeClr val="lt1"/>
                </a:solidFill>
              </a:rPr>
              <a:t> </a:t>
            </a:r>
            <a:r>
              <a:rPr lang="ja" sz="2400">
                <a:solidFill>
                  <a:srgbClr val="FF00FF"/>
                </a:solidFill>
              </a:rPr>
              <a:t>callApi</a:t>
            </a:r>
            <a:r>
              <a:rPr lang="ja" sz="2400">
                <a:solidFill>
                  <a:schemeClr val="lt1"/>
                </a:solidFill>
              </a:rPr>
              <a:t> () {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</a:rPr>
              <a:t>           	</a:t>
            </a:r>
            <a:r>
              <a:rPr lang="ja" sz="2400">
                <a:solidFill>
                  <a:srgbClr val="FFFF00"/>
                </a:solidFill>
              </a:rPr>
              <a:t>return</a:t>
            </a:r>
            <a:r>
              <a:rPr lang="ja" sz="2400">
                <a:solidFill>
                  <a:schemeClr val="lt1"/>
                </a:solidFill>
              </a:rPr>
              <a:t> </a:t>
            </a:r>
            <a:r>
              <a:rPr lang="ja" sz="2400">
                <a:solidFill>
                  <a:srgbClr val="00FFFF"/>
                </a:solidFill>
              </a:rPr>
              <a:t>true</a:t>
            </a:r>
            <a:r>
              <a:rPr lang="ja" sz="2400">
                <a:solidFill>
                  <a:schemeClr val="lt1"/>
                </a:solidFill>
              </a:rPr>
              <a:t>;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</a:rPr>
              <a:t>           }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</a:rPr>
              <a:t>}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F00FF"/>
                </a:solidFill>
              </a:rPr>
              <a:t>reserve</a:t>
            </a:r>
            <a:r>
              <a:rPr lang="ja" sz="2400">
                <a:solidFill>
                  <a:schemeClr val="lt1"/>
                </a:solidFill>
              </a:rPr>
              <a:t>.doOnceRegist(); </a:t>
            </a:r>
            <a:r>
              <a:rPr lang="ja" sz="1800">
                <a:solidFill>
                  <a:srgbClr val="00CE00"/>
                </a:solidFill>
              </a:rPr>
              <a:t>// API</a:t>
            </a:r>
            <a:r>
              <a:rPr lang="ja" sz="1800">
                <a:solidFill>
                  <a:srgbClr val="00CE00"/>
                </a:solidFill>
              </a:rPr>
              <a:t>呼び出しで例外発生しない</a:t>
            </a:r>
            <a:endParaRPr sz="1800">
              <a:solidFill>
                <a:srgbClr val="00CE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ED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【拡張for文】リストに0～9を格納・出力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11700" y="1152475"/>
            <a:ext cx="8520600" cy="3768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CE00"/>
                </a:solidFill>
              </a:rPr>
              <a:t>// ①リストを作成・0～9を格納</a:t>
            </a:r>
            <a:endParaRPr sz="2400">
              <a:solidFill>
                <a:srgbClr val="00CE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</a:rPr>
              <a:t>ArrayList&lt;</a:t>
            </a:r>
            <a:r>
              <a:rPr lang="ja" sz="2400">
                <a:solidFill>
                  <a:srgbClr val="00FFFF"/>
                </a:solidFill>
              </a:rPr>
              <a:t>Integer</a:t>
            </a:r>
            <a:r>
              <a:rPr lang="ja" sz="2400">
                <a:solidFill>
                  <a:schemeClr val="lt1"/>
                </a:solidFill>
              </a:rPr>
              <a:t>&gt; </a:t>
            </a:r>
            <a:r>
              <a:rPr lang="ja" sz="2400">
                <a:solidFill>
                  <a:srgbClr val="FF00FF"/>
                </a:solidFill>
              </a:rPr>
              <a:t>numList</a:t>
            </a:r>
            <a:r>
              <a:rPr lang="ja" sz="2400">
                <a:solidFill>
                  <a:schemeClr val="lt1"/>
                </a:solidFill>
              </a:rPr>
              <a:t> = </a:t>
            </a:r>
            <a:r>
              <a:rPr lang="ja" sz="2400">
                <a:solidFill>
                  <a:srgbClr val="FFFF00"/>
                </a:solidFill>
              </a:rPr>
              <a:t>new</a:t>
            </a:r>
            <a:r>
              <a:rPr lang="ja" sz="2400">
                <a:solidFill>
                  <a:schemeClr val="lt1"/>
                </a:solidFill>
              </a:rPr>
              <a:t> ArrayList&lt;&gt;();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FFF00"/>
                </a:solidFill>
              </a:rPr>
              <a:t>for</a:t>
            </a:r>
            <a:r>
              <a:rPr lang="ja" sz="2400">
                <a:solidFill>
                  <a:schemeClr val="lt1"/>
                </a:solidFill>
              </a:rPr>
              <a:t>(i=0; i&lt;10; i++){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</a:rPr>
              <a:t>		</a:t>
            </a:r>
            <a:r>
              <a:rPr lang="ja" sz="2400">
                <a:solidFill>
                  <a:srgbClr val="FF00FF"/>
                </a:solidFill>
              </a:rPr>
              <a:t>numList</a:t>
            </a:r>
            <a:r>
              <a:rPr lang="ja" sz="2400">
                <a:solidFill>
                  <a:schemeClr val="lt1"/>
                </a:solidFill>
              </a:rPr>
              <a:t>.</a:t>
            </a:r>
            <a:r>
              <a:rPr lang="ja" sz="2400">
                <a:solidFill>
                  <a:srgbClr val="FFFF00"/>
                </a:solidFill>
              </a:rPr>
              <a:t>add</a:t>
            </a:r>
            <a:r>
              <a:rPr lang="ja" sz="2400">
                <a:solidFill>
                  <a:schemeClr val="lt1"/>
                </a:solidFill>
              </a:rPr>
              <a:t>(i);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</a:rPr>
              <a:t>}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CE00"/>
                </a:solidFill>
              </a:rPr>
              <a:t>// ②リストの中身をコンソールに出力</a:t>
            </a:r>
            <a:endParaRPr sz="2400">
              <a:solidFill>
                <a:srgbClr val="00CE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FFF00"/>
                </a:solidFill>
              </a:rPr>
              <a:t>for</a:t>
            </a:r>
            <a:r>
              <a:rPr lang="ja" sz="2400">
                <a:solidFill>
                  <a:schemeClr val="lt1"/>
                </a:solidFill>
              </a:rPr>
              <a:t>(</a:t>
            </a:r>
            <a:r>
              <a:rPr lang="ja" sz="2400">
                <a:solidFill>
                  <a:srgbClr val="00FFFF"/>
                </a:solidFill>
              </a:rPr>
              <a:t>int</a:t>
            </a:r>
            <a:r>
              <a:rPr lang="ja" sz="2400">
                <a:solidFill>
                  <a:schemeClr val="lt1"/>
                </a:solidFill>
              </a:rPr>
              <a:t> num : </a:t>
            </a:r>
            <a:r>
              <a:rPr lang="ja" sz="2400">
                <a:solidFill>
                  <a:srgbClr val="FF00FF"/>
                </a:solidFill>
              </a:rPr>
              <a:t>numList</a:t>
            </a:r>
            <a:r>
              <a:rPr lang="ja" sz="2400">
                <a:solidFill>
                  <a:schemeClr val="lt1"/>
                </a:solidFill>
              </a:rPr>
              <a:t>){</a:t>
            </a:r>
            <a:endParaRPr sz="24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</a:rPr>
              <a:t>System.</a:t>
            </a:r>
            <a:r>
              <a:rPr lang="ja" sz="2400">
                <a:solidFill>
                  <a:srgbClr val="FFFF00"/>
                </a:solidFill>
              </a:rPr>
              <a:t>out.println</a:t>
            </a:r>
            <a:r>
              <a:rPr lang="ja" sz="2400">
                <a:solidFill>
                  <a:schemeClr val="lt1"/>
                </a:solidFill>
              </a:rPr>
              <a:t>(num);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</a:rPr>
              <a:t>}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ED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【ラムダ式】</a:t>
            </a:r>
            <a:r>
              <a:rPr lang="ja"/>
              <a:t>リストに0～9を格納・出力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CE00"/>
                </a:solidFill>
              </a:rPr>
              <a:t>// ①リストを作成・0～9を格納</a:t>
            </a:r>
            <a:endParaRPr sz="2400">
              <a:solidFill>
                <a:srgbClr val="00CE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00CE00"/>
                </a:solidFill>
              </a:rPr>
              <a:t>	</a:t>
            </a:r>
            <a:r>
              <a:rPr lang="ja" sz="2400">
                <a:solidFill>
                  <a:schemeClr val="lt1"/>
                </a:solidFill>
              </a:rPr>
              <a:t>ArrayList&lt;</a:t>
            </a:r>
            <a:r>
              <a:rPr lang="ja" sz="2400">
                <a:solidFill>
                  <a:srgbClr val="00FFFF"/>
                </a:solidFill>
              </a:rPr>
              <a:t>Integer</a:t>
            </a:r>
            <a:r>
              <a:rPr lang="ja" sz="2400">
                <a:solidFill>
                  <a:schemeClr val="lt1"/>
                </a:solidFill>
              </a:rPr>
              <a:t>&gt; </a:t>
            </a:r>
            <a:r>
              <a:rPr lang="ja" sz="2400">
                <a:solidFill>
                  <a:srgbClr val="FF00FF"/>
                </a:solidFill>
              </a:rPr>
              <a:t>numList</a:t>
            </a:r>
            <a:r>
              <a:rPr lang="ja" sz="2400">
                <a:solidFill>
                  <a:schemeClr val="lt1"/>
                </a:solidFill>
              </a:rPr>
              <a:t> = </a:t>
            </a:r>
            <a:r>
              <a:rPr lang="ja" sz="2400">
                <a:solidFill>
                  <a:srgbClr val="FFFF00"/>
                </a:solidFill>
              </a:rPr>
              <a:t>new</a:t>
            </a:r>
            <a:r>
              <a:rPr lang="ja" sz="2400">
                <a:solidFill>
                  <a:schemeClr val="lt1"/>
                </a:solidFill>
              </a:rPr>
              <a:t> ArrayList&lt;&gt;();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</a:rPr>
              <a:t>IntStream.</a:t>
            </a:r>
            <a:r>
              <a:rPr lang="ja" sz="2400">
                <a:solidFill>
                  <a:srgbClr val="FFFF00"/>
                </a:solidFill>
              </a:rPr>
              <a:t>range</a:t>
            </a:r>
            <a:r>
              <a:rPr lang="ja" sz="2400">
                <a:solidFill>
                  <a:schemeClr val="lt1"/>
                </a:solidFill>
              </a:rPr>
              <a:t>(0,10).</a:t>
            </a:r>
            <a:r>
              <a:rPr lang="ja" sz="2400">
                <a:solidFill>
                  <a:srgbClr val="FFFF00"/>
                </a:solidFill>
              </a:rPr>
              <a:t>forEach</a:t>
            </a:r>
            <a:r>
              <a:rPr lang="ja" sz="2400">
                <a:solidFill>
                  <a:schemeClr val="lt1"/>
                </a:solidFill>
              </a:rPr>
              <a:t>(i -&gt; </a:t>
            </a:r>
            <a:r>
              <a:rPr lang="ja" sz="2400">
                <a:solidFill>
                  <a:srgbClr val="FF00FF"/>
                </a:solidFill>
              </a:rPr>
              <a:t>numList</a:t>
            </a:r>
            <a:r>
              <a:rPr lang="ja" sz="2400">
                <a:solidFill>
                  <a:schemeClr val="lt1"/>
                </a:solidFill>
              </a:rPr>
              <a:t>.</a:t>
            </a:r>
            <a:r>
              <a:rPr lang="ja" sz="2400">
                <a:solidFill>
                  <a:srgbClr val="FFFF00"/>
                </a:solidFill>
              </a:rPr>
              <a:t>add</a:t>
            </a:r>
            <a:r>
              <a:rPr lang="ja" sz="2400">
                <a:solidFill>
                  <a:schemeClr val="lt1"/>
                </a:solidFill>
              </a:rPr>
              <a:t>(i++));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00CE00"/>
                </a:solidFill>
              </a:rPr>
              <a:t>// ②リストの中身をコンソールに出力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</a:rPr>
              <a:t>	</a:t>
            </a:r>
            <a:r>
              <a:rPr lang="ja" sz="2400">
                <a:solidFill>
                  <a:srgbClr val="FF00FF"/>
                </a:solidFill>
              </a:rPr>
              <a:t>numList</a:t>
            </a:r>
            <a:r>
              <a:rPr lang="ja" sz="2400">
                <a:solidFill>
                  <a:schemeClr val="lt1"/>
                </a:solidFill>
              </a:rPr>
              <a:t>.</a:t>
            </a:r>
            <a:r>
              <a:rPr lang="ja" sz="2400">
                <a:solidFill>
                  <a:srgbClr val="FFFF00"/>
                </a:solidFill>
              </a:rPr>
              <a:t>forEach</a:t>
            </a:r>
            <a:r>
              <a:rPr lang="ja" sz="2400">
                <a:solidFill>
                  <a:schemeClr val="lt1"/>
                </a:solidFill>
              </a:rPr>
              <a:t>(e -&gt; System.</a:t>
            </a:r>
            <a:r>
              <a:rPr lang="ja" sz="2400">
                <a:solidFill>
                  <a:srgbClr val="FFFF00"/>
                </a:solidFill>
              </a:rPr>
              <a:t>out.println</a:t>
            </a:r>
            <a:r>
              <a:rPr lang="ja" sz="2400">
                <a:solidFill>
                  <a:schemeClr val="lt1"/>
                </a:solidFill>
              </a:rPr>
              <a:t>(e));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ED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ラムダ式がわかった・・・？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(引数) ‐&gt; 処理 で for文書かなくても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引数の要素を1つずつ処理してくれるところがいい！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自宅学習で積極的に使って慣れたい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慣れてきたら業務でも使いたい！（いまだにfor文が主流です）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