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ve-python.hatenablog.jp/entry/scikitlearn-scale-conversion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i-products.net/category/case-study/" TargetMode="External"/><Relationship Id="rId3" Type="http://schemas.openxmlformats.org/officeDocument/2006/relationships/hyperlink" Target="https://avinton.com/academy/classification-regression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-stat.go.jp/stat-search/database?page=1&amp;layout=datalist&amp;toukei=00601010&amp;tstat=000001079616&amp;cycle=7&amp;statdisp_id=0003300795&amp;result_page=1&amp;cycle_facet=cycle&amp;tclass1val=0" TargetMode="External"/><Relationship Id="rId3" Type="http://schemas.openxmlformats.org/officeDocument/2006/relationships/hyperlink" Target="https://scikit-learn.org/stable/datasets/index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d808c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d808c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minとmaxはデータによってさまざまなので「実績値が100なら十分に高い値」とは言えない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min、max、mean（平均値）を使って「実績値は平均からどれくらい離れているか」でデータの大きさを測る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scikit-learnで使えるデータ標準化・正規化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2"/>
              </a:rPr>
              <a:t>https://helve-python.hatenablog.jp/entry/scikitlearn-scale-conversion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ce539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ce539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d5554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d5554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ce539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ce539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d9e18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d9e18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データを「学習データ」と「テストデータ」に分ける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②モデル（回帰分析モデルなど、分析を実行するプログラム）を作成し、学習データを投入→学習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③モデルは学習データで学習されたモデルになる（学習データに合わせた関数、分析方法）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④学習済みモデルにテストデータを投入してテストデータの値を予測する→予測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この時に</a:t>
            </a:r>
            <a:r>
              <a:rPr lang="ja">
                <a:solidFill>
                  <a:schemeClr val="dk1"/>
                </a:solidFill>
              </a:rPr>
              <a:t>「テストデータの値」と「モデルが分析した値」を比較してモデルの予測精度を見ることができる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ccbb5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ccbb5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AIの導入事例：</a:t>
            </a:r>
            <a:r>
              <a:rPr lang="ja" u="sng">
                <a:solidFill>
                  <a:schemeClr val="hlink"/>
                </a:solidFill>
                <a:hlinkClick r:id="rId2"/>
              </a:rPr>
              <a:t>https://ai-products.net/category/case-study/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機械学習　分類と回帰：</a:t>
            </a:r>
            <a:r>
              <a:rPr lang="ja" u="sng">
                <a:solidFill>
                  <a:schemeClr val="hlink"/>
                </a:solidFill>
                <a:hlinkClick r:id="rId3"/>
              </a:rPr>
              <a:t>https://avinton.com/academy/classification-regression/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8a990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8a990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説明変数が1つだと「単回帰分析」、2つ以上だと「重回帰分析」と言います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a9900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a9900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8a9900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8a9900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50">
                <a:solidFill>
                  <a:srgbClr val="333333"/>
                </a:solidFill>
                <a:highlight>
                  <a:srgbClr val="FFFFFF"/>
                </a:highlight>
              </a:rPr>
              <a:t>旅行・観光消費動向調査 旅行・観光消費動向調査（確報） 宿泊の有無(2区分)，旅行目的(3区分)，居住地(47区分)別，主目的地(47区分)別及び目的地(47区分)別 延べ旅行者数 ─ 国内旅行 </a:t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2"/>
              </a:rPr>
              <a:t>https://www.e-stat.go.jp/stat-search/database?page=1&amp;layout=datalist&amp;toukei=00601010&amp;tstat=000001079616&amp;cycle=7&amp;statdisp_id=0003300795&amp;result_page=1&amp;cycle_facet=cycle&amp;tclass1val=0</a:t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50">
                <a:solidFill>
                  <a:srgbClr val="333333"/>
                </a:solidFill>
                <a:highlight>
                  <a:srgbClr val="FFFFFF"/>
                </a:highlight>
              </a:rPr>
              <a:t>回帰分析に使えるscikit-learnデータセット</a:t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https://scikit-learn.org/stable/datasets/index.html</a:t>
            </a:r>
            <a:endParaRPr sz="9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269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We♡py #1</a:t>
            </a:r>
            <a:endParaRPr sz="6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D5E7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Christmas For Pythonistas</a:t>
            </a:r>
            <a:endParaRPr>
              <a:solidFill>
                <a:srgbClr val="FFD5E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3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データ正規化</a:t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>
            <a:off x="1768800" y="3422675"/>
            <a:ext cx="6042225" cy="1235975"/>
            <a:chOff x="1572900" y="3089625"/>
            <a:chExt cx="6042225" cy="1235975"/>
          </a:xfrm>
        </p:grpSpPr>
        <p:cxnSp>
          <p:nvCxnSpPr>
            <p:cNvPr id="157" name="Google Shape;157;p22"/>
            <p:cNvCxnSpPr/>
            <p:nvPr/>
          </p:nvCxnSpPr>
          <p:spPr>
            <a:xfrm flipH="1" rot="10800000">
              <a:off x="1691400" y="3739725"/>
              <a:ext cx="5761200" cy="8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58" name="Google Shape;158;p22"/>
            <p:cNvSpPr txBox="1"/>
            <p:nvPr/>
          </p:nvSpPr>
          <p:spPr>
            <a:xfrm>
              <a:off x="1572900" y="3940400"/>
              <a:ext cx="4173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/>
                <a:t>-1</a:t>
              </a:r>
              <a:endParaRPr b="1" sz="1800"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7197825" y="3940400"/>
              <a:ext cx="4173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/>
                <a:t>1</a:t>
              </a:r>
              <a:endParaRPr b="1" sz="1800"/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4385363" y="3940400"/>
              <a:ext cx="4173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rgbClr val="0000FF"/>
                  </a:solidFill>
                </a:rPr>
                <a:t>0</a:t>
              </a:r>
              <a:endParaRPr b="1" sz="1800">
                <a:solidFill>
                  <a:srgbClr val="0000FF"/>
                </a:solidFill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401413" y="3362625"/>
              <a:ext cx="385200" cy="385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990200" y="3089625"/>
              <a:ext cx="1982100" cy="572700"/>
            </a:xfrm>
            <a:prstGeom prst="leftArrow">
              <a:avLst>
                <a:gd fmla="val 50000" name="adj1"/>
                <a:gd fmla="val 73018" name="adj2"/>
              </a:avLst>
            </a:prstGeom>
            <a:solidFill>
              <a:srgbClr val="E1FCF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 rot="10800000">
              <a:off x="5039325" y="3089625"/>
              <a:ext cx="1982100" cy="572700"/>
            </a:xfrm>
            <a:prstGeom prst="leftArrow">
              <a:avLst>
                <a:gd fmla="val 50000" name="adj1"/>
                <a:gd fmla="val 73018" name="adj2"/>
              </a:avLst>
            </a:prstGeom>
            <a:solidFill>
              <a:srgbClr val="E1FCF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2"/>
          <p:cNvSpPr/>
          <p:nvPr/>
        </p:nvSpPr>
        <p:spPr>
          <a:xfrm>
            <a:off x="864800" y="1757252"/>
            <a:ext cx="1486500" cy="8145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r>
              <a:rPr lang="ja"/>
              <a:t>00点満点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国語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740475" y="1757252"/>
            <a:ext cx="1486500" cy="8145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r>
              <a:rPr lang="ja"/>
              <a:t>00点満点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数学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3473300" y="833175"/>
            <a:ext cx="2392500" cy="694200"/>
          </a:xfrm>
          <a:prstGeom prst="wedgeRoundRectCallout">
            <a:avLst>
              <a:gd fmla="val -20181" name="adj1"/>
              <a:gd fmla="val 74364" name="adj2"/>
              <a:gd fmla="val 0" name="adj3"/>
            </a:avLst>
          </a:prstGeom>
          <a:solidFill>
            <a:srgbClr val="FFD5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平均値からどれくらい離れてる？</a:t>
            </a:r>
            <a:endParaRPr sz="1100"/>
          </a:p>
        </p:txBody>
      </p:sp>
      <p:sp>
        <p:nvSpPr>
          <p:cNvPr id="167" name="Google Shape;167;p22"/>
          <p:cNvSpPr/>
          <p:nvPr/>
        </p:nvSpPr>
        <p:spPr>
          <a:xfrm>
            <a:off x="5385450" y="2432825"/>
            <a:ext cx="1555500" cy="694200"/>
          </a:xfrm>
          <a:prstGeom prst="wedgeRoundRectCallout">
            <a:avLst>
              <a:gd fmla="val -19634" name="adj1"/>
              <a:gd fmla="val 181803" name="adj2"/>
              <a:gd fmla="val 0" name="adj3"/>
            </a:avLst>
          </a:prstGeom>
          <a:solidFill>
            <a:srgbClr val="FFD5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国語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平均50点　実績65点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参加ありがとうございます！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01400" y="883175"/>
            <a:ext cx="84309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rgbClr val="FF2693"/>
                </a:solidFill>
              </a:rPr>
              <a:t>勉強会の目的</a:t>
            </a:r>
            <a:endParaRPr sz="2000" u="sng">
              <a:solidFill>
                <a:srgbClr val="FF2693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Pythonを書けるようになろう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機械学習を理解しよう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FF269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rgbClr val="FF2693"/>
                </a:solidFill>
              </a:rPr>
              <a:t>勉強会の目標</a:t>
            </a:r>
            <a:endParaRPr sz="2000" u="sng">
              <a:solidFill>
                <a:srgbClr val="FF2693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「何をしているか」を理解してコーディングできるようになる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どうすれば機械学習・分析できる？が思いつくようになる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 u="sng">
                <a:solidFill>
                  <a:srgbClr val="FF2693"/>
                </a:solidFill>
              </a:rPr>
              <a:t>勉強会のスタンス</a:t>
            </a:r>
            <a:endParaRPr sz="2000" u="sng">
              <a:solidFill>
                <a:srgbClr val="FF2693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自身で勉強していく（受け身ではない）場所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ja" sz="2000">
                <a:solidFill>
                  <a:schemeClr val="dk1"/>
                </a:solidFill>
              </a:rPr>
              <a:t>勉強したことを共有する場所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参加ありがとうございます！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01400" y="883175"/>
            <a:ext cx="86709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rgbClr val="FF2693"/>
                </a:solidFill>
              </a:rPr>
              <a:t>勉強会でやりたいこと</a:t>
            </a:r>
            <a:endParaRPr sz="2000" u="sng">
              <a:solidFill>
                <a:srgbClr val="FF2693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ja" sz="2000"/>
              <a:t>Pythonでデータ分析・機械学習ハンズオン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ja" sz="2000"/>
              <a:t>毎月テーマを決めて機械学習基礎を一通りやってみる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u="sng">
                <a:solidFill>
                  <a:srgbClr val="FF2693"/>
                </a:solidFill>
              </a:rPr>
              <a:t>野望</a:t>
            </a:r>
            <a:endParaRPr sz="2000" u="sng">
              <a:solidFill>
                <a:srgbClr val="FF2693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ja" sz="2000"/>
              <a:t>参加者で機械学習LT大会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ja" sz="2000"/>
              <a:t>一つ</a:t>
            </a:r>
            <a:r>
              <a:rPr lang="ja" sz="2000"/>
              <a:t>のテーマを参加者で分けて分析（数値分析、画像分析…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ja" sz="2000"/>
              <a:t>ディープラーニングをやってみる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13" y="3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機械学習の種類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4171" l="0" r="0" t="0"/>
          <a:stretch/>
        </p:blipFill>
        <p:spPr>
          <a:xfrm>
            <a:off x="1075925" y="846600"/>
            <a:ext cx="6992175" cy="25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6522550" y="285450"/>
            <a:ext cx="1320300" cy="509100"/>
          </a:xfrm>
          <a:prstGeom prst="wedgeRoundRectCallout">
            <a:avLst>
              <a:gd fmla="val -21371" name="adj1"/>
              <a:gd fmla="val 79784" name="adj2"/>
              <a:gd fmla="val 0" name="adj3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今回はここ！</a:t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2934150" y="3082600"/>
            <a:ext cx="698700" cy="68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/>
          <p:nvPr/>
        </p:nvSpPr>
        <p:spPr>
          <a:xfrm>
            <a:off x="3632850" y="3596350"/>
            <a:ext cx="1772700" cy="50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434343"/>
                </a:solidFill>
              </a:rPr>
              <a:t>深層学習</a:t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2938500" y="3082600"/>
            <a:ext cx="711600" cy="15894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/>
          <p:nvPr/>
        </p:nvSpPr>
        <p:spPr>
          <a:xfrm>
            <a:off x="3632850" y="4438625"/>
            <a:ext cx="1772700" cy="50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434343"/>
                </a:solidFill>
              </a:rPr>
              <a:t>強化</a:t>
            </a:r>
            <a:r>
              <a:rPr b="1" lang="ja" sz="1800">
                <a:solidFill>
                  <a:srgbClr val="434343"/>
                </a:solidFill>
              </a:rPr>
              <a:t>学習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9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教師あり学習　こんな感じ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357825" y="1302151"/>
            <a:ext cx="1321200" cy="604800"/>
          </a:xfrm>
          <a:prstGeom prst="roundRect">
            <a:avLst>
              <a:gd fmla="val 16667" name="adj"/>
            </a:avLst>
          </a:prstGeom>
          <a:solidFill>
            <a:srgbClr val="E1FC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学習データ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-7461001">
            <a:off x="1578049" y="1632311"/>
            <a:ext cx="664603" cy="9109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67875" y="2540095"/>
            <a:ext cx="1158300" cy="5727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357825" y="3747701"/>
            <a:ext cx="1321200" cy="604800"/>
          </a:xfrm>
          <a:prstGeom prst="roundRect">
            <a:avLst>
              <a:gd fmla="val 16667" name="adj"/>
            </a:avLst>
          </a:prstGeom>
          <a:solidFill>
            <a:srgbClr val="E1FC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</a:t>
            </a:r>
            <a:r>
              <a:rPr lang="ja"/>
              <a:t>データ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607375" y="1318195"/>
            <a:ext cx="1158300" cy="5727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-3831772">
            <a:off x="1521090" y="3073912"/>
            <a:ext cx="664667" cy="9684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-5398449">
            <a:off x="3827813" y="1358256"/>
            <a:ext cx="6648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3103">
            <a:off x="4854131" y="2265414"/>
            <a:ext cx="664800" cy="112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525925" y="3747701"/>
            <a:ext cx="1321200" cy="7431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学習済み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-5398449">
            <a:off x="3827813" y="3803806"/>
            <a:ext cx="6648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056175" y="1195675"/>
            <a:ext cx="318300" cy="962100"/>
          </a:xfrm>
          <a:prstGeom prst="rightBrace">
            <a:avLst>
              <a:gd fmla="val 46088" name="adj1"/>
              <a:gd fmla="val 5293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56175" y="3569050"/>
            <a:ext cx="318300" cy="962100"/>
          </a:xfrm>
          <a:prstGeom prst="rightBrace">
            <a:avLst>
              <a:gd fmla="val 46088" name="adj1"/>
              <a:gd fmla="val 5293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572650" y="1450375"/>
            <a:ext cx="112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学習</a:t>
            </a:r>
            <a:endParaRPr b="1"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6611850" y="3816550"/>
            <a:ext cx="112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予測</a:t>
            </a:r>
            <a:endParaRPr b="1"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1164125" y="1516350"/>
            <a:ext cx="492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①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1081700" y="3648875"/>
            <a:ext cx="492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①</a:t>
            </a:r>
            <a:endParaRPr b="1"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3830600" y="809500"/>
            <a:ext cx="492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②</a:t>
            </a:r>
            <a:endParaRPr b="1"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5610250" y="2519675"/>
            <a:ext cx="492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③</a:t>
            </a:r>
            <a:endParaRPr b="1" sz="1800"/>
          </a:p>
        </p:txBody>
      </p:sp>
      <p:sp>
        <p:nvSpPr>
          <p:cNvPr id="102" name="Google Shape;102;p17"/>
          <p:cNvSpPr txBox="1"/>
          <p:nvPr/>
        </p:nvSpPr>
        <p:spPr>
          <a:xfrm>
            <a:off x="3913775" y="4426675"/>
            <a:ext cx="492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④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4572000" y="699600"/>
            <a:ext cx="4260300" cy="43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11700" y="699600"/>
            <a:ext cx="4004400" cy="43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5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教師あり学習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00" y="1573925"/>
            <a:ext cx="3750025" cy="25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88" y="2874300"/>
            <a:ext cx="3653625" cy="1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67700" y="699600"/>
            <a:ext cx="127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画像検索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54850" y="2571750"/>
            <a:ext cx="127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人事評価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737450" y="1177000"/>
            <a:ext cx="127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為替予測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775" y="1033475"/>
            <a:ext cx="2335550" cy="14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626250" y="4574400"/>
            <a:ext cx="127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00FF"/>
                </a:solidFill>
              </a:rPr>
              <a:t>分類</a:t>
            </a:r>
            <a:endParaRPr b="1" sz="1800">
              <a:solidFill>
                <a:srgbClr val="FF00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128175" y="4574400"/>
            <a:ext cx="127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00FF"/>
                </a:solidFill>
              </a:rPr>
              <a:t>回帰</a:t>
            </a:r>
            <a:endParaRPr b="1"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回帰分析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330425" y="637488"/>
            <a:ext cx="724800" cy="5292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気温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593725" y="641088"/>
            <a:ext cx="1052700" cy="529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注文数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7988"/>
            <a:ext cx="3669900" cy="27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152450" y="1923638"/>
            <a:ext cx="2002200" cy="945600"/>
          </a:xfrm>
          <a:prstGeom prst="roundRect">
            <a:avLst>
              <a:gd fmla="val 16667" name="adj"/>
            </a:avLst>
          </a:prstGeom>
          <a:solidFill>
            <a:srgbClr val="E1FC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気温が上がると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注文数は上がる？</a:t>
            </a:r>
            <a:endParaRPr/>
          </a:p>
        </p:txBody>
      </p:sp>
      <p:cxnSp>
        <p:nvCxnSpPr>
          <p:cNvPr id="127" name="Google Shape;127;p19"/>
          <p:cNvCxnSpPr>
            <a:stCxn id="123" idx="3"/>
          </p:cNvCxnSpPr>
          <p:nvPr/>
        </p:nvCxnSpPr>
        <p:spPr>
          <a:xfrm>
            <a:off x="5055225" y="902088"/>
            <a:ext cx="2178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5264625" y="742488"/>
            <a:ext cx="811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説明変数</a:t>
            </a:r>
            <a:endParaRPr sz="1100"/>
          </a:p>
        </p:txBody>
      </p:sp>
      <p:cxnSp>
        <p:nvCxnSpPr>
          <p:cNvPr id="129" name="Google Shape;129;p19"/>
          <p:cNvCxnSpPr/>
          <p:nvPr/>
        </p:nvCxnSpPr>
        <p:spPr>
          <a:xfrm flipH="1" rot="10800000">
            <a:off x="7646425" y="900288"/>
            <a:ext cx="2094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7855825" y="744288"/>
            <a:ext cx="811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目的</a:t>
            </a:r>
            <a:r>
              <a:rPr lang="ja" sz="1100"/>
              <a:t>変数</a:t>
            </a:r>
            <a:endParaRPr sz="1100"/>
          </a:p>
        </p:txBody>
      </p:sp>
      <p:sp>
        <p:nvSpPr>
          <p:cNvPr id="131" name="Google Shape;131;p19"/>
          <p:cNvSpPr/>
          <p:nvPr/>
        </p:nvSpPr>
        <p:spPr>
          <a:xfrm rot="-1093828">
            <a:off x="5003466" y="1342751"/>
            <a:ext cx="664557" cy="4927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1044759">
            <a:off x="6431427" y="1342773"/>
            <a:ext cx="664658" cy="4927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821291" y="2929366"/>
            <a:ext cx="6645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B1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152450" y="3560413"/>
            <a:ext cx="2002200" cy="945600"/>
          </a:xfrm>
          <a:prstGeom prst="roundRect">
            <a:avLst>
              <a:gd fmla="val 16667" name="adj"/>
            </a:avLst>
          </a:prstGeom>
          <a:solidFill>
            <a:srgbClr val="FFFD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20℃の時の注文数が分かる！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0300" y="3775375"/>
            <a:ext cx="3771300" cy="793800"/>
          </a:xfrm>
          <a:prstGeom prst="wedgeRoundRectCallout">
            <a:avLst>
              <a:gd fmla="val -20611" name="adj1"/>
              <a:gd fmla="val -754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すべての実績値（青点）に近い関数（赤線）を求める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→　気温20℃（未知のデータ）の注文数が予測できる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19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回帰分析の学習とは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25" y="1313728"/>
            <a:ext cx="4034475" cy="30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824375" y="1778375"/>
            <a:ext cx="3590100" cy="2286900"/>
          </a:xfrm>
          <a:prstGeom prst="wedgeRoundRectCallout">
            <a:avLst>
              <a:gd fmla="val -77164" name="adj1"/>
              <a:gd fmla="val -2622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全部のデータ（青い点）に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より近づくように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直線の傾き、y軸とぶつかる点（切片）を調整すること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→　より正確な予測ができる！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scikit-learnを使おう！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675"/>
            <a:ext cx="5440401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5946075" y="1232675"/>
            <a:ext cx="29931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AnacondaNavigator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検索バーに「scikit-learn」を入力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チェックを付けてインストール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コマンド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conda install scikit-learn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バージョンは最新版でOK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（ver指定しないと最新）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167725" y="1950400"/>
            <a:ext cx="489600" cy="24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