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Playfair Display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22" Type="http://schemas.openxmlformats.org/officeDocument/2006/relationships/font" Target="fonts/PlayfairDisplay-bold.fntdata"/><Relationship Id="rId21" Type="http://schemas.openxmlformats.org/officeDocument/2006/relationships/font" Target="fonts/PlayfairDisplay-regular.fntdata"/><Relationship Id="rId24" Type="http://schemas.openxmlformats.org/officeDocument/2006/relationships/font" Target="fonts/PlayfairDisplay-boldItalic.fntdata"/><Relationship Id="rId23" Type="http://schemas.openxmlformats.org/officeDocument/2006/relationships/font" Target="fonts/PlayfairDisplay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regular.fntdata"/><Relationship Id="rId16" Type="http://schemas.openxmlformats.org/officeDocument/2006/relationships/slide" Target="slides/slide11.xml"/><Relationship Id="rId19" Type="http://schemas.openxmlformats.org/officeDocument/2006/relationships/font" Target="fonts/Raleway-italic.fntdata"/><Relationship Id="rId18" Type="http://schemas.openxmlformats.org/officeDocument/2006/relationships/font" Target="fonts/Raleway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82631a9673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82631a9673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82631a9673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82631a9673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82631a9673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82631a9673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82631a9673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82631a9673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82631a9673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82631a9673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82631a9673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82631a9673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82631a9673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82631a9673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ちなみに、マジックコメントというのもあります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プログラム1行目に書く「# -*- coding: utf-8 -*-」という文字コード指定のコメントです（Python3でUTF-8の時はマジックコメント非推奨です）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82631a9673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82631a9673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82631a9673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82631a9673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82631a9673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82631a9673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82631a9673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82631a9673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app.slack.com/client/T02E7DMN4/CR0RS9CLR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We♡py #4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3000"/>
              <a:t>~ Pythonで使いたいアレコレ ~</a:t>
            </a:r>
            <a:endParaRPr sz="3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Pythonicって知ってる？</a:t>
            </a:r>
            <a:endParaRPr/>
          </a:p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プログラミングフィロソフィー　Pythonic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ja"/>
              <a:t>”ムダのない、可読性の高い、Pythonらしさを使いこなしてるコード”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ja"/>
              <a:t>”反対に、可読性が低かったり、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ja"/>
              <a:t>他の言語をPythonに翻訳しただけだったりするコードはPythonicじゃない”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ja"/>
              <a:t>（武藤訳）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どんな哲学なのか見てみよう！</a:t>
            </a:r>
            <a:endParaRPr/>
          </a:p>
        </p:txBody>
      </p:sp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ja"/>
              <a:t>コマンドプロンプトで「Python」を入力してPythonインタプリタを起動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ja"/>
              <a:t>「&gt;&gt;&gt;」が表示されたら、「</a:t>
            </a:r>
            <a:r>
              <a:rPr lang="ja">
                <a:solidFill>
                  <a:schemeClr val="dk1"/>
                </a:solidFill>
              </a:rPr>
              <a:t>import this</a:t>
            </a:r>
            <a:r>
              <a:rPr lang="ja"/>
              <a:t>」と入力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ja"/>
              <a:t>The Zen of Python、人生にも通ずる哲学ですね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latin typeface="Raleway"/>
                <a:ea typeface="Raleway"/>
                <a:cs typeface="Raleway"/>
                <a:sym typeface="Raleway"/>
              </a:rPr>
              <a:t>We♡py #4 とにかくPython！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152475"/>
            <a:ext cx="8520600" cy="39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ja"/>
              <a:t>今回は主催者が「やりたいことをやる回」です\(^^)/</a:t>
            </a:r>
            <a:r>
              <a:rPr lang="ja"/>
              <a:t>\(^^)/\(^^)/\(^^)/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ja"/>
              <a:t>Pythonコーディングで使いたいアレコレ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ja"/>
              <a:t>Pythonで統計入門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ja"/>
              <a:t>Chainer経験者は語る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★"/>
            </a:pPr>
            <a:r>
              <a:rPr lang="ja"/>
              <a:t>We♡pyとは？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ja"/>
              <a:t>Pythonコーディングできる！を目標にした勉強会です（毎月開催中）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ja"/>
              <a:t>機械学習もやります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ja"/>
              <a:t>初心者大歓迎！まさかり禁止してるので参加しやすいです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ja"/>
              <a:t>いつもLTスピーカー募集中！！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ja"/>
              <a:t>Slack </a:t>
            </a:r>
            <a:r>
              <a:rPr lang="ja">
                <a:solidFill>
                  <a:schemeClr val="dk1"/>
                </a:solidFill>
              </a:rPr>
              <a:t>#we-py</a:t>
            </a:r>
            <a:r>
              <a:rPr lang="ja"/>
              <a:t>　</a:t>
            </a:r>
            <a:r>
              <a:rPr lang="ja" sz="1400" u="sng">
                <a:solidFill>
                  <a:schemeClr val="hlink"/>
                </a:solidFill>
                <a:hlinkClick r:id="rId3"/>
              </a:rPr>
              <a:t>https://app.slack.com/client/T02E7DMN4/CR0RS9CLR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Pythonで使いたいアレコレ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latin typeface="Trebuchet MS"/>
                <a:ea typeface="Trebuchet MS"/>
                <a:cs typeface="Trebuchet MS"/>
                <a:sym typeface="Trebuchet MS"/>
              </a:rPr>
              <a:t>Python初めて5か月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ja"/>
              <a:t>ある程度コードの読み書きできるようになったけど、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	だらだらコードを書いているような…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ja"/>
              <a:t>Pythonらしいコーディング手法ってあるのかな？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ja"/>
              <a:t>27日(金)　fun-techじゃん！デザインパターンのLTあるじゃん！！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ja"/>
              <a:t>Python初心者と言わせてくれ！！基礎を紹介させてくれ～～～</a:t>
            </a:r>
            <a:endParaRPr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Magic Commands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  <a:highlight>
                  <a:srgbClr val="999999"/>
                </a:highlight>
              </a:rPr>
              <a:t>　</a:t>
            </a:r>
            <a:r>
              <a:rPr lang="ja">
                <a:solidFill>
                  <a:srgbClr val="FFFFFF"/>
                </a:solidFill>
                <a:highlight>
                  <a:srgbClr val="999999"/>
                </a:highlight>
              </a:rPr>
              <a:t>%matplotlib inline</a:t>
            </a:r>
            <a:r>
              <a:rPr lang="ja">
                <a:solidFill>
                  <a:srgbClr val="000000"/>
                </a:solidFill>
                <a:highlight>
                  <a:srgbClr val="999999"/>
                </a:highlight>
              </a:rPr>
              <a:t>　</a:t>
            </a:r>
            <a:r>
              <a:rPr lang="ja">
                <a:solidFill>
                  <a:srgbClr val="FFFFFF"/>
                </a:solidFill>
              </a:rPr>
              <a:t>  </a:t>
            </a:r>
            <a:r>
              <a:rPr lang="ja">
                <a:solidFill>
                  <a:srgbClr val="666666"/>
                </a:solidFill>
              </a:rPr>
              <a:t>←</a:t>
            </a:r>
            <a:r>
              <a:rPr lang="ja">
                <a:solidFill>
                  <a:srgbClr val="666666"/>
                </a:solidFill>
              </a:rPr>
              <a:t>これです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ja">
                <a:solidFill>
                  <a:srgbClr val="666666"/>
                </a:solidFill>
              </a:rPr>
              <a:t>%ls、%historyのようなUnixコマンドぽいのもある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ja">
                <a:solidFill>
                  <a:srgbClr val="666666"/>
                </a:solidFill>
              </a:rPr>
              <a:t>マジックコマンドはIPythonカーネルが提供しているコマンド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★"/>
            </a:pPr>
            <a:r>
              <a:rPr lang="ja">
                <a:solidFill>
                  <a:srgbClr val="666666"/>
                </a:solidFill>
              </a:rPr>
              <a:t>JupyterNotebookを起動して</a:t>
            </a:r>
            <a:r>
              <a:rPr lang="ja">
                <a:solidFill>
                  <a:srgbClr val="FFFFFF"/>
                </a:solidFill>
                <a:highlight>
                  <a:srgbClr val="999999"/>
                </a:highlight>
              </a:rPr>
              <a:t>　%lsmagic</a:t>
            </a:r>
            <a:r>
              <a:rPr lang="ja">
                <a:solidFill>
                  <a:srgbClr val="000000"/>
                </a:solidFill>
                <a:highlight>
                  <a:srgbClr val="999999"/>
                </a:highlight>
              </a:rPr>
              <a:t>　</a:t>
            </a:r>
            <a:r>
              <a:rPr lang="ja">
                <a:solidFill>
                  <a:srgbClr val="FFFFFF"/>
                </a:solidFill>
              </a:rPr>
              <a:t>  </a:t>
            </a:r>
            <a:r>
              <a:rPr lang="ja">
                <a:solidFill>
                  <a:srgbClr val="666666"/>
                </a:solidFill>
              </a:rPr>
              <a:t>を実行してみよう！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内包表記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7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ループ、条件分岐を1行で書く方法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ja"/>
              <a:t>1行で0～4の数値リストが作れちゃう！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  <a:highlight>
                  <a:srgbClr val="000000"/>
                </a:highlight>
              </a:rPr>
              <a:t>　list_a </a:t>
            </a:r>
            <a:r>
              <a:rPr lang="ja">
                <a:solidFill>
                  <a:schemeClr val="dk1"/>
                </a:solidFill>
                <a:highlight>
                  <a:srgbClr val="000000"/>
                </a:highlight>
              </a:rPr>
              <a:t>=</a:t>
            </a:r>
            <a:r>
              <a:rPr lang="ja">
                <a:solidFill>
                  <a:srgbClr val="FFFFFF"/>
                </a:solidFill>
                <a:highlight>
                  <a:srgbClr val="000000"/>
                </a:highlight>
              </a:rPr>
              <a:t> [i </a:t>
            </a:r>
            <a:r>
              <a:rPr lang="ja">
                <a:solidFill>
                  <a:srgbClr val="FFFF00"/>
                </a:solidFill>
                <a:highlight>
                  <a:srgbClr val="000000"/>
                </a:highlight>
              </a:rPr>
              <a:t>for</a:t>
            </a:r>
            <a:r>
              <a:rPr lang="ja">
                <a:solidFill>
                  <a:srgbClr val="FFFFFF"/>
                </a:solidFill>
                <a:highlight>
                  <a:srgbClr val="000000"/>
                </a:highlight>
              </a:rPr>
              <a:t> i </a:t>
            </a:r>
            <a:r>
              <a:rPr lang="ja">
                <a:solidFill>
                  <a:schemeClr val="dk1"/>
                </a:solidFill>
                <a:highlight>
                  <a:srgbClr val="000000"/>
                </a:highlight>
              </a:rPr>
              <a:t>in</a:t>
            </a:r>
            <a:r>
              <a:rPr lang="ja">
                <a:solidFill>
                  <a:srgbClr val="FFFFFF"/>
                </a:solidFill>
                <a:highlight>
                  <a:srgbClr val="000000"/>
                </a:highlight>
              </a:rPr>
              <a:t> range(</a:t>
            </a:r>
            <a:r>
              <a:rPr lang="ja">
                <a:solidFill>
                  <a:srgbClr val="9900FF"/>
                </a:solidFill>
                <a:highlight>
                  <a:srgbClr val="000000"/>
                </a:highlight>
              </a:rPr>
              <a:t>5</a:t>
            </a:r>
            <a:r>
              <a:rPr lang="ja">
                <a:solidFill>
                  <a:srgbClr val="FFFFFF"/>
                </a:solidFill>
                <a:highlight>
                  <a:srgbClr val="000000"/>
                </a:highlight>
              </a:rPr>
              <a:t>)]　</a:t>
            </a:r>
            <a:endParaRPr>
              <a:solidFill>
                <a:srgbClr val="FFFFFF"/>
              </a:solidFill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ja">
                <a:solidFill>
                  <a:srgbClr val="666666"/>
                </a:solidFill>
              </a:rPr>
              <a:t>偶数リストにしたい時は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  <a:highlight>
                  <a:srgbClr val="000000"/>
                </a:highlight>
              </a:rPr>
              <a:t>　list_even </a:t>
            </a:r>
            <a:r>
              <a:rPr lang="ja">
                <a:solidFill>
                  <a:schemeClr val="dk1"/>
                </a:solidFill>
                <a:highlight>
                  <a:srgbClr val="000000"/>
                </a:highlight>
              </a:rPr>
              <a:t>=</a:t>
            </a:r>
            <a:r>
              <a:rPr lang="ja">
                <a:solidFill>
                  <a:srgbClr val="FFFFFF"/>
                </a:solidFill>
                <a:highlight>
                  <a:srgbClr val="000000"/>
                </a:highlight>
              </a:rPr>
              <a:t> [i </a:t>
            </a:r>
            <a:r>
              <a:rPr lang="ja">
                <a:solidFill>
                  <a:srgbClr val="FFFF00"/>
                </a:solidFill>
                <a:highlight>
                  <a:srgbClr val="000000"/>
                </a:highlight>
              </a:rPr>
              <a:t>for</a:t>
            </a:r>
            <a:r>
              <a:rPr lang="ja">
                <a:solidFill>
                  <a:srgbClr val="FFFFFF"/>
                </a:solidFill>
                <a:highlight>
                  <a:srgbClr val="000000"/>
                </a:highlight>
              </a:rPr>
              <a:t> i </a:t>
            </a:r>
            <a:r>
              <a:rPr lang="ja">
                <a:solidFill>
                  <a:schemeClr val="dk1"/>
                </a:solidFill>
                <a:highlight>
                  <a:srgbClr val="000000"/>
                </a:highlight>
              </a:rPr>
              <a:t>in</a:t>
            </a:r>
            <a:r>
              <a:rPr lang="ja">
                <a:solidFill>
                  <a:srgbClr val="FFFFFF"/>
                </a:solidFill>
                <a:highlight>
                  <a:srgbClr val="000000"/>
                </a:highlight>
              </a:rPr>
              <a:t> range(</a:t>
            </a:r>
            <a:r>
              <a:rPr lang="ja">
                <a:solidFill>
                  <a:srgbClr val="9900FF"/>
                </a:solidFill>
                <a:highlight>
                  <a:srgbClr val="000000"/>
                </a:highlight>
              </a:rPr>
              <a:t>5</a:t>
            </a:r>
            <a:r>
              <a:rPr lang="ja">
                <a:solidFill>
                  <a:srgbClr val="FFFFFF"/>
                </a:solidFill>
                <a:highlight>
                  <a:srgbClr val="000000"/>
                </a:highlight>
              </a:rPr>
              <a:t>) </a:t>
            </a:r>
            <a:r>
              <a:rPr lang="ja">
                <a:solidFill>
                  <a:srgbClr val="FFFF00"/>
                </a:solidFill>
                <a:highlight>
                  <a:srgbClr val="000000"/>
                </a:highlight>
              </a:rPr>
              <a:t>if</a:t>
            </a:r>
            <a:r>
              <a:rPr lang="ja">
                <a:solidFill>
                  <a:srgbClr val="FFFFFF"/>
                </a:solidFill>
                <a:highlight>
                  <a:srgbClr val="000000"/>
                </a:highlight>
              </a:rPr>
              <a:t> i</a:t>
            </a:r>
            <a:r>
              <a:rPr lang="ja">
                <a:solidFill>
                  <a:schemeClr val="dk1"/>
                </a:solidFill>
                <a:highlight>
                  <a:srgbClr val="000000"/>
                </a:highlight>
              </a:rPr>
              <a:t>%</a:t>
            </a:r>
            <a:r>
              <a:rPr lang="ja">
                <a:solidFill>
                  <a:srgbClr val="9900FF"/>
                </a:solidFill>
                <a:highlight>
                  <a:srgbClr val="000000"/>
                </a:highlight>
              </a:rPr>
              <a:t>2</a:t>
            </a:r>
            <a:r>
              <a:rPr lang="ja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ja">
                <a:solidFill>
                  <a:schemeClr val="dk1"/>
                </a:solidFill>
                <a:highlight>
                  <a:srgbClr val="000000"/>
                </a:highlight>
              </a:rPr>
              <a:t>==</a:t>
            </a:r>
            <a:r>
              <a:rPr lang="ja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ja">
                <a:solidFill>
                  <a:srgbClr val="9900FF"/>
                </a:solidFill>
                <a:highlight>
                  <a:srgbClr val="000000"/>
                </a:highlight>
              </a:rPr>
              <a:t>0</a:t>
            </a:r>
            <a:r>
              <a:rPr lang="ja">
                <a:solidFill>
                  <a:srgbClr val="FFFFFF"/>
                </a:solidFill>
                <a:highlight>
                  <a:srgbClr val="000000"/>
                </a:highlight>
              </a:rPr>
              <a:t>]　</a:t>
            </a:r>
            <a:endParaRPr>
              <a:solidFill>
                <a:srgbClr val="FFFFFF"/>
              </a:solidFill>
              <a:highlight>
                <a:srgbClr val="000000"/>
              </a:highlight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800"/>
              <a:buChar char="★"/>
            </a:pPr>
            <a:r>
              <a:rPr lang="ja">
                <a:solidFill>
                  <a:srgbClr val="666666"/>
                </a:solidFill>
              </a:rPr>
              <a:t>リスト以外にも辞書{:}、セット{}で書いてみよう！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*</a:t>
            </a:r>
            <a:r>
              <a:rPr lang="ja"/>
              <a:t>args、**kwargs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8520600" cy="4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ja"/>
              <a:t>可変長引数　*はタプル()で、**は辞書{:}で引数のやり取りができる</a:t>
            </a:r>
            <a:endParaRPr/>
          </a:p>
        </p:txBody>
      </p:sp>
      <p:sp>
        <p:nvSpPr>
          <p:cNvPr id="95" name="Google Shape;95;p19"/>
          <p:cNvSpPr/>
          <p:nvPr/>
        </p:nvSpPr>
        <p:spPr>
          <a:xfrm>
            <a:off x="311700" y="1687213"/>
            <a:ext cx="3169500" cy="23985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00FF00"/>
                </a:solidFill>
              </a:rPr>
              <a:t>def</a:t>
            </a:r>
            <a:r>
              <a:rPr lang="ja">
                <a:solidFill>
                  <a:srgbClr val="FFFFFF"/>
                </a:solidFill>
              </a:rPr>
              <a:t> </a:t>
            </a:r>
            <a:r>
              <a:rPr lang="ja">
                <a:solidFill>
                  <a:srgbClr val="4A86E8"/>
                </a:solidFill>
              </a:rPr>
              <a:t>print_tuple</a:t>
            </a:r>
            <a:r>
              <a:rPr lang="ja">
                <a:solidFill>
                  <a:srgbClr val="FFFFFF"/>
                </a:solidFill>
              </a:rPr>
              <a:t>(*args):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	</a:t>
            </a:r>
            <a:r>
              <a:rPr lang="ja">
                <a:solidFill>
                  <a:srgbClr val="00FF00"/>
                </a:solidFill>
              </a:rPr>
              <a:t>print</a:t>
            </a:r>
            <a:r>
              <a:rPr lang="ja">
                <a:solidFill>
                  <a:srgbClr val="FFFFFF"/>
                </a:solidFill>
              </a:rPr>
              <a:t>(args)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00FF00"/>
                </a:solidFill>
              </a:rPr>
              <a:t>def</a:t>
            </a:r>
            <a:r>
              <a:rPr lang="ja">
                <a:solidFill>
                  <a:srgbClr val="FFFFFF"/>
                </a:solidFill>
              </a:rPr>
              <a:t> </a:t>
            </a:r>
            <a:r>
              <a:rPr lang="ja">
                <a:solidFill>
                  <a:srgbClr val="4A86E8"/>
                </a:solidFill>
              </a:rPr>
              <a:t>print_dict</a:t>
            </a:r>
            <a:r>
              <a:rPr lang="ja">
                <a:solidFill>
                  <a:srgbClr val="FFFFFF"/>
                </a:solidFill>
              </a:rPr>
              <a:t>(**kwargs):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	</a:t>
            </a:r>
            <a:r>
              <a:rPr lang="ja">
                <a:solidFill>
                  <a:srgbClr val="00FF00"/>
                </a:solidFill>
              </a:rPr>
              <a:t>print</a:t>
            </a:r>
            <a:r>
              <a:rPr lang="ja">
                <a:solidFill>
                  <a:srgbClr val="FFFFFF"/>
                </a:solidFill>
              </a:rPr>
              <a:t>(kwargs)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print_tuple(</a:t>
            </a:r>
            <a:r>
              <a:rPr lang="ja">
                <a:solidFill>
                  <a:srgbClr val="FF0000"/>
                </a:solidFill>
              </a:rPr>
              <a:t>‘a’, ‘b’, ‘c’</a:t>
            </a:r>
            <a:r>
              <a:rPr lang="ja">
                <a:solidFill>
                  <a:srgbClr val="FFFFFF"/>
                </a:solidFill>
              </a:rPr>
              <a:t>)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print_dict(key=</a:t>
            </a:r>
            <a:r>
              <a:rPr lang="ja">
                <a:solidFill>
                  <a:srgbClr val="FF0000"/>
                </a:solidFill>
              </a:rPr>
              <a:t>‘a’, </a:t>
            </a:r>
            <a:r>
              <a:rPr lang="ja">
                <a:solidFill>
                  <a:srgbClr val="FFFFFF"/>
                </a:solidFill>
              </a:rPr>
              <a:t>value=</a:t>
            </a:r>
            <a:r>
              <a:rPr lang="ja">
                <a:solidFill>
                  <a:srgbClr val="FF0000"/>
                </a:solidFill>
              </a:rPr>
              <a:t>’b’</a:t>
            </a:r>
            <a:r>
              <a:rPr lang="ja">
                <a:solidFill>
                  <a:srgbClr val="FFFFFF"/>
                </a:solidFill>
              </a:rPr>
              <a:t>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4191450"/>
            <a:ext cx="8520600" cy="4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ja"/>
              <a:t>関数内のprintをprint(*args)、print(*kwargs)にして実行してみよう！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4216675" y="1709050"/>
            <a:ext cx="3438000" cy="136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*は</a:t>
            </a:r>
            <a:r>
              <a:rPr lang="ja"/>
              <a:t>位置引数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ja"/>
              <a:t>**はキーワード引数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名前付きタプル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ja"/>
              <a:t>タプルに名前（フィールド名）を付けて保持できる</a:t>
            </a:r>
            <a:endParaRPr/>
          </a:p>
        </p:txBody>
      </p:sp>
      <p:sp>
        <p:nvSpPr>
          <p:cNvPr id="104" name="Google Shape;104;p20"/>
          <p:cNvSpPr/>
          <p:nvPr/>
        </p:nvSpPr>
        <p:spPr>
          <a:xfrm>
            <a:off x="311700" y="1921300"/>
            <a:ext cx="5143500" cy="29220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>
                <a:solidFill>
                  <a:srgbClr val="00FF00"/>
                </a:solidFill>
              </a:rPr>
              <a:t>from</a:t>
            </a:r>
            <a:r>
              <a:rPr lang="ja" sz="1800">
                <a:solidFill>
                  <a:srgbClr val="FFFFFF"/>
                </a:solidFill>
              </a:rPr>
              <a:t> </a:t>
            </a:r>
            <a:r>
              <a:rPr lang="ja" sz="1800">
                <a:solidFill>
                  <a:srgbClr val="00FFFF"/>
                </a:solidFill>
              </a:rPr>
              <a:t>collections</a:t>
            </a:r>
            <a:r>
              <a:rPr lang="ja" sz="1800">
                <a:solidFill>
                  <a:srgbClr val="FFFFFF"/>
                </a:solidFill>
              </a:rPr>
              <a:t> </a:t>
            </a:r>
            <a:r>
              <a:rPr lang="ja" sz="1800">
                <a:solidFill>
                  <a:srgbClr val="00FF00"/>
                </a:solidFill>
              </a:rPr>
              <a:t>import</a:t>
            </a:r>
            <a:r>
              <a:rPr lang="ja" sz="1800">
                <a:solidFill>
                  <a:srgbClr val="FFFFFF"/>
                </a:solidFill>
              </a:rPr>
              <a:t> namedtuple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>
                <a:solidFill>
                  <a:srgbClr val="FFFFFF"/>
                </a:solidFill>
              </a:rPr>
              <a:t>user = namedtuple(</a:t>
            </a:r>
            <a:r>
              <a:rPr lang="ja" sz="1800">
                <a:solidFill>
                  <a:srgbClr val="FF0000"/>
                </a:solidFill>
              </a:rPr>
              <a:t>‘user’</a:t>
            </a:r>
            <a:r>
              <a:rPr lang="ja" sz="1800">
                <a:solidFill>
                  <a:srgbClr val="FFFFFF"/>
                </a:solidFill>
              </a:rPr>
              <a:t>,</a:t>
            </a:r>
            <a:r>
              <a:rPr lang="ja" sz="1800">
                <a:solidFill>
                  <a:srgbClr val="FF0000"/>
                </a:solidFill>
              </a:rPr>
              <a:t> ‘id name status’</a:t>
            </a:r>
            <a:r>
              <a:rPr lang="ja" sz="1800">
                <a:solidFill>
                  <a:srgbClr val="FFFFFF"/>
                </a:solidFill>
              </a:rPr>
              <a:t>)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>
                <a:solidFill>
                  <a:srgbClr val="FFFFFF"/>
                </a:solidFill>
              </a:rPr>
              <a:t>user = user(id=</a:t>
            </a:r>
            <a:r>
              <a:rPr lang="ja" sz="1800">
                <a:solidFill>
                  <a:srgbClr val="00FF00"/>
                </a:solidFill>
              </a:rPr>
              <a:t>1001</a:t>
            </a:r>
            <a:r>
              <a:rPr lang="ja" sz="1800">
                <a:solidFill>
                  <a:srgbClr val="FFFFFF"/>
                </a:solidFill>
              </a:rPr>
              <a:t>, name=</a:t>
            </a:r>
            <a:r>
              <a:rPr lang="ja" sz="1800">
                <a:solidFill>
                  <a:srgbClr val="FF0000"/>
                </a:solidFill>
              </a:rPr>
              <a:t>’buto’</a:t>
            </a:r>
            <a:r>
              <a:rPr lang="ja" sz="1800">
                <a:solidFill>
                  <a:srgbClr val="FFFFFF"/>
                </a:solidFill>
              </a:rPr>
              <a:t>, status=</a:t>
            </a:r>
            <a:r>
              <a:rPr lang="ja" sz="1800">
                <a:solidFill>
                  <a:srgbClr val="00FF00"/>
                </a:solidFill>
              </a:rPr>
              <a:t>1</a:t>
            </a:r>
            <a:r>
              <a:rPr lang="ja" sz="1800">
                <a:solidFill>
                  <a:srgbClr val="FFFFFF"/>
                </a:solidFill>
              </a:rPr>
              <a:t>)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>
                <a:solidFill>
                  <a:srgbClr val="FFFFFF"/>
                </a:solidFill>
              </a:rPr>
              <a:t>user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5575075" y="1913600"/>
            <a:ext cx="3388800" cy="292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タプル：イミュータブル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ja"/>
              <a:t>辞書：ミュータブル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コーディングで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大切なことってなんだ？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